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395" r:id="rId146"/>
    <p:sldId id="396" r:id="rId147"/>
    <p:sldId id="397" r:id="rId148"/>
    <p:sldId id="398" r:id="rId149"/>
    <p:sldId id="399" r:id="rId150"/>
    <p:sldId id="400" r:id="rId151"/>
    <p:sldId id="401" r:id="rId152"/>
    <p:sldId id="402" r:id="rId153"/>
    <p:sldId id="403" r:id="rId154"/>
    <p:sldId id="404" r:id="rId155"/>
    <p:sldId id="405" r:id="rId156"/>
    <p:sldId id="406" r:id="rId157"/>
    <p:sldId id="407" r:id="rId158"/>
    <p:sldId id="408" r:id="rId15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 Id="rId127" Type="http://schemas.openxmlformats.org/officeDocument/2006/relationships/slide" Target="slides/slide121.xml"/><Relationship Id="rId128" Type="http://schemas.openxmlformats.org/officeDocument/2006/relationships/slide" Target="slides/slide122.xml"/><Relationship Id="rId129" Type="http://schemas.openxmlformats.org/officeDocument/2006/relationships/slide" Target="slides/slide123.xml"/><Relationship Id="rId130" Type="http://schemas.openxmlformats.org/officeDocument/2006/relationships/slide" Target="slides/slide124.xml"/><Relationship Id="rId131" Type="http://schemas.openxmlformats.org/officeDocument/2006/relationships/slide" Target="slides/slide125.xml"/><Relationship Id="rId132" Type="http://schemas.openxmlformats.org/officeDocument/2006/relationships/slide" Target="slides/slide126.xml"/><Relationship Id="rId133" Type="http://schemas.openxmlformats.org/officeDocument/2006/relationships/slide" Target="slides/slide127.xml"/><Relationship Id="rId134" Type="http://schemas.openxmlformats.org/officeDocument/2006/relationships/slide" Target="slides/slide128.xml"/><Relationship Id="rId135" Type="http://schemas.openxmlformats.org/officeDocument/2006/relationships/slide" Target="slides/slide129.xml"/><Relationship Id="rId136" Type="http://schemas.openxmlformats.org/officeDocument/2006/relationships/slide" Target="slides/slide130.xml"/><Relationship Id="rId137" Type="http://schemas.openxmlformats.org/officeDocument/2006/relationships/slide" Target="slides/slide131.xml"/><Relationship Id="rId138" Type="http://schemas.openxmlformats.org/officeDocument/2006/relationships/slide" Target="slides/slide132.xml"/><Relationship Id="rId139" Type="http://schemas.openxmlformats.org/officeDocument/2006/relationships/slide" Target="slides/slide133.xml"/><Relationship Id="rId140" Type="http://schemas.openxmlformats.org/officeDocument/2006/relationships/slide" Target="slides/slide134.xml"/><Relationship Id="rId141" Type="http://schemas.openxmlformats.org/officeDocument/2006/relationships/slide" Target="slides/slide135.xml"/><Relationship Id="rId142" Type="http://schemas.openxmlformats.org/officeDocument/2006/relationships/slide" Target="slides/slide136.xml"/><Relationship Id="rId143" Type="http://schemas.openxmlformats.org/officeDocument/2006/relationships/slide" Target="slides/slide137.xml"/><Relationship Id="rId144" Type="http://schemas.openxmlformats.org/officeDocument/2006/relationships/slide" Target="slides/slide138.xml"/><Relationship Id="rId145" Type="http://schemas.openxmlformats.org/officeDocument/2006/relationships/slide" Target="slides/slide139.xml"/><Relationship Id="rId146" Type="http://schemas.openxmlformats.org/officeDocument/2006/relationships/slide" Target="slides/slide140.xml"/><Relationship Id="rId147" Type="http://schemas.openxmlformats.org/officeDocument/2006/relationships/slide" Target="slides/slide141.xml"/><Relationship Id="rId148" Type="http://schemas.openxmlformats.org/officeDocument/2006/relationships/slide" Target="slides/slide142.xml"/><Relationship Id="rId149" Type="http://schemas.openxmlformats.org/officeDocument/2006/relationships/slide" Target="slides/slide143.xml"/><Relationship Id="rId150" Type="http://schemas.openxmlformats.org/officeDocument/2006/relationships/slide" Target="slides/slide144.xml"/><Relationship Id="rId151" Type="http://schemas.openxmlformats.org/officeDocument/2006/relationships/slide" Target="slides/slide145.xml"/><Relationship Id="rId152" Type="http://schemas.openxmlformats.org/officeDocument/2006/relationships/slide" Target="slides/slide146.xml"/><Relationship Id="rId153" Type="http://schemas.openxmlformats.org/officeDocument/2006/relationships/slide" Target="slides/slide147.xml"/><Relationship Id="rId154" Type="http://schemas.openxmlformats.org/officeDocument/2006/relationships/slide" Target="slides/slide148.xml"/><Relationship Id="rId155" Type="http://schemas.openxmlformats.org/officeDocument/2006/relationships/slide" Target="slides/slide149.xml"/><Relationship Id="rId156" Type="http://schemas.openxmlformats.org/officeDocument/2006/relationships/slide" Target="slides/slide150.xml"/><Relationship Id="rId157" Type="http://schemas.openxmlformats.org/officeDocument/2006/relationships/slide" Target="slides/slide151.xml"/><Relationship Id="rId158" Type="http://schemas.openxmlformats.org/officeDocument/2006/relationships/slide" Target="slides/slide152.xml"/><Relationship Id="rId159" Type="http://schemas.openxmlformats.org/officeDocument/2006/relationships/slide" Target="slides/slide15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889985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928390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966795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1005199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ectangle 8"/>
          <p:cNvSpPr/>
          <p:nvPr/>
        </p:nvSpPr>
        <p:spPr>
          <a:xfrm>
            <a:off x="10436047"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10820095"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11204143"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11588191"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972239" y="0"/>
            <a:ext cx="10972" cy="6858000"/>
          </a:xfrm>
          <a:prstGeom prst="rect">
            <a:avLst/>
          </a:prstGeom>
          <a:solidFill>
            <a:srgbClr val="144A7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1051560" y="1920240"/>
            <a:ext cx="9601200" cy="219456"/>
          </a:xfrm>
          <a:prstGeom prst="rect">
            <a:avLst/>
          </a:prstGeom>
          <a:noFill/>
        </p:spPr>
        <p:txBody>
          <a:bodyPr wrap="square" lIns="0" rIns="0" tIns="0" bIns="0" anchor="t">
            <a:spAutoFit/>
          </a:bodyPr>
          <a:lstStyle/>
          <a:p>
            <a:pPr algn="l">
              <a:lnSpc>
                <a:spcPct val="100000"/>
              </a:lnSpc>
            </a:pPr>
            <a:r>
              <a:rPr sz="1100" b="1" i="0" lang="en-US">
                <a:solidFill>
                  <a:srgbClr val="F0A86A"/>
                </a:solidFill>
                <a:latin typeface="Segoe UI"/>
              </a:rPr>
              <a:t>USER MANUAL · VERSION 1.3</a:t>
            </a:r>
          </a:p>
        </p:txBody>
      </p:sp>
      <p:sp>
        <p:nvSpPr>
          <p:cNvPr id="15" name="TextBox 14"/>
          <p:cNvSpPr txBox="1"/>
          <p:nvPr/>
        </p:nvSpPr>
        <p:spPr>
          <a:xfrm>
            <a:off x="1051560" y="2286000"/>
            <a:ext cx="9692640" cy="1188720"/>
          </a:xfrm>
          <a:prstGeom prst="rect">
            <a:avLst/>
          </a:prstGeom>
          <a:noFill/>
        </p:spPr>
        <p:txBody>
          <a:bodyPr wrap="square" lIns="0" rIns="0" tIns="0" bIns="0" anchor="t">
            <a:spAutoFit/>
          </a:bodyPr>
          <a:lstStyle/>
          <a:p>
            <a:pPr algn="l">
              <a:lnSpc>
                <a:spcPct val="106000"/>
              </a:lnSpc>
            </a:pPr>
            <a:r>
              <a:rPr sz="4000" b="1" i="0" lang="en-US">
                <a:solidFill>
                  <a:srgbClr val="FFFFFF"/>
                </a:solidFill>
                <a:latin typeface="Segoe UI"/>
              </a:rPr>
              <a:t>Event Exhibitor</a:t>
            </a:r>
          </a:p>
          <a:p>
            <a:pPr algn="l">
              <a:lnSpc>
                <a:spcPct val="106000"/>
              </a:lnSpc>
            </a:pPr>
            <a:r>
              <a:rPr sz="4000" b="1" i="0" lang="en-US">
                <a:solidFill>
                  <a:srgbClr val="FFFFFF"/>
                </a:solidFill>
                <a:latin typeface="Segoe UI"/>
              </a:rPr>
              <a:t>Manager</a:t>
            </a:r>
          </a:p>
        </p:txBody>
      </p:sp>
      <p:sp>
        <p:nvSpPr>
          <p:cNvPr id="16" name="Rectangle 15"/>
          <p:cNvSpPr/>
          <p:nvPr/>
        </p:nvSpPr>
        <p:spPr>
          <a:xfrm>
            <a:off x="1051560" y="3767328"/>
            <a:ext cx="123444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51560" y="4041648"/>
            <a:ext cx="9326880" cy="640080"/>
          </a:xfrm>
          <a:prstGeom prst="rect">
            <a:avLst/>
          </a:prstGeom>
          <a:noFill/>
        </p:spPr>
        <p:txBody>
          <a:bodyPr wrap="square" lIns="0" rIns="0" tIns="0" bIns="0" anchor="t">
            <a:spAutoFit/>
          </a:bodyPr>
          <a:lstStyle/>
          <a:p>
            <a:pPr algn="l">
              <a:lnSpc>
                <a:spcPct val="125000"/>
              </a:lnSpc>
            </a:pPr>
            <a:r>
              <a:rPr sz="1500" b="0" i="0" lang="en-US">
                <a:solidFill>
                  <a:srgbClr val="BFD6E8"/>
                </a:solidFill>
                <a:latin typeface="Segoe UI"/>
              </a:rPr>
              <a:t>The user manual for trade fair and event teams.</a:t>
            </a:r>
          </a:p>
          <a:p>
            <a:pPr algn="l">
              <a:lnSpc>
                <a:spcPct val="125000"/>
              </a:lnSpc>
            </a:pPr>
            <a:r>
              <a:rPr sz="1500" b="0" i="0" lang="en-US">
                <a:solidFill>
                  <a:srgbClr val="BFD6E8"/>
                </a:solidFill>
                <a:latin typeface="Segoe UI"/>
              </a:rPr>
              <a:t>From the empty plugin to a finished exhibitor directory - step by step.</a:t>
            </a:r>
          </a:p>
        </p:txBody>
      </p:sp>
      <p:sp>
        <p:nvSpPr>
          <p:cNvPr id="18" name="TextBox 17"/>
          <p:cNvSpPr txBox="1"/>
          <p:nvPr/>
        </p:nvSpPr>
        <p:spPr>
          <a:xfrm>
            <a:off x="1051560" y="5897880"/>
            <a:ext cx="9326880" cy="274320"/>
          </a:xfrm>
          <a:prstGeom prst="rect">
            <a:avLst/>
          </a:prstGeom>
          <a:noFill/>
        </p:spPr>
        <p:txBody>
          <a:bodyPr wrap="square" lIns="0" rIns="0" tIns="0" bIns="0" anchor="t">
            <a:spAutoFit/>
          </a:bodyPr>
          <a:lstStyle/>
          <a:p>
            <a:pPr algn="l">
              <a:lnSpc>
                <a:spcPct val="100000"/>
              </a:lnSpc>
            </a:pPr>
            <a:r>
              <a:rPr sz="950" b="0" i="0" lang="en-US">
                <a:solidFill>
                  <a:srgbClr val="7DA3C0"/>
                </a:solidFill>
                <a:latin typeface="Segoe UI"/>
              </a:rPr>
              <a:t>As of 16 October 2026   ·   For editors and fair organisers   ·   No programming knowledge required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AUDIENCE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Who this manual is for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You organise a fair</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Public fair, convention, in-house show or conference - anywhere many exhibitors are spread across booths in several halls.</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Start here: chapter 2</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You look after the exhibitor list</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You enter exhibitors, hand out booth numbers, swap logos and move someone into another hall at short notice.</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Start here: chapter 5</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You publish and print</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 the website, on your visitors' phones and on paper: hall plan, booth list and booth signs for the build-up day.</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Start here: chapter 1</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This manual assumes no programming knowledge at all. Where a technical term cannot be avoided it is set </a:t>
            </a:r>
            <a:r>
              <a:rPr sz="1000" b="0" i="0" lang="en-US">
                <a:solidFill>
                  <a:srgbClr val="2B3844"/>
                </a:solidFill>
                <a:latin typeface="Consolas"/>
              </a:rPr>
              <a:t>like this</a:t>
            </a:r>
            <a:r>
              <a:rPr sz="1000" b="0" i="0" lang="en-US">
                <a:solidFill>
                  <a:srgbClr val="2B3844"/>
                </a:solidFill>
                <a:latin typeface="Segoe UI"/>
              </a:rPr>
              <a:t> - you never have to type it yourself unless we say so explicitly.</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manual</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 / 153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READING GUIDE</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How to read this manual</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5486400" cy="256032"/>
          </a:xfrm>
          <a:prstGeom prst="rect">
            <a:avLst/>
          </a:prstGeom>
          <a:noFill/>
        </p:spPr>
        <p:txBody>
          <a:bodyPr wrap="square" lIns="0" rIns="0" tIns="0" bIns="0" anchor="t">
            <a:spAutoFit/>
          </a:bodyPr>
          <a:lstStyle/>
          <a:p>
            <a:pPr algn="l">
              <a:lnSpc>
                <a:spcPct val="100000"/>
              </a:lnSpc>
            </a:pPr>
            <a:r>
              <a:rPr sz="1400" b="1" i="0" lang="en-US">
                <a:solidFill>
                  <a:srgbClr val="0B3A5D"/>
                </a:solidFill>
                <a:latin typeface="Segoe UI"/>
              </a:rPr>
              <a:t>Click instructions</a:t>
            </a:r>
          </a:p>
        </p:txBody>
      </p:sp>
      <p:sp>
        <p:nvSpPr>
          <p:cNvPr id="7" name="TextBox 6"/>
          <p:cNvSpPr txBox="1"/>
          <p:nvPr/>
        </p:nvSpPr>
        <p:spPr>
          <a:xfrm>
            <a:off x="566928" y="1719072"/>
            <a:ext cx="5486400" cy="548640"/>
          </a:xfrm>
          <a:prstGeom prst="rect">
            <a:avLst/>
          </a:prstGeom>
          <a:noFill/>
        </p:spPr>
        <p:txBody>
          <a:bodyPr wrap="square" lIns="0" rIns="0" tIns="0" bIns="0" anchor="t">
            <a:spAutoFit/>
          </a:bodyPr>
          <a:lstStyle/>
          <a:p>
            <a:pPr algn="l">
              <a:lnSpc>
                <a:spcPct val="125000"/>
              </a:lnSpc>
            </a:pPr>
            <a:r>
              <a:rPr sz="1100" b="0" i="0" lang="en-US">
                <a:solidFill>
                  <a:srgbClr val="3B4A57"/>
                </a:solidFill>
                <a:latin typeface="Segoe UI"/>
              </a:rPr>
              <a:t>Numbered steps on the left belong to the identically numbered orange markers in the screen image on the right. Work through the numbers in order.</a:t>
            </a:r>
          </a:p>
        </p:txBody>
      </p:sp>
      <p:sp>
        <p:nvSpPr>
          <p:cNvPr id="8" name="Oval 7"/>
          <p:cNvSpPr/>
          <p:nvPr/>
        </p:nvSpPr>
        <p:spPr>
          <a:xfrm>
            <a:off x="566928" y="255117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566928" y="259232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10" name="TextBox 9"/>
          <p:cNvSpPr txBox="1"/>
          <p:nvPr/>
        </p:nvSpPr>
        <p:spPr>
          <a:xfrm>
            <a:off x="950976" y="2542032"/>
            <a:ext cx="4937760" cy="237744"/>
          </a:xfrm>
          <a:prstGeom prst="rect">
            <a:avLst/>
          </a:prstGeom>
          <a:noFill/>
        </p:spPr>
        <p:txBody>
          <a:bodyPr wrap="square" lIns="0" rIns="0" tIns="0" bIns="0" anchor="t">
            <a:spAutoFit/>
          </a:bodyPr>
          <a:lstStyle/>
          <a:p>
            <a:pPr algn="l">
              <a:lnSpc>
                <a:spcPct val="100000"/>
              </a:lnSpc>
            </a:pPr>
            <a:r>
              <a:rPr sz="1150" b="0" i="0" lang="en-US">
                <a:solidFill>
                  <a:srgbClr val="25333F"/>
                </a:solidFill>
                <a:latin typeface="Segoe UI"/>
              </a:rPr>
              <a:t>Text of the working step</a:t>
            </a:r>
          </a:p>
        </p:txBody>
      </p:sp>
      <p:sp>
        <p:nvSpPr>
          <p:cNvPr id="11" name="TextBox 10"/>
          <p:cNvSpPr txBox="1"/>
          <p:nvPr/>
        </p:nvSpPr>
        <p:spPr>
          <a:xfrm>
            <a:off x="950976" y="2788920"/>
            <a:ext cx="4937760"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Additional explanation in grey below</a:t>
            </a:r>
          </a:p>
        </p:txBody>
      </p:sp>
      <p:sp>
        <p:nvSpPr>
          <p:cNvPr id="12" name="Oval 11"/>
          <p:cNvSpPr/>
          <p:nvPr/>
        </p:nvSpPr>
        <p:spPr>
          <a:xfrm>
            <a:off x="566928" y="320954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325069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4" name="TextBox 13"/>
          <p:cNvSpPr txBox="1"/>
          <p:nvPr/>
        </p:nvSpPr>
        <p:spPr>
          <a:xfrm>
            <a:off x="950976" y="3200400"/>
            <a:ext cx="4937760" cy="237744"/>
          </a:xfrm>
          <a:prstGeom prst="rect">
            <a:avLst/>
          </a:prstGeom>
          <a:noFill/>
        </p:spPr>
        <p:txBody>
          <a:bodyPr wrap="square" lIns="0" rIns="0" tIns="0" bIns="0" anchor="t">
            <a:spAutoFit/>
          </a:bodyPr>
          <a:lstStyle/>
          <a:p>
            <a:pPr algn="l">
              <a:lnSpc>
                <a:spcPct val="100000"/>
              </a:lnSpc>
            </a:pPr>
            <a:r>
              <a:rPr sz="1150" b="0" i="0" lang="en-US">
                <a:solidFill>
                  <a:srgbClr val="25333F"/>
                </a:solidFill>
                <a:latin typeface="Segoe UI"/>
              </a:rPr>
              <a:t>Next step</a:t>
            </a:r>
          </a:p>
        </p:txBody>
      </p:sp>
      <p:sp>
        <p:nvSpPr>
          <p:cNvPr id="15" name="TextBox 14"/>
          <p:cNvSpPr txBox="1"/>
          <p:nvPr/>
        </p:nvSpPr>
        <p:spPr>
          <a:xfrm>
            <a:off x="950976" y="3447288"/>
            <a:ext cx="4937760"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The order always runs from top to bottom</a:t>
            </a:r>
          </a:p>
        </p:txBody>
      </p:sp>
      <p:sp>
        <p:nvSpPr>
          <p:cNvPr id="16" name="Rectangle 15"/>
          <p:cNvSpPr/>
          <p:nvPr/>
        </p:nvSpPr>
        <p:spPr>
          <a:xfrm>
            <a:off x="841247" y="4005072"/>
            <a:ext cx="4754880" cy="14173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41247" y="4005072"/>
            <a:ext cx="47548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32688" y="404622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19" name="Rectangle 18"/>
          <p:cNvSpPr/>
          <p:nvPr/>
        </p:nvSpPr>
        <p:spPr>
          <a:xfrm>
            <a:off x="841247" y="4224528"/>
            <a:ext cx="1481328" cy="119786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87551" y="4329683"/>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1" name="Rectangle 20"/>
          <p:cNvSpPr/>
          <p:nvPr/>
        </p:nvSpPr>
        <p:spPr>
          <a:xfrm>
            <a:off x="841247" y="4526279"/>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87551" y="4567427"/>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23" name="TextBox 22"/>
          <p:cNvSpPr txBox="1"/>
          <p:nvPr/>
        </p:nvSpPr>
        <p:spPr>
          <a:xfrm>
            <a:off x="987551" y="4805171"/>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4" name="TextBox 23"/>
          <p:cNvSpPr txBox="1"/>
          <p:nvPr/>
        </p:nvSpPr>
        <p:spPr>
          <a:xfrm>
            <a:off x="2523744" y="4398264"/>
            <a:ext cx="2194560" cy="182880"/>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Sample screen</a:t>
            </a:r>
          </a:p>
        </p:txBody>
      </p:sp>
      <p:sp>
        <p:nvSpPr>
          <p:cNvPr id="25" name="Rounded Rectangle 24"/>
          <p:cNvSpPr/>
          <p:nvPr/>
        </p:nvSpPr>
        <p:spPr>
          <a:xfrm>
            <a:off x="2523744" y="4663440"/>
            <a:ext cx="173736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615184" y="4713731"/>
            <a:ext cx="135331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Enter name</a:t>
            </a:r>
          </a:p>
        </p:txBody>
      </p:sp>
      <p:sp>
        <p:nvSpPr>
          <p:cNvPr id="27" name="Rounded Rectangle 26"/>
          <p:cNvSpPr/>
          <p:nvPr/>
        </p:nvSpPr>
        <p:spPr>
          <a:xfrm>
            <a:off x="4443984" y="4663440"/>
            <a:ext cx="501091"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443984" y="4713731"/>
            <a:ext cx="501091"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Save</a:t>
            </a:r>
          </a:p>
        </p:txBody>
      </p:sp>
      <p:sp>
        <p:nvSpPr>
          <p:cNvPr id="29" name="Oval 28"/>
          <p:cNvSpPr/>
          <p:nvPr/>
        </p:nvSpPr>
        <p:spPr>
          <a:xfrm>
            <a:off x="2386584" y="46497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86584" y="47091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31" name="Oval 30"/>
          <p:cNvSpPr/>
          <p:nvPr/>
        </p:nvSpPr>
        <p:spPr>
          <a:xfrm>
            <a:off x="5111496" y="46497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111496" y="47091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33" name="TextBox 32"/>
          <p:cNvSpPr txBox="1"/>
          <p:nvPr/>
        </p:nvSpPr>
        <p:spPr>
          <a:xfrm>
            <a:off x="6556248" y="1353312"/>
            <a:ext cx="5068519" cy="256032"/>
          </a:xfrm>
          <a:prstGeom prst="rect">
            <a:avLst/>
          </a:prstGeom>
          <a:noFill/>
        </p:spPr>
        <p:txBody>
          <a:bodyPr wrap="square" lIns="0" rIns="0" tIns="0" bIns="0" anchor="t">
            <a:spAutoFit/>
          </a:bodyPr>
          <a:lstStyle/>
          <a:p>
            <a:pPr algn="l">
              <a:lnSpc>
                <a:spcPct val="100000"/>
              </a:lnSpc>
            </a:pPr>
            <a:r>
              <a:rPr sz="1400" b="1" i="0" lang="en-US">
                <a:solidFill>
                  <a:srgbClr val="0B3A5D"/>
                </a:solidFill>
                <a:latin typeface="Segoe UI"/>
              </a:rPr>
              <a:t>The three note boxes</a:t>
            </a:r>
          </a:p>
        </p:txBody>
      </p:sp>
      <p:sp>
        <p:nvSpPr>
          <p:cNvPr id="34" name="Rectangle 33"/>
          <p:cNvSpPr/>
          <p:nvPr/>
        </p:nvSpPr>
        <p:spPr>
          <a:xfrm>
            <a:off x="6556248" y="1764792"/>
            <a:ext cx="506851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6556248" y="17647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739128" y="18836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7" name="TextBox 36"/>
          <p:cNvSpPr txBox="1"/>
          <p:nvPr/>
        </p:nvSpPr>
        <p:spPr>
          <a:xfrm>
            <a:off x="7763256" y="1883664"/>
            <a:ext cx="369691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tip makes your work easier or faster. You can safely skip it.</a:t>
            </a:r>
          </a:p>
        </p:txBody>
      </p:sp>
      <p:sp>
        <p:nvSpPr>
          <p:cNvPr id="38" name="Rectangle 37"/>
          <p:cNvSpPr/>
          <p:nvPr/>
        </p:nvSpPr>
        <p:spPr>
          <a:xfrm>
            <a:off x="6556248" y="2679192"/>
            <a:ext cx="506851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556248" y="2679192"/>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6739128" y="2798064"/>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41" name="TextBox 40"/>
          <p:cNvSpPr txBox="1"/>
          <p:nvPr/>
        </p:nvSpPr>
        <p:spPr>
          <a:xfrm>
            <a:off x="7763256" y="2798064"/>
            <a:ext cx="369691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caution box warns about steps that are hard to undo. Please read it first.</a:t>
            </a:r>
          </a:p>
        </p:txBody>
      </p:sp>
      <p:sp>
        <p:nvSpPr>
          <p:cNvPr id="42" name="Rectangle 41"/>
          <p:cNvSpPr/>
          <p:nvPr/>
        </p:nvSpPr>
        <p:spPr>
          <a:xfrm>
            <a:off x="6556248" y="3593592"/>
            <a:ext cx="5068519" cy="542543"/>
          </a:xfrm>
          <a:prstGeom prst="rect">
            <a:avLst/>
          </a:prstGeom>
          <a:solidFill>
            <a:srgbClr val="ECF7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556248" y="3593592"/>
            <a:ext cx="50292" cy="542543"/>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39128" y="3712464"/>
            <a:ext cx="1005840" cy="182880"/>
          </a:xfrm>
          <a:prstGeom prst="rect">
            <a:avLst/>
          </a:prstGeom>
          <a:noFill/>
        </p:spPr>
        <p:txBody>
          <a:bodyPr wrap="square" lIns="0" rIns="0" tIns="0" bIns="0" anchor="t">
            <a:spAutoFit/>
          </a:bodyPr>
          <a:lstStyle/>
          <a:p>
            <a:pPr algn="l">
              <a:lnSpc>
                <a:spcPct val="100000"/>
              </a:lnSpc>
            </a:pPr>
            <a:r>
              <a:rPr sz="850" b="1" i="0" lang="en-US">
                <a:solidFill>
                  <a:srgbClr val="1E8E5A"/>
                </a:solidFill>
                <a:latin typeface="Segoe UI"/>
              </a:rPr>
              <a:t>GOOD TO KNOW</a:t>
            </a:r>
          </a:p>
        </p:txBody>
      </p:sp>
      <p:sp>
        <p:nvSpPr>
          <p:cNvPr id="45" name="TextBox 44"/>
          <p:cNvSpPr txBox="1"/>
          <p:nvPr/>
        </p:nvSpPr>
        <p:spPr>
          <a:xfrm>
            <a:off x="7763256" y="3712464"/>
            <a:ext cx="369691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Good to know explains background - interesting, but not required for your daily work.</a:t>
            </a:r>
          </a:p>
        </p:txBody>
      </p:sp>
      <p:sp>
        <p:nvSpPr>
          <p:cNvPr id="46" name="TextBox 45"/>
          <p:cNvSpPr txBox="1"/>
          <p:nvPr/>
        </p:nvSpPr>
        <p:spPr>
          <a:xfrm>
            <a:off x="6556248" y="4599432"/>
            <a:ext cx="5068519" cy="822960"/>
          </a:xfrm>
          <a:prstGeom prst="rect">
            <a:avLst/>
          </a:prstGeom>
          <a:noFill/>
        </p:spPr>
        <p:txBody>
          <a:bodyPr wrap="square" lIns="0" rIns="0" tIns="0" bIns="0" anchor="t">
            <a:spAutoFit/>
          </a:bodyPr>
          <a:lstStyle/>
          <a:p>
            <a:pPr algn="l">
              <a:lnSpc>
                <a:spcPct val="125000"/>
              </a:lnSpc>
            </a:pPr>
            <a:r>
              <a:rPr sz="1000" b="0" i="0" lang="en-US">
                <a:solidFill>
                  <a:srgbClr val="6B7A88"/>
                </a:solidFill>
                <a:latin typeface="Segoe UI"/>
              </a:rPr>
              <a:t>Screen images in this manual are simplified reconstructions. Your own WordPress may look slightly different depending on its theme - but the names of the fields and buttons match.</a:t>
            </a:r>
          </a:p>
        </p:txBody>
      </p:sp>
      <p:sp>
        <p:nvSpPr>
          <p:cNvPr id="47" name="Rectangle 4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manual</a:t>
            </a:r>
          </a:p>
        </p:txBody>
      </p:sp>
      <p:sp>
        <p:nvSpPr>
          <p:cNvPr id="49" name="TextBox 4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 / 153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TEN CHAPTERS AND AN APPENDIX</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Contents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86384" y="1463040"/>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1</a:t>
            </a:r>
          </a:p>
        </p:txBody>
      </p:sp>
      <p:sp>
        <p:nvSpPr>
          <p:cNvPr id="9" name="TextBox 8"/>
          <p:cNvSpPr txBox="1"/>
          <p:nvPr/>
        </p:nvSpPr>
        <p:spPr>
          <a:xfrm>
            <a:off x="1609343" y="1463040"/>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plugin at a glance</a:t>
            </a:r>
          </a:p>
        </p:txBody>
      </p:sp>
      <p:sp>
        <p:nvSpPr>
          <p:cNvPr id="10" name="TextBox 9"/>
          <p:cNvSpPr txBox="1"/>
          <p:nvPr/>
        </p:nvSpPr>
        <p:spPr>
          <a:xfrm>
            <a:off x="1609343" y="1746504"/>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What your visitors see and where you work</a:t>
            </a:r>
          </a:p>
        </p:txBody>
      </p:sp>
      <p:sp>
        <p:nvSpPr>
          <p:cNvPr id="11" name="Rounded Rectangle 10"/>
          <p:cNvSpPr/>
          <p:nvPr/>
        </p:nvSpPr>
        <p:spPr>
          <a:xfrm>
            <a:off x="566928" y="2157984"/>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57984"/>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786384" y="2267712"/>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2</a:t>
            </a:r>
          </a:p>
        </p:txBody>
      </p:sp>
      <p:sp>
        <p:nvSpPr>
          <p:cNvPr id="14" name="TextBox 13"/>
          <p:cNvSpPr txBox="1"/>
          <p:nvPr/>
        </p:nvSpPr>
        <p:spPr>
          <a:xfrm>
            <a:off x="1609343" y="2267712"/>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First setup</a:t>
            </a:r>
          </a:p>
        </p:txBody>
      </p:sp>
      <p:sp>
        <p:nvSpPr>
          <p:cNvPr id="15" name="TextBox 14"/>
          <p:cNvSpPr txBox="1"/>
          <p:nvPr/>
        </p:nvSpPr>
        <p:spPr>
          <a:xfrm>
            <a:off x="1609343" y="2551176"/>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From installation to the first visible page</a:t>
            </a:r>
          </a:p>
        </p:txBody>
      </p:sp>
      <p:sp>
        <p:nvSpPr>
          <p:cNvPr id="16" name="Rounded Rectangle 15"/>
          <p:cNvSpPr/>
          <p:nvPr/>
        </p:nvSpPr>
        <p:spPr>
          <a:xfrm>
            <a:off x="566928" y="2962656"/>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2962656"/>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86384" y="3072384"/>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3</a:t>
            </a:r>
          </a:p>
        </p:txBody>
      </p:sp>
      <p:sp>
        <p:nvSpPr>
          <p:cNvPr id="19" name="TextBox 18"/>
          <p:cNvSpPr txBox="1"/>
          <p:nvPr/>
        </p:nvSpPr>
        <p:spPr>
          <a:xfrm>
            <a:off x="1609343" y="3072384"/>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settings</a:t>
            </a:r>
          </a:p>
        </p:txBody>
      </p:sp>
      <p:sp>
        <p:nvSpPr>
          <p:cNvPr id="20" name="TextBox 19"/>
          <p:cNvSpPr txBox="1"/>
          <p:nvPr/>
        </p:nvSpPr>
        <p:spPr>
          <a:xfrm>
            <a:off x="1609343" y="3355848"/>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Colours, views, labels, full screen &amp; app</a:t>
            </a:r>
          </a:p>
        </p:txBody>
      </p:sp>
      <p:sp>
        <p:nvSpPr>
          <p:cNvPr id="21" name="Rounded Rectangle 20"/>
          <p:cNvSpPr/>
          <p:nvPr/>
        </p:nvSpPr>
        <p:spPr>
          <a:xfrm>
            <a:off x="566928" y="3767328"/>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3767328"/>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86384" y="3877056"/>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4</a:t>
            </a:r>
          </a:p>
        </p:txBody>
      </p:sp>
      <p:sp>
        <p:nvSpPr>
          <p:cNvPr id="24" name="TextBox 23"/>
          <p:cNvSpPr txBox="1"/>
          <p:nvPr/>
        </p:nvSpPr>
        <p:spPr>
          <a:xfrm>
            <a:off x="1609343" y="3877056"/>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dashboard</a:t>
            </a:r>
          </a:p>
        </p:txBody>
      </p:sp>
      <p:sp>
        <p:nvSpPr>
          <p:cNvPr id="25" name="TextBox 24"/>
          <p:cNvSpPr txBox="1"/>
          <p:nvPr/>
        </p:nvSpPr>
        <p:spPr>
          <a:xfrm>
            <a:off x="1609343" y="4160520"/>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Figures on your data and the hunt for gaps</a:t>
            </a:r>
          </a:p>
        </p:txBody>
      </p:sp>
      <p:sp>
        <p:nvSpPr>
          <p:cNvPr id="26" name="Rounded Rectangle 25"/>
          <p:cNvSpPr/>
          <p:nvPr/>
        </p:nvSpPr>
        <p:spPr>
          <a:xfrm>
            <a:off x="566928" y="4572000"/>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4572000"/>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86384" y="4681728"/>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5</a:t>
            </a:r>
          </a:p>
        </p:txBody>
      </p:sp>
      <p:sp>
        <p:nvSpPr>
          <p:cNvPr id="29" name="TextBox 28"/>
          <p:cNvSpPr txBox="1"/>
          <p:nvPr/>
        </p:nvSpPr>
        <p:spPr>
          <a:xfrm>
            <a:off x="1609343" y="4681728"/>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Adding an exhibitor</a:t>
            </a:r>
          </a:p>
        </p:txBody>
      </p:sp>
      <p:sp>
        <p:nvSpPr>
          <p:cNvPr id="30" name="TextBox 29"/>
          <p:cNvSpPr txBox="1"/>
          <p:nvPr/>
        </p:nvSpPr>
        <p:spPr>
          <a:xfrm>
            <a:off x="1609343" y="4965192"/>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Event, booth, contact, gallery</a:t>
            </a:r>
          </a:p>
        </p:txBody>
      </p:sp>
      <p:sp>
        <p:nvSpPr>
          <p:cNvPr id="31" name="Rounded Rectangle 30"/>
          <p:cNvSpPr/>
          <p:nvPr/>
        </p:nvSpPr>
        <p:spPr>
          <a:xfrm>
            <a:off x="566928" y="5376672"/>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5376672"/>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786384" y="5486400"/>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6</a:t>
            </a:r>
          </a:p>
        </p:txBody>
      </p:sp>
      <p:sp>
        <p:nvSpPr>
          <p:cNvPr id="34" name="TextBox 33"/>
          <p:cNvSpPr txBox="1"/>
          <p:nvPr/>
        </p:nvSpPr>
        <p:spPr>
          <a:xfrm>
            <a:off x="1609343" y="5486400"/>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classification lists</a:t>
            </a:r>
          </a:p>
        </p:txBody>
      </p:sp>
      <p:sp>
        <p:nvSpPr>
          <p:cNvPr id="35" name="TextBox 34"/>
          <p:cNvSpPr txBox="1"/>
          <p:nvPr/>
        </p:nvSpPr>
        <p:spPr>
          <a:xfrm>
            <a:off x="1609343" y="5769864"/>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Types, categories, products, countries, locations</a:t>
            </a:r>
          </a:p>
        </p:txBody>
      </p:sp>
      <p:sp>
        <p:nvSpPr>
          <p:cNvPr id="36" name="Rounded Rectangle 35"/>
          <p:cNvSpPr/>
          <p:nvPr/>
        </p:nvSpPr>
        <p:spPr>
          <a:xfrm>
            <a:off x="6347307" y="1353312"/>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347307" y="1353312"/>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566763" y="1463040"/>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7</a:t>
            </a:r>
          </a:p>
        </p:txBody>
      </p:sp>
      <p:sp>
        <p:nvSpPr>
          <p:cNvPr id="39" name="TextBox 38"/>
          <p:cNvSpPr txBox="1"/>
          <p:nvPr/>
        </p:nvSpPr>
        <p:spPr>
          <a:xfrm>
            <a:off x="7389723" y="1463040"/>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Import and export</a:t>
            </a:r>
          </a:p>
        </p:txBody>
      </p:sp>
      <p:sp>
        <p:nvSpPr>
          <p:cNvPr id="40" name="TextBox 39"/>
          <p:cNvSpPr txBox="1"/>
          <p:nvPr/>
        </p:nvSpPr>
        <p:spPr>
          <a:xfrm>
            <a:off x="7389723" y="1746504"/>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Taking exhibitor lists over from Excel</a:t>
            </a:r>
          </a:p>
        </p:txBody>
      </p:sp>
      <p:sp>
        <p:nvSpPr>
          <p:cNvPr id="41" name="Rounded Rectangle 40"/>
          <p:cNvSpPr/>
          <p:nvPr/>
        </p:nvSpPr>
        <p:spPr>
          <a:xfrm>
            <a:off x="6347307" y="2157984"/>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347307" y="2157984"/>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566763" y="2267712"/>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8</a:t>
            </a:r>
          </a:p>
        </p:txBody>
      </p:sp>
      <p:sp>
        <p:nvSpPr>
          <p:cNvPr id="44" name="TextBox 43"/>
          <p:cNvSpPr txBox="1"/>
          <p:nvPr/>
        </p:nvSpPr>
        <p:spPr>
          <a:xfrm>
            <a:off x="7389723" y="2267712"/>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Mass Editor</a:t>
            </a:r>
          </a:p>
        </p:txBody>
      </p:sp>
      <p:sp>
        <p:nvSpPr>
          <p:cNvPr id="45" name="TextBox 44"/>
          <p:cNvSpPr txBox="1"/>
          <p:nvPr/>
        </p:nvSpPr>
        <p:spPr>
          <a:xfrm>
            <a:off x="7389723" y="2551176"/>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Editing many exhibitors at once</a:t>
            </a:r>
          </a:p>
        </p:txBody>
      </p:sp>
      <p:sp>
        <p:nvSpPr>
          <p:cNvPr id="46" name="Rounded Rectangle 45"/>
          <p:cNvSpPr/>
          <p:nvPr/>
        </p:nvSpPr>
        <p:spPr>
          <a:xfrm>
            <a:off x="6347307" y="2962656"/>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6347307" y="2962656"/>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566763" y="3072384"/>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9</a:t>
            </a:r>
          </a:p>
        </p:txBody>
      </p:sp>
      <p:sp>
        <p:nvSpPr>
          <p:cNvPr id="49" name="TextBox 48"/>
          <p:cNvSpPr txBox="1"/>
          <p:nvPr/>
        </p:nvSpPr>
        <p:spPr>
          <a:xfrm>
            <a:off x="7389723" y="3072384"/>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hall plan</a:t>
            </a:r>
          </a:p>
        </p:txBody>
      </p:sp>
      <p:sp>
        <p:nvSpPr>
          <p:cNvPr id="50" name="TextBox 49"/>
          <p:cNvSpPr txBox="1"/>
          <p:nvPr/>
        </p:nvSpPr>
        <p:spPr>
          <a:xfrm>
            <a:off x="7389723" y="3355848"/>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SVG, search, floors, campus, QR codes, full screen</a:t>
            </a:r>
          </a:p>
        </p:txBody>
      </p:sp>
      <p:sp>
        <p:nvSpPr>
          <p:cNvPr id="51" name="Rounded Rectangle 50"/>
          <p:cNvSpPr/>
          <p:nvPr/>
        </p:nvSpPr>
        <p:spPr>
          <a:xfrm>
            <a:off x="6347307" y="3767328"/>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6347307" y="3767328"/>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566763" y="3877056"/>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10</a:t>
            </a:r>
          </a:p>
        </p:txBody>
      </p:sp>
      <p:sp>
        <p:nvSpPr>
          <p:cNvPr id="54" name="TextBox 53"/>
          <p:cNvSpPr txBox="1"/>
          <p:nvPr/>
        </p:nvSpPr>
        <p:spPr>
          <a:xfrm>
            <a:off x="7389723" y="3877056"/>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Print output</a:t>
            </a:r>
          </a:p>
        </p:txBody>
      </p:sp>
      <p:sp>
        <p:nvSpPr>
          <p:cNvPr id="55" name="TextBox 54"/>
          <p:cNvSpPr txBox="1"/>
          <p:nvPr/>
        </p:nvSpPr>
        <p:spPr>
          <a:xfrm>
            <a:off x="7389723" y="4160520"/>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Booth lists and booth signs for the build-up day</a:t>
            </a:r>
          </a:p>
        </p:txBody>
      </p:sp>
      <p:sp>
        <p:nvSpPr>
          <p:cNvPr id="56" name="Rounded Rectangle 55"/>
          <p:cNvSpPr/>
          <p:nvPr/>
        </p:nvSpPr>
        <p:spPr>
          <a:xfrm>
            <a:off x="6347307" y="4572000"/>
            <a:ext cx="5277459" cy="676656"/>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347307" y="4572000"/>
            <a:ext cx="50292" cy="67665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566763" y="4681728"/>
            <a:ext cx="731520" cy="457200"/>
          </a:xfrm>
          <a:prstGeom prst="rect">
            <a:avLst/>
          </a:prstGeom>
          <a:noFill/>
        </p:spPr>
        <p:txBody>
          <a:bodyPr wrap="square" lIns="0" rIns="0" tIns="0" bIns="0" anchor="t">
            <a:spAutoFit/>
          </a:bodyPr>
          <a:lstStyle/>
          <a:p>
            <a:pPr algn="l">
              <a:lnSpc>
                <a:spcPct val="100000"/>
              </a:lnSpc>
            </a:pPr>
            <a:r>
              <a:rPr sz="2400" b="1" i="0" lang="en-US">
                <a:solidFill>
                  <a:srgbClr val="B8CEE1"/>
                </a:solidFill>
                <a:latin typeface="Segoe UI"/>
              </a:rPr>
              <a:t>A</a:t>
            </a:r>
          </a:p>
        </p:txBody>
      </p:sp>
      <p:sp>
        <p:nvSpPr>
          <p:cNvPr id="59" name="TextBox 58"/>
          <p:cNvSpPr txBox="1"/>
          <p:nvPr/>
        </p:nvSpPr>
        <p:spPr>
          <a:xfrm>
            <a:off x="7389723" y="4681728"/>
            <a:ext cx="4052163"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Appendix</a:t>
            </a:r>
          </a:p>
        </p:txBody>
      </p:sp>
      <p:sp>
        <p:nvSpPr>
          <p:cNvPr id="60" name="TextBox 59"/>
          <p:cNvSpPr txBox="1"/>
          <p:nvPr/>
        </p:nvSpPr>
        <p:spPr>
          <a:xfrm>
            <a:off x="7389723" y="4965192"/>
            <a:ext cx="4052163" cy="219456"/>
          </a:xfrm>
          <a:prstGeom prst="rect">
            <a:avLst/>
          </a:prstGeom>
          <a:noFill/>
        </p:spPr>
        <p:txBody>
          <a:bodyPr wrap="square" lIns="0" rIns="0" tIns="0" bIns="0" anchor="t">
            <a:spAutoFit/>
          </a:bodyPr>
          <a:lstStyle/>
          <a:p>
            <a:pPr algn="l">
              <a:lnSpc>
                <a:spcPct val="100000"/>
              </a:lnSpc>
            </a:pPr>
            <a:r>
              <a:rPr sz="950" b="0" i="0" lang="en-US">
                <a:solidFill>
                  <a:srgbClr val="6B7A88"/>
                </a:solidFill>
                <a:latin typeface="Segoe UI"/>
              </a:rPr>
              <a:t>Permissions, shortcodes, questions, schedule</a:t>
            </a:r>
          </a:p>
        </p:txBody>
      </p:sp>
      <p:sp>
        <p:nvSpPr>
          <p:cNvPr id="61" name="Rectangle 6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manual</a:t>
            </a:r>
          </a:p>
        </p:txBody>
      </p:sp>
      <p:sp>
        <p:nvSpPr>
          <p:cNvPr id="63" name="TextBox 6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 / 153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 SMALL DICTIONARY</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Twelve terms that keep coming back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0686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Term</a:t>
            </a:r>
          </a:p>
        </p:txBody>
      </p:sp>
      <p:sp>
        <p:nvSpPr>
          <p:cNvPr id="8" name="TextBox 7"/>
          <p:cNvSpPr txBox="1"/>
          <p:nvPr/>
        </p:nvSpPr>
        <p:spPr>
          <a:xfrm>
            <a:off x="3366400" y="1435608"/>
            <a:ext cx="818521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it means</a:t>
            </a:r>
          </a:p>
        </p:txBody>
      </p:sp>
      <p:sp>
        <p:nvSpPr>
          <p:cNvPr id="9" name="TextBox 8"/>
          <p:cNvSpPr txBox="1"/>
          <p:nvPr/>
        </p:nvSpPr>
        <p:spPr>
          <a:xfrm>
            <a:off x="676656" y="1779016"/>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Event</a:t>
            </a:r>
          </a:p>
        </p:txBody>
      </p:sp>
      <p:sp>
        <p:nvSpPr>
          <p:cNvPr id="10" name="TextBox 9"/>
          <p:cNvSpPr txBox="1"/>
          <p:nvPr/>
        </p:nvSpPr>
        <p:spPr>
          <a:xfrm>
            <a:off x="3366400" y="1779016"/>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bracket around everything: “Comic Con 2026”. It carries the hall plans and bundles all exhibitors.</a:t>
            </a:r>
          </a:p>
        </p:txBody>
      </p:sp>
      <p:sp>
        <p:nvSpPr>
          <p:cNvPr id="11" name="Rectangle 10"/>
          <p:cNvSpPr/>
          <p:nvPr/>
        </p:nvSpPr>
        <p:spPr>
          <a:xfrm>
            <a:off x="566928" y="20436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043684"/>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158492"/>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Exhibitor</a:t>
            </a:r>
          </a:p>
        </p:txBody>
      </p:sp>
      <p:sp>
        <p:nvSpPr>
          <p:cNvPr id="14" name="TextBox 13"/>
          <p:cNvSpPr txBox="1"/>
          <p:nvPr/>
        </p:nvSpPr>
        <p:spPr>
          <a:xfrm>
            <a:off x="3366400" y="2158492"/>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single entry inside it: a company, an artist, an association. In the back end both are called “Exhibitors”.</a:t>
            </a:r>
          </a:p>
        </p:txBody>
      </p:sp>
      <p:sp>
        <p:nvSpPr>
          <p:cNvPr id="15" name="Rectangle 14"/>
          <p:cNvSpPr/>
          <p:nvPr/>
        </p:nvSpPr>
        <p:spPr>
          <a:xfrm>
            <a:off x="566928" y="24231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537968"/>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Event (field)</a:t>
            </a:r>
          </a:p>
        </p:txBody>
      </p:sp>
      <p:sp>
        <p:nvSpPr>
          <p:cNvPr id="17" name="TextBox 16"/>
          <p:cNvSpPr txBox="1"/>
          <p:nvPr/>
        </p:nvSpPr>
        <p:spPr>
          <a:xfrm>
            <a:off x="3366400" y="2537968"/>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select box that assigns an exhibitor to its event. Without it the entry shows up nowhere.</a:t>
            </a:r>
          </a:p>
        </p:txBody>
      </p:sp>
      <p:sp>
        <p:nvSpPr>
          <p:cNvPr id="18" name="Rectangle 17"/>
          <p:cNvSpPr/>
          <p:nvPr/>
        </p:nvSpPr>
        <p:spPr>
          <a:xfrm>
            <a:off x="566928" y="280263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2802636"/>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2917444"/>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Type</a:t>
            </a:r>
          </a:p>
        </p:txBody>
      </p:sp>
      <p:sp>
        <p:nvSpPr>
          <p:cNvPr id="21" name="TextBox 20"/>
          <p:cNvSpPr txBox="1"/>
          <p:nvPr/>
        </p:nvSpPr>
        <p:spPr>
          <a:xfrm>
            <a:off x="3366400" y="2917444"/>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kind of exhibitor: retailer, artist, association, sponsor. Carries a colour and a fallback logo.</a:t>
            </a:r>
          </a:p>
        </p:txBody>
      </p:sp>
      <p:sp>
        <p:nvSpPr>
          <p:cNvPr id="22" name="Rectangle 21"/>
          <p:cNvSpPr/>
          <p:nvPr/>
        </p:nvSpPr>
        <p:spPr>
          <a:xfrm>
            <a:off x="566928" y="31821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296920"/>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Category</a:t>
            </a:r>
          </a:p>
        </p:txBody>
      </p:sp>
      <p:sp>
        <p:nvSpPr>
          <p:cNvPr id="24" name="TextBox 23"/>
          <p:cNvSpPr txBox="1"/>
          <p:nvPr/>
        </p:nvSpPr>
        <p:spPr>
          <a:xfrm>
            <a:off x="3366400" y="3296920"/>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range or theme: manga, fashion, food. Several per exhibitor are possible.</a:t>
            </a:r>
          </a:p>
        </p:txBody>
      </p:sp>
      <p:sp>
        <p:nvSpPr>
          <p:cNvPr id="25" name="Rectangle 24"/>
          <p:cNvSpPr/>
          <p:nvPr/>
        </p:nvSpPr>
        <p:spPr>
          <a:xfrm>
            <a:off x="566928" y="356158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561588"/>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3676396"/>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Location</a:t>
            </a:r>
          </a:p>
        </p:txBody>
      </p:sp>
      <p:sp>
        <p:nvSpPr>
          <p:cNvPr id="28" name="TextBox 27"/>
          <p:cNvSpPr txBox="1"/>
          <p:nvPr/>
        </p:nvSpPr>
        <p:spPr>
          <a:xfrm>
            <a:off x="3366400" y="3676396"/>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Hall, room or outdoor area. The link between exhibitor and hall plan.</a:t>
            </a:r>
          </a:p>
        </p:txBody>
      </p:sp>
      <p:sp>
        <p:nvSpPr>
          <p:cNvPr id="29" name="Rectangle 28"/>
          <p:cNvSpPr/>
          <p:nvPr/>
        </p:nvSpPr>
        <p:spPr>
          <a:xfrm>
            <a:off x="566928" y="39410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4055872"/>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Booth ID</a:t>
            </a:r>
          </a:p>
        </p:txBody>
      </p:sp>
      <p:sp>
        <p:nvSpPr>
          <p:cNvPr id="31" name="TextBox 30"/>
          <p:cNvSpPr txBox="1"/>
          <p:nvPr/>
        </p:nvSpPr>
        <p:spPr>
          <a:xfrm>
            <a:off x="3366400" y="4055872"/>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booth number, e.g. </a:t>
            </a:r>
            <a:r>
              <a:rPr sz="1000" b="0" i="0" lang="en-US">
                <a:solidFill>
                  <a:srgbClr val="1F2933"/>
                </a:solidFill>
                <a:latin typeface="Consolas"/>
              </a:rPr>
              <a:t>A12</a:t>
            </a:r>
            <a:r>
              <a:rPr sz="1000" b="0" i="0" lang="en-US">
                <a:solidFill>
                  <a:srgbClr val="1F2933"/>
                </a:solidFill>
                <a:latin typeface="Segoe UI"/>
              </a:rPr>
              <a:t>. It connects the exhibitor with the area in the hall plan.</a:t>
            </a:r>
          </a:p>
        </p:txBody>
      </p:sp>
      <p:sp>
        <p:nvSpPr>
          <p:cNvPr id="32" name="Rectangle 31"/>
          <p:cNvSpPr/>
          <p:nvPr/>
        </p:nvSpPr>
        <p:spPr>
          <a:xfrm>
            <a:off x="566928" y="432054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4320540"/>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4435348"/>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Hall plan</a:t>
            </a:r>
          </a:p>
        </p:txBody>
      </p:sp>
      <p:sp>
        <p:nvSpPr>
          <p:cNvPr id="35" name="TextBox 34"/>
          <p:cNvSpPr txBox="1"/>
          <p:nvPr/>
        </p:nvSpPr>
        <p:spPr>
          <a:xfrm>
            <a:off x="3366400" y="4435348"/>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An SVG drawing of your hall in which every booth area is clickable.</a:t>
            </a:r>
          </a:p>
        </p:txBody>
      </p:sp>
      <p:sp>
        <p:nvSpPr>
          <p:cNvPr id="36" name="Rectangle 35"/>
          <p:cNvSpPr/>
          <p:nvPr/>
        </p:nvSpPr>
        <p:spPr>
          <a:xfrm>
            <a:off x="566928" y="47000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814824"/>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Sublocation</a:t>
            </a:r>
          </a:p>
        </p:txBody>
      </p:sp>
      <p:sp>
        <p:nvSpPr>
          <p:cNvPr id="38" name="TextBox 37"/>
          <p:cNvSpPr txBox="1"/>
          <p:nvPr/>
        </p:nvSpPr>
        <p:spPr>
          <a:xfrm>
            <a:off x="3366400" y="4814824"/>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room that sits on a particular plan. It tells the plugin which exhibitor belongs on which plan.</a:t>
            </a:r>
          </a:p>
        </p:txBody>
      </p:sp>
      <p:sp>
        <p:nvSpPr>
          <p:cNvPr id="39" name="Rectangle 38"/>
          <p:cNvSpPr/>
          <p:nvPr/>
        </p:nvSpPr>
        <p:spPr>
          <a:xfrm>
            <a:off x="566928" y="507949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5079492"/>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76656" y="5194300"/>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Shortcode</a:t>
            </a:r>
          </a:p>
        </p:txBody>
      </p:sp>
      <p:sp>
        <p:nvSpPr>
          <p:cNvPr id="42" name="TextBox 41"/>
          <p:cNvSpPr txBox="1"/>
          <p:nvPr/>
        </p:nvSpPr>
        <p:spPr>
          <a:xfrm>
            <a:off x="3366400" y="5194300"/>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short text building block in square brackets that you paste into a page. It pulls the directory into exactly that spot.</a:t>
            </a:r>
          </a:p>
        </p:txBody>
      </p:sp>
      <p:sp>
        <p:nvSpPr>
          <p:cNvPr id="43" name="Rectangle 42"/>
          <p:cNvSpPr/>
          <p:nvPr/>
        </p:nvSpPr>
        <p:spPr>
          <a:xfrm>
            <a:off x="566928" y="54589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5573776"/>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Mass Editor</a:t>
            </a:r>
          </a:p>
        </p:txBody>
      </p:sp>
      <p:sp>
        <p:nvSpPr>
          <p:cNvPr id="45" name="TextBox 44"/>
          <p:cNvSpPr txBox="1"/>
          <p:nvPr/>
        </p:nvSpPr>
        <p:spPr>
          <a:xfrm>
            <a:off x="3366400" y="5573776"/>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table view in which you change many exhibitors at the same time.</a:t>
            </a:r>
          </a:p>
        </p:txBody>
      </p:sp>
      <p:sp>
        <p:nvSpPr>
          <p:cNvPr id="46" name="Rectangle 45"/>
          <p:cNvSpPr/>
          <p:nvPr/>
        </p:nvSpPr>
        <p:spPr>
          <a:xfrm>
            <a:off x="566928" y="583844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838444"/>
            <a:ext cx="11057839" cy="37947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5953252"/>
            <a:ext cx="250686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Map only</a:t>
            </a:r>
          </a:p>
        </p:txBody>
      </p:sp>
      <p:sp>
        <p:nvSpPr>
          <p:cNvPr id="49" name="TextBox 48"/>
          <p:cNvSpPr txBox="1"/>
          <p:nvPr/>
        </p:nvSpPr>
        <p:spPr>
          <a:xfrm>
            <a:off x="3366400" y="5953252"/>
            <a:ext cx="818521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visibility for stages, food stalls and info desks: appears on the plan but not in the directory.</a:t>
            </a:r>
          </a:p>
        </p:txBody>
      </p:sp>
      <p:sp>
        <p:nvSpPr>
          <p:cNvPr id="50" name="Rectangle 49"/>
          <p:cNvSpPr/>
          <p:nvPr/>
        </p:nvSpPr>
        <p:spPr>
          <a:xfrm>
            <a:off x="566928" y="621792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About this manual</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 / 153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1</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plugin at a glance</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What the Event Exhibitor Manager does for you - and what your visitors get to see of it.</a:t>
            </a:r>
          </a:p>
        </p:txBody>
      </p:sp>
      <p:sp>
        <p:nvSpPr>
          <p:cNvPr id="9" name="Rectangle 8"/>
          <p:cNvSpPr/>
          <p:nvPr/>
        </p:nvSpPr>
        <p:spPr>
          <a:xfrm>
            <a:off x="7434072" y="1783080"/>
            <a:ext cx="32004" cy="2011680"/>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basic idea</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four outputs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What visitors can do</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Your workplace in the back end</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limits</a:t>
            </a:r>
          </a:p>
        </p:txBody>
      </p:sp>
      <p:sp>
        <p:nvSpPr>
          <p:cNvPr id="25" name="Rectangle 24"/>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1 · The plugin at a glance</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6 / 153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basic idea</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468372"/>
            <a:ext cx="11057839" cy="218846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468372"/>
            <a:ext cx="54864" cy="218846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88996"/>
            <a:ext cx="9777679" cy="88391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You maintain every exhibitor exactly once.</a:t>
            </a:r>
          </a:p>
          <a:p>
            <a:pPr algn="l">
              <a:lnSpc>
                <a:spcPct val="115000"/>
              </a:lnSpc>
            </a:pPr>
            <a:r>
              <a:rPr sz="2400" b="1" i="0" lang="en-US">
                <a:solidFill>
                  <a:srgbClr val="0B3A5D"/>
                </a:solidFill>
                <a:latin typeface="Segoe UI"/>
              </a:rPr>
              <a:t>Directory, hall plan and print output all draw from that.</a:t>
            </a:r>
          </a:p>
        </p:txBody>
      </p:sp>
      <p:sp>
        <p:nvSpPr>
          <p:cNvPr id="9" name="TextBox 8"/>
          <p:cNvSpPr txBox="1"/>
          <p:nvPr/>
        </p:nvSpPr>
        <p:spPr>
          <a:xfrm>
            <a:off x="1207007" y="3900932"/>
            <a:ext cx="9777679" cy="573024"/>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If an exhibitor moves to another hall you change the booth number in one place. The exhibitor list, the interactive hall plan, the printed booth list and the booth sign are all correct at the same moment.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 / 153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From your entry to the display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62225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622259"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You enter</a:t>
            </a:r>
          </a:p>
        </p:txBody>
      </p:sp>
      <p:sp>
        <p:nvSpPr>
          <p:cNvPr id="11" name="TextBox 10"/>
          <p:cNvSpPr txBox="1"/>
          <p:nvPr/>
        </p:nvSpPr>
        <p:spPr>
          <a:xfrm>
            <a:off x="713232"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Name, event, booth number, hall, type and category - once per exhibitor.</a:t>
            </a:r>
          </a:p>
        </p:txBody>
      </p:sp>
      <p:sp>
        <p:nvSpPr>
          <p:cNvPr id="12" name="Right Arrow 11"/>
          <p:cNvSpPr/>
          <p:nvPr/>
        </p:nvSpPr>
        <p:spPr>
          <a:xfrm>
            <a:off x="312564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3427399"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3427399"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4482731"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4482731"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573703"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The plugin sorts</a:t>
            </a:r>
          </a:p>
        </p:txBody>
      </p:sp>
      <p:sp>
        <p:nvSpPr>
          <p:cNvPr id="18" name="TextBox 17"/>
          <p:cNvSpPr txBox="1"/>
          <p:nvPr/>
        </p:nvSpPr>
        <p:spPr>
          <a:xfrm>
            <a:off x="3573703"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It orders by name, builds the filters from the values you gave and links booth numbers to the plan.</a:t>
            </a:r>
          </a:p>
        </p:txBody>
      </p:sp>
      <p:sp>
        <p:nvSpPr>
          <p:cNvPr id="19" name="Right Arrow 18"/>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287871"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6287871"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7343203"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3203"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6434175"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You pick the output</a:t>
            </a:r>
          </a:p>
        </p:txBody>
      </p:sp>
      <p:sp>
        <p:nvSpPr>
          <p:cNvPr id="25" name="TextBox 24"/>
          <p:cNvSpPr txBox="1"/>
          <p:nvPr/>
        </p:nvSpPr>
        <p:spPr>
          <a:xfrm>
            <a:off x="6434175"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A short text building block decides where directory and hall plan appear.</a:t>
            </a:r>
          </a:p>
        </p:txBody>
      </p:sp>
      <p:sp>
        <p:nvSpPr>
          <p:cNvPr id="26" name="Right Arrow 25"/>
          <p:cNvSpPr/>
          <p:nvPr/>
        </p:nvSpPr>
        <p:spPr>
          <a:xfrm>
            <a:off x="8846591"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9148343" y="1856232"/>
            <a:ext cx="247642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9148343" y="1856232"/>
            <a:ext cx="247642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1020367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1020367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9294647" y="2240280"/>
            <a:ext cx="218381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Everyone sees the same</a:t>
            </a:r>
          </a:p>
        </p:txBody>
      </p:sp>
      <p:sp>
        <p:nvSpPr>
          <p:cNvPr id="32" name="TextBox 31"/>
          <p:cNvSpPr txBox="1"/>
          <p:nvPr/>
        </p:nvSpPr>
        <p:spPr>
          <a:xfrm>
            <a:off x="9294647" y="2499360"/>
            <a:ext cx="218381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Website, phone and printout show the same state - without anyone copying anything.</a:t>
            </a:r>
          </a:p>
        </p:txBody>
      </p:sp>
      <p:sp>
        <p:nvSpPr>
          <p:cNvPr id="33" name="TextBox 32"/>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The most important point for your daily work: you only ever work in step 1. Everything else follows by itself.</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 / 153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Four outputs from one set of data</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Exhibitor directory</a:t>
            </a:r>
          </a:p>
        </p:txBody>
      </p:sp>
      <p:sp>
        <p:nvSpPr>
          <p:cNvPr id="9" name="TextBox 8"/>
          <p:cNvSpPr txBox="1"/>
          <p:nvPr/>
        </p:nvSpPr>
        <p:spPr>
          <a:xfrm>
            <a:off x="768096" y="1882394"/>
            <a:ext cx="3100730"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main view for your website. Either as cards with a logo or as a table with booth numbers, plus search, filters and a favourites list.</a:t>
            </a:r>
          </a:p>
        </p:txBody>
      </p:sp>
      <p:sp>
        <p:nvSpPr>
          <p:cNvPr id="10" name="TextBox 9"/>
          <p:cNvSpPr txBox="1"/>
          <p:nvPr/>
        </p:nvSpPr>
        <p:spPr>
          <a:xfrm>
            <a:off x="768096" y="2971800"/>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Chapters 2 and 3</a:t>
            </a:r>
          </a:p>
        </p:txBody>
      </p:sp>
      <p:sp>
        <p:nvSpPr>
          <p:cNvPr id="11" name="Rounded Rectangle 10"/>
          <p:cNvSpPr/>
          <p:nvPr/>
        </p:nvSpPr>
        <p:spPr>
          <a:xfrm>
            <a:off x="4344314"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Interactive hall plan</a:t>
            </a:r>
          </a:p>
        </p:txBody>
      </p:sp>
      <p:sp>
        <p:nvSpPr>
          <p:cNvPr id="14" name="TextBox 13"/>
          <p:cNvSpPr txBox="1"/>
          <p:nvPr/>
        </p:nvSpPr>
        <p:spPr>
          <a:xfrm>
            <a:off x="4545482" y="1882394"/>
            <a:ext cx="3100730"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Your hall drawing as an operable image: zoom in, pan, tap a booth and see straight away who is standing there.</a:t>
            </a:r>
          </a:p>
        </p:txBody>
      </p:sp>
      <p:sp>
        <p:nvSpPr>
          <p:cNvPr id="15" name="TextBox 14"/>
          <p:cNvSpPr txBox="1"/>
          <p:nvPr/>
        </p:nvSpPr>
        <p:spPr>
          <a:xfrm>
            <a:off x="4545482" y="2971800"/>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Chapter 9</a:t>
            </a:r>
          </a:p>
        </p:txBody>
      </p:sp>
      <p:sp>
        <p:nvSpPr>
          <p:cNvPr id="16" name="Rounded Rectangle 15"/>
          <p:cNvSpPr/>
          <p:nvPr/>
        </p:nvSpPr>
        <p:spPr>
          <a:xfrm>
            <a:off x="8121700" y="1353312"/>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Detail view</a:t>
            </a:r>
          </a:p>
        </p:txBody>
      </p:sp>
      <p:sp>
        <p:nvSpPr>
          <p:cNvPr id="19" name="TextBox 18"/>
          <p:cNvSpPr txBox="1"/>
          <p:nvPr/>
        </p:nvSpPr>
        <p:spPr>
          <a:xfrm>
            <a:off x="8322868" y="1882394"/>
            <a:ext cx="3100730"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page of its own per exhibitor with description, gallery, contact details, social media links and - with the Event Calendar - their programme items.</a:t>
            </a:r>
          </a:p>
        </p:txBody>
      </p:sp>
      <p:sp>
        <p:nvSpPr>
          <p:cNvPr id="20" name="TextBox 19"/>
          <p:cNvSpPr txBox="1"/>
          <p:nvPr/>
        </p:nvSpPr>
        <p:spPr>
          <a:xfrm>
            <a:off x="8322868" y="2971800"/>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Chapters 3 and 5</a:t>
            </a:r>
          </a:p>
        </p:txBody>
      </p:sp>
      <p:sp>
        <p:nvSpPr>
          <p:cNvPr id="21" name="Rounded Rectangle 20"/>
          <p:cNvSpPr/>
          <p:nvPr/>
        </p:nvSpPr>
        <p:spPr>
          <a:xfrm>
            <a:off x="566928"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68096" y="3794759"/>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Print output</a:t>
            </a:r>
          </a:p>
        </p:txBody>
      </p:sp>
      <p:sp>
        <p:nvSpPr>
          <p:cNvPr id="24" name="TextBox 23"/>
          <p:cNvSpPr txBox="1"/>
          <p:nvPr/>
        </p:nvSpPr>
        <p:spPr>
          <a:xfrm>
            <a:off x="768096" y="4086097"/>
            <a:ext cx="3100730"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Hall plan with booth list and one booth sign per exhibitor - paginated and ready, straight from the browser.</a:t>
            </a:r>
          </a:p>
        </p:txBody>
      </p:sp>
      <p:sp>
        <p:nvSpPr>
          <p:cNvPr id="25" name="TextBox 24"/>
          <p:cNvSpPr txBox="1"/>
          <p:nvPr/>
        </p:nvSpPr>
        <p:spPr>
          <a:xfrm>
            <a:off x="768096" y="5175504"/>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Chapter 10</a:t>
            </a:r>
          </a:p>
        </p:txBody>
      </p:sp>
      <p:sp>
        <p:nvSpPr>
          <p:cNvPr id="26" name="Rounded Rectangle 25"/>
          <p:cNvSpPr/>
          <p:nvPr/>
        </p:nvSpPr>
        <p:spPr>
          <a:xfrm>
            <a:off x="4344314"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4344314"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545482" y="3794759"/>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Favourites for visitors</a:t>
            </a:r>
          </a:p>
        </p:txBody>
      </p:sp>
      <p:sp>
        <p:nvSpPr>
          <p:cNvPr id="29" name="TextBox 28"/>
          <p:cNvSpPr txBox="1"/>
          <p:nvPr/>
        </p:nvSpPr>
        <p:spPr>
          <a:xfrm>
            <a:off x="4545482" y="4086097"/>
            <a:ext cx="3100730"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One click on the heart marks an exhibitor. No sign-up, stored only in the visitor's browser, shareable by QR code.</a:t>
            </a:r>
          </a:p>
        </p:txBody>
      </p:sp>
      <p:sp>
        <p:nvSpPr>
          <p:cNvPr id="30" name="Rounded Rectangle 29"/>
          <p:cNvSpPr/>
          <p:nvPr/>
        </p:nvSpPr>
        <p:spPr>
          <a:xfrm>
            <a:off x="8121700" y="3557015"/>
            <a:ext cx="3503066"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8121700" y="3557015"/>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8322868" y="3794759"/>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Figures for you</a:t>
            </a:r>
          </a:p>
        </p:txBody>
      </p:sp>
      <p:sp>
        <p:nvSpPr>
          <p:cNvPr id="33" name="TextBox 32"/>
          <p:cNvSpPr txBox="1"/>
          <p:nvPr/>
        </p:nvSpPr>
        <p:spPr>
          <a:xfrm>
            <a:off x="8322868" y="4086097"/>
            <a:ext cx="3100730"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dashboard shows how complete your data is and which exhibitors were marked most often.</a:t>
            </a:r>
          </a:p>
        </p:txBody>
      </p:sp>
      <p:sp>
        <p:nvSpPr>
          <p:cNvPr id="34" name="TextBox 33"/>
          <p:cNvSpPr txBox="1"/>
          <p:nvPr/>
        </p:nvSpPr>
        <p:spPr>
          <a:xfrm>
            <a:off x="8322868" y="5175504"/>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Chapter 4</a:t>
            </a:r>
          </a:p>
        </p:txBody>
      </p:sp>
      <p:sp>
        <p:nvSpPr>
          <p:cNvPr id="35" name="Rectangle 3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8" name="TextBox 3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Directory and hall plan may sit on one page together - and more than once, for instance one plan per hall. For fair apps and partner websites there is also a public interface - chapter 3.6.</a:t>
            </a:r>
          </a:p>
        </p:txBody>
      </p:sp>
      <p:sp>
        <p:nvSpPr>
          <p:cNvPr id="39" name="Rectangle 3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41" name="TextBox 4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 / 153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1.2 · DIRECTORY</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This is what the directory looks like for your visitors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https://my-trade-fair.com/exhibitors</a:t>
            </a:r>
          </a:p>
        </p:txBody>
      </p:sp>
      <p:sp>
        <p:nvSpPr>
          <p:cNvPr id="13" name="TextBox 12"/>
          <p:cNvSpPr txBox="1"/>
          <p:nvPr/>
        </p:nvSpPr>
        <p:spPr>
          <a:xfrm>
            <a:off x="768096" y="1810512"/>
            <a:ext cx="3657600" cy="219456"/>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Exhibitors</a:t>
            </a:r>
          </a:p>
        </p:txBody>
      </p:sp>
      <p:sp>
        <p:nvSpPr>
          <p:cNvPr id="14" name="Rounded Rectangle 13"/>
          <p:cNvSpPr/>
          <p:nvPr/>
        </p:nvSpPr>
        <p:spPr>
          <a:xfrm>
            <a:off x="768096" y="2139696"/>
            <a:ext cx="1691640" cy="237744"/>
          </a:xfrm>
          <a:prstGeom prst="roundRect">
            <a:avLst>
              <a:gd name="adj" fmla="val 14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96112" y="2189988"/>
            <a:ext cx="137160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Search...</a:t>
            </a:r>
          </a:p>
        </p:txBody>
      </p:sp>
      <p:sp>
        <p:nvSpPr>
          <p:cNvPr id="16" name="Rounded Rectangle 15"/>
          <p:cNvSpPr/>
          <p:nvPr/>
        </p:nvSpPr>
        <p:spPr>
          <a:xfrm>
            <a:off x="2596896" y="2139696"/>
            <a:ext cx="91440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2596896" y="2189988"/>
            <a:ext cx="914400"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All Types  v</a:t>
            </a:r>
          </a:p>
        </p:txBody>
      </p:sp>
      <p:sp>
        <p:nvSpPr>
          <p:cNvPr id="18" name="Rounded Rectangle 17"/>
          <p:cNvSpPr/>
          <p:nvPr/>
        </p:nvSpPr>
        <p:spPr>
          <a:xfrm>
            <a:off x="3593591" y="2139696"/>
            <a:ext cx="113385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3593591" y="2189988"/>
            <a:ext cx="1133856"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All Categories  v</a:t>
            </a:r>
          </a:p>
        </p:txBody>
      </p:sp>
      <p:sp>
        <p:nvSpPr>
          <p:cNvPr id="20" name="Rounded Rectangle 19"/>
          <p:cNvSpPr/>
          <p:nvPr/>
        </p:nvSpPr>
        <p:spPr>
          <a:xfrm>
            <a:off x="4809744" y="2139696"/>
            <a:ext cx="109728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809744" y="2189988"/>
            <a:ext cx="1097280"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All Halls  v</a:t>
            </a:r>
          </a:p>
        </p:txBody>
      </p:sp>
      <p:sp>
        <p:nvSpPr>
          <p:cNvPr id="22" name="Rounded Rectangle 21"/>
          <p:cNvSpPr/>
          <p:nvPr/>
        </p:nvSpPr>
        <p:spPr>
          <a:xfrm>
            <a:off x="7040880" y="2139696"/>
            <a:ext cx="420624"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040880" y="2180844"/>
            <a:ext cx="420624" cy="164592"/>
          </a:xfrm>
          <a:prstGeom prst="rect">
            <a:avLst/>
          </a:prstGeom>
          <a:noFill/>
        </p:spPr>
        <p:txBody>
          <a:bodyPr wrap="square" lIns="0" rIns="0" tIns="0" bIns="0" anchor="t">
            <a:spAutoFit/>
          </a:bodyPr>
          <a:lstStyle/>
          <a:p>
            <a:pPr algn="ctr">
              <a:lnSpc>
                <a:spcPct val="100000"/>
              </a:lnSpc>
            </a:pPr>
            <a:r>
              <a:rPr sz="1000" b="0" i="0" lang="en-US">
                <a:solidFill>
                  <a:srgbClr val="C25708"/>
                </a:solidFill>
                <a:latin typeface="Segoe UI"/>
              </a:rPr>
              <a:t>♥</a:t>
            </a:r>
          </a:p>
        </p:txBody>
      </p:sp>
      <p:sp>
        <p:nvSpPr>
          <p:cNvPr id="24" name="Rounded Rectangle 23"/>
          <p:cNvSpPr/>
          <p:nvPr/>
        </p:nvSpPr>
        <p:spPr>
          <a:xfrm>
            <a:off x="7516368" y="2139696"/>
            <a:ext cx="420624"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516368" y="2189988"/>
            <a:ext cx="420624" cy="146304"/>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Share</a:t>
            </a:r>
          </a:p>
        </p:txBody>
      </p:sp>
      <p:sp>
        <p:nvSpPr>
          <p:cNvPr id="26" name="Rounded Rectangle 25"/>
          <p:cNvSpPr/>
          <p:nvPr/>
        </p:nvSpPr>
        <p:spPr>
          <a:xfrm>
            <a:off x="768096" y="2542032"/>
            <a:ext cx="1687068" cy="19202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68096" y="2542032"/>
            <a:ext cx="45720" cy="192024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813816" y="2542032"/>
            <a:ext cx="1641348" cy="691286"/>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59536" y="2814523"/>
            <a:ext cx="1504188"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Logo</a:t>
            </a:r>
          </a:p>
        </p:txBody>
      </p:sp>
      <p:sp>
        <p:nvSpPr>
          <p:cNvPr id="30" name="Rounded Rectangle 29"/>
          <p:cNvSpPr/>
          <p:nvPr/>
        </p:nvSpPr>
        <p:spPr>
          <a:xfrm>
            <a:off x="896112" y="3324758"/>
            <a:ext cx="607161"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96112" y="3350361"/>
            <a:ext cx="607161" cy="137160"/>
          </a:xfrm>
          <a:prstGeom prst="rect">
            <a:avLst/>
          </a:prstGeom>
          <a:noFill/>
        </p:spPr>
        <p:txBody>
          <a:bodyPr wrap="square" lIns="0" rIns="0" tIns="0" bIns="0" anchor="t">
            <a:spAutoFit/>
          </a:bodyPr>
          <a:lstStyle/>
          <a:p>
            <a:pPr algn="ctr">
              <a:lnSpc>
                <a:spcPct val="100000"/>
              </a:lnSpc>
            </a:pPr>
            <a:r>
              <a:rPr sz="700" b="1" i="0" lang="en-US">
                <a:solidFill>
                  <a:srgbClr val="2C6EA8"/>
                </a:solidFill>
                <a:latin typeface="Segoe UI"/>
              </a:rPr>
              <a:t>Retailer</a:t>
            </a:r>
          </a:p>
        </p:txBody>
      </p:sp>
      <p:sp>
        <p:nvSpPr>
          <p:cNvPr id="32" name="TextBox 31"/>
          <p:cNvSpPr txBox="1"/>
          <p:nvPr/>
        </p:nvSpPr>
        <p:spPr>
          <a:xfrm>
            <a:off x="896112" y="3580790"/>
            <a:ext cx="1449324" cy="292608"/>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Paperworks Berlin</a:t>
            </a:r>
          </a:p>
        </p:txBody>
      </p:sp>
      <p:sp>
        <p:nvSpPr>
          <p:cNvPr id="33" name="TextBox 32"/>
          <p:cNvSpPr txBox="1"/>
          <p:nvPr/>
        </p:nvSpPr>
        <p:spPr>
          <a:xfrm>
            <a:off x="896112" y="3891686"/>
            <a:ext cx="144932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Booth A12  ·  Hall 01</a:t>
            </a:r>
          </a:p>
        </p:txBody>
      </p:sp>
      <p:sp>
        <p:nvSpPr>
          <p:cNvPr id="34" name="TextBox 33"/>
          <p:cNvSpPr txBox="1"/>
          <p:nvPr/>
        </p:nvSpPr>
        <p:spPr>
          <a:xfrm>
            <a:off x="2180844" y="3306470"/>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35" name="TextBox 34"/>
          <p:cNvSpPr txBox="1"/>
          <p:nvPr/>
        </p:nvSpPr>
        <p:spPr>
          <a:xfrm>
            <a:off x="1961388" y="3306470"/>
            <a:ext cx="164592" cy="164592"/>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36" name="Rounded Rectangle 35"/>
          <p:cNvSpPr/>
          <p:nvPr/>
        </p:nvSpPr>
        <p:spPr>
          <a:xfrm>
            <a:off x="896112" y="413308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96112" y="4174236"/>
            <a:ext cx="658368"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Details</a:t>
            </a:r>
          </a:p>
        </p:txBody>
      </p:sp>
      <p:sp>
        <p:nvSpPr>
          <p:cNvPr id="38" name="Rounded Rectangle 37"/>
          <p:cNvSpPr/>
          <p:nvPr/>
        </p:nvSpPr>
        <p:spPr>
          <a:xfrm>
            <a:off x="2601468" y="2542032"/>
            <a:ext cx="1687068" cy="19202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2601468" y="2542032"/>
            <a:ext cx="45720" cy="1920240"/>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2647188" y="2542032"/>
            <a:ext cx="1641348" cy="691286"/>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692908" y="2814523"/>
            <a:ext cx="1504188"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Logo</a:t>
            </a:r>
          </a:p>
        </p:txBody>
      </p:sp>
      <p:sp>
        <p:nvSpPr>
          <p:cNvPr id="42" name="Rounded Rectangle 41"/>
          <p:cNvSpPr/>
          <p:nvPr/>
        </p:nvSpPr>
        <p:spPr>
          <a:xfrm>
            <a:off x="2729484" y="3324758"/>
            <a:ext cx="501091" cy="182880"/>
          </a:xfrm>
          <a:prstGeom prst="roundRect">
            <a:avLst>
              <a:gd name="adj" fmla="val 50000"/>
            </a:avLst>
          </a:prstGeom>
          <a:solidFill>
            <a:srgbClr val="EEF4FA"/>
          </a:solidFill>
          <a:ln w="889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729484" y="3350361"/>
            <a:ext cx="501091" cy="137160"/>
          </a:xfrm>
          <a:prstGeom prst="rect">
            <a:avLst/>
          </a:prstGeom>
          <a:noFill/>
        </p:spPr>
        <p:txBody>
          <a:bodyPr wrap="square" lIns="0" rIns="0" tIns="0" bIns="0" anchor="t">
            <a:spAutoFit/>
          </a:bodyPr>
          <a:lstStyle/>
          <a:p>
            <a:pPr algn="ctr">
              <a:lnSpc>
                <a:spcPct val="100000"/>
              </a:lnSpc>
            </a:pPr>
            <a:r>
              <a:rPr sz="700" b="1" i="0" lang="en-US">
                <a:solidFill>
                  <a:srgbClr val="9B358C"/>
                </a:solidFill>
                <a:latin typeface="Segoe UI"/>
              </a:rPr>
              <a:t>Artist</a:t>
            </a:r>
          </a:p>
        </p:txBody>
      </p:sp>
      <p:sp>
        <p:nvSpPr>
          <p:cNvPr id="44" name="TextBox 43"/>
          <p:cNvSpPr txBox="1"/>
          <p:nvPr/>
        </p:nvSpPr>
        <p:spPr>
          <a:xfrm>
            <a:off x="2729484" y="3580790"/>
            <a:ext cx="1449324" cy="292608"/>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Studio Northlight</a:t>
            </a:r>
          </a:p>
        </p:txBody>
      </p:sp>
      <p:sp>
        <p:nvSpPr>
          <p:cNvPr id="45" name="TextBox 44"/>
          <p:cNvSpPr txBox="1"/>
          <p:nvPr/>
        </p:nvSpPr>
        <p:spPr>
          <a:xfrm>
            <a:off x="2729484" y="3891686"/>
            <a:ext cx="144932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Booth B04  ·  Artist Alley</a:t>
            </a:r>
          </a:p>
        </p:txBody>
      </p:sp>
      <p:sp>
        <p:nvSpPr>
          <p:cNvPr id="46" name="TextBox 45"/>
          <p:cNvSpPr txBox="1"/>
          <p:nvPr/>
        </p:nvSpPr>
        <p:spPr>
          <a:xfrm>
            <a:off x="4014216" y="3306470"/>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47" name="TextBox 46"/>
          <p:cNvSpPr txBox="1"/>
          <p:nvPr/>
        </p:nvSpPr>
        <p:spPr>
          <a:xfrm>
            <a:off x="3794760" y="3306470"/>
            <a:ext cx="164592" cy="164592"/>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48" name="Rounded Rectangle 47"/>
          <p:cNvSpPr/>
          <p:nvPr/>
        </p:nvSpPr>
        <p:spPr>
          <a:xfrm>
            <a:off x="2729484" y="413308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729484" y="4174236"/>
            <a:ext cx="658368"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Details</a:t>
            </a:r>
          </a:p>
        </p:txBody>
      </p:sp>
      <p:sp>
        <p:nvSpPr>
          <p:cNvPr id="50" name="Rounded Rectangle 49"/>
          <p:cNvSpPr/>
          <p:nvPr/>
        </p:nvSpPr>
        <p:spPr>
          <a:xfrm>
            <a:off x="4434840" y="2542032"/>
            <a:ext cx="1687068" cy="19202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4434840" y="2542032"/>
            <a:ext cx="45720" cy="1920240"/>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4480560" y="2542032"/>
            <a:ext cx="1641348" cy="691286"/>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526280" y="2814523"/>
            <a:ext cx="1504188"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Logo</a:t>
            </a:r>
          </a:p>
        </p:txBody>
      </p:sp>
      <p:sp>
        <p:nvSpPr>
          <p:cNvPr id="54" name="Rounded Rectangle 53"/>
          <p:cNvSpPr/>
          <p:nvPr/>
        </p:nvSpPr>
        <p:spPr>
          <a:xfrm>
            <a:off x="4562856" y="3324758"/>
            <a:ext cx="607161"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4562856" y="3350361"/>
            <a:ext cx="607161" cy="137160"/>
          </a:xfrm>
          <a:prstGeom prst="rect">
            <a:avLst/>
          </a:prstGeom>
          <a:noFill/>
        </p:spPr>
        <p:txBody>
          <a:bodyPr wrap="square" lIns="0" rIns="0" tIns="0" bIns="0" anchor="t">
            <a:spAutoFit/>
          </a:bodyPr>
          <a:lstStyle/>
          <a:p>
            <a:pPr algn="ctr">
              <a:lnSpc>
                <a:spcPct val="100000"/>
              </a:lnSpc>
            </a:pPr>
            <a:r>
              <a:rPr sz="700" b="1" i="0" lang="en-US">
                <a:solidFill>
                  <a:srgbClr val="2C6EA8"/>
                </a:solidFill>
                <a:latin typeface="Segoe UI"/>
              </a:rPr>
              <a:t>Retailer</a:t>
            </a:r>
          </a:p>
        </p:txBody>
      </p:sp>
      <p:sp>
        <p:nvSpPr>
          <p:cNvPr id="56" name="TextBox 55"/>
          <p:cNvSpPr txBox="1"/>
          <p:nvPr/>
        </p:nvSpPr>
        <p:spPr>
          <a:xfrm>
            <a:off x="4562856" y="3580790"/>
            <a:ext cx="1449324" cy="292608"/>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Manga Corner</a:t>
            </a:r>
          </a:p>
        </p:txBody>
      </p:sp>
      <p:sp>
        <p:nvSpPr>
          <p:cNvPr id="57" name="TextBox 56"/>
          <p:cNvSpPr txBox="1"/>
          <p:nvPr/>
        </p:nvSpPr>
        <p:spPr>
          <a:xfrm>
            <a:off x="4562856" y="3891686"/>
            <a:ext cx="144932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Booth A21  ·  Hall 01</a:t>
            </a:r>
          </a:p>
        </p:txBody>
      </p:sp>
      <p:sp>
        <p:nvSpPr>
          <p:cNvPr id="58" name="TextBox 57"/>
          <p:cNvSpPr txBox="1"/>
          <p:nvPr/>
        </p:nvSpPr>
        <p:spPr>
          <a:xfrm>
            <a:off x="5847588" y="3306470"/>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59" name="TextBox 58"/>
          <p:cNvSpPr txBox="1"/>
          <p:nvPr/>
        </p:nvSpPr>
        <p:spPr>
          <a:xfrm>
            <a:off x="5628132" y="3306470"/>
            <a:ext cx="164592" cy="164592"/>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60" name="Rounded Rectangle 59"/>
          <p:cNvSpPr/>
          <p:nvPr/>
        </p:nvSpPr>
        <p:spPr>
          <a:xfrm>
            <a:off x="4562856" y="413308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4562856" y="4174236"/>
            <a:ext cx="658368"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Details</a:t>
            </a:r>
          </a:p>
        </p:txBody>
      </p:sp>
      <p:sp>
        <p:nvSpPr>
          <p:cNvPr id="62" name="Rounded Rectangle 61"/>
          <p:cNvSpPr/>
          <p:nvPr/>
        </p:nvSpPr>
        <p:spPr>
          <a:xfrm>
            <a:off x="6268212" y="2542032"/>
            <a:ext cx="1687068" cy="1920240"/>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268212" y="2542032"/>
            <a:ext cx="45720" cy="192024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313932" y="2542032"/>
            <a:ext cx="1641348" cy="691286"/>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6359652" y="2814523"/>
            <a:ext cx="1504188"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Logo</a:t>
            </a:r>
          </a:p>
        </p:txBody>
      </p:sp>
      <p:sp>
        <p:nvSpPr>
          <p:cNvPr id="66" name="Rounded Rectangle 65"/>
          <p:cNvSpPr/>
          <p:nvPr/>
        </p:nvSpPr>
        <p:spPr>
          <a:xfrm>
            <a:off x="6396228" y="3324758"/>
            <a:ext cx="554126"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6396228" y="3350361"/>
            <a:ext cx="554126" cy="137160"/>
          </a:xfrm>
          <a:prstGeom prst="rect">
            <a:avLst/>
          </a:prstGeom>
          <a:noFill/>
        </p:spPr>
        <p:txBody>
          <a:bodyPr wrap="square" lIns="0" rIns="0" tIns="0" bIns="0" anchor="t">
            <a:spAutoFit/>
          </a:bodyPr>
          <a:lstStyle/>
          <a:p>
            <a:pPr algn="ctr">
              <a:lnSpc>
                <a:spcPct val="100000"/>
              </a:lnSpc>
            </a:pPr>
            <a:r>
              <a:rPr sz="700" b="1" i="0" lang="en-US">
                <a:solidFill>
                  <a:srgbClr val="C25708"/>
                </a:solidFill>
                <a:latin typeface="Segoe UI"/>
              </a:rPr>
              <a:t>Sponsor</a:t>
            </a:r>
          </a:p>
        </p:txBody>
      </p:sp>
      <p:sp>
        <p:nvSpPr>
          <p:cNvPr id="68" name="TextBox 67"/>
          <p:cNvSpPr txBox="1"/>
          <p:nvPr/>
        </p:nvSpPr>
        <p:spPr>
          <a:xfrm>
            <a:off x="6396228" y="3580790"/>
            <a:ext cx="1449324" cy="292608"/>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Eastside Coffee</a:t>
            </a:r>
          </a:p>
        </p:txBody>
      </p:sp>
      <p:sp>
        <p:nvSpPr>
          <p:cNvPr id="69" name="TextBox 68"/>
          <p:cNvSpPr txBox="1"/>
          <p:nvPr/>
        </p:nvSpPr>
        <p:spPr>
          <a:xfrm>
            <a:off x="6396228" y="3891686"/>
            <a:ext cx="144932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Booth C07  ·  Foyer</a:t>
            </a:r>
          </a:p>
        </p:txBody>
      </p:sp>
      <p:sp>
        <p:nvSpPr>
          <p:cNvPr id="70" name="TextBox 69"/>
          <p:cNvSpPr txBox="1"/>
          <p:nvPr/>
        </p:nvSpPr>
        <p:spPr>
          <a:xfrm>
            <a:off x="7680960" y="3306470"/>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71" name="TextBox 70"/>
          <p:cNvSpPr txBox="1"/>
          <p:nvPr/>
        </p:nvSpPr>
        <p:spPr>
          <a:xfrm>
            <a:off x="7461504" y="3306470"/>
            <a:ext cx="164592" cy="164592"/>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72" name="Rounded Rectangle 71"/>
          <p:cNvSpPr/>
          <p:nvPr/>
        </p:nvSpPr>
        <p:spPr>
          <a:xfrm>
            <a:off x="6396228" y="413308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6396228" y="4174236"/>
            <a:ext cx="658368"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Details</a:t>
            </a:r>
          </a:p>
        </p:txBody>
      </p:sp>
      <p:sp>
        <p:nvSpPr>
          <p:cNvPr id="74" name="Oval 73"/>
          <p:cNvSpPr/>
          <p:nvPr/>
        </p:nvSpPr>
        <p:spPr>
          <a:xfrm>
            <a:off x="2322576" y="21214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2322576" y="21808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6" name="Oval 75"/>
          <p:cNvSpPr/>
          <p:nvPr/>
        </p:nvSpPr>
        <p:spPr>
          <a:xfrm>
            <a:off x="6903720" y="21214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6903720" y="21808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8" name="Oval 77"/>
          <p:cNvSpPr/>
          <p:nvPr/>
        </p:nvSpPr>
        <p:spPr>
          <a:xfrm>
            <a:off x="1623060" y="325160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1623060" y="331104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0" name="TextBox 79"/>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your visitors do here</a:t>
            </a:r>
          </a:p>
        </p:txBody>
      </p:sp>
      <p:sp>
        <p:nvSpPr>
          <p:cNvPr id="81" name="TextBox 80"/>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Search and filters</a:t>
            </a:r>
          </a:p>
        </p:txBody>
      </p:sp>
      <p:sp>
        <p:nvSpPr>
          <p:cNvPr id="82" name="TextBox 81"/>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Visitors search by name and narrow down by type, category and hall. Only values that are actually in use appear.</a:t>
            </a:r>
          </a:p>
        </p:txBody>
      </p:sp>
      <p:sp>
        <p:nvSpPr>
          <p:cNvPr id="83" name="TextBox 82"/>
          <p:cNvSpPr txBox="1"/>
          <p:nvPr/>
        </p:nvSpPr>
        <p:spPr>
          <a:xfrm>
            <a:off x="8567928" y="2641346"/>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Favourites</a:t>
            </a:r>
          </a:p>
        </p:txBody>
      </p:sp>
      <p:sp>
        <p:nvSpPr>
          <p:cNvPr id="84" name="TextBox 83"/>
          <p:cNvSpPr txBox="1"/>
          <p:nvPr/>
        </p:nvSpPr>
        <p:spPr>
          <a:xfrm>
            <a:off x="8567928" y="2861056"/>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heart shows only the marked exhibitors. With the button next to it a visitor passes the list on.</a:t>
            </a:r>
          </a:p>
        </p:txBody>
      </p:sp>
      <p:sp>
        <p:nvSpPr>
          <p:cNvPr id="85" name="TextBox 84"/>
          <p:cNvSpPr txBox="1"/>
          <p:nvPr/>
        </p:nvSpPr>
        <p:spPr>
          <a:xfrm>
            <a:off x="8567928" y="3390392"/>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Map icon</a:t>
            </a:r>
          </a:p>
        </p:txBody>
      </p:sp>
      <p:sp>
        <p:nvSpPr>
          <p:cNvPr id="86" name="TextBox 85"/>
          <p:cNvSpPr txBox="1"/>
          <p:nvPr/>
        </p:nvSpPr>
        <p:spPr>
          <a:xfrm>
            <a:off x="8567928" y="3610102"/>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Leads straight to the booth in the hall plan. It only appears when the exhibitor's location sits on a plan.</a:t>
            </a:r>
          </a:p>
        </p:txBody>
      </p:sp>
      <p:sp>
        <p:nvSpPr>
          <p:cNvPr id="87" name="TextBox 86"/>
          <p:cNvSpPr txBox="1"/>
          <p:nvPr/>
        </p:nvSpPr>
        <p:spPr>
          <a:xfrm>
            <a:off x="8567928" y="4294378"/>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Featured exhibitors</a:t>
            </a:r>
          </a:p>
        </p:txBody>
      </p:sp>
      <p:sp>
        <p:nvSpPr>
          <p:cNvPr id="88" name="TextBox 87"/>
          <p:cNvSpPr txBox="1"/>
          <p:nvPr/>
        </p:nvSpPr>
        <p:spPr>
          <a:xfrm>
            <a:off x="8567928" y="4514088"/>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row of flipping tiles can sit above the list - for sponsors and premium booths. It steps back as soon as the visitor searches. See chapter 5.</a:t>
            </a:r>
          </a:p>
        </p:txBody>
      </p:sp>
      <p:sp>
        <p:nvSpPr>
          <p:cNvPr id="89" name="Rectangle 8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91" name="TextBox 9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 / 153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1.2 · HALL PLAN</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hall plan leads to the booth</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https://my-trade-fair.com/hall-plan</a:t>
            </a:r>
          </a:p>
        </p:txBody>
      </p:sp>
      <p:sp>
        <p:nvSpPr>
          <p:cNvPr id="13" name="Rounded Rectangle 12"/>
          <p:cNvSpPr/>
          <p:nvPr/>
        </p:nvSpPr>
        <p:spPr>
          <a:xfrm>
            <a:off x="731520" y="1792224"/>
            <a:ext cx="859536" cy="237744"/>
          </a:xfrm>
          <a:prstGeom prst="roundRect">
            <a:avLst>
              <a:gd name="adj" fmla="val 14000"/>
            </a:avLst>
          </a:prstGeom>
          <a:solidFill>
            <a:srgbClr val="0B3A5D"/>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1520" y="1842516"/>
            <a:ext cx="859536"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Hall 01</a:t>
            </a:r>
          </a:p>
        </p:txBody>
      </p:sp>
      <p:sp>
        <p:nvSpPr>
          <p:cNvPr id="15" name="Rounded Rectangle 14"/>
          <p:cNvSpPr/>
          <p:nvPr/>
        </p:nvSpPr>
        <p:spPr>
          <a:xfrm>
            <a:off x="1655064"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1655064" y="1842516"/>
            <a:ext cx="859536"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Hall 02</a:t>
            </a:r>
          </a:p>
        </p:txBody>
      </p:sp>
      <p:sp>
        <p:nvSpPr>
          <p:cNvPr id="17" name="Rounded Rectangle 16"/>
          <p:cNvSpPr/>
          <p:nvPr/>
        </p:nvSpPr>
        <p:spPr>
          <a:xfrm>
            <a:off x="2578608"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578608" y="1842516"/>
            <a:ext cx="859536"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Artist Alley</a:t>
            </a:r>
          </a:p>
        </p:txBody>
      </p:sp>
      <p:sp>
        <p:nvSpPr>
          <p:cNvPr id="19" name="Rectangle 18"/>
          <p:cNvSpPr/>
          <p:nvPr/>
        </p:nvSpPr>
        <p:spPr>
          <a:xfrm>
            <a:off x="731520" y="2121408"/>
            <a:ext cx="5385816" cy="2395728"/>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896112" y="2286000"/>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96112" y="2368296"/>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A11</a:t>
            </a:r>
          </a:p>
        </p:txBody>
      </p:sp>
      <p:sp>
        <p:nvSpPr>
          <p:cNvPr id="22" name="Rectangle 21"/>
          <p:cNvSpPr/>
          <p:nvPr/>
        </p:nvSpPr>
        <p:spPr>
          <a:xfrm>
            <a:off x="1426464" y="2286000"/>
            <a:ext cx="475488" cy="310896"/>
          </a:xfrm>
          <a:prstGeom prst="rect">
            <a:avLst/>
          </a:prstGeom>
          <a:solidFill>
            <a:srgbClr val="C25708"/>
          </a:solidFill>
          <a:ln w="1524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1426464" y="2368296"/>
            <a:ext cx="475488"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A12</a:t>
            </a:r>
          </a:p>
        </p:txBody>
      </p:sp>
      <p:sp>
        <p:nvSpPr>
          <p:cNvPr id="24" name="Rectangle 23"/>
          <p:cNvSpPr/>
          <p:nvPr/>
        </p:nvSpPr>
        <p:spPr>
          <a:xfrm>
            <a:off x="1956816" y="2286000"/>
            <a:ext cx="475488" cy="310896"/>
          </a:xfrm>
          <a:prstGeom prst="rect">
            <a:avLst/>
          </a:prstGeom>
          <a:solidFill>
            <a:srgbClr val="C25708"/>
          </a:solidFill>
          <a:ln w="1524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1956816" y="2368296"/>
            <a:ext cx="475488"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A13</a:t>
            </a:r>
          </a:p>
        </p:txBody>
      </p:sp>
      <p:sp>
        <p:nvSpPr>
          <p:cNvPr id="26" name="Rectangle 25"/>
          <p:cNvSpPr/>
          <p:nvPr/>
        </p:nvSpPr>
        <p:spPr>
          <a:xfrm>
            <a:off x="2487168" y="2286000"/>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487168" y="2368296"/>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A14</a:t>
            </a:r>
          </a:p>
        </p:txBody>
      </p:sp>
      <p:sp>
        <p:nvSpPr>
          <p:cNvPr id="28" name="Rectangle 27"/>
          <p:cNvSpPr/>
          <p:nvPr/>
        </p:nvSpPr>
        <p:spPr>
          <a:xfrm>
            <a:off x="896112"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96112" y="2788920"/>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A21</a:t>
            </a:r>
          </a:p>
        </p:txBody>
      </p:sp>
      <p:sp>
        <p:nvSpPr>
          <p:cNvPr id="30" name="Rectangle 29"/>
          <p:cNvSpPr/>
          <p:nvPr/>
        </p:nvSpPr>
        <p:spPr>
          <a:xfrm>
            <a:off x="1426464"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1426464" y="2788920"/>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A22</a:t>
            </a:r>
          </a:p>
        </p:txBody>
      </p:sp>
      <p:sp>
        <p:nvSpPr>
          <p:cNvPr id="32" name="Rectangle 31"/>
          <p:cNvSpPr/>
          <p:nvPr/>
        </p:nvSpPr>
        <p:spPr>
          <a:xfrm>
            <a:off x="1956816"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1956816" y="2788920"/>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A23</a:t>
            </a:r>
          </a:p>
        </p:txBody>
      </p:sp>
      <p:sp>
        <p:nvSpPr>
          <p:cNvPr id="34" name="Rectangle 33"/>
          <p:cNvSpPr/>
          <p:nvPr/>
        </p:nvSpPr>
        <p:spPr>
          <a:xfrm>
            <a:off x="2487168"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487168" y="2788920"/>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A24</a:t>
            </a:r>
          </a:p>
        </p:txBody>
      </p:sp>
      <p:sp>
        <p:nvSpPr>
          <p:cNvPr id="36" name="Rectangle 35"/>
          <p:cNvSpPr/>
          <p:nvPr/>
        </p:nvSpPr>
        <p:spPr>
          <a:xfrm>
            <a:off x="896112" y="3255264"/>
            <a:ext cx="73152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96112" y="3364992"/>
            <a:ext cx="73152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B01</a:t>
            </a:r>
          </a:p>
        </p:txBody>
      </p:sp>
      <p:sp>
        <p:nvSpPr>
          <p:cNvPr id="38" name="Rectangle 37"/>
          <p:cNvSpPr/>
          <p:nvPr/>
        </p:nvSpPr>
        <p:spPr>
          <a:xfrm>
            <a:off x="1700784" y="3255264"/>
            <a:ext cx="73152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1700784" y="3364992"/>
            <a:ext cx="73152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B02</a:t>
            </a:r>
          </a:p>
        </p:txBody>
      </p:sp>
      <p:sp>
        <p:nvSpPr>
          <p:cNvPr id="40" name="Rectangle 39"/>
          <p:cNvSpPr/>
          <p:nvPr/>
        </p:nvSpPr>
        <p:spPr>
          <a:xfrm>
            <a:off x="2505456" y="3255264"/>
            <a:ext cx="45720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505456" y="3364992"/>
            <a:ext cx="45720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B04</a:t>
            </a:r>
          </a:p>
        </p:txBody>
      </p:sp>
      <p:sp>
        <p:nvSpPr>
          <p:cNvPr id="42" name="TextBox 41"/>
          <p:cNvSpPr txBox="1"/>
          <p:nvPr/>
        </p:nvSpPr>
        <p:spPr>
          <a:xfrm>
            <a:off x="896112" y="4242816"/>
            <a:ext cx="2011680" cy="146304"/>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Aisle</a:t>
            </a:r>
          </a:p>
        </p:txBody>
      </p:sp>
      <p:sp>
        <p:nvSpPr>
          <p:cNvPr id="43" name="Rounded Rectangle 42"/>
          <p:cNvSpPr/>
          <p:nvPr/>
        </p:nvSpPr>
        <p:spPr>
          <a:xfrm>
            <a:off x="5788152" y="221284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788152" y="2253996"/>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45" name="Rounded Rectangle 44"/>
          <p:cNvSpPr/>
          <p:nvPr/>
        </p:nvSpPr>
        <p:spPr>
          <a:xfrm>
            <a:off x="5788152" y="248716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788152" y="2528316"/>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47" name="Rounded Rectangle 46"/>
          <p:cNvSpPr/>
          <p:nvPr/>
        </p:nvSpPr>
        <p:spPr>
          <a:xfrm>
            <a:off x="5788152" y="276148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5788152" y="2802636"/>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49" name="Rectangle 48"/>
          <p:cNvSpPr/>
          <p:nvPr/>
        </p:nvSpPr>
        <p:spPr>
          <a:xfrm>
            <a:off x="6208776" y="2121408"/>
            <a:ext cx="1783080" cy="2395728"/>
          </a:xfrm>
          <a:prstGeom prst="rect">
            <a:avLst/>
          </a:prstGeom>
          <a:solidFill>
            <a:srgbClr val="FFFFFF"/>
          </a:solidFill>
          <a:ln w="1397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6208776" y="2121408"/>
            <a:ext cx="178308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6318504" y="2267712"/>
            <a:ext cx="384048" cy="384048"/>
          </a:xfrm>
          <a:prstGeom prst="rect">
            <a:avLst/>
          </a:prstGeom>
          <a:solidFill>
            <a:srgbClr val="E4ECF3"/>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318504" y="2400300"/>
            <a:ext cx="384048" cy="128016"/>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Logo</a:t>
            </a:r>
          </a:p>
        </p:txBody>
      </p:sp>
      <p:sp>
        <p:nvSpPr>
          <p:cNvPr id="53" name="TextBox 52"/>
          <p:cNvSpPr txBox="1"/>
          <p:nvPr/>
        </p:nvSpPr>
        <p:spPr>
          <a:xfrm>
            <a:off x="6775704" y="2286000"/>
            <a:ext cx="1115568" cy="310896"/>
          </a:xfrm>
          <a:prstGeom prst="rect">
            <a:avLst/>
          </a:prstGeom>
          <a:noFill/>
        </p:spPr>
        <p:txBody>
          <a:bodyPr wrap="square" lIns="0" rIns="0" tIns="0" bIns="0" anchor="t">
            <a:spAutoFit/>
          </a:bodyPr>
          <a:lstStyle/>
          <a:p>
            <a:pPr algn="l">
              <a:lnSpc>
                <a:spcPct val="105000"/>
              </a:lnSpc>
            </a:pPr>
            <a:r>
              <a:rPr sz="850" b="1" i="0" lang="en-US">
                <a:solidFill>
                  <a:srgbClr val="0B3A5D"/>
                </a:solidFill>
                <a:latin typeface="Segoe UI"/>
              </a:rPr>
              <a:t>Paperworks</a:t>
            </a:r>
          </a:p>
          <a:p>
            <a:pPr algn="l">
              <a:lnSpc>
                <a:spcPct val="105000"/>
              </a:lnSpc>
            </a:pPr>
            <a:r>
              <a:rPr sz="850" b="1" i="0" lang="en-US">
                <a:solidFill>
                  <a:srgbClr val="0B3A5D"/>
                </a:solidFill>
                <a:latin typeface="Segoe UI"/>
              </a:rPr>
              <a:t>Berlin</a:t>
            </a:r>
          </a:p>
        </p:txBody>
      </p:sp>
      <p:sp>
        <p:nvSpPr>
          <p:cNvPr id="54" name="Rounded Rectangle 53"/>
          <p:cNvSpPr/>
          <p:nvPr/>
        </p:nvSpPr>
        <p:spPr>
          <a:xfrm>
            <a:off x="6318504" y="2724912"/>
            <a:ext cx="607161"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318504" y="2750515"/>
            <a:ext cx="607161" cy="137160"/>
          </a:xfrm>
          <a:prstGeom prst="rect">
            <a:avLst/>
          </a:prstGeom>
          <a:noFill/>
        </p:spPr>
        <p:txBody>
          <a:bodyPr wrap="square" lIns="0" rIns="0" tIns="0" bIns="0" anchor="t">
            <a:spAutoFit/>
          </a:bodyPr>
          <a:lstStyle/>
          <a:p>
            <a:pPr algn="ctr">
              <a:lnSpc>
                <a:spcPct val="100000"/>
              </a:lnSpc>
            </a:pPr>
            <a:r>
              <a:rPr sz="700" b="1" i="0" lang="en-US">
                <a:solidFill>
                  <a:srgbClr val="2C6EA8"/>
                </a:solidFill>
                <a:latin typeface="Segoe UI"/>
              </a:rPr>
              <a:t>Retailer</a:t>
            </a:r>
          </a:p>
        </p:txBody>
      </p:sp>
      <p:sp>
        <p:nvSpPr>
          <p:cNvPr id="56" name="Rounded Rectangle 55"/>
          <p:cNvSpPr/>
          <p:nvPr/>
        </p:nvSpPr>
        <p:spPr>
          <a:xfrm>
            <a:off x="6995160" y="2724912"/>
            <a:ext cx="448056"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6995160" y="2750515"/>
            <a:ext cx="448056" cy="137160"/>
          </a:xfrm>
          <a:prstGeom prst="rect">
            <a:avLst/>
          </a:prstGeom>
          <a:noFill/>
        </p:spPr>
        <p:txBody>
          <a:bodyPr wrap="square" lIns="0" rIns="0" tIns="0" bIns="0" anchor="t">
            <a:spAutoFit/>
          </a:bodyPr>
          <a:lstStyle/>
          <a:p>
            <a:pPr algn="ctr">
              <a:lnSpc>
                <a:spcPct val="100000"/>
              </a:lnSpc>
            </a:pPr>
            <a:r>
              <a:rPr sz="700" b="1" i="0" lang="en-US">
                <a:solidFill>
                  <a:srgbClr val="6B7A88"/>
                </a:solidFill>
                <a:latin typeface="Segoe UI"/>
              </a:rPr>
              <a:t>Manga</a:t>
            </a:r>
          </a:p>
        </p:txBody>
      </p:sp>
      <p:sp>
        <p:nvSpPr>
          <p:cNvPr id="58" name="TextBox 57"/>
          <p:cNvSpPr txBox="1"/>
          <p:nvPr/>
        </p:nvSpPr>
        <p:spPr>
          <a:xfrm>
            <a:off x="6318504" y="3017520"/>
            <a:ext cx="1554480" cy="137160"/>
          </a:xfrm>
          <a:prstGeom prst="rect">
            <a:avLst/>
          </a:prstGeom>
          <a:noFill/>
        </p:spPr>
        <p:txBody>
          <a:bodyPr wrap="square" lIns="0" rIns="0" tIns="0" bIns="0" anchor="t">
            <a:spAutoFit/>
          </a:bodyPr>
          <a:lstStyle/>
          <a:p>
            <a:pPr algn="l">
              <a:lnSpc>
                <a:spcPct val="100000"/>
              </a:lnSpc>
            </a:pPr>
            <a:r>
              <a:rPr sz="600" b="1" i="0" lang="en-US">
                <a:solidFill>
                  <a:srgbClr val="6B7A88"/>
                </a:solidFill>
                <a:latin typeface="Segoe UI"/>
              </a:rPr>
              <a:t>Location</a:t>
            </a:r>
          </a:p>
        </p:txBody>
      </p:sp>
      <p:sp>
        <p:nvSpPr>
          <p:cNvPr id="59" name="TextBox 58"/>
          <p:cNvSpPr txBox="1"/>
          <p:nvPr/>
        </p:nvSpPr>
        <p:spPr>
          <a:xfrm>
            <a:off x="6318504" y="3163824"/>
            <a:ext cx="155448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Hall 01 | Workshop</a:t>
            </a:r>
          </a:p>
        </p:txBody>
      </p:sp>
      <p:sp>
        <p:nvSpPr>
          <p:cNvPr id="60" name="TextBox 59"/>
          <p:cNvSpPr txBox="1"/>
          <p:nvPr/>
        </p:nvSpPr>
        <p:spPr>
          <a:xfrm>
            <a:off x="6318504" y="3364992"/>
            <a:ext cx="1554480" cy="137160"/>
          </a:xfrm>
          <a:prstGeom prst="rect">
            <a:avLst/>
          </a:prstGeom>
          <a:noFill/>
        </p:spPr>
        <p:txBody>
          <a:bodyPr wrap="square" lIns="0" rIns="0" tIns="0" bIns="0" anchor="t">
            <a:spAutoFit/>
          </a:bodyPr>
          <a:lstStyle/>
          <a:p>
            <a:pPr algn="l">
              <a:lnSpc>
                <a:spcPct val="100000"/>
              </a:lnSpc>
            </a:pPr>
            <a:r>
              <a:rPr sz="600" b="1" i="0" lang="en-US">
                <a:solidFill>
                  <a:srgbClr val="6B7A88"/>
                </a:solidFill>
                <a:latin typeface="Segoe UI"/>
              </a:rPr>
              <a:t>Booth</a:t>
            </a:r>
          </a:p>
        </p:txBody>
      </p:sp>
      <p:sp>
        <p:nvSpPr>
          <p:cNvPr id="61" name="TextBox 60"/>
          <p:cNvSpPr txBox="1"/>
          <p:nvPr/>
        </p:nvSpPr>
        <p:spPr>
          <a:xfrm>
            <a:off x="6318504" y="3511296"/>
            <a:ext cx="155448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A12, A13</a:t>
            </a:r>
          </a:p>
        </p:txBody>
      </p:sp>
      <p:sp>
        <p:nvSpPr>
          <p:cNvPr id="62" name="Rounded Rectangle 61"/>
          <p:cNvSpPr/>
          <p:nvPr/>
        </p:nvSpPr>
        <p:spPr>
          <a:xfrm>
            <a:off x="6318504" y="3767328"/>
            <a:ext cx="786384"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6318504" y="3817620"/>
            <a:ext cx="786384"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Details</a:t>
            </a:r>
          </a:p>
        </p:txBody>
      </p:sp>
      <p:sp>
        <p:nvSpPr>
          <p:cNvPr id="64" name="Rounded Rectangle 63"/>
          <p:cNvSpPr/>
          <p:nvPr/>
        </p:nvSpPr>
        <p:spPr>
          <a:xfrm>
            <a:off x="7159752" y="3767328"/>
            <a:ext cx="310896" cy="219456"/>
          </a:xfrm>
          <a:prstGeom prst="roundRect">
            <a:avLst>
              <a:gd name="adj" fmla="val 18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159752" y="3803904"/>
            <a:ext cx="310896" cy="155448"/>
          </a:xfrm>
          <a:prstGeom prst="rect">
            <a:avLst/>
          </a:prstGeom>
          <a:noFill/>
        </p:spPr>
        <p:txBody>
          <a:bodyPr wrap="square" lIns="0" rIns="0" tIns="0" bIns="0" anchor="t">
            <a:spAutoFit/>
          </a:bodyPr>
          <a:lstStyle/>
          <a:p>
            <a:pPr algn="ctr">
              <a:lnSpc>
                <a:spcPct val="100000"/>
              </a:lnSpc>
            </a:pPr>
            <a:r>
              <a:rPr sz="800" b="0" i="0" lang="en-US">
                <a:solidFill>
                  <a:srgbClr val="C25708"/>
                </a:solidFill>
                <a:latin typeface="Segoe UI"/>
              </a:rPr>
              <a:t>♥</a:t>
            </a:r>
          </a:p>
        </p:txBody>
      </p:sp>
      <p:sp>
        <p:nvSpPr>
          <p:cNvPr id="66" name="Oval 65"/>
          <p:cNvSpPr/>
          <p:nvPr/>
        </p:nvSpPr>
        <p:spPr>
          <a:xfrm>
            <a:off x="594360" y="17739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94360" y="18333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8" name="Oval 67"/>
          <p:cNvSpPr/>
          <p:nvPr/>
        </p:nvSpPr>
        <p:spPr>
          <a:xfrm>
            <a:off x="1289304"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289304" y="22082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0" name="Oval 69"/>
          <p:cNvSpPr/>
          <p:nvPr/>
        </p:nvSpPr>
        <p:spPr>
          <a:xfrm>
            <a:off x="6016752" y="22037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016752" y="22631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2" name="TextBox 71"/>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matters here</a:t>
            </a:r>
          </a:p>
        </p:txBody>
      </p:sp>
      <p:sp>
        <p:nvSpPr>
          <p:cNvPr id="73" name="TextBox 72"/>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One tab per plan</a:t>
            </a:r>
          </a:p>
        </p:txBody>
      </p:sp>
      <p:sp>
        <p:nvSpPr>
          <p:cNvPr id="74" name="TextBox 73"/>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you have stored several halls, the visitor switches between them here.</a:t>
            </a:r>
          </a:p>
        </p:txBody>
      </p:sp>
      <p:sp>
        <p:nvSpPr>
          <p:cNvPr id="75" name="TextBox 74"/>
          <p:cNvSpPr txBox="1"/>
          <p:nvPr/>
        </p:nvSpPr>
        <p:spPr>
          <a:xfrm>
            <a:off x="8567928" y="2486406"/>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Booth areas are clickable</a:t>
            </a:r>
          </a:p>
        </p:txBody>
      </p:sp>
      <p:sp>
        <p:nvSpPr>
          <p:cNvPr id="76" name="TextBox 75"/>
          <p:cNvSpPr txBox="1"/>
          <p:nvPr/>
        </p:nvSpPr>
        <p:spPr>
          <a:xfrm>
            <a:off x="8567928" y="2706116"/>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Every area with an exhibitor behind it reacts to a click and is highlighted.</a:t>
            </a:r>
          </a:p>
        </p:txBody>
      </p:sp>
      <p:sp>
        <p:nvSpPr>
          <p:cNvPr id="77" name="TextBox 76"/>
          <p:cNvSpPr txBox="1"/>
          <p:nvPr/>
        </p:nvSpPr>
        <p:spPr>
          <a:xfrm>
            <a:off x="8567928" y="3235452"/>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The info sheet</a:t>
            </a:r>
          </a:p>
        </p:txBody>
      </p:sp>
      <p:sp>
        <p:nvSpPr>
          <p:cNvPr id="78" name="TextBox 77"/>
          <p:cNvSpPr txBox="1"/>
          <p:nvPr/>
        </p:nvSpPr>
        <p:spPr>
          <a:xfrm>
            <a:off x="8567928" y="3455161"/>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Shows logo, type, categories, location and booth numbers - and leads on to the detail view. Hall and room appear as </a:t>
            </a:r>
            <a:r>
              <a:rPr sz="1000" b="1" i="0" lang="en-US">
                <a:solidFill>
                  <a:srgbClr val="3B4A57"/>
                </a:solidFill>
                <a:latin typeface="Segoe UI"/>
              </a:rPr>
              <a:t>one</a:t>
            </a:r>
            <a:r>
              <a:rPr sz="1000" b="0" i="0" lang="en-US">
                <a:solidFill>
                  <a:srgbClr val="3B4A57"/>
                </a:solidFill>
                <a:latin typeface="Segoe UI"/>
              </a:rPr>
              <a:t> entry.</a:t>
            </a:r>
          </a:p>
        </p:txBody>
      </p:sp>
      <p:sp>
        <p:nvSpPr>
          <p:cNvPr id="79" name="TextBox 78"/>
          <p:cNvSpPr txBox="1"/>
          <p:nvPr/>
        </p:nvSpPr>
        <p:spPr>
          <a:xfrm>
            <a:off x="8567928" y="4139438"/>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Zooming and panning</a:t>
            </a:r>
          </a:p>
        </p:txBody>
      </p:sp>
      <p:sp>
        <p:nvSpPr>
          <p:cNvPr id="80" name="TextBox 79"/>
          <p:cNvSpPr txBox="1"/>
          <p:nvPr/>
        </p:nvSpPr>
        <p:spPr>
          <a:xfrm>
            <a:off x="8567928" y="4359148"/>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With the mouse wheel, two fingers or the buttons on the right of the image.</a:t>
            </a:r>
          </a:p>
        </p:txBody>
      </p:sp>
      <p:sp>
        <p:nvSpPr>
          <p:cNvPr id="81" name="Rectangle 8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83" name="TextBox 8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 / 153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1.2 · DETAIL VIEW</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detail view of an exhibitor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7589520" cy="315468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58952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80313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67512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https://my-trade-fair.com/exhibitor/paperworks-berlin</a:t>
            </a:r>
          </a:p>
        </p:txBody>
      </p:sp>
      <p:sp>
        <p:nvSpPr>
          <p:cNvPr id="13" name="TextBox 12"/>
          <p:cNvSpPr txBox="1"/>
          <p:nvPr/>
        </p:nvSpPr>
        <p:spPr>
          <a:xfrm>
            <a:off x="768096" y="1810512"/>
            <a:ext cx="1828800"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 Back to the list</a:t>
            </a:r>
          </a:p>
        </p:txBody>
      </p:sp>
      <p:sp>
        <p:nvSpPr>
          <p:cNvPr id="14" name="Rectangle 13"/>
          <p:cNvSpPr/>
          <p:nvPr/>
        </p:nvSpPr>
        <p:spPr>
          <a:xfrm>
            <a:off x="768096" y="2048256"/>
            <a:ext cx="1051560" cy="1051560"/>
          </a:xfrm>
          <a:prstGeom prst="rect">
            <a:avLst/>
          </a:prstGeom>
          <a:solidFill>
            <a:srgbClr val="E4ECF3"/>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68096" y="2505456"/>
            <a:ext cx="1051560" cy="146304"/>
          </a:xfrm>
          <a:prstGeom prst="rect">
            <a:avLst/>
          </a:prstGeom>
          <a:noFill/>
        </p:spPr>
        <p:txBody>
          <a:bodyPr wrap="square" lIns="0" rIns="0" tIns="0" bIns="0" anchor="t">
            <a:spAutoFit/>
          </a:bodyPr>
          <a:lstStyle/>
          <a:p>
            <a:pPr algn="ctr">
              <a:lnSpc>
                <a:spcPct val="100000"/>
              </a:lnSpc>
            </a:pPr>
            <a:r>
              <a:rPr sz="700" b="0" i="0" lang="en-US">
                <a:solidFill>
                  <a:srgbClr val="6B7A88"/>
                </a:solidFill>
                <a:latin typeface="Segoe UI"/>
              </a:rPr>
              <a:t>Logo</a:t>
            </a:r>
          </a:p>
        </p:txBody>
      </p:sp>
      <p:sp>
        <p:nvSpPr>
          <p:cNvPr id="16" name="TextBox 15"/>
          <p:cNvSpPr txBox="1"/>
          <p:nvPr/>
        </p:nvSpPr>
        <p:spPr>
          <a:xfrm>
            <a:off x="1975104" y="2066544"/>
            <a:ext cx="5907024" cy="292608"/>
          </a:xfrm>
          <a:prstGeom prst="rect">
            <a:avLst/>
          </a:prstGeom>
          <a:noFill/>
        </p:spPr>
        <p:txBody>
          <a:bodyPr wrap="square" lIns="0" rIns="0" tIns="0" bIns="0" anchor="t">
            <a:spAutoFit/>
          </a:bodyPr>
          <a:lstStyle/>
          <a:p>
            <a:pPr algn="l">
              <a:lnSpc>
                <a:spcPct val="100000"/>
              </a:lnSpc>
            </a:pPr>
            <a:r>
              <a:rPr sz="1500" b="1" i="0" lang="en-US">
                <a:solidFill>
                  <a:srgbClr val="0B3A5D"/>
                </a:solidFill>
                <a:latin typeface="Segoe UI"/>
              </a:rPr>
              <a:t>Paperworks Berlin</a:t>
            </a:r>
          </a:p>
        </p:txBody>
      </p:sp>
      <p:sp>
        <p:nvSpPr>
          <p:cNvPr id="17" name="Rounded Rectangle 16"/>
          <p:cNvSpPr/>
          <p:nvPr/>
        </p:nvSpPr>
        <p:spPr>
          <a:xfrm>
            <a:off x="1975104" y="2468880"/>
            <a:ext cx="554126"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1975104" y="2494483"/>
            <a:ext cx="554126" cy="137160"/>
          </a:xfrm>
          <a:prstGeom prst="rect">
            <a:avLst/>
          </a:prstGeom>
          <a:noFill/>
        </p:spPr>
        <p:txBody>
          <a:bodyPr wrap="square" lIns="0" rIns="0" tIns="0" bIns="0" anchor="t">
            <a:spAutoFit/>
          </a:bodyPr>
          <a:lstStyle/>
          <a:p>
            <a:pPr algn="ctr">
              <a:lnSpc>
                <a:spcPct val="100000"/>
              </a:lnSpc>
            </a:pPr>
            <a:r>
              <a:rPr sz="700" b="1" i="0" lang="en-US">
                <a:solidFill>
                  <a:srgbClr val="6B7A88"/>
                </a:solidFill>
                <a:latin typeface="Segoe UI"/>
              </a:rPr>
              <a:t>Hall 01</a:t>
            </a:r>
          </a:p>
        </p:txBody>
      </p:sp>
      <p:sp>
        <p:nvSpPr>
          <p:cNvPr id="19" name="Rounded Rectangle 18"/>
          <p:cNvSpPr/>
          <p:nvPr/>
        </p:nvSpPr>
        <p:spPr>
          <a:xfrm>
            <a:off x="2593238" y="2468880"/>
            <a:ext cx="925372"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2593238" y="2494483"/>
            <a:ext cx="925372" cy="137160"/>
          </a:xfrm>
          <a:prstGeom prst="rect">
            <a:avLst/>
          </a:prstGeom>
          <a:noFill/>
        </p:spPr>
        <p:txBody>
          <a:bodyPr wrap="square" lIns="0" rIns="0" tIns="0" bIns="0" anchor="t">
            <a:spAutoFit/>
          </a:bodyPr>
          <a:lstStyle/>
          <a:p>
            <a:pPr algn="ctr">
              <a:lnSpc>
                <a:spcPct val="100000"/>
              </a:lnSpc>
            </a:pPr>
            <a:r>
              <a:rPr sz="700" b="1" i="0" lang="en-US">
                <a:solidFill>
                  <a:srgbClr val="6B7A88"/>
                </a:solidFill>
                <a:latin typeface="Segoe UI"/>
              </a:rPr>
              <a:t>Booth A12, A13</a:t>
            </a:r>
          </a:p>
        </p:txBody>
      </p:sp>
      <p:sp>
        <p:nvSpPr>
          <p:cNvPr id="21" name="Rounded Rectangle 20"/>
          <p:cNvSpPr/>
          <p:nvPr/>
        </p:nvSpPr>
        <p:spPr>
          <a:xfrm>
            <a:off x="3582619" y="2468880"/>
            <a:ext cx="607161"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3582619" y="2494483"/>
            <a:ext cx="607161" cy="137160"/>
          </a:xfrm>
          <a:prstGeom prst="rect">
            <a:avLst/>
          </a:prstGeom>
          <a:noFill/>
        </p:spPr>
        <p:txBody>
          <a:bodyPr wrap="square" lIns="0" rIns="0" tIns="0" bIns="0" anchor="t">
            <a:spAutoFit/>
          </a:bodyPr>
          <a:lstStyle/>
          <a:p>
            <a:pPr algn="ctr">
              <a:lnSpc>
                <a:spcPct val="100000"/>
              </a:lnSpc>
            </a:pPr>
            <a:r>
              <a:rPr sz="700" b="1" i="0" lang="en-US">
                <a:solidFill>
                  <a:srgbClr val="2C6EA8"/>
                </a:solidFill>
                <a:latin typeface="Segoe UI"/>
              </a:rPr>
              <a:t>Retailer</a:t>
            </a:r>
          </a:p>
        </p:txBody>
      </p:sp>
      <p:sp>
        <p:nvSpPr>
          <p:cNvPr id="23" name="Rounded Rectangle 22"/>
          <p:cNvSpPr/>
          <p:nvPr/>
        </p:nvSpPr>
        <p:spPr>
          <a:xfrm>
            <a:off x="4253788" y="2468880"/>
            <a:ext cx="766267"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4253788" y="2494483"/>
            <a:ext cx="766267" cy="137160"/>
          </a:xfrm>
          <a:prstGeom prst="rect">
            <a:avLst/>
          </a:prstGeom>
          <a:noFill/>
        </p:spPr>
        <p:txBody>
          <a:bodyPr wrap="square" lIns="0" rIns="0" tIns="0" bIns="0" anchor="t">
            <a:spAutoFit/>
          </a:bodyPr>
          <a:lstStyle/>
          <a:p>
            <a:pPr algn="ctr">
              <a:lnSpc>
                <a:spcPct val="100000"/>
              </a:lnSpc>
            </a:pPr>
            <a:r>
              <a:rPr sz="700" b="1" i="0" lang="en-US">
                <a:solidFill>
                  <a:srgbClr val="6B7A88"/>
                </a:solidFill>
                <a:latin typeface="Segoe UI"/>
              </a:rPr>
              <a:t>DE  Germany</a:t>
            </a:r>
          </a:p>
        </p:txBody>
      </p:sp>
      <p:sp>
        <p:nvSpPr>
          <p:cNvPr id="25" name="Rounded Rectangle 24"/>
          <p:cNvSpPr/>
          <p:nvPr/>
        </p:nvSpPr>
        <p:spPr>
          <a:xfrm>
            <a:off x="1975104" y="2743200"/>
            <a:ext cx="44805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1975104" y="2768803"/>
            <a:ext cx="448056"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Manga</a:t>
            </a:r>
          </a:p>
        </p:txBody>
      </p:sp>
      <p:sp>
        <p:nvSpPr>
          <p:cNvPr id="27" name="Rounded Rectangle 26"/>
          <p:cNvSpPr/>
          <p:nvPr/>
        </p:nvSpPr>
        <p:spPr>
          <a:xfrm>
            <a:off x="2487168" y="2743200"/>
            <a:ext cx="71323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487168" y="2768803"/>
            <a:ext cx="713232"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Stationery</a:t>
            </a:r>
          </a:p>
        </p:txBody>
      </p:sp>
      <p:sp>
        <p:nvSpPr>
          <p:cNvPr id="29" name="Rounded Rectangle 28"/>
          <p:cNvSpPr/>
          <p:nvPr/>
        </p:nvSpPr>
        <p:spPr>
          <a:xfrm>
            <a:off x="3264408" y="2743200"/>
            <a:ext cx="1190548" cy="182880"/>
          </a:xfrm>
          <a:prstGeom prst="roundRect">
            <a:avLst>
              <a:gd name="adj" fmla="val 50000"/>
            </a:avLst>
          </a:prstGeom>
          <a:solidFill>
            <a:srgbClr val="EEF4FA"/>
          </a:solidFill>
          <a:ln w="889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3264408" y="2768803"/>
            <a:ext cx="1190548" cy="137160"/>
          </a:xfrm>
          <a:prstGeom prst="rect">
            <a:avLst/>
          </a:prstGeom>
          <a:noFill/>
        </p:spPr>
        <p:txBody>
          <a:bodyPr wrap="square" lIns="0" rIns="0" tIns="0" bIns="0" anchor="t">
            <a:spAutoFit/>
          </a:bodyPr>
          <a:lstStyle/>
          <a:p>
            <a:pPr algn="ctr">
              <a:lnSpc>
                <a:spcPct val="100000"/>
              </a:lnSpc>
            </a:pPr>
            <a:r>
              <a:rPr sz="700" b="1" i="0" lang="en-US">
                <a:solidFill>
                  <a:srgbClr val="1E8E5A"/>
                </a:solidFill>
                <a:latin typeface="Segoe UI"/>
              </a:rPr>
              <a:t>Sales at Booth: Yes</a:t>
            </a:r>
          </a:p>
        </p:txBody>
      </p:sp>
      <p:sp>
        <p:nvSpPr>
          <p:cNvPr id="31" name="TextBox 30"/>
          <p:cNvSpPr txBox="1"/>
          <p:nvPr/>
        </p:nvSpPr>
        <p:spPr>
          <a:xfrm>
            <a:off x="768096" y="3291840"/>
            <a:ext cx="3291840" cy="182880"/>
          </a:xfrm>
          <a:prstGeom prst="rect">
            <a:avLst/>
          </a:prstGeom>
          <a:noFill/>
        </p:spPr>
        <p:txBody>
          <a:bodyPr wrap="square" lIns="0" rIns="0" tIns="0" bIns="0" anchor="t">
            <a:spAutoFit/>
          </a:bodyPr>
          <a:lstStyle/>
          <a:p>
            <a:pPr algn="l">
              <a:lnSpc>
                <a:spcPct val="100000"/>
              </a:lnSpc>
            </a:pPr>
            <a:r>
              <a:rPr sz="950" b="1" i="0" lang="en-US">
                <a:solidFill>
                  <a:srgbClr val="0B3A5D"/>
                </a:solidFill>
                <a:latin typeface="Segoe UI"/>
              </a:rPr>
              <a:t>About us</a:t>
            </a:r>
          </a:p>
        </p:txBody>
      </p:sp>
      <p:sp>
        <p:nvSpPr>
          <p:cNvPr id="32" name="Rectangle 31"/>
          <p:cNvSpPr/>
          <p:nvPr/>
        </p:nvSpPr>
        <p:spPr>
          <a:xfrm>
            <a:off x="768096" y="3547872"/>
            <a:ext cx="3735324"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768096" y="3685032"/>
            <a:ext cx="3538728"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768096" y="3822191"/>
            <a:ext cx="2830982" cy="50292"/>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68096" y="4059936"/>
            <a:ext cx="3291840" cy="182880"/>
          </a:xfrm>
          <a:prstGeom prst="rect">
            <a:avLst/>
          </a:prstGeom>
          <a:noFill/>
        </p:spPr>
        <p:txBody>
          <a:bodyPr wrap="square" lIns="0" rIns="0" tIns="0" bIns="0" anchor="t">
            <a:spAutoFit/>
          </a:bodyPr>
          <a:lstStyle/>
          <a:p>
            <a:pPr algn="l">
              <a:lnSpc>
                <a:spcPct val="100000"/>
              </a:lnSpc>
            </a:pPr>
            <a:r>
              <a:rPr sz="950" b="1" i="0" lang="en-US">
                <a:solidFill>
                  <a:srgbClr val="0B3A5D"/>
                </a:solidFill>
                <a:latin typeface="Segoe UI"/>
              </a:rPr>
              <a:t>Gallery</a:t>
            </a:r>
          </a:p>
        </p:txBody>
      </p:sp>
      <p:sp>
        <p:nvSpPr>
          <p:cNvPr id="36" name="Rectangle 35"/>
          <p:cNvSpPr/>
          <p:nvPr/>
        </p:nvSpPr>
        <p:spPr>
          <a:xfrm>
            <a:off x="768096" y="4297680"/>
            <a:ext cx="621792"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1481328" y="4297680"/>
            <a:ext cx="621792"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2194560" y="4297680"/>
            <a:ext cx="621792"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4992624" y="3291840"/>
            <a:ext cx="2962656" cy="932688"/>
          </a:xfrm>
          <a:prstGeom prst="rect">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ounded Rectangle 39"/>
          <p:cNvSpPr/>
          <p:nvPr/>
        </p:nvSpPr>
        <p:spPr>
          <a:xfrm>
            <a:off x="5102352" y="3401568"/>
            <a:ext cx="274320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102352" y="3451860"/>
            <a:ext cx="274320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Save favourite</a:t>
            </a:r>
          </a:p>
        </p:txBody>
      </p:sp>
      <p:sp>
        <p:nvSpPr>
          <p:cNvPr id="42" name="Rounded Rectangle 41"/>
          <p:cNvSpPr/>
          <p:nvPr/>
        </p:nvSpPr>
        <p:spPr>
          <a:xfrm>
            <a:off x="5102352" y="3694176"/>
            <a:ext cx="1344168"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102352" y="3744468"/>
            <a:ext cx="1344168"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Share</a:t>
            </a:r>
          </a:p>
        </p:txBody>
      </p:sp>
      <p:sp>
        <p:nvSpPr>
          <p:cNvPr id="44" name="Rounded Rectangle 43"/>
          <p:cNvSpPr/>
          <p:nvPr/>
        </p:nvSpPr>
        <p:spPr>
          <a:xfrm>
            <a:off x="6501384" y="3694176"/>
            <a:ext cx="1344168"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501384" y="3744468"/>
            <a:ext cx="1344168"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On map</a:t>
            </a:r>
          </a:p>
        </p:txBody>
      </p:sp>
      <p:sp>
        <p:nvSpPr>
          <p:cNvPr id="46" name="Rectangle 45"/>
          <p:cNvSpPr/>
          <p:nvPr/>
        </p:nvSpPr>
        <p:spPr>
          <a:xfrm>
            <a:off x="4992624" y="4315968"/>
            <a:ext cx="2962656" cy="402336"/>
          </a:xfrm>
          <a:prstGeom prst="rect">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5102352" y="4407408"/>
            <a:ext cx="2743200"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Contact &amp; details</a:t>
            </a:r>
          </a:p>
        </p:txBody>
      </p:sp>
      <p:sp>
        <p:nvSpPr>
          <p:cNvPr id="48" name="TextBox 47"/>
          <p:cNvSpPr txBox="1"/>
          <p:nvPr/>
        </p:nvSpPr>
        <p:spPr>
          <a:xfrm>
            <a:off x="5102352" y="4572000"/>
            <a:ext cx="2743200" cy="128016"/>
          </a:xfrm>
          <a:prstGeom prst="rect">
            <a:avLst/>
          </a:prstGeom>
          <a:noFill/>
        </p:spPr>
        <p:txBody>
          <a:bodyPr wrap="square" lIns="0" rIns="0" tIns="0" bIns="0" anchor="t">
            <a:spAutoFit/>
          </a:bodyPr>
          <a:lstStyle/>
          <a:p>
            <a:pPr algn="l">
              <a:lnSpc>
                <a:spcPct val="100000"/>
              </a:lnSpc>
            </a:pPr>
            <a:r>
              <a:rPr sz="650" b="0" i="0" lang="en-US">
                <a:solidFill>
                  <a:srgbClr val="2271B1"/>
                </a:solidFill>
                <a:latin typeface="Segoe UI"/>
              </a:rPr>
              <a:t>Website · Shop · Instagram</a:t>
            </a:r>
          </a:p>
        </p:txBody>
      </p:sp>
      <p:sp>
        <p:nvSpPr>
          <p:cNvPr id="49" name="TextBox 48"/>
          <p:cNvSpPr txBox="1"/>
          <p:nvPr/>
        </p:nvSpPr>
        <p:spPr>
          <a:xfrm>
            <a:off x="8567928" y="1353312"/>
            <a:ext cx="305683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comes together here</a:t>
            </a:r>
          </a:p>
        </p:txBody>
      </p:sp>
      <p:sp>
        <p:nvSpPr>
          <p:cNvPr id="50" name="TextBox 49"/>
          <p:cNvSpPr txBox="1"/>
          <p:nvPr/>
        </p:nvSpPr>
        <p:spPr>
          <a:xfrm>
            <a:off x="8567928" y="1737360"/>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Everything on one page</a:t>
            </a:r>
          </a:p>
        </p:txBody>
      </p:sp>
      <p:sp>
        <p:nvSpPr>
          <p:cNvPr id="51" name="TextBox 50"/>
          <p:cNvSpPr txBox="1"/>
          <p:nvPr/>
        </p:nvSpPr>
        <p:spPr>
          <a:xfrm>
            <a:off x="8567928" y="1957070"/>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Logo, description, product gallery, contact details and up to 24 link platforms, from website to WhatsApp.</a:t>
            </a:r>
          </a:p>
        </p:txBody>
      </p:sp>
      <p:sp>
        <p:nvSpPr>
          <p:cNvPr id="52" name="TextBox 51"/>
          <p:cNvSpPr txBox="1"/>
          <p:nvPr/>
        </p:nvSpPr>
        <p:spPr>
          <a:xfrm>
            <a:off x="8567928" y="2641346"/>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Labels at the top</a:t>
            </a:r>
          </a:p>
        </p:txBody>
      </p:sp>
      <p:sp>
        <p:nvSpPr>
          <p:cNvPr id="53" name="TextBox 52"/>
          <p:cNvSpPr txBox="1"/>
          <p:nvPr/>
        </p:nvSpPr>
        <p:spPr>
          <a:xfrm>
            <a:off x="8567928" y="2861056"/>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Hall, booth number, type, country with flag, categories and products at a glance.</a:t>
            </a:r>
          </a:p>
        </p:txBody>
      </p:sp>
      <p:sp>
        <p:nvSpPr>
          <p:cNvPr id="54" name="TextBox 53"/>
          <p:cNvSpPr txBox="1"/>
          <p:nvPr/>
        </p:nvSpPr>
        <p:spPr>
          <a:xfrm>
            <a:off x="8567928" y="3390392"/>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Its own address</a:t>
            </a:r>
          </a:p>
        </p:txBody>
      </p:sp>
      <p:sp>
        <p:nvSpPr>
          <p:cNvPr id="55" name="TextBox 54"/>
          <p:cNvSpPr txBox="1"/>
          <p:nvPr/>
        </p:nvSpPr>
        <p:spPr>
          <a:xfrm>
            <a:off x="8567928" y="3610102"/>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Every exhibitor has a shareable web address of its own. On request the view opens as a window on top of the list instead - see chapter 3.</a:t>
            </a:r>
          </a:p>
        </p:txBody>
      </p:sp>
      <p:sp>
        <p:nvSpPr>
          <p:cNvPr id="56" name="TextBox 55"/>
          <p:cNvSpPr txBox="1"/>
          <p:nvPr/>
        </p:nvSpPr>
        <p:spPr>
          <a:xfrm>
            <a:off x="8567928" y="4294378"/>
            <a:ext cx="30568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Sales at booth</a:t>
            </a:r>
          </a:p>
        </p:txBody>
      </p:sp>
      <p:sp>
        <p:nvSpPr>
          <p:cNvPr id="57" name="TextBox 56"/>
          <p:cNvSpPr txBox="1"/>
          <p:nvPr/>
        </p:nvSpPr>
        <p:spPr>
          <a:xfrm>
            <a:off x="8567928" y="4514088"/>
            <a:ext cx="30568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An optional marker. Visitors can filter by </a:t>
            </a:r>
            <a:r>
              <a:rPr sz="1000" b="1" i="0" lang="en-US">
                <a:solidFill>
                  <a:srgbClr val="3B4A57"/>
                </a:solidFill>
                <a:latin typeface="Segoe UI"/>
              </a:rPr>
              <a:t>Yes</a:t>
            </a:r>
            <a:r>
              <a:rPr sz="1000" b="0" i="0" lang="en-US">
                <a:solidFill>
                  <a:srgbClr val="3B4A57"/>
                </a:solidFill>
                <a:latin typeface="Segoe UI"/>
              </a:rPr>
              <a:t>, </a:t>
            </a:r>
            <a:r>
              <a:rPr sz="1000" b="1" i="0" lang="en-US">
                <a:solidFill>
                  <a:srgbClr val="3B4A57"/>
                </a:solidFill>
                <a:latin typeface="Segoe UI"/>
              </a:rPr>
              <a:t>No</a:t>
            </a:r>
            <a:r>
              <a:rPr sz="1000" b="0" i="0" lang="en-US">
                <a:solidFill>
                  <a:srgbClr val="3B4A57"/>
                </a:solidFill>
                <a:latin typeface="Segoe UI"/>
              </a:rPr>
              <a:t> and </a:t>
            </a:r>
            <a:r>
              <a:rPr sz="1000" b="1" i="0" lang="en-US">
                <a:solidFill>
                  <a:srgbClr val="3B4A57"/>
                </a:solidFill>
                <a:latin typeface="Segoe UI"/>
              </a:rPr>
              <a:t>No information</a:t>
            </a:r>
            <a:r>
              <a:rPr sz="1000" b="0" i="0" lang="en-US">
                <a:solidFill>
                  <a:srgbClr val="3B4A57"/>
                </a:solidFill>
                <a:latin typeface="Segoe UI"/>
              </a:rPr>
              <a:t>.</a:t>
            </a:r>
          </a:p>
        </p:txBody>
      </p:sp>
      <p:sp>
        <p:nvSpPr>
          <p:cNvPr id="58" name="Rectangle 57"/>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1" name="TextBox 6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On a phone the view adapts: the gallery sits in two columns instead of full width, and the category badges can be limited to one or two rows - see chapter 3.</a:t>
            </a:r>
          </a:p>
        </p:txBody>
      </p:sp>
      <p:sp>
        <p:nvSpPr>
          <p:cNvPr id="62" name="Rectangle 6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64" name="TextBox 6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 / 153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your visitors can do without signing up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909143"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Function</a:t>
            </a:r>
          </a:p>
        </p:txBody>
      </p:sp>
      <p:sp>
        <p:nvSpPr>
          <p:cNvPr id="8" name="TextBox 7"/>
          <p:cNvSpPr txBox="1"/>
          <p:nvPr/>
        </p:nvSpPr>
        <p:spPr>
          <a:xfrm>
            <a:off x="2768679" y="1435608"/>
            <a:ext cx="5694710"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What happens</a:t>
            </a:r>
          </a:p>
        </p:txBody>
      </p:sp>
      <p:sp>
        <p:nvSpPr>
          <p:cNvPr id="9" name="TextBox 8"/>
          <p:cNvSpPr txBox="1"/>
          <p:nvPr/>
        </p:nvSpPr>
        <p:spPr>
          <a:xfrm>
            <a:off x="8646269" y="1435608"/>
            <a:ext cx="2905345"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Where it shows</a:t>
            </a:r>
          </a:p>
        </p:txBody>
      </p:sp>
      <p:sp>
        <p:nvSpPr>
          <p:cNvPr id="10" name="TextBox 9"/>
          <p:cNvSpPr txBox="1"/>
          <p:nvPr/>
        </p:nvSpPr>
        <p:spPr>
          <a:xfrm>
            <a:off x="676656" y="1781136"/>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Search</a:t>
            </a:r>
          </a:p>
        </p:txBody>
      </p:sp>
      <p:sp>
        <p:nvSpPr>
          <p:cNvPr id="11" name="TextBox 10"/>
          <p:cNvSpPr txBox="1"/>
          <p:nvPr/>
        </p:nvSpPr>
        <p:spPr>
          <a:xfrm>
            <a:off x="2768679" y="1781136"/>
            <a:ext cx="569471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Search across the exhibitor names</a:t>
            </a:r>
          </a:p>
        </p:txBody>
      </p:sp>
      <p:sp>
        <p:nvSpPr>
          <p:cNvPr id="12" name="TextBox 11"/>
          <p:cNvSpPr txBox="1"/>
          <p:nvPr/>
        </p:nvSpPr>
        <p:spPr>
          <a:xfrm>
            <a:off x="8646269" y="1781136"/>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Directory</a:t>
            </a:r>
          </a:p>
        </p:txBody>
      </p:sp>
      <p:sp>
        <p:nvSpPr>
          <p:cNvPr id="13" name="Rectangle 12"/>
          <p:cNvSpPr/>
          <p:nvPr/>
        </p:nvSpPr>
        <p:spPr>
          <a:xfrm>
            <a:off x="566928" y="20329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32939"/>
            <a:ext cx="11057839" cy="50360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17305"/>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Filter</a:t>
            </a:r>
          </a:p>
        </p:txBody>
      </p:sp>
      <p:sp>
        <p:nvSpPr>
          <p:cNvPr id="16" name="TextBox 15"/>
          <p:cNvSpPr txBox="1"/>
          <p:nvPr/>
        </p:nvSpPr>
        <p:spPr>
          <a:xfrm>
            <a:off x="2768679" y="2149868"/>
            <a:ext cx="5694710" cy="452628"/>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Narrow down by type, category and hall - on request by product, country, sales at booth and events as well</a:t>
            </a:r>
          </a:p>
        </p:txBody>
      </p:sp>
      <p:sp>
        <p:nvSpPr>
          <p:cNvPr id="17" name="TextBox 16"/>
          <p:cNvSpPr txBox="1"/>
          <p:nvPr/>
        </p:nvSpPr>
        <p:spPr>
          <a:xfrm>
            <a:off x="8646269" y="2217305"/>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Directory</a:t>
            </a:r>
          </a:p>
        </p:txBody>
      </p:sp>
      <p:sp>
        <p:nvSpPr>
          <p:cNvPr id="18" name="Rectangle 17"/>
          <p:cNvSpPr/>
          <p:nvPr/>
        </p:nvSpPr>
        <p:spPr>
          <a:xfrm>
            <a:off x="566928" y="253654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3474"/>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Switch view</a:t>
            </a:r>
          </a:p>
        </p:txBody>
      </p:sp>
      <p:sp>
        <p:nvSpPr>
          <p:cNvPr id="20" name="TextBox 19"/>
          <p:cNvSpPr txBox="1"/>
          <p:nvPr/>
        </p:nvSpPr>
        <p:spPr>
          <a:xfrm>
            <a:off x="2768679" y="2653474"/>
            <a:ext cx="569471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Move between card and table view; on a phone the table turns into a card list automatically</a:t>
            </a:r>
          </a:p>
        </p:txBody>
      </p:sp>
      <p:sp>
        <p:nvSpPr>
          <p:cNvPr id="21" name="TextBox 20"/>
          <p:cNvSpPr txBox="1"/>
          <p:nvPr/>
        </p:nvSpPr>
        <p:spPr>
          <a:xfrm>
            <a:off x="8646269" y="2653474"/>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Directory</a:t>
            </a:r>
          </a:p>
        </p:txBody>
      </p:sp>
      <p:sp>
        <p:nvSpPr>
          <p:cNvPr id="22" name="Rectangle 21"/>
          <p:cNvSpPr/>
          <p:nvPr/>
        </p:nvSpPr>
        <p:spPr>
          <a:xfrm>
            <a:off x="566928" y="290527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05277"/>
            <a:ext cx="11057839" cy="36873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22206"/>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Mark</a:t>
            </a:r>
          </a:p>
        </p:txBody>
      </p:sp>
      <p:sp>
        <p:nvSpPr>
          <p:cNvPr id="25" name="TextBox 24"/>
          <p:cNvSpPr txBox="1"/>
          <p:nvPr/>
        </p:nvSpPr>
        <p:spPr>
          <a:xfrm>
            <a:off x="2768679" y="3022206"/>
            <a:ext cx="569471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Put an exhibitor on a personal favourites list (heart icon)</a:t>
            </a:r>
          </a:p>
        </p:txBody>
      </p:sp>
      <p:sp>
        <p:nvSpPr>
          <p:cNvPr id="26" name="TextBox 25"/>
          <p:cNvSpPr txBox="1"/>
          <p:nvPr/>
        </p:nvSpPr>
        <p:spPr>
          <a:xfrm>
            <a:off x="8646269" y="3022206"/>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everywhere exhibitors appear</a:t>
            </a:r>
          </a:p>
        </p:txBody>
      </p:sp>
      <p:sp>
        <p:nvSpPr>
          <p:cNvPr id="27" name="Rectangle 26"/>
          <p:cNvSpPr/>
          <p:nvPr/>
        </p:nvSpPr>
        <p:spPr>
          <a:xfrm>
            <a:off x="566928" y="32740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90938"/>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Share favourites</a:t>
            </a:r>
          </a:p>
        </p:txBody>
      </p:sp>
      <p:sp>
        <p:nvSpPr>
          <p:cNvPr id="29" name="TextBox 28"/>
          <p:cNvSpPr txBox="1"/>
          <p:nvPr/>
        </p:nvSpPr>
        <p:spPr>
          <a:xfrm>
            <a:off x="2768679" y="3390938"/>
            <a:ext cx="569471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Pass your own selection on by link or QR code to a companion or to your own phone</a:t>
            </a:r>
          </a:p>
        </p:txBody>
      </p:sp>
      <p:sp>
        <p:nvSpPr>
          <p:cNvPr id="30" name="TextBox 29"/>
          <p:cNvSpPr txBox="1"/>
          <p:nvPr/>
        </p:nvSpPr>
        <p:spPr>
          <a:xfrm>
            <a:off x="8646269" y="3390938"/>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Directory</a:t>
            </a:r>
          </a:p>
        </p:txBody>
      </p:sp>
      <p:sp>
        <p:nvSpPr>
          <p:cNvPr id="31" name="Rectangle 30"/>
          <p:cNvSpPr/>
          <p:nvPr/>
        </p:nvSpPr>
        <p:spPr>
          <a:xfrm>
            <a:off x="566928" y="364274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642740"/>
            <a:ext cx="11057839" cy="36873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759669"/>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Share filters</a:t>
            </a:r>
          </a:p>
        </p:txBody>
      </p:sp>
      <p:sp>
        <p:nvSpPr>
          <p:cNvPr id="34" name="TextBox 33"/>
          <p:cNvSpPr txBox="1"/>
          <p:nvPr/>
        </p:nvSpPr>
        <p:spPr>
          <a:xfrm>
            <a:off x="2768679" y="3759669"/>
            <a:ext cx="5694710"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Copy filter link</a:t>
            </a:r>
            <a:r>
              <a:rPr sz="900" b="0" i="0" lang="en-US">
                <a:solidFill>
                  <a:srgbClr val="1F2933"/>
                </a:solidFill>
                <a:latin typeface="Segoe UI"/>
              </a:rPr>
              <a:t> copies the address of the filtered list</a:t>
            </a:r>
          </a:p>
        </p:txBody>
      </p:sp>
      <p:sp>
        <p:nvSpPr>
          <p:cNvPr id="35" name="TextBox 34"/>
          <p:cNvSpPr txBox="1"/>
          <p:nvPr/>
        </p:nvSpPr>
        <p:spPr>
          <a:xfrm>
            <a:off x="8646269" y="3759669"/>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Directory</a:t>
            </a:r>
          </a:p>
        </p:txBody>
      </p:sp>
      <p:sp>
        <p:nvSpPr>
          <p:cNvPr id="36" name="Rectangle 35"/>
          <p:cNvSpPr/>
          <p:nvPr/>
        </p:nvSpPr>
        <p:spPr>
          <a:xfrm>
            <a:off x="566928" y="40114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128401"/>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Find a booth</a:t>
            </a:r>
          </a:p>
        </p:txBody>
      </p:sp>
      <p:sp>
        <p:nvSpPr>
          <p:cNvPr id="38" name="TextBox 37"/>
          <p:cNvSpPr txBox="1"/>
          <p:nvPr/>
        </p:nvSpPr>
        <p:spPr>
          <a:xfrm>
            <a:off x="2768679" y="4128401"/>
            <a:ext cx="569471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Open the hall plan, zoom in, the booth is highlighted and moved into the centre</a:t>
            </a:r>
          </a:p>
        </p:txBody>
      </p:sp>
      <p:sp>
        <p:nvSpPr>
          <p:cNvPr id="39" name="TextBox 38"/>
          <p:cNvSpPr txBox="1"/>
          <p:nvPr/>
        </p:nvSpPr>
        <p:spPr>
          <a:xfrm>
            <a:off x="8646269" y="4128401"/>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Directory, detail view</a:t>
            </a:r>
          </a:p>
        </p:txBody>
      </p:sp>
      <p:sp>
        <p:nvSpPr>
          <p:cNvPr id="40" name="Rectangle 39"/>
          <p:cNvSpPr/>
          <p:nvPr/>
        </p:nvSpPr>
        <p:spPr>
          <a:xfrm>
            <a:off x="566928" y="43802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380204"/>
            <a:ext cx="11057839" cy="36873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497133"/>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Search the map</a:t>
            </a:r>
          </a:p>
        </p:txBody>
      </p:sp>
      <p:sp>
        <p:nvSpPr>
          <p:cNvPr id="43" name="TextBox 42"/>
          <p:cNvSpPr txBox="1"/>
          <p:nvPr/>
        </p:nvSpPr>
        <p:spPr>
          <a:xfrm>
            <a:off x="2768679" y="4497133"/>
            <a:ext cx="569471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Magnifier and quick filters: exhibitors, restrooms, food, first aid …</a:t>
            </a:r>
          </a:p>
        </p:txBody>
      </p:sp>
      <p:sp>
        <p:nvSpPr>
          <p:cNvPr id="44" name="TextBox 43"/>
          <p:cNvSpPr txBox="1"/>
          <p:nvPr/>
        </p:nvSpPr>
        <p:spPr>
          <a:xfrm>
            <a:off x="8646269" y="4497133"/>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Hall plan</a:t>
            </a:r>
          </a:p>
        </p:txBody>
      </p:sp>
      <p:sp>
        <p:nvSpPr>
          <p:cNvPr id="45" name="Rectangle 44"/>
          <p:cNvSpPr/>
          <p:nvPr/>
        </p:nvSpPr>
        <p:spPr>
          <a:xfrm>
            <a:off x="566928" y="474893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865865"/>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You are here</a:t>
            </a:r>
          </a:p>
        </p:txBody>
      </p:sp>
      <p:sp>
        <p:nvSpPr>
          <p:cNvPr id="47" name="TextBox 46"/>
          <p:cNvSpPr txBox="1"/>
          <p:nvPr/>
        </p:nvSpPr>
        <p:spPr>
          <a:xfrm>
            <a:off x="2768679" y="4865865"/>
            <a:ext cx="569471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Scan the QR code on a poster - the plan opens at that spot</a:t>
            </a:r>
          </a:p>
        </p:txBody>
      </p:sp>
      <p:sp>
        <p:nvSpPr>
          <p:cNvPr id="48" name="TextBox 47"/>
          <p:cNvSpPr txBox="1"/>
          <p:nvPr/>
        </p:nvSpPr>
        <p:spPr>
          <a:xfrm>
            <a:off x="8646269" y="4865865"/>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Full-screen map</a:t>
            </a:r>
          </a:p>
        </p:txBody>
      </p:sp>
      <p:sp>
        <p:nvSpPr>
          <p:cNvPr id="49" name="Rectangle 48"/>
          <p:cNvSpPr/>
          <p:nvPr/>
        </p:nvSpPr>
        <p:spPr>
          <a:xfrm>
            <a:off x="566928" y="51176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117668"/>
            <a:ext cx="11057839" cy="36873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234597"/>
            <a:ext cx="1909143"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Recommend</a:t>
            </a:r>
          </a:p>
        </p:txBody>
      </p:sp>
      <p:sp>
        <p:nvSpPr>
          <p:cNvPr id="52" name="TextBox 51"/>
          <p:cNvSpPr txBox="1"/>
          <p:nvPr/>
        </p:nvSpPr>
        <p:spPr>
          <a:xfrm>
            <a:off x="2768679" y="5234597"/>
            <a:ext cx="569471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device's share button, otherwise “Copy link”</a:t>
            </a:r>
          </a:p>
        </p:txBody>
      </p:sp>
      <p:sp>
        <p:nvSpPr>
          <p:cNvPr id="53" name="TextBox 52"/>
          <p:cNvSpPr txBox="1"/>
          <p:nvPr/>
        </p:nvSpPr>
        <p:spPr>
          <a:xfrm>
            <a:off x="8646269" y="5234597"/>
            <a:ext cx="2905345"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Detail view</a:t>
            </a:r>
          </a:p>
        </p:txBody>
      </p:sp>
      <p:sp>
        <p:nvSpPr>
          <p:cNvPr id="54" name="Rectangle 53"/>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8" name="TextBox 57"/>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None of this requires a user account. The favourites list is stored in the visitor's browser and survives closing the page.</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 / 153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Your workplace: the “Exhibitor Manager” menu</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5852160" cy="40233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8521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8039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22494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Types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Products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Countries</a:t>
            </a:r>
          </a:p>
        </p:txBody>
      </p:sp>
      <p:sp>
        <p:nvSpPr>
          <p:cNvPr id="21" name="TextBox 20"/>
          <p:cNvSpPr txBox="1"/>
          <p:nvPr/>
        </p:nvSpPr>
        <p:spPr>
          <a:xfrm>
            <a:off x="841247" y="34335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22" name="TextBox 21"/>
          <p:cNvSpPr txBox="1"/>
          <p:nvPr/>
        </p:nvSpPr>
        <p:spPr>
          <a:xfrm>
            <a:off x="841247" y="36164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3" name="TextBox 22"/>
          <p:cNvSpPr txBox="1"/>
          <p:nvPr/>
        </p:nvSpPr>
        <p:spPr>
          <a:xfrm>
            <a:off x="841247" y="37993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24" name="TextBox 23"/>
          <p:cNvSpPr txBox="1"/>
          <p:nvPr/>
        </p:nvSpPr>
        <p:spPr>
          <a:xfrm>
            <a:off x="841247" y="39822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5" name="TextBox 24"/>
          <p:cNvSpPr txBox="1"/>
          <p:nvPr/>
        </p:nvSpPr>
        <p:spPr>
          <a:xfrm>
            <a:off x="841247" y="41650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6" name="TextBox 25"/>
          <p:cNvSpPr txBox="1"/>
          <p:nvPr/>
        </p:nvSpPr>
        <p:spPr>
          <a:xfrm>
            <a:off x="713232" y="44211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7" name="TextBox 26"/>
          <p:cNvSpPr txBox="1"/>
          <p:nvPr/>
        </p:nvSpPr>
        <p:spPr>
          <a:xfrm>
            <a:off x="713232" y="465886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8" name="TextBox 27"/>
          <p:cNvSpPr txBox="1"/>
          <p:nvPr/>
        </p:nvSpPr>
        <p:spPr>
          <a:xfrm>
            <a:off x="6830568" y="1353312"/>
            <a:ext cx="47941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Twelve entries, no more</a:t>
            </a:r>
          </a:p>
        </p:txBody>
      </p:sp>
      <p:sp>
        <p:nvSpPr>
          <p:cNvPr id="29" name="TextBox 28"/>
          <p:cNvSpPr txBox="1"/>
          <p:nvPr/>
        </p:nvSpPr>
        <p:spPr>
          <a:xfrm>
            <a:off x="6830568" y="1737360"/>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Dashboard</a:t>
            </a:r>
          </a:p>
        </p:txBody>
      </p:sp>
      <p:sp>
        <p:nvSpPr>
          <p:cNvPr id="30" name="TextBox 29"/>
          <p:cNvSpPr txBox="1"/>
          <p:nvPr/>
        </p:nvSpPr>
        <p:spPr>
          <a:xfrm>
            <a:off x="6830568" y="1957070"/>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Figures on your data and the hunt for gaps - chapter 4.</a:t>
            </a:r>
          </a:p>
        </p:txBody>
      </p:sp>
      <p:sp>
        <p:nvSpPr>
          <p:cNvPr id="31" name="TextBox 30"/>
          <p:cNvSpPr txBox="1"/>
          <p:nvPr/>
        </p:nvSpPr>
        <p:spPr>
          <a:xfrm>
            <a:off x="6830568" y="2331466"/>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Exhibitors · Add New</a:t>
            </a:r>
          </a:p>
        </p:txBody>
      </p:sp>
      <p:sp>
        <p:nvSpPr>
          <p:cNvPr id="32" name="TextBox 31"/>
          <p:cNvSpPr txBox="1"/>
          <p:nvPr/>
        </p:nvSpPr>
        <p:spPr>
          <a:xfrm>
            <a:off x="6830568" y="2551176"/>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list of all entries and the entry form - chapter 5.</a:t>
            </a:r>
          </a:p>
        </p:txBody>
      </p:sp>
      <p:sp>
        <p:nvSpPr>
          <p:cNvPr id="33" name="TextBox 32"/>
          <p:cNvSpPr txBox="1"/>
          <p:nvPr/>
        </p:nvSpPr>
        <p:spPr>
          <a:xfrm>
            <a:off x="6830568" y="2925572"/>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Types · Categories · Products · Countries · Locations</a:t>
            </a:r>
          </a:p>
        </p:txBody>
      </p:sp>
      <p:sp>
        <p:nvSpPr>
          <p:cNvPr id="34" name="TextBox 33"/>
          <p:cNvSpPr txBox="1"/>
          <p:nvPr/>
        </p:nvSpPr>
        <p:spPr>
          <a:xfrm>
            <a:off x="6830568" y="3145282"/>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five classification lists - chapter 6.</a:t>
            </a:r>
          </a:p>
        </p:txBody>
      </p:sp>
      <p:sp>
        <p:nvSpPr>
          <p:cNvPr id="35" name="TextBox 34"/>
          <p:cNvSpPr txBox="1"/>
          <p:nvPr/>
        </p:nvSpPr>
        <p:spPr>
          <a:xfrm>
            <a:off x="6830568" y="3519678"/>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Settings</a:t>
            </a:r>
          </a:p>
        </p:txBody>
      </p:sp>
      <p:sp>
        <p:nvSpPr>
          <p:cNvPr id="36" name="TextBox 35"/>
          <p:cNvSpPr txBox="1"/>
          <p:nvPr/>
        </p:nvSpPr>
        <p:spPr>
          <a:xfrm>
            <a:off x="6830568" y="3739388"/>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Colours, views, labels - chapter 3.</a:t>
            </a:r>
          </a:p>
        </p:txBody>
      </p:sp>
      <p:sp>
        <p:nvSpPr>
          <p:cNvPr id="37" name="TextBox 36"/>
          <p:cNvSpPr txBox="1"/>
          <p:nvPr/>
        </p:nvSpPr>
        <p:spPr>
          <a:xfrm>
            <a:off x="6830568" y="4113784"/>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Mass Editor</a:t>
            </a:r>
          </a:p>
        </p:txBody>
      </p:sp>
      <p:sp>
        <p:nvSpPr>
          <p:cNvPr id="38" name="TextBox 37"/>
          <p:cNvSpPr txBox="1"/>
          <p:nvPr/>
        </p:nvSpPr>
        <p:spPr>
          <a:xfrm>
            <a:off x="6830568" y="4333494"/>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Change many exhibitors at once - chapter 8.</a:t>
            </a:r>
          </a:p>
        </p:txBody>
      </p:sp>
      <p:sp>
        <p:nvSpPr>
          <p:cNvPr id="39" name="TextBox 38"/>
          <p:cNvSpPr txBox="1"/>
          <p:nvPr/>
        </p:nvSpPr>
        <p:spPr>
          <a:xfrm>
            <a:off x="6830568" y="4707890"/>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Import / Export</a:t>
            </a:r>
          </a:p>
        </p:txBody>
      </p:sp>
      <p:sp>
        <p:nvSpPr>
          <p:cNvPr id="40" name="TextBox 39"/>
          <p:cNvSpPr txBox="1"/>
          <p:nvPr/>
        </p:nvSpPr>
        <p:spPr>
          <a:xfrm>
            <a:off x="6830568" y="4927600"/>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Take lists over from Excel, back up settings - chapter 7.</a:t>
            </a:r>
          </a:p>
        </p:txBody>
      </p:sp>
      <p:sp>
        <p:nvSpPr>
          <p:cNvPr id="41" name="TextBox 40"/>
          <p:cNvSpPr txBox="1"/>
          <p:nvPr/>
        </p:nvSpPr>
        <p:spPr>
          <a:xfrm>
            <a:off x="6830568" y="5301996"/>
            <a:ext cx="47941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Help</a:t>
            </a:r>
          </a:p>
        </p:txBody>
      </p:sp>
      <p:sp>
        <p:nvSpPr>
          <p:cNvPr id="42" name="TextBox 41"/>
          <p:cNvSpPr txBox="1"/>
          <p:nvPr/>
        </p:nvSpPr>
        <p:spPr>
          <a:xfrm>
            <a:off x="6830568" y="5521706"/>
            <a:ext cx="47941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Short guide and API guide - chapter 3.</a:t>
            </a:r>
          </a:p>
        </p:txBody>
      </p:sp>
      <p:sp>
        <p:nvSpPr>
          <p:cNvPr id="43" name="Rectangle 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 / 153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the plugin deliberately does not do</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One exhibitor, one event</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Every entry belongs to exactly one event. Whoever exhibits at two fairs gets two entries - in exchange booth number, hall and text may differ per fair.</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See chapter 5</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No booth booking</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There is no application process and no invoicing. The plugin shows who is standing where - allocating the areas stays with you.</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No account for visitors</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There is no registration. Favourites stay anonymous in the visitor's browser and are never sent to the server.</a:t>
            </a:r>
          </a:p>
        </p:txBody>
      </p:sp>
      <p:sp>
        <p:nvSpPr>
          <p:cNvPr id="19" name="TextBox 18"/>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Privacy friendly</a:t>
            </a:r>
          </a:p>
        </p:txBody>
      </p:sp>
      <p:sp>
        <p:nvSpPr>
          <p:cNvPr id="20" name="Rectangle 19"/>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23" name="TextBox 22"/>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hall plan needs an SVG drawing of your hall in which the booth areas are named. How you create one, or have one created, is explained in full in </a:t>
            </a:r>
            <a:r>
              <a:rPr sz="1000" b="1" i="0" lang="en-US">
                <a:solidFill>
                  <a:srgbClr val="2B3844"/>
                </a:solidFill>
                <a:latin typeface="Segoe UI"/>
              </a:rPr>
              <a:t>chapter 9</a:t>
            </a:r>
            <a:r>
              <a:rPr sz="1000" b="0" i="0" lang="en-US">
                <a:solidFill>
                  <a:srgbClr val="2B3844"/>
                </a:solidFill>
                <a:latin typeface="Segoe UI"/>
              </a:rPr>
              <a:t> - it is the only point where something has to be prepared.</a:t>
            </a:r>
          </a:p>
        </p:txBody>
      </p:sp>
      <p:sp>
        <p:nvSpPr>
          <p:cNvPr id="24" name="Rectangle 2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 · The plugin at a glance</a:t>
            </a:r>
          </a:p>
        </p:txBody>
      </p:sp>
      <p:sp>
        <p:nvSpPr>
          <p:cNvPr id="26" name="TextBox 2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15 / 153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2</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First setup</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In roughly a quarter of an hour from the installation to the first published exhibitor directory.</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route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Activate the plugin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Build the framework</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Event and exhibitors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Build the page</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final check</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2 · First setup</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16 / 153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route: six steps in a fixed order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145514"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145514"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Activate</a:t>
            </a:r>
          </a:p>
        </p:txBody>
      </p:sp>
      <p:sp>
        <p:nvSpPr>
          <p:cNvPr id="11" name="TextBox 10"/>
          <p:cNvSpPr txBox="1"/>
          <p:nvPr/>
        </p:nvSpPr>
        <p:spPr>
          <a:xfrm>
            <a:off x="713232"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Install the plugin and switch it on. The “Exhibitor Manager” menu appears.</a:t>
            </a:r>
          </a:p>
        </p:txBody>
      </p:sp>
      <p:sp>
        <p:nvSpPr>
          <p:cNvPr id="12" name="Right Arrow 11"/>
          <p:cNvSpPr/>
          <p:nvPr/>
        </p:nvSpPr>
        <p:spPr>
          <a:xfrm>
            <a:off x="2172157"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473909"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473909"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05249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05249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2620213"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Build the framework</a:t>
            </a:r>
          </a:p>
        </p:txBody>
      </p:sp>
      <p:sp>
        <p:nvSpPr>
          <p:cNvPr id="18" name="TextBox 17"/>
          <p:cNvSpPr txBox="1"/>
          <p:nvPr/>
        </p:nvSpPr>
        <p:spPr>
          <a:xfrm>
            <a:off x="2620213" y="266700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Create locations, types and categories - the frame for everything else.</a:t>
            </a:r>
          </a:p>
        </p:txBody>
      </p:sp>
      <p:sp>
        <p:nvSpPr>
          <p:cNvPr id="19" name="Right Arrow 18"/>
          <p:cNvSpPr/>
          <p:nvPr/>
        </p:nvSpPr>
        <p:spPr>
          <a:xfrm>
            <a:off x="407913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4380890"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4380890"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495947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4959477"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4527194"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Event</a:t>
            </a:r>
          </a:p>
        </p:txBody>
      </p:sp>
      <p:sp>
        <p:nvSpPr>
          <p:cNvPr id="25" name="TextBox 24"/>
          <p:cNvSpPr txBox="1"/>
          <p:nvPr/>
        </p:nvSpPr>
        <p:spPr>
          <a:xfrm>
            <a:off x="4527194"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Create the bracket, e.g. “Comic Con 2026”.</a:t>
            </a:r>
          </a:p>
        </p:txBody>
      </p:sp>
      <p:sp>
        <p:nvSpPr>
          <p:cNvPr id="26" name="Right Arrow 25"/>
          <p:cNvSpPr/>
          <p:nvPr/>
        </p:nvSpPr>
        <p:spPr>
          <a:xfrm>
            <a:off x="5986119"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6287871"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6287871"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6866458"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866458"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6434175"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Exhibitors</a:t>
            </a:r>
          </a:p>
        </p:txBody>
      </p:sp>
      <p:sp>
        <p:nvSpPr>
          <p:cNvPr id="32" name="TextBox 31"/>
          <p:cNvSpPr txBox="1"/>
          <p:nvPr/>
        </p:nvSpPr>
        <p:spPr>
          <a:xfrm>
            <a:off x="6434175"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Enter the individual records and assign them to the event.</a:t>
            </a:r>
          </a:p>
        </p:txBody>
      </p:sp>
      <p:sp>
        <p:nvSpPr>
          <p:cNvPr id="33" name="Right Arrow 32"/>
          <p:cNvSpPr/>
          <p:nvPr/>
        </p:nvSpPr>
        <p:spPr>
          <a:xfrm>
            <a:off x="789310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8194852"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8194852"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8773439"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773439"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5</a:t>
            </a:r>
          </a:p>
        </p:txBody>
      </p:sp>
      <p:sp>
        <p:nvSpPr>
          <p:cNvPr id="38" name="TextBox 37"/>
          <p:cNvSpPr txBox="1"/>
          <p:nvPr/>
        </p:nvSpPr>
        <p:spPr>
          <a:xfrm>
            <a:off x="8341156"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Build the page</a:t>
            </a:r>
          </a:p>
        </p:txBody>
      </p:sp>
      <p:sp>
        <p:nvSpPr>
          <p:cNvPr id="39" name="TextBox 38"/>
          <p:cNvSpPr txBox="1"/>
          <p:nvPr/>
        </p:nvSpPr>
        <p:spPr>
          <a:xfrm>
            <a:off x="8341156"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New WordPress page, insert the building block, publish.</a:t>
            </a:r>
          </a:p>
        </p:txBody>
      </p:sp>
      <p:sp>
        <p:nvSpPr>
          <p:cNvPr id="40" name="Right Arrow 39"/>
          <p:cNvSpPr/>
          <p:nvPr/>
        </p:nvSpPr>
        <p:spPr>
          <a:xfrm>
            <a:off x="9800082"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ounded Rectangle 40"/>
          <p:cNvSpPr/>
          <p:nvPr/>
        </p:nvSpPr>
        <p:spPr>
          <a:xfrm>
            <a:off x="10101834" y="1856232"/>
            <a:ext cx="1522933"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10101834" y="1856232"/>
            <a:ext cx="1522933"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Oval 42"/>
          <p:cNvSpPr/>
          <p:nvPr/>
        </p:nvSpPr>
        <p:spPr>
          <a:xfrm>
            <a:off x="1068042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10680420"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6</a:t>
            </a:r>
          </a:p>
        </p:txBody>
      </p:sp>
      <p:sp>
        <p:nvSpPr>
          <p:cNvPr id="45" name="TextBox 44"/>
          <p:cNvSpPr txBox="1"/>
          <p:nvPr/>
        </p:nvSpPr>
        <p:spPr>
          <a:xfrm>
            <a:off x="10248138" y="2240280"/>
            <a:ext cx="1230325"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Check</a:t>
            </a:r>
          </a:p>
        </p:txBody>
      </p:sp>
      <p:sp>
        <p:nvSpPr>
          <p:cNvPr id="46" name="TextBox 45"/>
          <p:cNvSpPr txBox="1"/>
          <p:nvPr/>
        </p:nvSpPr>
        <p:spPr>
          <a:xfrm>
            <a:off x="10248138" y="2499360"/>
            <a:ext cx="1230325"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Open the dashboard and close the gaps it reports.</a:t>
            </a:r>
          </a:p>
        </p:txBody>
      </p:sp>
      <p:sp>
        <p:nvSpPr>
          <p:cNvPr id="47" name="Rectangle 46"/>
          <p:cNvSpPr/>
          <p:nvPr/>
        </p:nvSpPr>
        <p:spPr>
          <a:xfrm>
            <a:off x="566928" y="5675376"/>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75376"/>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50" name="TextBox 49"/>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Keep to this order. Anyone who creates exhibitors first and locations afterwards has to touch every record a second time. Steps 2 and 3 together rarely cost more than ten minutes.</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 setup</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17 / 153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1: activate the plugin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WordPress menu open </a:t>
            </a:r>
            <a:r>
              <a:rPr sz="1150" b="0" i="0" lang="en-US">
                <a:solidFill>
                  <a:srgbClr val="25333F"/>
                </a:solidFill>
                <a:latin typeface="Consolas"/>
              </a:rPr>
              <a:t>Plugins → Installed Plugins</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Look for the entry </a:t>
            </a:r>
            <a:r>
              <a:rPr sz="1150" b="1" i="0" lang="en-US">
                <a:solidFill>
                  <a:srgbClr val="25333F"/>
                </a:solidFill>
                <a:latin typeface="Segoe UI"/>
              </a:rPr>
              <a:t>Event Exhibitor Manager</a:t>
            </a:r>
            <a:r>
              <a:rPr sz="1150" b="0" i="0" lang="en-US">
                <a:solidFill>
                  <a:srgbClr val="25333F"/>
                </a:solidFill>
                <a:latin typeface="Segoe UI"/>
              </a:rPr>
              <a:t> and click </a:t>
            </a:r>
            <a:r>
              <a:rPr sz="1150" b="1" i="0" lang="en-US">
                <a:solidFill>
                  <a:srgbClr val="25333F"/>
                </a:solidFill>
                <a:latin typeface="Segoe UI"/>
              </a:rPr>
              <a:t>Activate</a:t>
            </a:r>
            <a:r>
              <a:rPr sz="1150" b="0" i="0" lang="en-US">
                <a:solidFill>
                  <a:srgbClr val="25333F"/>
                </a:solidFill>
                <a:latin typeface="Segoe UI"/>
              </a:rPr>
              <a:t>.</a:t>
            </a:r>
          </a:p>
        </p:txBody>
      </p:sp>
      <p:sp>
        <p:nvSpPr>
          <p:cNvPr id="12" name="TextBox 11"/>
          <p:cNvSpPr txBox="1"/>
          <p:nvPr/>
        </p:nvSpPr>
        <p:spPr>
          <a:xfrm>
            <a:off x="950976" y="2171319"/>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If the plugin has not been uploaded yet: </a:t>
            </a:r>
            <a:r>
              <a:rPr sz="950" b="0" i="0" lang="en-US">
                <a:solidFill>
                  <a:srgbClr val="6B7A88"/>
                </a:solidFill>
                <a:latin typeface="Consolas"/>
              </a:rPr>
              <a:t>Plugins → Add New → Upload Plugin</a:t>
            </a:r>
            <a:r>
              <a:rPr sz="950" b="0" i="0" lang="en-US">
                <a:solidFill>
                  <a:srgbClr val="6B7A88"/>
                </a:solidFill>
                <a:latin typeface="Segoe UI"/>
              </a:rPr>
              <a:t>, then pick the ZIP file.</a:t>
            </a:r>
          </a:p>
        </p:txBody>
      </p:sp>
      <p:sp>
        <p:nvSpPr>
          <p:cNvPr id="13" name="Oval 12"/>
          <p:cNvSpPr/>
          <p:nvPr/>
        </p:nvSpPr>
        <p:spPr>
          <a:xfrm>
            <a:off x="566928" y="270776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4891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69862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Check that the new entry </a:t>
            </a:r>
            <a:r>
              <a:rPr sz="1150" b="1" i="0" lang="en-US">
                <a:solidFill>
                  <a:srgbClr val="25333F"/>
                </a:solidFill>
                <a:latin typeface="Segoe UI"/>
              </a:rPr>
              <a:t>Exhibitor Manager</a:t>
            </a:r>
            <a:r>
              <a:rPr sz="1150" b="0" i="0" lang="en-US">
                <a:solidFill>
                  <a:srgbClr val="25333F"/>
                </a:solidFill>
                <a:latin typeface="Segoe UI"/>
              </a:rPr>
              <a:t> has appeared in the menu on the left.</a:t>
            </a:r>
          </a:p>
        </p:txBody>
      </p:sp>
      <p:sp>
        <p:nvSpPr>
          <p:cNvPr id="16" name="TextBox 15"/>
          <p:cNvSpPr txBox="1"/>
          <p:nvPr/>
        </p:nvSpPr>
        <p:spPr>
          <a:xfrm>
            <a:off x="950976" y="3100705"/>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If it has not, the activation did not finish.</a:t>
            </a:r>
          </a:p>
        </p:txBody>
      </p:sp>
      <p:sp>
        <p:nvSpPr>
          <p:cNvPr id="17" name="Oval 16"/>
          <p:cNvSpPr/>
          <p:nvPr/>
        </p:nvSpPr>
        <p:spPr>
          <a:xfrm>
            <a:off x="566928" y="34923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3352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483229"/>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Go to </a:t>
            </a:r>
            <a:r>
              <a:rPr sz="1150" b="0" i="0" lang="en-US">
                <a:solidFill>
                  <a:srgbClr val="25333F"/>
                </a:solidFill>
                <a:latin typeface="Consolas"/>
              </a:rPr>
              <a:t>Settings → Permalinks</a:t>
            </a:r>
            <a:r>
              <a:rPr sz="1150" b="0" i="0" lang="en-US">
                <a:solidFill>
                  <a:srgbClr val="25333F"/>
                </a:solidFill>
                <a:latin typeface="Segoe UI"/>
              </a:rPr>
              <a:t> once and click </a:t>
            </a:r>
            <a:r>
              <a:rPr sz="1150" b="1" i="0" lang="en-US">
                <a:solidFill>
                  <a:srgbClr val="25333F"/>
                </a:solidFill>
                <a:latin typeface="Segoe UI"/>
              </a:rPr>
              <a:t>Save Changes</a:t>
            </a:r>
            <a:r>
              <a:rPr sz="1150" b="0" i="0" lang="en-US">
                <a:solidFill>
                  <a:srgbClr val="25333F"/>
                </a:solidFill>
                <a:latin typeface="Segoe UI"/>
              </a:rPr>
              <a:t> there.</a:t>
            </a:r>
          </a:p>
        </p:txBody>
      </p:sp>
      <p:sp>
        <p:nvSpPr>
          <p:cNvPr id="20" name="TextBox 19"/>
          <p:cNvSpPr txBox="1"/>
          <p:nvPr/>
        </p:nvSpPr>
        <p:spPr>
          <a:xfrm>
            <a:off x="950976" y="3885310"/>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You do not have to change anything - the click alone is enough. Without this the exhibitor pages will later show “Page not found”.</a:t>
            </a:r>
          </a:p>
        </p:txBody>
      </p:sp>
      <p:sp>
        <p:nvSpPr>
          <p:cNvPr id="21" name="Rectangle 20"/>
          <p:cNvSpPr/>
          <p:nvPr/>
        </p:nvSpPr>
        <p:spPr>
          <a:xfrm>
            <a:off x="5223967" y="1353312"/>
            <a:ext cx="6400800" cy="28346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4" name="Rectangle 23"/>
          <p:cNvSpPr/>
          <p:nvPr/>
        </p:nvSpPr>
        <p:spPr>
          <a:xfrm>
            <a:off x="5223967" y="1572768"/>
            <a:ext cx="1481328" cy="26151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6" name="TextBox 25"/>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7" name="TextBox 26"/>
          <p:cNvSpPr txBox="1"/>
          <p:nvPr/>
        </p:nvSpPr>
        <p:spPr>
          <a:xfrm>
            <a:off x="5370271" y="215341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8" name="Rectangle 27"/>
          <p:cNvSpPr/>
          <p:nvPr/>
        </p:nvSpPr>
        <p:spPr>
          <a:xfrm>
            <a:off x="5223967" y="2350008"/>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70271" y="2391156"/>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Plugins</a:t>
            </a:r>
          </a:p>
        </p:txBody>
      </p:sp>
      <p:sp>
        <p:nvSpPr>
          <p:cNvPr id="30" name="Rectangle 29"/>
          <p:cNvSpPr/>
          <p:nvPr/>
        </p:nvSpPr>
        <p:spPr>
          <a:xfrm>
            <a:off x="5223967" y="2587751"/>
            <a:ext cx="1481328" cy="4206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498287" y="2628899"/>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Installed Plugins</a:t>
            </a:r>
          </a:p>
        </p:txBody>
      </p:sp>
      <p:sp>
        <p:nvSpPr>
          <p:cNvPr id="32" name="TextBox 31"/>
          <p:cNvSpPr txBox="1"/>
          <p:nvPr/>
        </p:nvSpPr>
        <p:spPr>
          <a:xfrm>
            <a:off x="5498287" y="2811779"/>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33" name="TextBox 32"/>
          <p:cNvSpPr txBox="1"/>
          <p:nvPr/>
        </p:nvSpPr>
        <p:spPr>
          <a:xfrm>
            <a:off x="5370271" y="3067812"/>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Exhibitor Manager</a:t>
            </a:r>
          </a:p>
        </p:txBody>
      </p:sp>
      <p:sp>
        <p:nvSpPr>
          <p:cNvPr id="34" name="TextBox 33"/>
          <p:cNvSpPr txBox="1"/>
          <p:nvPr/>
        </p:nvSpPr>
        <p:spPr>
          <a:xfrm>
            <a:off x="6906463" y="1719072"/>
            <a:ext cx="4517136" cy="274320"/>
          </a:xfrm>
          <a:prstGeom prst="rect">
            <a:avLst/>
          </a:prstGeom>
          <a:noFill/>
        </p:spPr>
        <p:txBody>
          <a:bodyPr wrap="square" lIns="0" rIns="0" tIns="0" bIns="0" anchor="t">
            <a:spAutoFit/>
          </a:bodyPr>
          <a:lstStyle/>
          <a:p>
            <a:pPr algn="l">
              <a:lnSpc>
                <a:spcPct val="100000"/>
              </a:lnSpc>
            </a:pPr>
            <a:r>
              <a:rPr sz="1300" b="0" i="0" lang="en-US">
                <a:solidFill>
                  <a:srgbClr val="1D2327"/>
                </a:solidFill>
                <a:latin typeface="Segoe UI"/>
              </a:rPr>
              <a:t>Plugins</a:t>
            </a:r>
          </a:p>
        </p:txBody>
      </p:sp>
      <p:sp>
        <p:nvSpPr>
          <p:cNvPr id="35" name="Rectangle 34"/>
          <p:cNvSpPr/>
          <p:nvPr/>
        </p:nvSpPr>
        <p:spPr>
          <a:xfrm>
            <a:off x="6906463" y="2148840"/>
            <a:ext cx="4517136"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970471" y="2203704"/>
            <a:ext cx="1986442"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Plugin</a:t>
            </a:r>
          </a:p>
        </p:txBody>
      </p:sp>
      <p:sp>
        <p:nvSpPr>
          <p:cNvPr id="37" name="TextBox 36"/>
          <p:cNvSpPr txBox="1"/>
          <p:nvPr/>
        </p:nvSpPr>
        <p:spPr>
          <a:xfrm>
            <a:off x="9048353" y="2203704"/>
            <a:ext cx="2347813"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Description</a:t>
            </a:r>
          </a:p>
        </p:txBody>
      </p:sp>
      <p:sp>
        <p:nvSpPr>
          <p:cNvPr id="38" name="Rectangle 37"/>
          <p:cNvSpPr/>
          <p:nvPr/>
        </p:nvSpPr>
        <p:spPr>
          <a:xfrm>
            <a:off x="6906463" y="2386584"/>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70471" y="2532888"/>
            <a:ext cx="198644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Event Exhibitor Manager</a:t>
            </a:r>
          </a:p>
        </p:txBody>
      </p:sp>
      <p:sp>
        <p:nvSpPr>
          <p:cNvPr id="40" name="TextBox 39"/>
          <p:cNvSpPr txBox="1"/>
          <p:nvPr/>
        </p:nvSpPr>
        <p:spPr>
          <a:xfrm>
            <a:off x="9048353" y="2532888"/>
            <a:ext cx="234781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Exhibitors, hall plans and print output</a:t>
            </a:r>
          </a:p>
        </p:txBody>
      </p:sp>
      <p:sp>
        <p:nvSpPr>
          <p:cNvPr id="41" name="Rectangle 40"/>
          <p:cNvSpPr/>
          <p:nvPr/>
        </p:nvSpPr>
        <p:spPr>
          <a:xfrm>
            <a:off x="6906463" y="2807208"/>
            <a:ext cx="4517136" cy="42062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906463" y="2807208"/>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970471" y="2953512"/>
            <a:ext cx="1986442"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Another plugin</a:t>
            </a:r>
          </a:p>
        </p:txBody>
      </p:sp>
      <p:sp>
        <p:nvSpPr>
          <p:cNvPr id="44" name="TextBox 43"/>
          <p:cNvSpPr txBox="1"/>
          <p:nvPr/>
        </p:nvSpPr>
        <p:spPr>
          <a:xfrm>
            <a:off x="9048353" y="2953512"/>
            <a:ext cx="234781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Any other plugin</a:t>
            </a:r>
          </a:p>
        </p:txBody>
      </p:sp>
      <p:sp>
        <p:nvSpPr>
          <p:cNvPr id="45" name="Rectangle 44"/>
          <p:cNvSpPr/>
          <p:nvPr/>
        </p:nvSpPr>
        <p:spPr>
          <a:xfrm>
            <a:off x="6906463" y="3227832"/>
            <a:ext cx="451713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970471" y="2651760"/>
            <a:ext cx="1828800" cy="137160"/>
          </a:xfrm>
          <a:prstGeom prst="rect">
            <a:avLst/>
          </a:prstGeom>
          <a:noFill/>
        </p:spPr>
        <p:txBody>
          <a:bodyPr wrap="square" lIns="0" rIns="0" tIns="0" bIns="0" anchor="t">
            <a:spAutoFit/>
          </a:bodyPr>
          <a:lstStyle/>
          <a:p>
            <a:pPr algn="l">
              <a:lnSpc>
                <a:spcPct val="100000"/>
              </a:lnSpc>
            </a:pPr>
            <a:r>
              <a:rPr sz="650" b="0" i="0" lang="en-US">
                <a:solidFill>
                  <a:srgbClr val="2271B1"/>
                </a:solidFill>
                <a:latin typeface="Segoe UI"/>
              </a:rPr>
              <a:t>Activate  |  Delete</a:t>
            </a:r>
          </a:p>
        </p:txBody>
      </p:sp>
      <p:sp>
        <p:nvSpPr>
          <p:cNvPr id="47" name="Oval 46"/>
          <p:cNvSpPr/>
          <p:nvPr/>
        </p:nvSpPr>
        <p:spPr>
          <a:xfrm>
            <a:off x="6403543" y="25648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403543" y="262432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49" name="Oval 48"/>
          <p:cNvSpPr/>
          <p:nvPr/>
        </p:nvSpPr>
        <p:spPr>
          <a:xfrm>
            <a:off x="6741871" y="25831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741871" y="26426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1" name="Oval 50"/>
          <p:cNvSpPr/>
          <p:nvPr/>
        </p:nvSpPr>
        <p:spPr>
          <a:xfrm>
            <a:off x="6403543" y="30038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403543" y="30632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53" name="Rectangle 5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6" name="TextBox 5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Activation requires administrator rights. Dashboard, Mass Editor and import are afterwards open to editors as well; settings and API stay reserved for administrators - more on that in the appendix.</a:t>
            </a:r>
          </a:p>
        </p:txBody>
      </p:sp>
      <p:sp>
        <p:nvSpPr>
          <p:cNvPr id="57" name="Rectangle 5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 setup</a:t>
            </a:r>
          </a:p>
        </p:txBody>
      </p:sp>
      <p:sp>
        <p:nvSpPr>
          <p:cNvPr id="59" name="TextBox 5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18 / 153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2: build the framework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Locations</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Consolas"/>
              </a:rPr>
              <a:t>Exhibitor Manager → Locations</a:t>
            </a:r>
          </a:p>
          <a:p>
            <a:pPr algn="l">
              <a:lnSpc>
                <a:spcPct val="125000"/>
              </a:lnSpc>
            </a:pPr>
          </a:p>
          <a:p>
            <a:pPr algn="l">
              <a:lnSpc>
                <a:spcPct val="125000"/>
              </a:lnSpc>
            </a:pPr>
            <a:r>
              <a:rPr sz="1050" b="0" i="0" lang="en-US">
                <a:solidFill>
                  <a:srgbClr val="3B4A57"/>
                </a:solidFill>
                <a:latin typeface="Segoe UI"/>
              </a:rPr>
              <a:t>Every hall, every room, every outdoor area. They are the link between exhibitor and hall plan.</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No location, no link to the plan</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Types</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Consolas"/>
              </a:rPr>
              <a:t>Exhibitor Manager → Types</a:t>
            </a:r>
          </a:p>
          <a:p>
            <a:pPr algn="l">
              <a:lnSpc>
                <a:spcPct val="125000"/>
              </a:lnSpc>
            </a:pPr>
          </a:p>
          <a:p>
            <a:pPr algn="l">
              <a:lnSpc>
                <a:spcPct val="125000"/>
              </a:lnSpc>
            </a:pPr>
            <a:r>
              <a:rPr sz="1050" b="0" i="0" lang="en-US">
                <a:solidFill>
                  <a:srgbClr val="3B4A57"/>
                </a:solidFill>
                <a:latin typeface="Segoe UI"/>
              </a:rPr>
              <a:t>The kind of exhibitor: retailer, artist, association, sponsor. Give every type an </a:t>
            </a:r>
            <a:r>
              <a:rPr sz="1050" b="1" i="0" lang="en-US">
                <a:solidFill>
                  <a:srgbClr val="3B4A57"/>
                </a:solidFill>
                <a:latin typeface="Segoe UI"/>
              </a:rPr>
              <a:t>accent colour</a:t>
            </a:r>
            <a:r>
              <a:rPr sz="1050" b="0" i="0" lang="en-US">
                <a:solidFill>
                  <a:srgbClr val="3B4A57"/>
                </a:solidFill>
                <a:latin typeface="Segoe UI"/>
              </a:rPr>
              <a:t> - it colours the edge of the card.</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Exactly one per exhibitor</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Categories</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Consolas"/>
              </a:rPr>
              <a:t>Exhibitor Manager → Categories</a:t>
            </a:r>
          </a:p>
          <a:p>
            <a:pPr algn="l">
              <a:lnSpc>
                <a:spcPct val="125000"/>
              </a:lnSpc>
            </a:pPr>
          </a:p>
          <a:p>
            <a:pPr algn="l">
              <a:lnSpc>
                <a:spcPct val="125000"/>
              </a:lnSpc>
            </a:pPr>
            <a:r>
              <a:rPr sz="1050" b="0" i="0" lang="en-US">
                <a:solidFill>
                  <a:srgbClr val="3B4A57"/>
                </a:solidFill>
                <a:latin typeface="Segoe UI"/>
              </a:rPr>
              <a:t>Range and theme: manga, fashion, food, crafts. They supply the badges on the card and the filter for your visitors.</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Several per exhibitor possible</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plugin brings </a:t>
            </a:r>
            <a:r>
              <a:rPr sz="1000" b="1" i="0" lang="en-US">
                <a:solidFill>
                  <a:srgbClr val="2B3844"/>
                </a:solidFill>
                <a:latin typeface="Segoe UI"/>
              </a:rPr>
              <a:t>no</a:t>
            </a:r>
            <a:r>
              <a:rPr sz="1000" b="0" i="0" lang="en-US">
                <a:solidFill>
                  <a:srgbClr val="2B3844"/>
                </a:solidFill>
                <a:latin typeface="Segoe UI"/>
              </a:rPr>
              <a:t> prepared entries with it - you create everything yourself. How that works in detail, and what products and countries add on top, is shown in </a:t>
            </a:r>
            <a:r>
              <a:rPr sz="1000" b="1" i="0" lang="en-US">
                <a:solidFill>
                  <a:srgbClr val="2B3844"/>
                </a:solidFill>
                <a:latin typeface="Segoe UI"/>
              </a:rPr>
              <a:t>chapter 6</a:t>
            </a:r>
            <a:r>
              <a:rPr sz="1000" b="0" i="0" lang="en-US">
                <a:solidFill>
                  <a:srgbClr val="2B3844"/>
                </a:solidFill>
                <a:latin typeface="Segoe UI"/>
              </a:rPr>
              <a:t>. To begin with the names are enough.</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 setup</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19 / 153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3: create the event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Go to </a:t>
            </a:r>
            <a:r>
              <a:rPr sz="1150" b="0" i="0" lang="en-US">
                <a:solidFill>
                  <a:srgbClr val="25333F"/>
                </a:solidFill>
                <a:latin typeface="Consolas"/>
              </a:rPr>
              <a:t>Exhibitor Manager → Add New</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name of your fair as the title, e.g. </a:t>
            </a:r>
            <a:r>
              <a:rPr sz="1150" b="1" i="0" lang="en-US">
                <a:solidFill>
                  <a:srgbClr val="25333F"/>
                </a:solidFill>
                <a:latin typeface="Segoe UI"/>
              </a:rPr>
              <a:t>Comic Con 2026</a:t>
            </a:r>
            <a:r>
              <a:rPr sz="1150" b="0" i="0" lang="en-US">
                <a:solidFill>
                  <a:srgbClr val="25333F"/>
                </a:solidFill>
                <a:latin typeface="Segoe UI"/>
              </a:rPr>
              <a:t>.</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36334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Leave the </a:t>
            </a:r>
            <a:r>
              <a:rPr sz="1150" b="1" i="0" lang="en-US">
                <a:solidFill>
                  <a:srgbClr val="25333F"/>
                </a:solidFill>
                <a:latin typeface="Segoe UI"/>
              </a:rPr>
              <a:t>Event</a:t>
            </a:r>
            <a:r>
              <a:rPr sz="1150" b="0" i="0" lang="en-US">
                <a:solidFill>
                  <a:srgbClr val="25333F"/>
                </a:solidFill>
                <a:latin typeface="Segoe UI"/>
              </a:rPr>
              <a:t> field untouched.</a:t>
            </a:r>
          </a:p>
        </p:txBody>
      </p:sp>
      <p:sp>
        <p:nvSpPr>
          <p:cNvPr id="15" name="TextBox 14"/>
          <p:cNvSpPr txBox="1"/>
          <p:nvPr/>
        </p:nvSpPr>
        <p:spPr>
          <a:xfrm>
            <a:off x="950976" y="2587244"/>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reads </a:t>
            </a:r>
            <a:r>
              <a:rPr sz="950" b="1" i="0" lang="en-US">
                <a:solidFill>
                  <a:srgbClr val="6B7A88"/>
                </a:solidFill>
                <a:latin typeface="Segoe UI"/>
              </a:rPr>
              <a:t>“-- Select Event --”</a:t>
            </a:r>
            <a:r>
              <a:rPr sz="950" b="0" i="0" lang="en-US">
                <a:solidFill>
                  <a:srgbClr val="6B7A88"/>
                </a:solidFill>
                <a:latin typeface="Segoe UI"/>
              </a:rPr>
              <a:t> - and that is exactly what makes this record an event rather than an exhibitor.</a:t>
            </a:r>
          </a:p>
        </p:txBody>
      </p:sp>
      <p:sp>
        <p:nvSpPr>
          <p:cNvPr id="16" name="Oval 15"/>
          <p:cNvSpPr/>
          <p:nvPr/>
        </p:nvSpPr>
        <p:spPr>
          <a:xfrm>
            <a:off x="566928" y="31236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6484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11454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Publish</a:t>
            </a:r>
            <a:r>
              <a:rPr sz="1150" b="0" i="0" lang="en-US">
                <a:solidFill>
                  <a:srgbClr val="25333F"/>
                </a:solidFill>
                <a:latin typeface="Segoe UI"/>
              </a:rPr>
              <a:t>.</a:t>
            </a:r>
          </a:p>
        </p:txBody>
      </p:sp>
      <p:sp>
        <p:nvSpPr>
          <p:cNvPr id="19" name="Oval 18"/>
          <p:cNvSpPr/>
          <p:nvPr/>
        </p:nvSpPr>
        <p:spPr>
          <a:xfrm>
            <a:off x="566928" y="353961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58076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1" name="TextBox 20"/>
          <p:cNvSpPr txBox="1"/>
          <p:nvPr/>
        </p:nvSpPr>
        <p:spPr>
          <a:xfrm>
            <a:off x="950976" y="353047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Note down the </a:t>
            </a:r>
            <a:r>
              <a:rPr sz="1150" b="1" i="0" lang="en-US">
                <a:solidFill>
                  <a:srgbClr val="25333F"/>
                </a:solidFill>
                <a:latin typeface="Segoe UI"/>
              </a:rPr>
              <a:t>ID</a:t>
            </a:r>
            <a:r>
              <a:rPr sz="1150" b="0" i="0" lang="en-US">
                <a:solidFill>
                  <a:srgbClr val="25333F"/>
                </a:solidFill>
                <a:latin typeface="Segoe UI"/>
              </a:rPr>
              <a:t> of the record - you will need it for the building block in a moment.</a:t>
            </a:r>
          </a:p>
        </p:txBody>
      </p:sp>
      <p:sp>
        <p:nvSpPr>
          <p:cNvPr id="22" name="TextBox 21"/>
          <p:cNvSpPr txBox="1"/>
          <p:nvPr/>
        </p:nvSpPr>
        <p:spPr>
          <a:xfrm>
            <a:off x="950976" y="3932555"/>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sits under </a:t>
            </a:r>
            <a:r>
              <a:rPr sz="950" b="0" i="0" lang="en-US">
                <a:solidFill>
                  <a:srgbClr val="6B7A88"/>
                </a:solidFill>
                <a:latin typeface="Consolas"/>
              </a:rPr>
              <a:t>Exhibitor Manager → Exhibitors</a:t>
            </a:r>
            <a:r>
              <a:rPr sz="950" b="0" i="0" lang="en-US">
                <a:solidFill>
                  <a:srgbClr val="6B7A88"/>
                </a:solidFill>
                <a:latin typeface="Segoe UI"/>
              </a:rPr>
              <a:t> in the “ID” column. One click on it copies the number to the clipboard.</a:t>
            </a:r>
          </a:p>
        </p:txBody>
      </p:sp>
      <p:sp>
        <p:nvSpPr>
          <p:cNvPr id="23" name="Rectangle 22"/>
          <p:cNvSpPr/>
          <p:nvPr/>
        </p:nvSpPr>
        <p:spPr>
          <a:xfrm>
            <a:off x="5223967" y="1353312"/>
            <a:ext cx="640080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6" name="Rectangle 25"/>
          <p:cNvSpPr/>
          <p:nvPr/>
        </p:nvSpPr>
        <p:spPr>
          <a:xfrm>
            <a:off x="5223967"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8" name="Rectangle 27"/>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0" name="Rectangle 29"/>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2" name="TextBox 31"/>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3" name="TextBox 32"/>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Add New</a:t>
            </a:r>
          </a:p>
        </p:txBody>
      </p:sp>
      <p:sp>
        <p:nvSpPr>
          <p:cNvPr id="34" name="TextBox 33"/>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Types</a:t>
            </a:r>
          </a:p>
        </p:txBody>
      </p:sp>
      <p:sp>
        <p:nvSpPr>
          <p:cNvPr id="35" name="TextBox 34"/>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6" name="TextBox 35"/>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7" name="TextBox 36"/>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8" name="TextBox 37"/>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9" name="TextBox 38"/>
          <p:cNvSpPr txBox="1"/>
          <p:nvPr/>
        </p:nvSpPr>
        <p:spPr>
          <a:xfrm>
            <a:off x="6906463" y="1719072"/>
            <a:ext cx="36576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Add New Exhibitor</a:t>
            </a:r>
          </a:p>
        </p:txBody>
      </p:sp>
      <p:sp>
        <p:nvSpPr>
          <p:cNvPr id="40" name="Rectangle 39"/>
          <p:cNvSpPr/>
          <p:nvPr/>
        </p:nvSpPr>
        <p:spPr>
          <a:xfrm>
            <a:off x="6906463" y="2011680"/>
            <a:ext cx="3161995" cy="310896"/>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997903" y="2089404"/>
            <a:ext cx="2743200" cy="182880"/>
          </a:xfrm>
          <a:prstGeom prst="rect">
            <a:avLst/>
          </a:prstGeom>
          <a:noFill/>
        </p:spPr>
        <p:txBody>
          <a:bodyPr wrap="square" lIns="0" rIns="0" tIns="0" bIns="0" anchor="t">
            <a:spAutoFit/>
          </a:bodyPr>
          <a:lstStyle/>
          <a:p>
            <a:pPr algn="l">
              <a:lnSpc>
                <a:spcPct val="100000"/>
              </a:lnSpc>
            </a:pPr>
            <a:r>
              <a:rPr sz="1000" b="1" i="0" lang="en-US">
                <a:solidFill>
                  <a:srgbClr val="1F2933"/>
                </a:solidFill>
                <a:latin typeface="Segoe UI"/>
              </a:rPr>
              <a:t>Comic Con 2026</a:t>
            </a:r>
          </a:p>
        </p:txBody>
      </p:sp>
      <p:sp>
        <p:nvSpPr>
          <p:cNvPr id="42" name="Rectangle 41"/>
          <p:cNvSpPr/>
          <p:nvPr/>
        </p:nvSpPr>
        <p:spPr>
          <a:xfrm>
            <a:off x="6906463" y="2487168"/>
            <a:ext cx="3161995" cy="118872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906463" y="2487168"/>
            <a:ext cx="316199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6906463" y="2761488"/>
            <a:ext cx="316199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7016191" y="2555748"/>
            <a:ext cx="294253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Event &amp; Location Details</a:t>
            </a:r>
          </a:p>
        </p:txBody>
      </p:sp>
      <p:sp>
        <p:nvSpPr>
          <p:cNvPr id="46" name="TextBox 45"/>
          <p:cNvSpPr txBox="1"/>
          <p:nvPr/>
        </p:nvSpPr>
        <p:spPr>
          <a:xfrm>
            <a:off x="7034479" y="2889504"/>
            <a:ext cx="290596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Event</a:t>
            </a:r>
          </a:p>
        </p:txBody>
      </p:sp>
      <p:sp>
        <p:nvSpPr>
          <p:cNvPr id="47" name="Rounded Rectangle 46"/>
          <p:cNvSpPr/>
          <p:nvPr/>
        </p:nvSpPr>
        <p:spPr>
          <a:xfrm>
            <a:off x="7034479" y="3099816"/>
            <a:ext cx="290596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125919" y="3150108"/>
            <a:ext cx="252191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 Select Event --</a:t>
            </a:r>
          </a:p>
        </p:txBody>
      </p:sp>
      <p:sp>
        <p:nvSpPr>
          <p:cNvPr id="49" name="TextBox 48"/>
          <p:cNvSpPr txBox="1"/>
          <p:nvPr/>
        </p:nvSpPr>
        <p:spPr>
          <a:xfrm>
            <a:off x="9720986" y="3150108"/>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0" name="TextBox 49"/>
          <p:cNvSpPr txBox="1"/>
          <p:nvPr/>
        </p:nvSpPr>
        <p:spPr>
          <a:xfrm>
            <a:off x="7034479" y="3456432"/>
            <a:ext cx="290596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Booth IDs</a:t>
            </a:r>
          </a:p>
        </p:txBody>
      </p:sp>
      <p:sp>
        <p:nvSpPr>
          <p:cNvPr id="51" name="Rounded Rectangle 50"/>
          <p:cNvSpPr/>
          <p:nvPr/>
        </p:nvSpPr>
        <p:spPr>
          <a:xfrm>
            <a:off x="7034479" y="3666744"/>
            <a:ext cx="290596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125919" y="3717036"/>
            <a:ext cx="2521915" cy="146304"/>
          </a:xfrm>
          <a:prstGeom prst="rect">
            <a:avLst/>
          </a:prstGeom>
          <a:noFill/>
        </p:spPr>
        <p:txBody>
          <a:bodyPr wrap="square" lIns="0" rIns="0" tIns="0" bIns="0" anchor="t">
            <a:spAutoFit/>
          </a:bodyPr>
          <a:lstStyle/>
          <a:p>
            <a:pPr algn="l">
              <a:lnSpc>
                <a:spcPct val="100000"/>
              </a:lnSpc>
            </a:pPr>
          </a:p>
        </p:txBody>
      </p:sp>
      <p:sp>
        <p:nvSpPr>
          <p:cNvPr id="53" name="Rectangle 52"/>
          <p:cNvSpPr/>
          <p:nvPr/>
        </p:nvSpPr>
        <p:spPr>
          <a:xfrm>
            <a:off x="10158801" y="2011680"/>
            <a:ext cx="1264798" cy="67665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10158801" y="2011680"/>
            <a:ext cx="1264798"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10158801" y="2286000"/>
            <a:ext cx="1264798"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68529" y="2080260"/>
            <a:ext cx="1045342"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Publish</a:t>
            </a:r>
          </a:p>
        </p:txBody>
      </p:sp>
      <p:sp>
        <p:nvSpPr>
          <p:cNvPr id="57" name="Rounded Rectangle 56"/>
          <p:cNvSpPr/>
          <p:nvPr/>
        </p:nvSpPr>
        <p:spPr>
          <a:xfrm>
            <a:off x="10286817" y="2432304"/>
            <a:ext cx="917326"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286817" y="2482596"/>
            <a:ext cx="917326"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Publish</a:t>
            </a:r>
          </a:p>
        </p:txBody>
      </p:sp>
      <p:sp>
        <p:nvSpPr>
          <p:cNvPr id="59" name="Oval 58"/>
          <p:cNvSpPr/>
          <p:nvPr/>
        </p:nvSpPr>
        <p:spPr>
          <a:xfrm>
            <a:off x="6714439" y="20299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714439" y="20894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1" name="Oval 60"/>
          <p:cNvSpPr/>
          <p:nvPr/>
        </p:nvSpPr>
        <p:spPr>
          <a:xfrm>
            <a:off x="6805879" y="3081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6805879" y="31409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3" name="Oval 62"/>
          <p:cNvSpPr/>
          <p:nvPr/>
        </p:nvSpPr>
        <p:spPr>
          <a:xfrm>
            <a:off x="11359591" y="23865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11359591" y="24460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65" name="Rectangle 6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8" name="TextBox 6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Technically an event is the same kind of record as an exhibitor - just without a parent record. So you can create more of them at any time, for instance one per year.</a:t>
            </a:r>
          </a:p>
        </p:txBody>
      </p:sp>
      <p:sp>
        <p:nvSpPr>
          <p:cNvPr id="69" name="Rectangle 6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 setup</a:t>
            </a:r>
          </a:p>
        </p:txBody>
      </p:sp>
      <p:sp>
        <p:nvSpPr>
          <p:cNvPr id="71" name="TextBox 7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20 / 153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4: enter the first exhibitor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Consolas"/>
              </a:rPr>
              <a:t>Exhibitor Manager → Add New</a:t>
            </a:r>
            <a:r>
              <a:rPr sz="1150" b="0" i="0" lang="en-US">
                <a:solidFill>
                  <a:srgbClr val="25333F"/>
                </a:solidFill>
                <a:latin typeface="Segoe UI"/>
              </a:rPr>
              <a:t> again.</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a title, e.g. </a:t>
            </a:r>
            <a:r>
              <a:rPr sz="1150" b="1" i="0" lang="en-US">
                <a:solidFill>
                  <a:srgbClr val="25333F"/>
                </a:solidFill>
                <a:latin typeface="Segoe UI"/>
              </a:rPr>
              <a:t>Paperworks Berlin</a:t>
            </a:r>
            <a:r>
              <a:rPr sz="1150" b="0" i="0" lang="en-US">
                <a:solidFill>
                  <a:srgbClr val="25333F"/>
                </a:solidFill>
                <a:latin typeface="Segoe UI"/>
              </a:rPr>
              <a:t>.</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185162"/>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a:t>
            </a:r>
            <a:r>
              <a:rPr sz="1150" b="1" i="0" lang="en-US">
                <a:solidFill>
                  <a:srgbClr val="25333F"/>
                </a:solidFill>
                <a:latin typeface="Segoe UI"/>
              </a:rPr>
              <a:t>Event</a:t>
            </a:r>
            <a:r>
              <a:rPr sz="1150" b="0" i="0" lang="en-US">
                <a:solidFill>
                  <a:srgbClr val="25333F"/>
                </a:solidFill>
                <a:latin typeface="Segoe UI"/>
              </a:rPr>
              <a:t> field pick the fair you have just created.</a:t>
            </a:r>
          </a:p>
        </p:txBody>
      </p:sp>
      <p:sp>
        <p:nvSpPr>
          <p:cNvPr id="15" name="TextBox 14"/>
          <p:cNvSpPr txBox="1"/>
          <p:nvPr/>
        </p:nvSpPr>
        <p:spPr>
          <a:xfrm>
            <a:off x="950976" y="2409062"/>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Without this assignment the record appears in no list at all - and the dashboard reports it as “Unassigned Event”.</a:t>
            </a:r>
          </a:p>
        </p:txBody>
      </p:sp>
      <p:sp>
        <p:nvSpPr>
          <p:cNvPr id="16" name="Oval 15"/>
          <p:cNvSpPr/>
          <p:nvPr/>
        </p:nvSpPr>
        <p:spPr>
          <a:xfrm>
            <a:off x="566928" y="280073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84187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791587"/>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a:t>
            </a:r>
            <a:r>
              <a:rPr sz="1150" b="1" i="0" lang="en-US">
                <a:solidFill>
                  <a:srgbClr val="25333F"/>
                </a:solidFill>
                <a:latin typeface="Segoe UI"/>
              </a:rPr>
              <a:t>Booth IDs</a:t>
            </a:r>
            <a:r>
              <a:rPr sz="1150" b="0" i="0" lang="en-US">
                <a:solidFill>
                  <a:srgbClr val="25333F"/>
                </a:solidFill>
                <a:latin typeface="Segoe UI"/>
              </a:rPr>
              <a:t>, e.g. </a:t>
            </a:r>
            <a:r>
              <a:rPr sz="1150" b="0" i="0" lang="en-US">
                <a:solidFill>
                  <a:srgbClr val="25333F"/>
                </a:solidFill>
                <a:latin typeface="Consolas"/>
              </a:rPr>
              <a:t>A12, A13</a:t>
            </a:r>
            <a:r>
              <a:rPr sz="1150" b="0" i="0" lang="en-US">
                <a:solidFill>
                  <a:srgbClr val="25333F"/>
                </a:solidFill>
                <a:latin typeface="Segoe UI"/>
              </a:rPr>
              <a:t>, and pick the </a:t>
            </a:r>
            <a:r>
              <a:rPr sz="1150" b="1" i="0" lang="en-US">
                <a:solidFill>
                  <a:srgbClr val="25333F"/>
                </a:solidFill>
                <a:latin typeface="Segoe UI"/>
              </a:rPr>
              <a:t>Hall / Room</a:t>
            </a:r>
            <a:r>
              <a:rPr sz="1150" b="0" i="0" lang="en-US">
                <a:solidFill>
                  <a:srgbClr val="25333F"/>
                </a:solidFill>
                <a:latin typeface="Segoe UI"/>
              </a:rPr>
              <a:t> below.</a:t>
            </a:r>
          </a:p>
        </p:txBody>
      </p:sp>
      <p:sp>
        <p:nvSpPr>
          <p:cNvPr id="19" name="TextBox 18"/>
          <p:cNvSpPr txBox="1"/>
          <p:nvPr/>
        </p:nvSpPr>
        <p:spPr>
          <a:xfrm>
            <a:off x="950976" y="3015487"/>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Separate several booth numbers with commas. The spelling has to match the names in your SVG drawing later - see chapter 9.</a:t>
            </a:r>
          </a:p>
        </p:txBody>
      </p:sp>
      <p:sp>
        <p:nvSpPr>
          <p:cNvPr id="20" name="Oval 19"/>
          <p:cNvSpPr/>
          <p:nvPr/>
        </p:nvSpPr>
        <p:spPr>
          <a:xfrm>
            <a:off x="566928" y="34071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4483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398012"/>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Choose </a:t>
            </a:r>
            <a:r>
              <a:rPr sz="1150" b="1" i="0" lang="en-US">
                <a:solidFill>
                  <a:srgbClr val="25333F"/>
                </a:solidFill>
                <a:latin typeface="Segoe UI"/>
              </a:rPr>
              <a:t>Type</a:t>
            </a:r>
            <a:r>
              <a:rPr sz="1150" b="0" i="0" lang="en-US">
                <a:solidFill>
                  <a:srgbClr val="25333F"/>
                </a:solidFill>
                <a:latin typeface="Segoe UI"/>
              </a:rPr>
              <a:t> and </a:t>
            </a:r>
            <a:r>
              <a:rPr sz="1150" b="1" i="0" lang="en-US">
                <a:solidFill>
                  <a:srgbClr val="25333F"/>
                </a:solidFill>
                <a:latin typeface="Segoe UI"/>
              </a:rPr>
              <a:t>Categories</a:t>
            </a:r>
            <a:r>
              <a:rPr sz="1150" b="0" i="0" lang="en-US">
                <a:solidFill>
                  <a:srgbClr val="25333F"/>
                </a:solidFill>
                <a:latin typeface="Segoe UI"/>
              </a:rPr>
              <a:t>, set a </a:t>
            </a:r>
            <a:r>
              <a:rPr sz="1150" b="1" i="0" lang="en-US">
                <a:solidFill>
                  <a:srgbClr val="25333F"/>
                </a:solidFill>
                <a:latin typeface="Segoe UI"/>
              </a:rPr>
              <a:t>featured image</a:t>
            </a:r>
            <a:r>
              <a:rPr sz="1150" b="0" i="0" lang="en-US">
                <a:solidFill>
                  <a:srgbClr val="25333F"/>
                </a:solidFill>
                <a:latin typeface="Segoe UI"/>
              </a:rPr>
              <a:t> as the logo on the right.</a:t>
            </a:r>
          </a:p>
        </p:txBody>
      </p:sp>
      <p:sp>
        <p:nvSpPr>
          <p:cNvPr id="23" name="Oval 22"/>
          <p:cNvSpPr/>
          <p:nvPr/>
        </p:nvSpPr>
        <p:spPr>
          <a:xfrm>
            <a:off x="566928" y="38230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3864228"/>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5" name="TextBox 24"/>
          <p:cNvSpPr txBox="1"/>
          <p:nvPr/>
        </p:nvSpPr>
        <p:spPr>
          <a:xfrm>
            <a:off x="950976" y="3813936"/>
            <a:ext cx="1067379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Publish</a:t>
            </a:r>
            <a:r>
              <a:rPr sz="1150" b="0" i="0" lang="en-US">
                <a:solidFill>
                  <a:srgbClr val="25333F"/>
                </a:solidFill>
                <a:latin typeface="Segoe UI"/>
              </a:rPr>
              <a:t>. Repeat this for every further exhibitor.</a:t>
            </a:r>
          </a:p>
        </p:txBody>
      </p:sp>
      <p:sp>
        <p:nvSpPr>
          <p:cNvPr id="26" name="TextBox 25"/>
          <p:cNvSpPr txBox="1"/>
          <p:nvPr/>
        </p:nvSpPr>
        <p:spPr>
          <a:xfrm>
            <a:off x="950976" y="4037837"/>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 more than about 30 exhibitors the import from Excel pays off - see chapter 7.</a:t>
            </a:r>
          </a:p>
        </p:txBody>
      </p:sp>
      <p:sp>
        <p:nvSpPr>
          <p:cNvPr id="27" name="Rectangle 2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0" name="TextBox 2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Chapter 5</a:t>
            </a:r>
            <a:r>
              <a:rPr sz="1000" b="0" i="0" lang="en-US">
                <a:solidFill>
                  <a:srgbClr val="2B3844"/>
                </a:solidFill>
                <a:latin typeface="Segoe UI"/>
              </a:rPr>
              <a:t> explains every field of the entry form in detail. To begin with, title, event and booth number are enough.</a:t>
            </a:r>
          </a:p>
        </p:txBody>
      </p:sp>
      <p:sp>
        <p:nvSpPr>
          <p:cNvPr id="31" name="Rectangle 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 setup</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21 / 153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5: publish the directory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Pages → Add New</a:t>
            </a:r>
            <a:r>
              <a:rPr sz="1150" b="0" i="0" lang="en-US">
                <a:solidFill>
                  <a:srgbClr val="25333F"/>
                </a:solidFill>
                <a:latin typeface="Segoe UI"/>
              </a:rPr>
              <a:t> and give the page a title, e.g. </a:t>
            </a:r>
            <a:r>
              <a:rPr sz="1150" b="1" i="0" lang="en-US">
                <a:solidFill>
                  <a:srgbClr val="25333F"/>
                </a:solidFill>
                <a:latin typeface="Segoe UI"/>
              </a:rPr>
              <a:t>Exhibitors</a:t>
            </a:r>
            <a:r>
              <a:rPr sz="1150" b="0" i="0" lang="en-US">
                <a:solidFill>
                  <a:srgbClr val="25333F"/>
                </a:solidFill>
                <a:latin typeface="Segoe UI"/>
              </a:rPr>
              <a:t>.</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947418"/>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the </a:t>
            </a:r>
            <a:r>
              <a:rPr sz="1150" b="1" i="0" lang="en-US">
                <a:solidFill>
                  <a:srgbClr val="25333F"/>
                </a:solidFill>
                <a:latin typeface="Segoe UI"/>
              </a:rPr>
              <a:t>+</a:t>
            </a:r>
            <a:r>
              <a:rPr sz="1150" b="0" i="0" lang="en-US">
                <a:solidFill>
                  <a:srgbClr val="25333F"/>
                </a:solidFill>
                <a:latin typeface="Segoe UI"/>
              </a:rPr>
              <a:t> and pick the </a:t>
            </a:r>
            <a:r>
              <a:rPr sz="1150" b="1" i="0" lang="en-US">
                <a:solidFill>
                  <a:srgbClr val="25333F"/>
                </a:solidFill>
                <a:latin typeface="Segoe UI"/>
              </a:rPr>
              <a:t>Shortcode</a:t>
            </a:r>
            <a:r>
              <a:rPr sz="1150" b="0" i="0" lang="en-US">
                <a:solidFill>
                  <a:srgbClr val="25333F"/>
                </a:solidFill>
                <a:latin typeface="Segoe UI"/>
              </a:rPr>
              <a:t> block.</a:t>
            </a:r>
          </a:p>
        </p:txBody>
      </p:sp>
      <p:sp>
        <p:nvSpPr>
          <p:cNvPr id="12" name="TextBox 11"/>
          <p:cNvSpPr txBox="1"/>
          <p:nvPr/>
        </p:nvSpPr>
        <p:spPr>
          <a:xfrm>
            <a:off x="950976" y="2171319"/>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Alternatively type </a:t>
            </a:r>
            <a:r>
              <a:rPr sz="950" b="0" i="0" lang="en-US">
                <a:solidFill>
                  <a:srgbClr val="6B7A88"/>
                </a:solidFill>
                <a:latin typeface="Consolas"/>
              </a:rPr>
              <a:t>/shortcode</a:t>
            </a:r>
            <a:r>
              <a:rPr sz="950" b="0" i="0" lang="en-US">
                <a:solidFill>
                  <a:srgbClr val="6B7A88"/>
                </a:solidFill>
                <a:latin typeface="Segoe UI"/>
              </a:rPr>
              <a:t> and press Enter.</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53843"/>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building block into the field - with the ID of your event:</a:t>
            </a:r>
          </a:p>
        </p:txBody>
      </p:sp>
      <p:sp>
        <p:nvSpPr>
          <p:cNvPr id="16" name="TextBox 15"/>
          <p:cNvSpPr txBox="1"/>
          <p:nvPr/>
        </p:nvSpPr>
        <p:spPr>
          <a:xfrm>
            <a:off x="950976" y="2955925"/>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Consolas"/>
              </a:rPr>
              <a:t>[event_exhibitor_list parent_id="12"]</a:t>
            </a:r>
            <a:r>
              <a:rPr sz="950" b="0" i="0" lang="en-US">
                <a:solidFill>
                  <a:srgbClr val="6B7A88"/>
                </a:solidFill>
                <a:latin typeface="Segoe UI"/>
              </a:rPr>
              <a:t> - the </a:t>
            </a:r>
            <a:r>
              <a:rPr sz="950" b="0" i="0" lang="en-US">
                <a:solidFill>
                  <a:srgbClr val="6B7A88"/>
                </a:solidFill>
                <a:latin typeface="Consolas"/>
              </a:rPr>
              <a:t>parent_id</a:t>
            </a:r>
            <a:r>
              <a:rPr sz="950" b="0" i="0" lang="en-US">
                <a:solidFill>
                  <a:srgbClr val="6B7A88"/>
                </a:solidFill>
                <a:latin typeface="Segoe UI"/>
              </a:rPr>
              <a:t> is mandatory. Without it the page shows nothing but the notice “Please provide a parent_id.”.</a:t>
            </a:r>
          </a:p>
        </p:txBody>
      </p:sp>
      <p:sp>
        <p:nvSpPr>
          <p:cNvPr id="17" name="Oval 16"/>
          <p:cNvSpPr/>
          <p:nvPr/>
        </p:nvSpPr>
        <p:spPr>
          <a:xfrm>
            <a:off x="566928" y="363715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67830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628009"/>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Publish</a:t>
            </a:r>
            <a:r>
              <a:rPr sz="1150" b="0" i="0" lang="en-US">
                <a:solidFill>
                  <a:srgbClr val="25333F"/>
                </a:solidFill>
                <a:latin typeface="Segoe UI"/>
              </a:rPr>
              <a:t> and then look at the page.</a:t>
            </a:r>
          </a:p>
        </p:txBody>
      </p:sp>
      <p:sp>
        <p:nvSpPr>
          <p:cNvPr id="20" name="Rectangle 19"/>
          <p:cNvSpPr/>
          <p:nvPr/>
        </p:nvSpPr>
        <p:spPr>
          <a:xfrm>
            <a:off x="4858207" y="1417320"/>
            <a:ext cx="6766560" cy="237744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4858207" y="1417320"/>
            <a:ext cx="6766560" cy="31089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4967935" y="1495044"/>
            <a:ext cx="1828800" cy="164592"/>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   Add block</a:t>
            </a:r>
          </a:p>
        </p:txBody>
      </p:sp>
      <p:sp>
        <p:nvSpPr>
          <p:cNvPr id="23" name="Rounded Rectangle 22"/>
          <p:cNvSpPr/>
          <p:nvPr/>
        </p:nvSpPr>
        <p:spPr>
          <a:xfrm>
            <a:off x="10143439" y="1467612"/>
            <a:ext cx="658368" cy="210312"/>
          </a:xfrm>
          <a:prstGeom prst="roundRect">
            <a:avLst>
              <a:gd name="adj" fmla="val 20000"/>
            </a:avLst>
          </a:prstGeom>
          <a:solidFill>
            <a:srgbClr val="FFFFFF"/>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10143439" y="1513332"/>
            <a:ext cx="658368"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Preview</a:t>
            </a:r>
          </a:p>
        </p:txBody>
      </p:sp>
      <p:sp>
        <p:nvSpPr>
          <p:cNvPr id="25" name="Rounded Rectangle 24"/>
          <p:cNvSpPr/>
          <p:nvPr/>
        </p:nvSpPr>
        <p:spPr>
          <a:xfrm>
            <a:off x="10874959" y="1467612"/>
            <a:ext cx="658368" cy="210312"/>
          </a:xfrm>
          <a:prstGeom prst="roundRect">
            <a:avLst>
              <a:gd name="adj" fmla="val 2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10874959" y="1513332"/>
            <a:ext cx="658368"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Publish</a:t>
            </a:r>
          </a:p>
        </p:txBody>
      </p:sp>
      <p:sp>
        <p:nvSpPr>
          <p:cNvPr id="27" name="TextBox 26"/>
          <p:cNvSpPr txBox="1"/>
          <p:nvPr/>
        </p:nvSpPr>
        <p:spPr>
          <a:xfrm>
            <a:off x="5406847" y="1984248"/>
            <a:ext cx="5669280" cy="310896"/>
          </a:xfrm>
          <a:prstGeom prst="rect">
            <a:avLst/>
          </a:prstGeom>
          <a:noFill/>
        </p:spPr>
        <p:txBody>
          <a:bodyPr wrap="square" lIns="0" rIns="0" tIns="0" bIns="0" anchor="t">
            <a:spAutoFit/>
          </a:bodyPr>
          <a:lstStyle/>
          <a:p>
            <a:pPr algn="l">
              <a:lnSpc>
                <a:spcPct val="100000"/>
              </a:lnSpc>
            </a:pPr>
            <a:r>
              <a:rPr sz="1700" b="1" i="0" lang="en-US">
                <a:solidFill>
                  <a:srgbClr val="1F2933"/>
                </a:solidFill>
                <a:latin typeface="Segoe UI"/>
              </a:rPr>
              <a:t>Exhibitors</a:t>
            </a:r>
          </a:p>
        </p:txBody>
      </p:sp>
      <p:sp>
        <p:nvSpPr>
          <p:cNvPr id="28" name="Rounded Rectangle 27"/>
          <p:cNvSpPr/>
          <p:nvPr/>
        </p:nvSpPr>
        <p:spPr>
          <a:xfrm>
            <a:off x="5406847" y="2478024"/>
            <a:ext cx="5669280" cy="566928"/>
          </a:xfrm>
          <a:prstGeom prst="roundRect">
            <a:avLst>
              <a:gd name="adj" fmla="val 5000"/>
            </a:avLst>
          </a:prstGeom>
          <a:solidFill>
            <a:srgbClr val="F7FAFC"/>
          </a:solidFill>
          <a:ln w="1397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516575" y="2569464"/>
            <a:ext cx="2194560" cy="146304"/>
          </a:xfrm>
          <a:prstGeom prst="rect">
            <a:avLst/>
          </a:prstGeom>
          <a:noFill/>
        </p:spPr>
        <p:txBody>
          <a:bodyPr wrap="square" lIns="0" rIns="0" tIns="0" bIns="0" anchor="t">
            <a:spAutoFit/>
          </a:bodyPr>
          <a:lstStyle/>
          <a:p>
            <a:pPr algn="l">
              <a:lnSpc>
                <a:spcPct val="100000"/>
              </a:lnSpc>
            </a:pPr>
            <a:r>
              <a:rPr sz="650" b="1" i="0" lang="en-US">
                <a:solidFill>
                  <a:srgbClr val="2271B1"/>
                </a:solidFill>
                <a:latin typeface="Segoe UI"/>
              </a:rPr>
              <a:t>Shortcode</a:t>
            </a:r>
          </a:p>
        </p:txBody>
      </p:sp>
      <p:sp>
        <p:nvSpPr>
          <p:cNvPr id="30" name="TextBox 29"/>
          <p:cNvSpPr txBox="1"/>
          <p:nvPr/>
        </p:nvSpPr>
        <p:spPr>
          <a:xfrm>
            <a:off x="5516575" y="2743200"/>
            <a:ext cx="5394960" cy="182880"/>
          </a:xfrm>
          <a:prstGeom prst="rect">
            <a:avLst/>
          </a:prstGeom>
          <a:noFill/>
        </p:spPr>
        <p:txBody>
          <a:bodyPr wrap="square" lIns="0" rIns="0" tIns="0" bIns="0" anchor="t">
            <a:spAutoFit/>
          </a:bodyPr>
          <a:lstStyle/>
          <a:p>
            <a:pPr algn="l">
              <a:lnSpc>
                <a:spcPct val="100000"/>
              </a:lnSpc>
            </a:pPr>
            <a:r>
              <a:rPr sz="950" b="0" i="0" lang="en-US">
                <a:solidFill>
                  <a:srgbClr val="1F2933"/>
                </a:solidFill>
                <a:latin typeface="Consolas"/>
              </a:rPr>
              <a:t>[event_exhibitor_list parent_id="12"]</a:t>
            </a:r>
          </a:p>
        </p:txBody>
      </p:sp>
      <p:sp>
        <p:nvSpPr>
          <p:cNvPr id="31" name="Oval 30"/>
          <p:cNvSpPr/>
          <p:nvPr/>
        </p:nvSpPr>
        <p:spPr>
          <a:xfrm>
            <a:off x="4867351" y="17007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4867351" y="17602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33" name="Oval 32"/>
          <p:cNvSpPr/>
          <p:nvPr/>
        </p:nvSpPr>
        <p:spPr>
          <a:xfrm>
            <a:off x="5178247" y="26243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178247" y="26837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35" name="Oval 34"/>
          <p:cNvSpPr/>
          <p:nvPr/>
        </p:nvSpPr>
        <p:spPr>
          <a:xfrm>
            <a:off x="10920679" y="17007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10920679" y="17602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37" name="Rectangle 3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0" name="TextBox 3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do not have to memorise the building block: the </a:t>
            </a:r>
            <a:r>
              <a:rPr sz="1000" b="1" i="0" lang="en-US">
                <a:solidFill>
                  <a:srgbClr val="2B3844"/>
                </a:solidFill>
                <a:latin typeface="Segoe UI"/>
              </a:rPr>
              <a:t>shortcode generator</a:t>
            </a:r>
            <a:r>
              <a:rPr sz="1000" b="0" i="0" lang="en-US">
                <a:solidFill>
                  <a:srgbClr val="2B3844"/>
                </a:solidFill>
                <a:latin typeface="Segoe UI"/>
              </a:rPr>
              <a:t> under </a:t>
            </a:r>
            <a:r>
              <a:rPr sz="1000" b="0" i="0" lang="en-US">
                <a:solidFill>
                  <a:srgbClr val="2B3844"/>
                </a:solidFill>
                <a:latin typeface="Consolas"/>
              </a:rPr>
              <a:t>Settings → Shortcode Generator</a:t>
            </a:r>
            <a:r>
              <a:rPr sz="1000" b="0" i="0" lang="en-US">
                <a:solidFill>
                  <a:srgbClr val="2B3844"/>
                </a:solidFill>
                <a:latin typeface="Segoe UI"/>
              </a:rPr>
              <a:t> assembles it from select boxes and fills in the ID itself - see chapter 3.</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 setup</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22 / 153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Which building block belongs on which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30762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Page</a:t>
            </a:r>
          </a:p>
        </p:txBody>
      </p:sp>
      <p:sp>
        <p:nvSpPr>
          <p:cNvPr id="8" name="TextBox 7"/>
          <p:cNvSpPr txBox="1"/>
          <p:nvPr/>
        </p:nvSpPr>
        <p:spPr>
          <a:xfrm>
            <a:off x="3167160" y="1435608"/>
            <a:ext cx="4798128"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Building block</a:t>
            </a:r>
          </a:p>
        </p:txBody>
      </p:sp>
      <p:sp>
        <p:nvSpPr>
          <p:cNvPr id="9" name="TextBox 8"/>
          <p:cNvSpPr txBox="1"/>
          <p:nvPr/>
        </p:nvSpPr>
        <p:spPr>
          <a:xfrm>
            <a:off x="8148168" y="1435608"/>
            <a:ext cx="3403446"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for</a:t>
            </a:r>
          </a:p>
        </p:txBody>
      </p:sp>
      <p:sp>
        <p:nvSpPr>
          <p:cNvPr id="10" name="TextBox 9"/>
          <p:cNvSpPr txBox="1"/>
          <p:nvPr/>
        </p:nvSpPr>
        <p:spPr>
          <a:xfrm>
            <a:off x="676656" y="1931162"/>
            <a:ext cx="230762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Exhibitors</a:t>
            </a:r>
          </a:p>
        </p:txBody>
      </p:sp>
      <p:sp>
        <p:nvSpPr>
          <p:cNvPr id="11" name="TextBox 10"/>
          <p:cNvSpPr txBox="1"/>
          <p:nvPr/>
        </p:nvSpPr>
        <p:spPr>
          <a:xfrm>
            <a:off x="3167160" y="1931162"/>
            <a:ext cx="479812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[event_exhibitor_list parent_id="12"]</a:t>
            </a:r>
          </a:p>
        </p:txBody>
      </p:sp>
      <p:sp>
        <p:nvSpPr>
          <p:cNvPr id="12" name="TextBox 11"/>
          <p:cNvSpPr txBox="1"/>
          <p:nvPr/>
        </p:nvSpPr>
        <p:spPr>
          <a:xfrm>
            <a:off x="8148168" y="1856232"/>
            <a:ext cx="3403446"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directory with search, filters, favourites and pagination</a:t>
            </a:r>
          </a:p>
        </p:txBody>
      </p:sp>
      <p:sp>
        <p:nvSpPr>
          <p:cNvPr id="13" name="Rectangle 12"/>
          <p:cNvSpPr/>
          <p:nvPr/>
        </p:nvSpPr>
        <p:spPr>
          <a:xfrm>
            <a:off x="566928" y="234797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347976"/>
            <a:ext cx="11057839" cy="68376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614930"/>
            <a:ext cx="230762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Hall plan</a:t>
            </a:r>
          </a:p>
        </p:txBody>
      </p:sp>
      <p:sp>
        <p:nvSpPr>
          <p:cNvPr id="16" name="TextBox 15"/>
          <p:cNvSpPr txBox="1"/>
          <p:nvPr/>
        </p:nvSpPr>
        <p:spPr>
          <a:xfrm>
            <a:off x="3167160" y="2614930"/>
            <a:ext cx="479812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[event_hall_plan parent_id="12"]</a:t>
            </a:r>
          </a:p>
        </p:txBody>
      </p:sp>
      <p:sp>
        <p:nvSpPr>
          <p:cNvPr id="17" name="TextBox 16"/>
          <p:cNvSpPr txBox="1"/>
          <p:nvPr/>
        </p:nvSpPr>
        <p:spPr>
          <a:xfrm>
            <a:off x="8148168" y="2540000"/>
            <a:ext cx="3403446" cy="48260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interactive plan as a block of its own on a page of its own</a:t>
            </a:r>
          </a:p>
        </p:txBody>
      </p:sp>
      <p:sp>
        <p:nvSpPr>
          <p:cNvPr id="18" name="Rectangle 17"/>
          <p:cNvSpPr/>
          <p:nvPr/>
        </p:nvSpPr>
        <p:spPr>
          <a:xfrm>
            <a:off x="566928" y="303174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3223768"/>
            <a:ext cx="230762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Home page</a:t>
            </a:r>
          </a:p>
        </p:txBody>
      </p:sp>
      <p:sp>
        <p:nvSpPr>
          <p:cNvPr id="20" name="TextBox 19"/>
          <p:cNvSpPr txBox="1"/>
          <p:nvPr/>
        </p:nvSpPr>
        <p:spPr>
          <a:xfrm>
            <a:off x="3167160" y="3223768"/>
            <a:ext cx="479812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[event_exhibitor_list parent_id="12" slim="true" per_page="8"]</a:t>
            </a:r>
          </a:p>
        </p:txBody>
      </p:sp>
      <p:sp>
        <p:nvSpPr>
          <p:cNvPr id="21" name="TextBox 20"/>
          <p:cNvSpPr txBox="1"/>
          <p:nvPr/>
        </p:nvSpPr>
        <p:spPr>
          <a:xfrm>
            <a:off x="8148168" y="3223768"/>
            <a:ext cx="340344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 short preview without the filter bar</a:t>
            </a:r>
          </a:p>
        </p:txBody>
      </p:sp>
      <p:sp>
        <p:nvSpPr>
          <p:cNvPr id="22" name="Rectangle 21"/>
          <p:cNvSpPr/>
          <p:nvPr/>
        </p:nvSpPr>
        <p:spPr>
          <a:xfrm>
            <a:off x="566928" y="35656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565652"/>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757676"/>
            <a:ext cx="230762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Extra page per hall</a:t>
            </a:r>
          </a:p>
        </p:txBody>
      </p:sp>
      <p:sp>
        <p:nvSpPr>
          <p:cNvPr id="25" name="TextBox 24"/>
          <p:cNvSpPr txBox="1"/>
          <p:nvPr/>
        </p:nvSpPr>
        <p:spPr>
          <a:xfrm>
            <a:off x="3167160" y="3757676"/>
            <a:ext cx="479812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[event_hall_plan parent_id="12" hall="Hall 02"]</a:t>
            </a:r>
          </a:p>
        </p:txBody>
      </p:sp>
      <p:sp>
        <p:nvSpPr>
          <p:cNvPr id="26" name="TextBox 25"/>
          <p:cNvSpPr txBox="1"/>
          <p:nvPr/>
        </p:nvSpPr>
        <p:spPr>
          <a:xfrm>
            <a:off x="8148168" y="3757676"/>
            <a:ext cx="340344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Opens the plan straight on a particular hall</a:t>
            </a:r>
          </a:p>
        </p:txBody>
      </p:sp>
      <p:sp>
        <p:nvSpPr>
          <p:cNvPr id="27" name="Rectangle 26"/>
          <p:cNvSpPr/>
          <p:nvPr/>
        </p:nvSpPr>
        <p:spPr>
          <a:xfrm>
            <a:off x="566928" y="40995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30072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430072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441960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1" name="TextBox 30"/>
          <p:cNvSpPr txBox="1"/>
          <p:nvPr/>
        </p:nvSpPr>
        <p:spPr>
          <a:xfrm>
            <a:off x="1773936" y="441960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For the hall plan there are three equivalent spellings: </a:t>
            </a:r>
            <a:r>
              <a:rPr sz="1000" b="0" i="0" lang="en-US">
                <a:solidFill>
                  <a:srgbClr val="2B3844"/>
                </a:solidFill>
                <a:latin typeface="Consolas"/>
              </a:rPr>
              <a:t>[event_map]</a:t>
            </a:r>
            <a:r>
              <a:rPr sz="1000" b="0" i="0" lang="en-US">
                <a:solidFill>
                  <a:srgbClr val="2B3844"/>
                </a:solidFill>
                <a:latin typeface="Segoe UI"/>
              </a:rPr>
              <a:t>, </a:t>
            </a:r>
            <a:r>
              <a:rPr sz="1000" b="0" i="0" lang="en-US">
                <a:solidFill>
                  <a:srgbClr val="2B3844"/>
                </a:solidFill>
                <a:latin typeface="Consolas"/>
              </a:rPr>
              <a:t>[eem_map]</a:t>
            </a:r>
            <a:r>
              <a:rPr sz="1000" b="0" i="0" lang="en-US">
                <a:solidFill>
                  <a:srgbClr val="2B3844"/>
                </a:solidFill>
                <a:latin typeface="Segoe UI"/>
              </a:rPr>
              <a:t> and </a:t>
            </a:r>
            <a:r>
              <a:rPr sz="1000" b="0" i="0" lang="en-US">
                <a:solidFill>
                  <a:srgbClr val="2B3844"/>
                </a:solidFill>
                <a:latin typeface="Consolas"/>
              </a:rPr>
              <a:t>[event_exhibitor_map]</a:t>
            </a:r>
            <a:r>
              <a:rPr sz="1000" b="0" i="0" lang="en-US">
                <a:solidFill>
                  <a:srgbClr val="2B3844"/>
                </a:solidFill>
                <a:latin typeface="Segoe UI"/>
              </a:rPr>
              <a:t> do the same as </a:t>
            </a:r>
            <a:r>
              <a:rPr sz="1000" b="0" i="0" lang="en-US">
                <a:solidFill>
                  <a:srgbClr val="2B3844"/>
                </a:solidFill>
                <a:latin typeface="Consolas"/>
              </a:rPr>
              <a:t>[event_hall_plan]</a:t>
            </a:r>
            <a:r>
              <a:rPr sz="1000" b="0" i="0" lang="en-US">
                <a:solidFill>
                  <a:srgbClr val="2B3844"/>
                </a:solidFill>
                <a:latin typeface="Segoe UI"/>
              </a:rPr>
              <a:t>. Throughout this manual we use the first spelling.</a:t>
            </a: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 setup</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23 / 153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2.7 · THE MOST COMMON STUMBLING BLOCK</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One move that is often forgotten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Save the permalinks once after every change to the URL path.</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If you change the URL path in the settings (for instance from “exhibitor” to “company”), the detail pages keep showing “Page not found” until you have clicked “Save Changes” once under </a:t>
            </a:r>
            <a:r>
              <a:rPr sz="1200" b="0" i="0" lang="en-US">
                <a:solidFill>
                  <a:srgbClr val="4A5D6E"/>
                </a:solidFill>
                <a:latin typeface="Consolas"/>
              </a:rPr>
              <a:t>Settings → Permalinks</a:t>
            </a:r>
            <a:r>
              <a:rPr sz="1200" b="0" i="0" lang="en-US">
                <a:solidFill>
                  <a:srgbClr val="4A5D6E"/>
                </a:solidFill>
                <a:latin typeface="Segoe UI"/>
              </a:rPr>
              <a:t>. You do not have to change anything there - the click alone is enough. The same applies once after the first installation.</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 setup</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24 / 153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2.8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Your final check</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Exhibitor Manager</a:t>
            </a:r>
            <a:r>
              <a:rPr sz="1150" b="0" i="0" lang="en-US">
                <a:solidFill>
                  <a:srgbClr val="2B3844"/>
                </a:solidFill>
                <a:latin typeface="Segoe UI"/>
              </a:rPr>
              <a:t> menu is visible in the back end.</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There is at least one </a:t>
            </a:r>
            <a:r>
              <a:rPr sz="1150" b="1" i="0" lang="en-US">
                <a:solidFill>
                  <a:srgbClr val="2B3844"/>
                </a:solidFill>
                <a:latin typeface="Segoe UI"/>
              </a:rPr>
              <a:t>location</a:t>
            </a:r>
            <a:r>
              <a:rPr sz="1150" b="0" i="0" lang="en-US">
                <a:solidFill>
                  <a:srgbClr val="2B3844"/>
                </a:solidFill>
                <a:latin typeface="Segoe UI"/>
              </a:rPr>
              <a:t>, one </a:t>
            </a:r>
            <a:r>
              <a:rPr sz="1150" b="1" i="0" lang="en-US">
                <a:solidFill>
                  <a:srgbClr val="2B3844"/>
                </a:solidFill>
                <a:latin typeface="Segoe UI"/>
              </a:rPr>
              <a:t>type</a:t>
            </a:r>
            <a:r>
              <a:rPr sz="1150" b="0" i="0" lang="en-US">
                <a:solidFill>
                  <a:srgbClr val="2B3844"/>
                </a:solidFill>
                <a:latin typeface="Segoe UI"/>
              </a:rPr>
              <a:t> and one </a:t>
            </a:r>
            <a:r>
              <a:rPr sz="1150" b="1" i="0" lang="en-US">
                <a:solidFill>
                  <a:srgbClr val="2B3844"/>
                </a:solidFill>
                <a:latin typeface="Segoe UI"/>
              </a:rPr>
              <a:t>category</a:t>
            </a:r>
            <a:r>
              <a:rPr sz="1150" b="0" i="0" lang="en-US">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An </a:t>
            </a:r>
            <a:r>
              <a:rPr sz="1150" b="1" i="0" lang="en-US">
                <a:solidFill>
                  <a:srgbClr val="2B3844"/>
                </a:solidFill>
                <a:latin typeface="Segoe UI"/>
              </a:rPr>
              <a:t>event</a:t>
            </a:r>
            <a:r>
              <a:rPr sz="1150" b="0" i="0" lang="en-US">
                <a:solidFill>
                  <a:srgbClr val="2B3844"/>
                </a:solidFill>
                <a:latin typeface="Segoe UI"/>
              </a:rPr>
              <a:t> has been created and published.</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exhibitor is </a:t>
            </a:r>
            <a:r>
              <a:rPr sz="1150" b="1" i="0" lang="en-US">
                <a:solidFill>
                  <a:srgbClr val="2B3844"/>
                </a:solidFill>
                <a:latin typeface="Segoe UI"/>
              </a:rPr>
              <a:t>assigned to an event</a:t>
            </a:r>
            <a:r>
              <a:rPr sz="1150" b="0" i="0" lang="en-US">
                <a:solidFill>
                  <a:srgbClr val="2B3844"/>
                </a:solidFill>
                <a:latin typeface="Segoe UI"/>
              </a:rPr>
              <a: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exhibitor has a </a:t>
            </a:r>
            <a:r>
              <a:rPr sz="1150" b="1" i="0" lang="en-US">
                <a:solidFill>
                  <a:srgbClr val="2B3844"/>
                </a:solidFill>
                <a:latin typeface="Segoe UI"/>
              </a:rPr>
              <a:t>booth ID</a:t>
            </a:r>
            <a:r>
              <a:rPr sz="1150" b="0" i="0" lang="en-US">
                <a:solidFill>
                  <a:srgbClr val="2B3844"/>
                </a:solidFill>
                <a:latin typeface="Segoe UI"/>
              </a:rPr>
              <a:t> and a </a:t>
            </a:r>
            <a:r>
              <a:rPr sz="1150" b="1" i="0" lang="en-US">
                <a:solidFill>
                  <a:srgbClr val="2B3844"/>
                </a:solidFill>
                <a:latin typeface="Segoe UI"/>
              </a:rPr>
              <a:t>location</a:t>
            </a:r>
            <a:r>
              <a:rPr sz="1150" b="0" i="0" lang="en-US">
                <a:solidFill>
                  <a:srgbClr val="2B3844"/>
                </a:solidFill>
                <a:latin typeface="Segoe UI"/>
              </a:rPr>
              <a:t>.</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page with </a:t>
            </a:r>
            <a:r>
              <a:rPr sz="1150" b="0" i="0" lang="en-US">
                <a:solidFill>
                  <a:srgbClr val="2B3844"/>
                </a:solidFill>
                <a:latin typeface="Consolas"/>
              </a:rPr>
              <a:t>[event_exhibitor_list]</a:t>
            </a:r>
            <a:r>
              <a:rPr sz="1150" b="0" i="0" lang="en-US">
                <a:solidFill>
                  <a:srgbClr val="2B3844"/>
                </a:solidFill>
                <a:latin typeface="Segoe UI"/>
              </a:rPr>
              <a:t> is </a:t>
            </a:r>
            <a:r>
              <a:rPr sz="1150" b="1" i="0" lang="en-US">
                <a:solidFill>
                  <a:srgbClr val="2B3844"/>
                </a:solidFill>
                <a:latin typeface="Segoe UI"/>
              </a:rPr>
              <a:t>published</a:t>
            </a:r>
            <a:r>
              <a:rPr sz="1150" b="0" i="0" lang="en-US">
                <a:solidFill>
                  <a:srgbClr val="2B3844"/>
                </a:solidFill>
                <a:latin typeface="Segoe UI"/>
              </a:rPr>
              <a:t> and shows entries.</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permalinks</a:t>
            </a:r>
            <a:r>
              <a:rPr sz="1150" b="0" i="0" lang="en-US">
                <a:solidFill>
                  <a:srgbClr val="2B3844"/>
                </a:solidFill>
                <a:latin typeface="Segoe UI"/>
              </a:rPr>
              <a:t> have been saved once.</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dashboard</a:t>
            </a:r>
            <a:r>
              <a:rPr sz="1150" b="0" i="0" lang="en-US">
                <a:solidFill>
                  <a:srgbClr val="2B3844"/>
                </a:solidFill>
                <a:latin typeface="Segoe UI"/>
              </a:rPr>
              <a:t> no longer reports any red cards.</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the page stays empty, one of two things is almost always missing: the right </a:t>
            </a:r>
            <a:r>
              <a:rPr sz="1000" b="0" i="0" lang="en-US">
                <a:solidFill>
                  <a:srgbClr val="2B3844"/>
                </a:solidFill>
                <a:latin typeface="Consolas"/>
              </a:rPr>
              <a:t>parent_id</a:t>
            </a:r>
            <a:r>
              <a:rPr sz="1000" b="0" i="0" lang="en-US">
                <a:solidFill>
                  <a:srgbClr val="2B3844"/>
                </a:solidFill>
                <a:latin typeface="Segoe UI"/>
              </a:rPr>
              <a:t> in the building block, or the assignment of the exhibitors to the event. The dashboard in chapter 4 finds both in seconds.</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2 · First setup</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25 / 153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3</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settings</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Eight tabs under </a:t>
            </a:r>
            <a:r>
              <a:rPr sz="1300" b="0" i="0" lang="en-US">
                <a:solidFill>
                  <a:srgbClr val="4A5D6E"/>
                </a:solidFill>
                <a:latin typeface="Consolas"/>
              </a:rPr>
              <a:t>Exhibitor Manager → Settings</a:t>
            </a:r>
            <a:r>
              <a:rPr sz="1300" b="0" i="0" lang="en-US">
                <a:solidFill>
                  <a:srgbClr val="4A5D6E"/>
                </a:solidFill>
                <a:latin typeface="Segoe UI"/>
              </a:rPr>
              <a:t>, plus Help as a menu item of its own. Set up once, rarely touched afterwards.</a:t>
            </a:r>
          </a:p>
        </p:txBody>
      </p:sp>
      <p:sp>
        <p:nvSpPr>
          <p:cNvPr id="9" name="Rectangle 8"/>
          <p:cNvSpPr/>
          <p:nvPr/>
        </p:nvSpPr>
        <p:spPr>
          <a:xfrm>
            <a:off x="7434072" y="1783080"/>
            <a:ext cx="32004" cy="316382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Design &amp; Display</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Functions &amp; Defaults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Labels &amp; Texts</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Full-screen &amp; App</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Security &amp; Maintenance</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API - the public interface</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Shortcode Generator and About</a:t>
            </a:r>
          </a:p>
        </p:txBody>
      </p:sp>
      <p:sp>
        <p:nvSpPr>
          <p:cNvPr id="31" name="Oval 30"/>
          <p:cNvSpPr/>
          <p:nvPr/>
        </p:nvSpPr>
        <p:spPr>
          <a:xfrm>
            <a:off x="7342632" y="460857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3" name="TextBox 32"/>
          <p:cNvSpPr txBox="1"/>
          <p:nvPr/>
        </p:nvSpPr>
        <p:spPr>
          <a:xfrm>
            <a:off x="7818120" y="459486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Help</a:t>
            </a:r>
          </a:p>
        </p:txBody>
      </p:sp>
      <p:sp>
        <p:nvSpPr>
          <p:cNvPr id="34" name="Rectangle 33"/>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3 · The settings</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26 / 153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eight tabs at a glance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675120" cy="38404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6751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6210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2" name="TextBox 21"/>
          <p:cNvSpPr txBox="1"/>
          <p:nvPr/>
        </p:nvSpPr>
        <p:spPr>
          <a:xfrm>
            <a:off x="2249424" y="1719072"/>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23" name="Rectangle 22"/>
          <p:cNvSpPr/>
          <p:nvPr/>
        </p:nvSpPr>
        <p:spPr>
          <a:xfrm>
            <a:off x="2249424" y="2029968"/>
            <a:ext cx="610859"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029968"/>
            <a:ext cx="610859"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249424" y="2107692"/>
            <a:ext cx="610859"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Design &amp; Display</a:t>
            </a:r>
          </a:p>
        </p:txBody>
      </p:sp>
      <p:sp>
        <p:nvSpPr>
          <p:cNvPr id="26" name="Rectangle 25"/>
          <p:cNvSpPr/>
          <p:nvPr/>
        </p:nvSpPr>
        <p:spPr>
          <a:xfrm>
            <a:off x="2896859" y="2029968"/>
            <a:ext cx="728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896859" y="2107692"/>
            <a:ext cx="728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Functions &amp; Defaults</a:t>
            </a:r>
          </a:p>
        </p:txBody>
      </p:sp>
      <p:sp>
        <p:nvSpPr>
          <p:cNvPr id="28" name="Rectangle 27"/>
          <p:cNvSpPr/>
          <p:nvPr/>
        </p:nvSpPr>
        <p:spPr>
          <a:xfrm>
            <a:off x="3661446" y="2029968"/>
            <a:ext cx="55228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661446" y="2107692"/>
            <a:ext cx="55228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Labels &amp; Texts</a:t>
            </a:r>
          </a:p>
        </p:txBody>
      </p:sp>
      <p:sp>
        <p:nvSpPr>
          <p:cNvPr id="30" name="Rectangle 29"/>
          <p:cNvSpPr/>
          <p:nvPr/>
        </p:nvSpPr>
        <p:spPr>
          <a:xfrm>
            <a:off x="4250306" y="2029968"/>
            <a:ext cx="64014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4250306" y="2107692"/>
            <a:ext cx="640147"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32" name="Rectangle 31"/>
          <p:cNvSpPr/>
          <p:nvPr/>
        </p:nvSpPr>
        <p:spPr>
          <a:xfrm>
            <a:off x="4927030" y="2029968"/>
            <a:ext cx="78658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927030" y="2107692"/>
            <a:ext cx="78658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34" name="Rectangle 33"/>
          <p:cNvSpPr/>
          <p:nvPr/>
        </p:nvSpPr>
        <p:spPr>
          <a:xfrm>
            <a:off x="5750192" y="2029968"/>
            <a:ext cx="23011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750192" y="2107692"/>
            <a:ext cx="23011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36" name="Rectangle 35"/>
          <p:cNvSpPr/>
          <p:nvPr/>
        </p:nvSpPr>
        <p:spPr>
          <a:xfrm>
            <a:off x="6016886" y="2029968"/>
            <a:ext cx="69872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016886" y="2107692"/>
            <a:ext cx="698723"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38" name="Rectangle 37"/>
          <p:cNvSpPr/>
          <p:nvPr/>
        </p:nvSpPr>
        <p:spPr>
          <a:xfrm>
            <a:off x="6752186" y="2029968"/>
            <a:ext cx="28869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752186" y="2107692"/>
            <a:ext cx="288693"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40" name="Rectangle 39"/>
          <p:cNvSpPr/>
          <p:nvPr/>
        </p:nvSpPr>
        <p:spPr>
          <a:xfrm>
            <a:off x="2249424" y="2304288"/>
            <a:ext cx="4791455"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249424" y="2450592"/>
            <a:ext cx="4791455" cy="10698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2249424" y="2450592"/>
            <a:ext cx="47914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249424" y="2724912"/>
            <a:ext cx="47914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2359152" y="2519172"/>
            <a:ext cx="457199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Colors &amp; Live Preview</a:t>
            </a:r>
          </a:p>
        </p:txBody>
      </p:sp>
      <p:sp>
        <p:nvSpPr>
          <p:cNvPr id="45" name="TextBox 44"/>
          <p:cNvSpPr txBox="1"/>
          <p:nvPr/>
        </p:nvSpPr>
        <p:spPr>
          <a:xfrm>
            <a:off x="2377440" y="2852928"/>
            <a:ext cx="21579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Primary Color</a:t>
            </a:r>
          </a:p>
        </p:txBody>
      </p:sp>
      <p:sp>
        <p:nvSpPr>
          <p:cNvPr id="46" name="Rounded Rectangle 45"/>
          <p:cNvSpPr/>
          <p:nvPr/>
        </p:nvSpPr>
        <p:spPr>
          <a:xfrm>
            <a:off x="2377440" y="3063240"/>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2423160" y="3108960"/>
            <a:ext cx="164592" cy="146304"/>
          </a:xfrm>
          <a:prstGeom prst="rect">
            <a:avLst/>
          </a:prstGeom>
          <a:solidFill>
            <a:srgbClr val="F76B15"/>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651760" y="3113532"/>
            <a:ext cx="179222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#f76b15</a:t>
            </a:r>
          </a:p>
        </p:txBody>
      </p:sp>
      <p:sp>
        <p:nvSpPr>
          <p:cNvPr id="49" name="TextBox 48"/>
          <p:cNvSpPr txBox="1"/>
          <p:nvPr/>
        </p:nvSpPr>
        <p:spPr>
          <a:xfrm>
            <a:off x="4754880" y="2852928"/>
            <a:ext cx="21579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Secondary Color</a:t>
            </a:r>
          </a:p>
        </p:txBody>
      </p:sp>
      <p:sp>
        <p:nvSpPr>
          <p:cNvPr id="50" name="Rounded Rectangle 49"/>
          <p:cNvSpPr/>
          <p:nvPr/>
        </p:nvSpPr>
        <p:spPr>
          <a:xfrm>
            <a:off x="4754880" y="3063240"/>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4800600" y="3108960"/>
            <a:ext cx="164592" cy="146304"/>
          </a:xfrm>
          <a:prstGeom prst="rect">
            <a:avLst/>
          </a:prstGeom>
          <a:solidFill>
            <a:srgbClr val="EEF4FA"/>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029200" y="3113532"/>
            <a:ext cx="179222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#eef4fa</a:t>
            </a:r>
          </a:p>
        </p:txBody>
      </p:sp>
      <p:sp>
        <p:nvSpPr>
          <p:cNvPr id="53" name="Rectangle 52"/>
          <p:cNvSpPr/>
          <p:nvPr/>
        </p:nvSpPr>
        <p:spPr>
          <a:xfrm>
            <a:off x="2249424" y="3666744"/>
            <a:ext cx="4791455"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2249424" y="3666744"/>
            <a:ext cx="47914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2249424" y="3941063"/>
            <a:ext cx="47914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2359152" y="3735324"/>
            <a:ext cx="457199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Grid &amp; Layout</a:t>
            </a:r>
          </a:p>
        </p:txBody>
      </p:sp>
      <p:sp>
        <p:nvSpPr>
          <p:cNvPr id="57" name="TextBox 56"/>
          <p:cNvSpPr txBox="1"/>
          <p:nvPr/>
        </p:nvSpPr>
        <p:spPr>
          <a:xfrm>
            <a:off x="2377440" y="4069079"/>
            <a:ext cx="45354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Grid Layout Mode</a:t>
            </a:r>
          </a:p>
        </p:txBody>
      </p:sp>
      <p:sp>
        <p:nvSpPr>
          <p:cNvPr id="58" name="Rounded Rectangle 57"/>
          <p:cNvSpPr/>
          <p:nvPr/>
        </p:nvSpPr>
        <p:spPr>
          <a:xfrm>
            <a:off x="2377440" y="4279392"/>
            <a:ext cx="45354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2468880" y="4329683"/>
            <a:ext cx="41513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Full Width (Fill Screen)</a:t>
            </a:r>
          </a:p>
        </p:txBody>
      </p:sp>
      <p:sp>
        <p:nvSpPr>
          <p:cNvPr id="60" name="TextBox 59"/>
          <p:cNvSpPr txBox="1"/>
          <p:nvPr/>
        </p:nvSpPr>
        <p:spPr>
          <a:xfrm>
            <a:off x="6693407" y="4329683"/>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1" name="TextBox 60"/>
          <p:cNvSpPr txBox="1"/>
          <p:nvPr/>
        </p:nvSpPr>
        <p:spPr>
          <a:xfrm>
            <a:off x="2377440" y="4608575"/>
            <a:ext cx="45354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Exhibitor Detail View</a:t>
            </a:r>
          </a:p>
        </p:txBody>
      </p:sp>
      <p:sp>
        <p:nvSpPr>
          <p:cNvPr id="62" name="Rounded Rectangle 61"/>
          <p:cNvSpPr/>
          <p:nvPr/>
        </p:nvSpPr>
        <p:spPr>
          <a:xfrm>
            <a:off x="2377440" y="4818888"/>
            <a:ext cx="45354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468880" y="4869179"/>
            <a:ext cx="415137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Separate Page</a:t>
            </a:r>
          </a:p>
        </p:txBody>
      </p:sp>
      <p:sp>
        <p:nvSpPr>
          <p:cNvPr id="64" name="TextBox 63"/>
          <p:cNvSpPr txBox="1"/>
          <p:nvPr/>
        </p:nvSpPr>
        <p:spPr>
          <a:xfrm>
            <a:off x="6693407" y="4869179"/>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5" name="TextBox 64"/>
          <p:cNvSpPr txBox="1"/>
          <p:nvPr/>
        </p:nvSpPr>
        <p:spPr>
          <a:xfrm>
            <a:off x="7653527" y="1353312"/>
            <a:ext cx="397123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is set where</a:t>
            </a:r>
          </a:p>
        </p:txBody>
      </p:sp>
      <p:sp>
        <p:nvSpPr>
          <p:cNvPr id="66" name="TextBox 65"/>
          <p:cNvSpPr txBox="1"/>
          <p:nvPr/>
        </p:nvSpPr>
        <p:spPr>
          <a:xfrm>
            <a:off x="7653527" y="1737360"/>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Design &amp; Display</a:t>
            </a:r>
          </a:p>
        </p:txBody>
      </p:sp>
      <p:sp>
        <p:nvSpPr>
          <p:cNvPr id="67" name="TextBox 66"/>
          <p:cNvSpPr txBox="1"/>
          <p:nvPr/>
        </p:nvSpPr>
        <p:spPr>
          <a:xfrm>
            <a:off x="7653527" y="1957070"/>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Placeholder image, four colours, grid width, detail view, map navigation.</a:t>
            </a:r>
          </a:p>
        </p:txBody>
      </p:sp>
      <p:sp>
        <p:nvSpPr>
          <p:cNvPr id="68" name="TextBox 67"/>
          <p:cNvSpPr txBox="1"/>
          <p:nvPr/>
        </p:nvSpPr>
        <p:spPr>
          <a:xfrm>
            <a:off x="7653527" y="2486406"/>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Functions &amp; Defaults</a:t>
            </a:r>
          </a:p>
        </p:txBody>
      </p:sp>
      <p:sp>
        <p:nvSpPr>
          <p:cNvPr id="69" name="TextBox 68"/>
          <p:cNvSpPr txBox="1"/>
          <p:nvPr/>
        </p:nvSpPr>
        <p:spPr>
          <a:xfrm>
            <a:off x="7653527" y="2706116"/>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URL path, start view, filters, map search, quick filters and map services.</a:t>
            </a:r>
          </a:p>
        </p:txBody>
      </p:sp>
      <p:sp>
        <p:nvSpPr>
          <p:cNvPr id="70" name="TextBox 69"/>
          <p:cNvSpPr txBox="1"/>
          <p:nvPr/>
        </p:nvSpPr>
        <p:spPr>
          <a:xfrm>
            <a:off x="7653527" y="3235452"/>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Labels &amp; Texts</a:t>
            </a:r>
          </a:p>
        </p:txBody>
      </p:sp>
      <p:sp>
        <p:nvSpPr>
          <p:cNvPr id="71" name="TextBox 70"/>
          <p:cNvSpPr txBox="1"/>
          <p:nvPr/>
        </p:nvSpPr>
        <p:spPr>
          <a:xfrm>
            <a:off x="7653527" y="3455161"/>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About 75 fields for every word your visitors see.</a:t>
            </a:r>
          </a:p>
        </p:txBody>
      </p:sp>
      <p:sp>
        <p:nvSpPr>
          <p:cNvPr id="72" name="TextBox 71"/>
          <p:cNvSpPr txBox="1"/>
          <p:nvPr/>
        </p:nvSpPr>
        <p:spPr>
          <a:xfrm>
            <a:off x="7653527" y="3829557"/>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Full-screen &amp; App</a:t>
            </a:r>
          </a:p>
        </p:txBody>
      </p:sp>
      <p:sp>
        <p:nvSpPr>
          <p:cNvPr id="73" name="TextBox 72"/>
          <p:cNvSpPr txBox="1"/>
          <p:nvPr/>
        </p:nvSpPr>
        <p:spPr>
          <a:xfrm>
            <a:off x="7653527" y="4049267"/>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Header and navigation of the full-screen pages.</a:t>
            </a:r>
          </a:p>
        </p:txBody>
      </p:sp>
      <p:sp>
        <p:nvSpPr>
          <p:cNvPr id="74" name="TextBox 73"/>
          <p:cNvSpPr txBox="1"/>
          <p:nvPr/>
        </p:nvSpPr>
        <p:spPr>
          <a:xfrm>
            <a:off x="7653527" y="4423664"/>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Security &amp; Maintenance · API</a:t>
            </a:r>
          </a:p>
        </p:txBody>
      </p:sp>
      <p:sp>
        <p:nvSpPr>
          <p:cNvPr id="75" name="TextBox 74"/>
          <p:cNvSpPr txBox="1"/>
          <p:nvPr/>
        </p:nvSpPr>
        <p:spPr>
          <a:xfrm>
            <a:off x="7653527" y="4643374"/>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Spam protection, uninstall, settings backup, data for partners.</a:t>
            </a:r>
          </a:p>
        </p:txBody>
      </p:sp>
      <p:sp>
        <p:nvSpPr>
          <p:cNvPr id="76" name="TextBox 75"/>
          <p:cNvSpPr txBox="1"/>
          <p:nvPr/>
        </p:nvSpPr>
        <p:spPr>
          <a:xfrm>
            <a:off x="7653527" y="5017770"/>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Shortcode Generator · About</a:t>
            </a:r>
          </a:p>
        </p:txBody>
      </p:sp>
      <p:sp>
        <p:nvSpPr>
          <p:cNvPr id="77" name="TextBox 76"/>
          <p:cNvSpPr txBox="1"/>
          <p:nvPr/>
        </p:nvSpPr>
        <p:spPr>
          <a:xfrm>
            <a:off x="7653527" y="5237480"/>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Building blocks and full-screen links, version and licence notes.</a:t>
            </a:r>
          </a:p>
        </p:txBody>
      </p:sp>
      <p:sp>
        <p:nvSpPr>
          <p:cNvPr id="78" name="Rectangle 7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1" name="TextBox 8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first six tabs are reserved for </a:t>
            </a:r>
            <a:r>
              <a:rPr sz="1000" b="1" i="0" lang="en-US">
                <a:solidFill>
                  <a:srgbClr val="2B3844"/>
                </a:solidFill>
                <a:latin typeface="Segoe UI"/>
              </a:rPr>
              <a:t>administrators</a:t>
            </a:r>
            <a:r>
              <a:rPr sz="1000" b="0" i="0" lang="en-US">
                <a:solidFill>
                  <a:srgbClr val="2B3844"/>
                </a:solidFill>
                <a:latin typeface="Segoe UI"/>
              </a:rPr>
              <a:t>, </a:t>
            </a:r>
            <a:r>
              <a:rPr sz="1000" b="1" i="0" lang="en-US">
                <a:solidFill>
                  <a:srgbClr val="2B3844"/>
                </a:solidFill>
                <a:latin typeface="Segoe UI"/>
              </a:rPr>
              <a:t>Shortcode Generator</a:t>
            </a:r>
            <a:r>
              <a:rPr sz="1000" b="0" i="0" lang="en-US">
                <a:solidFill>
                  <a:srgbClr val="2B3844"/>
                </a:solidFill>
                <a:latin typeface="Segoe UI"/>
              </a:rPr>
              <a:t> and </a:t>
            </a:r>
            <a:r>
              <a:rPr sz="1000" b="1" i="0" lang="en-US">
                <a:solidFill>
                  <a:srgbClr val="2B3844"/>
                </a:solidFill>
                <a:latin typeface="Segoe UI"/>
              </a:rPr>
              <a:t>About</a:t>
            </a:r>
            <a:r>
              <a:rPr sz="1000" b="0" i="0" lang="en-US">
                <a:solidFill>
                  <a:srgbClr val="2B3844"/>
                </a:solidFill>
                <a:latin typeface="Segoe UI"/>
              </a:rPr>
              <a:t> are open to everyone who may edit posts. </a:t>
            </a:r>
            <a:r>
              <a:rPr sz="1000" b="1" i="0" lang="en-US">
                <a:solidFill>
                  <a:srgbClr val="2B3844"/>
                </a:solidFill>
                <a:latin typeface="Segoe UI"/>
              </a:rPr>
              <a:t>Full-screen &amp; App</a:t>
            </a:r>
            <a:r>
              <a:rPr sz="1000" b="0" i="0" lang="en-US">
                <a:solidFill>
                  <a:srgbClr val="2B3844"/>
                </a:solidFill>
                <a:latin typeface="Segoe UI"/>
              </a:rPr>
              <a:t> and </a:t>
            </a:r>
            <a:r>
              <a:rPr sz="1000" b="1" i="0" lang="en-US">
                <a:solidFill>
                  <a:srgbClr val="2B3844"/>
                </a:solidFill>
                <a:latin typeface="Segoe UI"/>
              </a:rPr>
              <a:t>API</a:t>
            </a:r>
            <a:r>
              <a:rPr sz="1000" b="0" i="0" lang="en-US">
                <a:solidFill>
                  <a:srgbClr val="2B3844"/>
                </a:solidFill>
                <a:latin typeface="Segoe UI"/>
              </a:rPr>
              <a:t> only exist in the </a:t>
            </a:r>
            <a:r>
              <a:rPr sz="1000" b="1" i="0" lang="en-US">
                <a:solidFill>
                  <a:srgbClr val="2B3844"/>
                </a:solidFill>
                <a:latin typeface="Segoe UI"/>
              </a:rPr>
              <a:t>PRO</a:t>
            </a:r>
            <a:r>
              <a:rPr sz="1000" b="0" i="0" lang="en-US">
                <a:solidFill>
                  <a:srgbClr val="2B3844"/>
                </a:solidFill>
                <a:latin typeface="Segoe UI"/>
              </a:rPr>
              <a:t> package; in the BASIC package the two tabs are missing.</a:t>
            </a:r>
          </a:p>
        </p:txBody>
      </p:sp>
      <p:sp>
        <p:nvSpPr>
          <p:cNvPr id="82" name="Rectangle 8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84" name="TextBox 8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27 / 153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Tab 1: Design &amp; Display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Default Placeholder Image</a:t>
            </a:r>
            <a:r>
              <a:rPr sz="1150" b="0" i="0" lang="en-US">
                <a:solidFill>
                  <a:srgbClr val="25333F"/>
                </a:solidFill>
                <a:latin typeface="Segoe UI"/>
              </a:rPr>
              <a:t> - appears when an exhibitor has neither its own logo nor an image from its type.</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947418"/>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Four colours</a:t>
            </a:r>
            <a:r>
              <a:rPr sz="1150" b="0" i="0" lang="en-US">
                <a:solidFill>
                  <a:srgbClr val="25333F"/>
                </a:solidFill>
                <a:latin typeface="Segoe UI"/>
              </a:rPr>
              <a:t> - primary, secondary, toolbar background and border colour.</a:t>
            </a:r>
          </a:p>
        </p:txBody>
      </p:sp>
      <p:sp>
        <p:nvSpPr>
          <p:cNvPr id="12" name="TextBox 11"/>
          <p:cNvSpPr txBox="1"/>
          <p:nvPr/>
        </p:nvSpPr>
        <p:spPr>
          <a:xfrm>
            <a:off x="950976" y="2349500"/>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Every change shows up in the preview above it at once.</a:t>
            </a:r>
          </a:p>
        </p:txBody>
      </p:sp>
      <p:sp>
        <p:nvSpPr>
          <p:cNvPr id="13" name="Oval 12"/>
          <p:cNvSpPr/>
          <p:nvPr/>
        </p:nvSpPr>
        <p:spPr>
          <a:xfrm>
            <a:off x="566928" y="27411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8231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732024"/>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Grid Layout Mode</a:t>
            </a:r>
            <a:r>
              <a:rPr sz="1150" b="0" i="0" lang="en-US">
                <a:solidFill>
                  <a:srgbClr val="25333F"/>
                </a:solidFill>
                <a:latin typeface="Segoe UI"/>
              </a:rPr>
              <a:t> - </a:t>
            </a:r>
            <a:r>
              <a:rPr sz="1150" b="0" i="1" lang="en-US">
                <a:solidFill>
                  <a:srgbClr val="25333F"/>
                </a:solidFill>
                <a:latin typeface="Segoe UI"/>
              </a:rPr>
              <a:t>Full Width</a:t>
            </a:r>
            <a:r>
              <a:rPr sz="1150" b="0" i="0" lang="en-US">
                <a:solidFill>
                  <a:srgbClr val="25333F"/>
                </a:solidFill>
                <a:latin typeface="Segoe UI"/>
              </a:rPr>
              <a:t> uses all the space, </a:t>
            </a:r>
            <a:r>
              <a:rPr sz="1150" b="0" i="1" lang="en-US">
                <a:solidFill>
                  <a:srgbClr val="25333F"/>
                </a:solidFill>
                <a:latin typeface="Segoe UI"/>
              </a:rPr>
              <a:t>Fixed Width</a:t>
            </a:r>
            <a:r>
              <a:rPr sz="1150" b="0" i="0" lang="en-US">
                <a:solidFill>
                  <a:srgbClr val="25333F"/>
                </a:solidFill>
                <a:latin typeface="Segoe UI"/>
              </a:rPr>
              <a:t> shows at most four cards per row.</a:t>
            </a:r>
          </a:p>
        </p:txBody>
      </p:sp>
      <p:sp>
        <p:nvSpPr>
          <p:cNvPr id="16" name="Oval 15"/>
          <p:cNvSpPr/>
          <p:nvPr/>
        </p:nvSpPr>
        <p:spPr>
          <a:xfrm>
            <a:off x="566928" y="33352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7642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326130"/>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Exhibitor Detail View</a:t>
            </a:r>
            <a:r>
              <a:rPr sz="1150" b="0" i="0" lang="en-US">
                <a:solidFill>
                  <a:srgbClr val="25333F"/>
                </a:solidFill>
                <a:latin typeface="Segoe UI"/>
              </a:rPr>
              <a:t> - </a:t>
            </a:r>
            <a:r>
              <a:rPr sz="1150" b="0" i="1" lang="en-US">
                <a:solidFill>
                  <a:srgbClr val="25333F"/>
                </a:solidFill>
                <a:latin typeface="Segoe UI"/>
              </a:rPr>
              <a:t>Separate Page</a:t>
            </a:r>
            <a:r>
              <a:rPr sz="1150" b="0" i="0" lang="en-US">
                <a:solidFill>
                  <a:srgbClr val="25333F"/>
                </a:solidFill>
                <a:latin typeface="Segoe UI"/>
              </a:rPr>
              <a:t> or </a:t>
            </a:r>
            <a:r>
              <a:rPr sz="1150" b="0" i="1" lang="en-US">
                <a:solidFill>
                  <a:srgbClr val="25333F"/>
                </a:solidFill>
                <a:latin typeface="Segoe UI"/>
              </a:rPr>
              <a:t>Popup Modal</a:t>
            </a:r>
            <a:r>
              <a:rPr sz="1150" b="0" i="0" lang="en-US">
                <a:solidFill>
                  <a:srgbClr val="25333F"/>
                </a:solidFill>
                <a:latin typeface="Segoe UI"/>
              </a:rPr>
              <a:t>.</a:t>
            </a:r>
          </a:p>
        </p:txBody>
      </p:sp>
      <p:sp>
        <p:nvSpPr>
          <p:cNvPr id="19" name="TextBox 18"/>
          <p:cNvSpPr txBox="1"/>
          <p:nvPr/>
        </p:nvSpPr>
        <p:spPr>
          <a:xfrm>
            <a:off x="950976" y="3550031"/>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 the pop-up the visitor keeps the filters and the position in the list.</a:t>
            </a:r>
          </a:p>
        </p:txBody>
      </p:sp>
      <p:sp>
        <p:nvSpPr>
          <p:cNvPr id="20" name="Oval 19"/>
          <p:cNvSpPr/>
          <p:nvPr/>
        </p:nvSpPr>
        <p:spPr>
          <a:xfrm>
            <a:off x="566928" y="40864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27627"/>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4077335"/>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Categories in Mobile View</a:t>
            </a:r>
            <a:r>
              <a:rPr sz="1150" b="0" i="0" lang="en-US">
                <a:solidFill>
                  <a:srgbClr val="25333F"/>
                </a:solidFill>
                <a:latin typeface="Segoe UI"/>
              </a:rPr>
              <a:t> - show all, limit to one or two rows, or hide them completely.</a:t>
            </a:r>
          </a:p>
        </p:txBody>
      </p:sp>
      <p:sp>
        <p:nvSpPr>
          <p:cNvPr id="23" name="TextBox 22"/>
          <p:cNvSpPr txBox="1"/>
          <p:nvPr/>
        </p:nvSpPr>
        <p:spPr>
          <a:xfrm>
            <a:off x="950976" y="4479417"/>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 eight categories the card otherwise becomes very tall on a phone.</a:t>
            </a:r>
          </a:p>
        </p:txBody>
      </p:sp>
      <p:sp>
        <p:nvSpPr>
          <p:cNvPr id="24" name="Oval 23"/>
          <p:cNvSpPr/>
          <p:nvPr/>
        </p:nvSpPr>
        <p:spPr>
          <a:xfrm>
            <a:off x="566928" y="501586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66928" y="5057013"/>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6" name="TextBox 25"/>
          <p:cNvSpPr txBox="1"/>
          <p:nvPr/>
        </p:nvSpPr>
        <p:spPr>
          <a:xfrm>
            <a:off x="950976" y="5006721"/>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Floating Search Bar</a:t>
            </a:r>
            <a:r>
              <a:rPr sz="1150" b="0" i="0" lang="en-US">
                <a:solidFill>
                  <a:srgbClr val="25333F"/>
                </a:solidFill>
                <a:latin typeface="Segoe UI"/>
              </a:rPr>
              <a:t> - shows a search bar at the bottom edge of the screen on phones and tablets.</a:t>
            </a:r>
          </a:p>
        </p:txBody>
      </p:sp>
      <p:sp>
        <p:nvSpPr>
          <p:cNvPr id="27" name="Rectangle 26"/>
          <p:cNvSpPr/>
          <p:nvPr/>
        </p:nvSpPr>
        <p:spPr>
          <a:xfrm>
            <a:off x="5223967" y="1353312"/>
            <a:ext cx="6400800" cy="40233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30" name="Rectangle 29"/>
          <p:cNvSpPr/>
          <p:nvPr/>
        </p:nvSpPr>
        <p:spPr>
          <a:xfrm>
            <a:off x="5223967" y="1572768"/>
            <a:ext cx="1481328" cy="38039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2" name="Rectangle 31"/>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4" name="Rectangle 33"/>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6" name="TextBox 35"/>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7" name="TextBox 36"/>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8" name="TextBox 37"/>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9" name="TextBox 38"/>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0" name="TextBox 39"/>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1" name="TextBox 40"/>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2" name="TextBox 41"/>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3" name="TextBox 42"/>
          <p:cNvSpPr txBox="1"/>
          <p:nvPr/>
        </p:nvSpPr>
        <p:spPr>
          <a:xfrm>
            <a:off x="6906463" y="1719072"/>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44" name="Rectangle 43"/>
          <p:cNvSpPr/>
          <p:nvPr/>
        </p:nvSpPr>
        <p:spPr>
          <a:xfrm>
            <a:off x="6906463" y="2029968"/>
            <a:ext cx="57391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906463" y="2029968"/>
            <a:ext cx="57391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906463" y="2107692"/>
            <a:ext cx="573912"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Design &amp; Display</a:t>
            </a:r>
          </a:p>
        </p:txBody>
      </p:sp>
      <p:sp>
        <p:nvSpPr>
          <p:cNvPr id="47" name="Rectangle 46"/>
          <p:cNvSpPr/>
          <p:nvPr/>
        </p:nvSpPr>
        <p:spPr>
          <a:xfrm>
            <a:off x="7516951" y="2029968"/>
            <a:ext cx="68397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516951" y="2107692"/>
            <a:ext cx="683977"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Functions &amp; Defaults</a:t>
            </a:r>
          </a:p>
        </p:txBody>
      </p:sp>
      <p:sp>
        <p:nvSpPr>
          <p:cNvPr id="49" name="Rectangle 48"/>
          <p:cNvSpPr/>
          <p:nvPr/>
        </p:nvSpPr>
        <p:spPr>
          <a:xfrm>
            <a:off x="8237505"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8237505" y="2107692"/>
            <a:ext cx="51887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Labels &amp; Texts</a:t>
            </a:r>
          </a:p>
        </p:txBody>
      </p:sp>
      <p:sp>
        <p:nvSpPr>
          <p:cNvPr id="51" name="Rectangle 50"/>
          <p:cNvSpPr/>
          <p:nvPr/>
        </p:nvSpPr>
        <p:spPr>
          <a:xfrm>
            <a:off x="8792961" y="2029968"/>
            <a:ext cx="60142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8792961" y="2107692"/>
            <a:ext cx="60142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3" name="Rectangle 52"/>
          <p:cNvSpPr/>
          <p:nvPr/>
        </p:nvSpPr>
        <p:spPr>
          <a:xfrm>
            <a:off x="9430966" y="2029968"/>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430966" y="2107692"/>
            <a:ext cx="739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55" name="Rectangle 54"/>
          <p:cNvSpPr/>
          <p:nvPr/>
        </p:nvSpPr>
        <p:spPr>
          <a:xfrm>
            <a:off x="10206553" y="2029968"/>
            <a:ext cx="21619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06553" y="2107692"/>
            <a:ext cx="21619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7" name="Rectangle 56"/>
          <p:cNvSpPr/>
          <p:nvPr/>
        </p:nvSpPr>
        <p:spPr>
          <a:xfrm>
            <a:off x="10459328" y="2029968"/>
            <a:ext cx="65646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59328" y="2107692"/>
            <a:ext cx="656461"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59" name="Rectangle 58"/>
          <p:cNvSpPr/>
          <p:nvPr/>
        </p:nvSpPr>
        <p:spPr>
          <a:xfrm>
            <a:off x="11152366" y="2029968"/>
            <a:ext cx="2712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52366" y="2107692"/>
            <a:ext cx="27123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1" name="Rectangle 60"/>
          <p:cNvSpPr/>
          <p:nvPr/>
        </p:nvSpPr>
        <p:spPr>
          <a:xfrm>
            <a:off x="6906463" y="2304288"/>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450592"/>
            <a:ext cx="4517136" cy="10698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06463" y="24505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06463" y="27249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16191" y="2519172"/>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Colors &amp; Live Preview</a:t>
            </a:r>
          </a:p>
        </p:txBody>
      </p:sp>
      <p:sp>
        <p:nvSpPr>
          <p:cNvPr id="66" name="TextBox 65"/>
          <p:cNvSpPr txBox="1"/>
          <p:nvPr/>
        </p:nvSpPr>
        <p:spPr>
          <a:xfrm>
            <a:off x="7034479" y="2852928"/>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Primary Color</a:t>
            </a:r>
          </a:p>
        </p:txBody>
      </p:sp>
      <p:sp>
        <p:nvSpPr>
          <p:cNvPr id="67" name="Rounded Rectangle 66"/>
          <p:cNvSpPr/>
          <p:nvPr/>
        </p:nvSpPr>
        <p:spPr>
          <a:xfrm>
            <a:off x="7034479" y="3063240"/>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7080199" y="3108960"/>
            <a:ext cx="164592" cy="146304"/>
          </a:xfrm>
          <a:prstGeom prst="rect">
            <a:avLst/>
          </a:prstGeom>
          <a:solidFill>
            <a:srgbClr val="F76B15"/>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7308799" y="3113532"/>
            <a:ext cx="165506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#f76b15</a:t>
            </a:r>
          </a:p>
        </p:txBody>
      </p:sp>
      <p:sp>
        <p:nvSpPr>
          <p:cNvPr id="70" name="TextBox 69"/>
          <p:cNvSpPr txBox="1"/>
          <p:nvPr/>
        </p:nvSpPr>
        <p:spPr>
          <a:xfrm>
            <a:off x="9274759" y="2852928"/>
            <a:ext cx="202082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Secondary Color</a:t>
            </a:r>
          </a:p>
        </p:txBody>
      </p:sp>
      <p:sp>
        <p:nvSpPr>
          <p:cNvPr id="71" name="Rounded Rectangle 70"/>
          <p:cNvSpPr/>
          <p:nvPr/>
        </p:nvSpPr>
        <p:spPr>
          <a:xfrm>
            <a:off x="9274759" y="3063240"/>
            <a:ext cx="202082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9320479" y="3108960"/>
            <a:ext cx="164592" cy="146304"/>
          </a:xfrm>
          <a:prstGeom prst="rect">
            <a:avLst/>
          </a:prstGeom>
          <a:solidFill>
            <a:srgbClr val="EEF4FA"/>
          </a:solidFill>
          <a:ln w="635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9549079" y="3113532"/>
            <a:ext cx="165506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#eef4fa</a:t>
            </a:r>
          </a:p>
        </p:txBody>
      </p:sp>
      <p:sp>
        <p:nvSpPr>
          <p:cNvPr id="74" name="Rectangle 73"/>
          <p:cNvSpPr/>
          <p:nvPr/>
        </p:nvSpPr>
        <p:spPr>
          <a:xfrm>
            <a:off x="6906463" y="3666744"/>
            <a:ext cx="4517136"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6906463" y="3666744"/>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6906463" y="3941063"/>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016191" y="3735324"/>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Grid &amp; Layout</a:t>
            </a:r>
          </a:p>
        </p:txBody>
      </p:sp>
      <p:sp>
        <p:nvSpPr>
          <p:cNvPr id="78" name="TextBox 77"/>
          <p:cNvSpPr txBox="1"/>
          <p:nvPr/>
        </p:nvSpPr>
        <p:spPr>
          <a:xfrm>
            <a:off x="7034479" y="4069079"/>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Grid Layout Mode</a:t>
            </a:r>
          </a:p>
        </p:txBody>
      </p:sp>
      <p:sp>
        <p:nvSpPr>
          <p:cNvPr id="79" name="Rounded Rectangle 78"/>
          <p:cNvSpPr/>
          <p:nvPr/>
        </p:nvSpPr>
        <p:spPr>
          <a:xfrm>
            <a:off x="7034479" y="4279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125919" y="4329683"/>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Full Width</a:t>
            </a:r>
          </a:p>
        </p:txBody>
      </p:sp>
      <p:sp>
        <p:nvSpPr>
          <p:cNvPr id="81" name="TextBox 80"/>
          <p:cNvSpPr txBox="1"/>
          <p:nvPr/>
        </p:nvSpPr>
        <p:spPr>
          <a:xfrm>
            <a:off x="8790127" y="4329683"/>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82" name="TextBox 81"/>
          <p:cNvSpPr txBox="1"/>
          <p:nvPr/>
        </p:nvSpPr>
        <p:spPr>
          <a:xfrm>
            <a:off x="9320479" y="4069079"/>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Exhibitor Detail View</a:t>
            </a:r>
          </a:p>
        </p:txBody>
      </p:sp>
      <p:sp>
        <p:nvSpPr>
          <p:cNvPr id="83" name="Rounded Rectangle 82"/>
          <p:cNvSpPr/>
          <p:nvPr/>
        </p:nvSpPr>
        <p:spPr>
          <a:xfrm>
            <a:off x="9320479" y="4279392"/>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9411919" y="4329683"/>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Separate Page</a:t>
            </a:r>
          </a:p>
        </p:txBody>
      </p:sp>
      <p:sp>
        <p:nvSpPr>
          <p:cNvPr id="85" name="TextBox 84"/>
          <p:cNvSpPr txBox="1"/>
          <p:nvPr/>
        </p:nvSpPr>
        <p:spPr>
          <a:xfrm>
            <a:off x="11076127" y="4329683"/>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86" name="TextBox 85"/>
          <p:cNvSpPr txBox="1"/>
          <p:nvPr/>
        </p:nvSpPr>
        <p:spPr>
          <a:xfrm>
            <a:off x="7034479" y="4608575"/>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Categories in Mobile View</a:t>
            </a:r>
          </a:p>
        </p:txBody>
      </p:sp>
      <p:sp>
        <p:nvSpPr>
          <p:cNvPr id="87" name="Rounded Rectangle 86"/>
          <p:cNvSpPr/>
          <p:nvPr/>
        </p:nvSpPr>
        <p:spPr>
          <a:xfrm>
            <a:off x="7034479" y="481888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125919" y="4869179"/>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Show all categories</a:t>
            </a:r>
          </a:p>
        </p:txBody>
      </p:sp>
      <p:sp>
        <p:nvSpPr>
          <p:cNvPr id="89" name="TextBox 88"/>
          <p:cNvSpPr txBox="1"/>
          <p:nvPr/>
        </p:nvSpPr>
        <p:spPr>
          <a:xfrm>
            <a:off x="8790127" y="4869179"/>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90" name="TextBox 89"/>
          <p:cNvSpPr txBox="1"/>
          <p:nvPr/>
        </p:nvSpPr>
        <p:spPr>
          <a:xfrm>
            <a:off x="9320479" y="4608575"/>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Floating Search Bar</a:t>
            </a:r>
          </a:p>
        </p:txBody>
      </p:sp>
      <p:sp>
        <p:nvSpPr>
          <p:cNvPr id="91" name="Rounded Rectangle 90"/>
          <p:cNvSpPr/>
          <p:nvPr/>
        </p:nvSpPr>
        <p:spPr>
          <a:xfrm>
            <a:off x="9320479" y="481888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9411919" y="4869179"/>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Off</a:t>
            </a:r>
          </a:p>
        </p:txBody>
      </p:sp>
      <p:sp>
        <p:nvSpPr>
          <p:cNvPr id="93" name="TextBox 92"/>
          <p:cNvSpPr txBox="1"/>
          <p:nvPr/>
        </p:nvSpPr>
        <p:spPr>
          <a:xfrm>
            <a:off x="11076127" y="4869179"/>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94" name="Oval 93"/>
          <p:cNvSpPr/>
          <p:nvPr/>
        </p:nvSpPr>
        <p:spPr>
          <a:xfrm>
            <a:off x="669615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6696151" y="31043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96" name="Oval 95"/>
          <p:cNvSpPr/>
          <p:nvPr/>
        </p:nvSpPr>
        <p:spPr>
          <a:xfrm>
            <a:off x="6696151" y="4261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6696151" y="43205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98" name="Oval 97"/>
          <p:cNvSpPr/>
          <p:nvPr/>
        </p:nvSpPr>
        <p:spPr>
          <a:xfrm>
            <a:off x="8982151" y="4261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8982151" y="43205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00" name="Oval 99"/>
          <p:cNvSpPr/>
          <p:nvPr/>
        </p:nvSpPr>
        <p:spPr>
          <a:xfrm>
            <a:off x="6696151" y="48006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6696151" y="48600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102" name="Oval 101"/>
          <p:cNvSpPr/>
          <p:nvPr/>
        </p:nvSpPr>
        <p:spPr>
          <a:xfrm>
            <a:off x="8982151" y="48006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TextBox 102"/>
          <p:cNvSpPr txBox="1"/>
          <p:nvPr/>
        </p:nvSpPr>
        <p:spPr>
          <a:xfrm>
            <a:off x="8982151" y="48600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6</a:t>
            </a:r>
          </a:p>
        </p:txBody>
      </p:sp>
      <p:sp>
        <p:nvSpPr>
          <p:cNvPr id="104" name="Rectangle 10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7" name="TextBox 10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Save this tab once even if you change nothing. Only then are real colour values stored in the database - before that, directory and hall plan can show slightly different shades.</a:t>
            </a:r>
          </a:p>
        </p:txBody>
      </p:sp>
      <p:sp>
        <p:nvSpPr>
          <p:cNvPr id="108" name="Rectangle 10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10" name="TextBox 10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28 / 153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four colours and where they act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Setting</a:t>
            </a:r>
          </a:p>
        </p:txBody>
      </p:sp>
      <p:sp>
        <p:nvSpPr>
          <p:cNvPr id="8" name="TextBox 7"/>
          <p:cNvSpPr txBox="1"/>
          <p:nvPr/>
        </p:nvSpPr>
        <p:spPr>
          <a:xfrm>
            <a:off x="3665261" y="1435608"/>
            <a:ext cx="5893950"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Acts on</a:t>
            </a:r>
          </a:p>
        </p:txBody>
      </p:sp>
      <p:sp>
        <p:nvSpPr>
          <p:cNvPr id="9" name="TextBox 8"/>
          <p:cNvSpPr txBox="1"/>
          <p:nvPr/>
        </p:nvSpPr>
        <p:spPr>
          <a:xfrm>
            <a:off x="9742091" y="1435608"/>
            <a:ext cx="1809523"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Default</a:t>
            </a:r>
          </a:p>
        </p:txBody>
      </p:sp>
      <p:sp>
        <p:nvSpPr>
          <p:cNvPr id="10" name="TextBox 9"/>
          <p:cNvSpPr txBox="1"/>
          <p:nvPr/>
        </p:nvSpPr>
        <p:spPr>
          <a:xfrm>
            <a:off x="676656" y="1856232"/>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Primary Color</a:t>
            </a:r>
          </a:p>
        </p:txBody>
      </p:sp>
      <p:sp>
        <p:nvSpPr>
          <p:cNvPr id="11" name="TextBox 10"/>
          <p:cNvSpPr txBox="1"/>
          <p:nvPr/>
        </p:nvSpPr>
        <p:spPr>
          <a:xfrm>
            <a:off x="3665261" y="1856232"/>
            <a:ext cx="5893950"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Buttons, active states, heart icon, accents</a:t>
            </a:r>
          </a:p>
        </p:txBody>
      </p:sp>
      <p:sp>
        <p:nvSpPr>
          <p:cNvPr id="12" name="TextBox 11"/>
          <p:cNvSpPr txBox="1"/>
          <p:nvPr/>
        </p:nvSpPr>
        <p:spPr>
          <a:xfrm>
            <a:off x="9742091" y="1856232"/>
            <a:ext cx="180952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strong orange</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Secondary Color</a:t>
            </a:r>
          </a:p>
        </p:txBody>
      </p:sp>
      <p:sp>
        <p:nvSpPr>
          <p:cNvPr id="16" name="TextBox 15"/>
          <p:cNvSpPr txBox="1"/>
          <p:nvPr/>
        </p:nvSpPr>
        <p:spPr>
          <a:xfrm>
            <a:off x="3665261" y="2397633"/>
            <a:ext cx="5893950"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Badges, quiet areas, table headers</a:t>
            </a:r>
          </a:p>
        </p:txBody>
      </p:sp>
      <p:sp>
        <p:nvSpPr>
          <p:cNvPr id="17" name="TextBox 16"/>
          <p:cNvSpPr txBox="1"/>
          <p:nvPr/>
        </p:nvSpPr>
        <p:spPr>
          <a:xfrm>
            <a:off x="9742091" y="2397633"/>
            <a:ext cx="180952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pale blue-grey</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Background (Toolbar)</a:t>
            </a:r>
          </a:p>
        </p:txBody>
      </p:sp>
      <p:sp>
        <p:nvSpPr>
          <p:cNvPr id="20" name="TextBox 19"/>
          <p:cNvSpPr txBox="1"/>
          <p:nvPr/>
        </p:nvSpPr>
        <p:spPr>
          <a:xfrm>
            <a:off x="3665261" y="2939033"/>
            <a:ext cx="5893950"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search and filter bar above the directory</a:t>
            </a:r>
          </a:p>
        </p:txBody>
      </p:sp>
      <p:sp>
        <p:nvSpPr>
          <p:cNvPr id="21" name="TextBox 20"/>
          <p:cNvSpPr txBox="1"/>
          <p:nvPr/>
        </p:nvSpPr>
        <p:spPr>
          <a:xfrm>
            <a:off x="9742091" y="2939033"/>
            <a:ext cx="180952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very pale cream</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Border Color</a:t>
            </a:r>
          </a:p>
        </p:txBody>
      </p:sp>
      <p:sp>
        <p:nvSpPr>
          <p:cNvPr id="25" name="TextBox 24"/>
          <p:cNvSpPr txBox="1"/>
          <p:nvPr/>
        </p:nvSpPr>
        <p:spPr>
          <a:xfrm>
            <a:off x="3665261" y="3480434"/>
            <a:ext cx="5893950"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Lines, card frames, separators</a:t>
            </a:r>
          </a:p>
        </p:txBody>
      </p:sp>
      <p:sp>
        <p:nvSpPr>
          <p:cNvPr id="26" name="TextBox 25"/>
          <p:cNvSpPr txBox="1"/>
          <p:nvPr/>
        </p:nvSpPr>
        <p:spPr>
          <a:xfrm>
            <a:off x="9742091" y="3480434"/>
            <a:ext cx="180952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light blue</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030979"/>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4030979"/>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4149851"/>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1" name="TextBox 30"/>
          <p:cNvSpPr txBox="1"/>
          <p:nvPr/>
        </p:nvSpPr>
        <p:spPr>
          <a:xfrm>
            <a:off x="1773936" y="4149851"/>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colour of an </a:t>
            </a:r>
            <a:r>
              <a:rPr sz="1000" b="1" i="0" lang="en-US">
                <a:solidFill>
                  <a:srgbClr val="2B3844"/>
                </a:solidFill>
                <a:latin typeface="Segoe UI"/>
              </a:rPr>
              <a:t>exhibitor type</a:t>
            </a:r>
            <a:r>
              <a:rPr sz="1000" b="0" i="0" lang="en-US">
                <a:solidFill>
                  <a:srgbClr val="2B3844"/>
                </a:solidFill>
                <a:latin typeface="Segoe UI"/>
              </a:rPr>
              <a:t> is not set here but on the type itself - see chapter 6. It paints the left edge of every card.</a:t>
            </a: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29 / 153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Tab 2: Functions &amp; Defaults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URL Slug</a:t>
            </a:r>
            <a:r>
              <a:rPr sz="1150" b="0" i="0" lang="en-US">
                <a:solidFill>
                  <a:srgbClr val="25333F"/>
                </a:solidFill>
                <a:latin typeface="Segoe UI"/>
              </a:rPr>
              <a:t> - the path of the exhibitor pages. </a:t>
            </a:r>
            <a:r>
              <a:rPr sz="1150" b="0" i="0" lang="en-US">
                <a:solidFill>
                  <a:srgbClr val="25333F"/>
                </a:solidFill>
                <a:latin typeface="Consolas"/>
              </a:rPr>
              <a:t>exhibitor</a:t>
            </a:r>
            <a:r>
              <a:rPr sz="1150" b="0" i="0" lang="en-US">
                <a:solidFill>
                  <a:srgbClr val="25333F"/>
                </a:solidFill>
                <a:latin typeface="Segoe UI"/>
              </a:rPr>
              <a:t> becomes e.g. </a:t>
            </a:r>
            <a:r>
              <a:rPr sz="1150" b="0" i="0" lang="en-US">
                <a:solidFill>
                  <a:srgbClr val="25333F"/>
                </a:solidFill>
                <a:latin typeface="Consolas"/>
              </a:rPr>
              <a:t>company</a:t>
            </a:r>
            <a:r>
              <a:rPr sz="1150" b="0" i="0" lang="en-US">
                <a:solidFill>
                  <a:srgbClr val="25333F"/>
                </a:solidFill>
                <a:latin typeface="Segoe UI"/>
              </a:rPr>
              <a:t>.</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Afterwards you must save </a:t>
            </a:r>
            <a:r>
              <a:rPr sz="950" b="0" i="0" lang="en-US">
                <a:solidFill>
                  <a:srgbClr val="6B7A88"/>
                </a:solidFill>
                <a:latin typeface="Consolas"/>
              </a:rPr>
              <a:t>Settings → Permalinks</a:t>
            </a:r>
            <a:r>
              <a:rPr sz="950" b="0" i="0" lang="en-US">
                <a:solidFill>
                  <a:srgbClr val="6B7A88"/>
                </a:solidFill>
                <a:latin typeface="Segoe UI"/>
              </a:rPr>
              <a:t> once.</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37918"/>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Open Details in</a:t>
            </a:r>
            <a:r>
              <a:rPr sz="1150" b="0" i="0" lang="en-US">
                <a:solidFill>
                  <a:srgbClr val="25333F"/>
                </a:solidFill>
                <a:latin typeface="Segoe UI"/>
              </a:rPr>
              <a:t> - </a:t>
            </a:r>
            <a:r>
              <a:rPr sz="1150" b="0" i="1" lang="en-US">
                <a:solidFill>
                  <a:srgbClr val="25333F"/>
                </a:solidFill>
                <a:latin typeface="Segoe UI"/>
              </a:rPr>
              <a:t>Same Window</a:t>
            </a:r>
            <a:r>
              <a:rPr sz="1150" b="0" i="0" lang="en-US">
                <a:solidFill>
                  <a:srgbClr val="25333F"/>
                </a:solidFill>
                <a:latin typeface="Segoe UI"/>
              </a:rPr>
              <a:t> or </a:t>
            </a:r>
            <a:r>
              <a:rPr sz="1150" b="0" i="1" lang="en-US">
                <a:solidFill>
                  <a:srgbClr val="25333F"/>
                </a:solidFill>
                <a:latin typeface="Segoe UI"/>
              </a:rPr>
              <a:t>New Window</a:t>
            </a:r>
            <a:r>
              <a:rPr sz="1150" b="0" i="0" lang="en-US">
                <a:solidFill>
                  <a:srgbClr val="25333F"/>
                </a:solidFill>
                <a:latin typeface="Segoe UI"/>
              </a:rPr>
              <a:t>. Only applies to the “Separate Page” variant.</a:t>
            </a:r>
          </a:p>
        </p:txBody>
      </p:sp>
      <p:sp>
        <p:nvSpPr>
          <p:cNvPr id="13" name="Oval 12"/>
          <p:cNvSpPr/>
          <p:nvPr/>
        </p:nvSpPr>
        <p:spPr>
          <a:xfrm>
            <a:off x="566928" y="27411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8231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732024"/>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Standard View</a:t>
            </a:r>
            <a:r>
              <a:rPr sz="1150" b="0" i="0" lang="en-US">
                <a:solidFill>
                  <a:srgbClr val="25333F"/>
                </a:solidFill>
                <a:latin typeface="Segoe UI"/>
              </a:rPr>
              <a:t> - whether the directory starts with cards or with the table.</a:t>
            </a:r>
          </a:p>
        </p:txBody>
      </p:sp>
      <p:sp>
        <p:nvSpPr>
          <p:cNvPr id="16" name="Oval 15"/>
          <p:cNvSpPr/>
          <p:nvPr/>
        </p:nvSpPr>
        <p:spPr>
          <a:xfrm>
            <a:off x="566928" y="33352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37642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326130"/>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Pagination Type</a:t>
            </a:r>
            <a:r>
              <a:rPr sz="1150" b="0" i="0" lang="en-US">
                <a:solidFill>
                  <a:srgbClr val="25333F"/>
                </a:solidFill>
                <a:latin typeface="Segoe UI"/>
              </a:rPr>
              <a:t> - page numbers, a “Load More” button or everything at once.</a:t>
            </a:r>
          </a:p>
        </p:txBody>
      </p:sp>
      <p:sp>
        <p:nvSpPr>
          <p:cNvPr id="19" name="TextBox 18"/>
          <p:cNvSpPr txBox="1"/>
          <p:nvPr/>
        </p:nvSpPr>
        <p:spPr>
          <a:xfrm>
            <a:off x="950976" y="3728211"/>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 page numbers your visitors choose themselves how many they see.</a:t>
            </a:r>
          </a:p>
        </p:txBody>
      </p:sp>
      <p:sp>
        <p:nvSpPr>
          <p:cNvPr id="20" name="Oval 19"/>
          <p:cNvSpPr/>
          <p:nvPr/>
        </p:nvSpPr>
        <p:spPr>
          <a:xfrm>
            <a:off x="566928" y="41198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61028"/>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4110736"/>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Items Per Page</a:t>
            </a:r>
            <a:r>
              <a:rPr sz="1150" b="0" i="0" lang="en-US">
                <a:solidFill>
                  <a:srgbClr val="25333F"/>
                </a:solidFill>
                <a:latin typeface="Segoe UI"/>
              </a:rPr>
              <a:t> - how many exhibitors appear at the same time. Default: 12.</a:t>
            </a:r>
          </a:p>
        </p:txBody>
      </p:sp>
      <p:sp>
        <p:nvSpPr>
          <p:cNvPr id="23" name="Oval 22"/>
          <p:cNvSpPr/>
          <p:nvPr/>
        </p:nvSpPr>
        <p:spPr>
          <a:xfrm>
            <a:off x="566928" y="47139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475513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5" name="TextBox 24"/>
          <p:cNvSpPr txBox="1"/>
          <p:nvPr/>
        </p:nvSpPr>
        <p:spPr>
          <a:xfrm>
            <a:off x="950976" y="4704842"/>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Additional Filters</a:t>
            </a:r>
            <a:r>
              <a:rPr sz="1150" b="0" i="0" lang="en-US">
                <a:solidFill>
                  <a:srgbClr val="25333F"/>
                </a:solidFill>
                <a:latin typeface="Segoe UI"/>
              </a:rPr>
              <a:t> - switches for product, country, “Sales” and - with the Event Calendar - events.</a:t>
            </a:r>
          </a:p>
        </p:txBody>
      </p:sp>
      <p:sp>
        <p:nvSpPr>
          <p:cNvPr id="26" name="TextBox 25"/>
          <p:cNvSpPr txBox="1"/>
          <p:nvPr/>
        </p:nvSpPr>
        <p:spPr>
          <a:xfrm>
            <a:off x="950976" y="510692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You can always maintain the matching fields; the switches only control whether your visitors may filter by them.</a:t>
            </a:r>
          </a:p>
        </p:txBody>
      </p:sp>
      <p:sp>
        <p:nvSpPr>
          <p:cNvPr id="27" name="Rectangle 26"/>
          <p:cNvSpPr/>
          <p:nvPr/>
        </p:nvSpPr>
        <p:spPr>
          <a:xfrm>
            <a:off x="5315407" y="1353312"/>
            <a:ext cx="6309360" cy="41148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30" name="Rectangle 29"/>
          <p:cNvSpPr/>
          <p:nvPr/>
        </p:nvSpPr>
        <p:spPr>
          <a:xfrm>
            <a:off x="5315407" y="1572768"/>
            <a:ext cx="1481328" cy="38953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2" name="Rectangle 31"/>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4" name="Rectangle 33"/>
          <p:cNvSpPr/>
          <p:nvPr/>
        </p:nvSpPr>
        <p:spPr>
          <a:xfrm>
            <a:off x="53154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6" name="TextBox 35"/>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7" name="TextBox 36"/>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8" name="TextBox 37"/>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9" name="TextBox 38"/>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0" name="TextBox 39"/>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1" name="TextBox 40"/>
          <p:cNvSpPr txBox="1"/>
          <p:nvPr/>
        </p:nvSpPr>
        <p:spPr>
          <a:xfrm>
            <a:off x="546171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2" name="TextBox 41"/>
          <p:cNvSpPr txBox="1"/>
          <p:nvPr/>
        </p:nvSpPr>
        <p:spPr>
          <a:xfrm>
            <a:off x="546171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3" name="TextBox 42"/>
          <p:cNvSpPr txBox="1"/>
          <p:nvPr/>
        </p:nvSpPr>
        <p:spPr>
          <a:xfrm>
            <a:off x="6997903" y="1719072"/>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44" name="Rectangle 43"/>
          <p:cNvSpPr/>
          <p:nvPr/>
        </p:nvSpPr>
        <p:spPr>
          <a:xfrm>
            <a:off x="6997903" y="2029968"/>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97903" y="2107692"/>
            <a:ext cx="56159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Display</a:t>
            </a:r>
          </a:p>
        </p:txBody>
      </p:sp>
      <p:sp>
        <p:nvSpPr>
          <p:cNvPr id="46" name="Rectangle 45"/>
          <p:cNvSpPr/>
          <p:nvPr/>
        </p:nvSpPr>
        <p:spPr>
          <a:xfrm>
            <a:off x="7596076" y="2029968"/>
            <a:ext cx="669300"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7596076" y="2029968"/>
            <a:ext cx="669300"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596076" y="2107692"/>
            <a:ext cx="669300"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Functions &amp; Defaults</a:t>
            </a:r>
          </a:p>
        </p:txBody>
      </p:sp>
      <p:sp>
        <p:nvSpPr>
          <p:cNvPr id="49" name="Rectangle 48"/>
          <p:cNvSpPr/>
          <p:nvPr/>
        </p:nvSpPr>
        <p:spPr>
          <a:xfrm>
            <a:off x="8301952" y="2029968"/>
            <a:ext cx="50774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8301952" y="2107692"/>
            <a:ext cx="507745"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Labels &amp; Texts</a:t>
            </a:r>
          </a:p>
        </p:txBody>
      </p:sp>
      <p:sp>
        <p:nvSpPr>
          <p:cNvPr id="51" name="Rectangle 50"/>
          <p:cNvSpPr/>
          <p:nvPr/>
        </p:nvSpPr>
        <p:spPr>
          <a:xfrm>
            <a:off x="8846273" y="2029968"/>
            <a:ext cx="58852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8846273" y="2107692"/>
            <a:ext cx="58852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3" name="Rectangle 52"/>
          <p:cNvSpPr/>
          <p:nvPr/>
        </p:nvSpPr>
        <p:spPr>
          <a:xfrm>
            <a:off x="9471372" y="2029968"/>
            <a:ext cx="72315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471372" y="2107692"/>
            <a:ext cx="72315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55" name="Rectangle 54"/>
          <p:cNvSpPr/>
          <p:nvPr/>
        </p:nvSpPr>
        <p:spPr>
          <a:xfrm>
            <a:off x="10231100" y="2029968"/>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231100" y="2107692"/>
            <a:ext cx="21156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7" name="Rectangle 56"/>
          <p:cNvSpPr/>
          <p:nvPr/>
        </p:nvSpPr>
        <p:spPr>
          <a:xfrm>
            <a:off x="10479236" y="2029968"/>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0479236" y="2107692"/>
            <a:ext cx="64237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59" name="Rectangle 58"/>
          <p:cNvSpPr/>
          <p:nvPr/>
        </p:nvSpPr>
        <p:spPr>
          <a:xfrm>
            <a:off x="11158187" y="2029968"/>
            <a:ext cx="2654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11158187" y="2107692"/>
            <a:ext cx="2654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1" name="Rectangle 60"/>
          <p:cNvSpPr/>
          <p:nvPr/>
        </p:nvSpPr>
        <p:spPr>
          <a:xfrm>
            <a:off x="6997903" y="2304288"/>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97903" y="2450592"/>
            <a:ext cx="4425696" cy="10698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97903" y="2450592"/>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997903" y="2724912"/>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107631" y="2519172"/>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General Settings</a:t>
            </a:r>
          </a:p>
        </p:txBody>
      </p:sp>
      <p:sp>
        <p:nvSpPr>
          <p:cNvPr id="66" name="TextBox 65"/>
          <p:cNvSpPr txBox="1"/>
          <p:nvPr/>
        </p:nvSpPr>
        <p:spPr>
          <a:xfrm>
            <a:off x="7125919" y="2852928"/>
            <a:ext cx="19293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URL Slug</a:t>
            </a:r>
          </a:p>
        </p:txBody>
      </p:sp>
      <p:sp>
        <p:nvSpPr>
          <p:cNvPr id="67" name="Rounded Rectangle 66"/>
          <p:cNvSpPr/>
          <p:nvPr/>
        </p:nvSpPr>
        <p:spPr>
          <a:xfrm>
            <a:off x="7125919" y="3063240"/>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217359" y="3113532"/>
            <a:ext cx="15453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exhibitor</a:t>
            </a:r>
          </a:p>
        </p:txBody>
      </p:sp>
      <p:sp>
        <p:nvSpPr>
          <p:cNvPr id="69" name="TextBox 68"/>
          <p:cNvSpPr txBox="1"/>
          <p:nvPr/>
        </p:nvSpPr>
        <p:spPr>
          <a:xfrm>
            <a:off x="9366199" y="2852928"/>
            <a:ext cx="19293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Global Hall Plan Page</a:t>
            </a:r>
          </a:p>
        </p:txBody>
      </p:sp>
      <p:sp>
        <p:nvSpPr>
          <p:cNvPr id="70" name="Rounded Rectangle 69"/>
          <p:cNvSpPr/>
          <p:nvPr/>
        </p:nvSpPr>
        <p:spPr>
          <a:xfrm>
            <a:off x="9366199" y="3063240"/>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9457639" y="3113532"/>
            <a:ext cx="15453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https://...</a:t>
            </a:r>
          </a:p>
        </p:txBody>
      </p:sp>
      <p:sp>
        <p:nvSpPr>
          <p:cNvPr id="72" name="Rectangle 71"/>
          <p:cNvSpPr/>
          <p:nvPr/>
        </p:nvSpPr>
        <p:spPr>
          <a:xfrm>
            <a:off x="6997903" y="3666744"/>
            <a:ext cx="4425696"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997903" y="366674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6997903" y="3941063"/>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7107631" y="3735324"/>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Display Defaults</a:t>
            </a:r>
          </a:p>
        </p:txBody>
      </p:sp>
      <p:sp>
        <p:nvSpPr>
          <p:cNvPr id="76" name="TextBox 75"/>
          <p:cNvSpPr txBox="1"/>
          <p:nvPr/>
        </p:nvSpPr>
        <p:spPr>
          <a:xfrm>
            <a:off x="7125919" y="4069079"/>
            <a:ext cx="19293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Standard View</a:t>
            </a:r>
          </a:p>
        </p:txBody>
      </p:sp>
      <p:sp>
        <p:nvSpPr>
          <p:cNvPr id="77" name="Rounded Rectangle 76"/>
          <p:cNvSpPr/>
          <p:nvPr/>
        </p:nvSpPr>
        <p:spPr>
          <a:xfrm>
            <a:off x="7125919" y="4279392"/>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217359" y="4329683"/>
            <a:ext cx="15453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Grid</a:t>
            </a:r>
          </a:p>
        </p:txBody>
      </p:sp>
      <p:sp>
        <p:nvSpPr>
          <p:cNvPr id="79" name="TextBox 78"/>
          <p:cNvSpPr txBox="1"/>
          <p:nvPr/>
        </p:nvSpPr>
        <p:spPr>
          <a:xfrm>
            <a:off x="8835847" y="4329683"/>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80" name="TextBox 79"/>
          <p:cNvSpPr txBox="1"/>
          <p:nvPr/>
        </p:nvSpPr>
        <p:spPr>
          <a:xfrm>
            <a:off x="9366199" y="4069079"/>
            <a:ext cx="19293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Pagination Type</a:t>
            </a:r>
          </a:p>
        </p:txBody>
      </p:sp>
      <p:sp>
        <p:nvSpPr>
          <p:cNvPr id="81" name="Rounded Rectangle 80"/>
          <p:cNvSpPr/>
          <p:nvPr/>
        </p:nvSpPr>
        <p:spPr>
          <a:xfrm>
            <a:off x="9366199" y="4279392"/>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457639" y="4329683"/>
            <a:ext cx="15453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Numbers (1, 2, 3)</a:t>
            </a:r>
          </a:p>
        </p:txBody>
      </p:sp>
      <p:sp>
        <p:nvSpPr>
          <p:cNvPr id="83" name="TextBox 82"/>
          <p:cNvSpPr txBox="1"/>
          <p:nvPr/>
        </p:nvSpPr>
        <p:spPr>
          <a:xfrm>
            <a:off x="11076127" y="4329683"/>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84" name="TextBox 83"/>
          <p:cNvSpPr txBox="1"/>
          <p:nvPr/>
        </p:nvSpPr>
        <p:spPr>
          <a:xfrm>
            <a:off x="7125919" y="4608575"/>
            <a:ext cx="19293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Items Per Page</a:t>
            </a:r>
          </a:p>
        </p:txBody>
      </p:sp>
      <p:sp>
        <p:nvSpPr>
          <p:cNvPr id="85" name="Rounded Rectangle 84"/>
          <p:cNvSpPr/>
          <p:nvPr/>
        </p:nvSpPr>
        <p:spPr>
          <a:xfrm>
            <a:off x="7125919" y="4818888"/>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7217359" y="4869179"/>
            <a:ext cx="15453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12</a:t>
            </a:r>
          </a:p>
        </p:txBody>
      </p:sp>
      <p:sp>
        <p:nvSpPr>
          <p:cNvPr id="87" name="Oval 86"/>
          <p:cNvSpPr/>
          <p:nvPr/>
        </p:nvSpPr>
        <p:spPr>
          <a:xfrm>
            <a:off x="678759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787591" y="31043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9" name="Oval 88"/>
          <p:cNvSpPr/>
          <p:nvPr/>
        </p:nvSpPr>
        <p:spPr>
          <a:xfrm>
            <a:off x="6787591" y="4261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6787591" y="43205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91" name="Oval 90"/>
          <p:cNvSpPr/>
          <p:nvPr/>
        </p:nvSpPr>
        <p:spPr>
          <a:xfrm>
            <a:off x="9027871" y="4261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9027871" y="43205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3" name="Oval 92"/>
          <p:cNvSpPr/>
          <p:nvPr/>
        </p:nvSpPr>
        <p:spPr>
          <a:xfrm>
            <a:off x="6787591" y="48006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6787591" y="48600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95" name="Rectangle 94"/>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98" name="TextBox 9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field </a:t>
            </a:r>
            <a:r>
              <a:rPr sz="1000" b="1" i="0" lang="en-US">
                <a:solidFill>
                  <a:srgbClr val="2B3844"/>
                </a:solidFill>
                <a:latin typeface="Segoe UI"/>
              </a:rPr>
              <a:t>Global Hall Plan Page</a:t>
            </a:r>
            <a:r>
              <a:rPr sz="1000" b="0" i="0" lang="en-US">
                <a:solidFill>
                  <a:srgbClr val="2B3844"/>
                </a:solidFill>
                <a:latin typeface="Segoe UI"/>
              </a:rPr>
              <a:t> cannot be saved in this release and is empty again after saving. “View on Map” therefore always opens the plan as a window on top of the current page - in practice the more convenient route.</a:t>
            </a:r>
          </a:p>
        </p:txBody>
      </p:sp>
      <p:sp>
        <p:nvSpPr>
          <p:cNvPr id="99" name="Rectangle 9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01" name="TextBox 10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30 / 153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four additional filters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Products Filter</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Finer groups of goods than the categories: prints, plush toys, jewellery. Picking a parent also brings in all its children.</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Default: off</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Country Filter</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Shows the matching flag next to every country. 250 flags ship with the plugin, nothing comes from foreign servers.</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Default: off</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Sales at Booth</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Three values: </a:t>
            </a:r>
            <a:r>
              <a:rPr sz="1050" b="0" i="1" lang="en-US">
                <a:solidFill>
                  <a:srgbClr val="3B4A57"/>
                </a:solidFill>
                <a:latin typeface="Segoe UI"/>
              </a:rPr>
              <a:t>Yes</a:t>
            </a:r>
            <a:r>
              <a:rPr sz="1050" b="0" i="0" lang="en-US">
                <a:solidFill>
                  <a:srgbClr val="3B4A57"/>
                </a:solidFill>
                <a:latin typeface="Segoe UI"/>
              </a:rPr>
              <a:t>, </a:t>
            </a:r>
            <a:r>
              <a:rPr sz="1050" b="0" i="1" lang="en-US">
                <a:solidFill>
                  <a:srgbClr val="3B4A57"/>
                </a:solidFill>
                <a:latin typeface="Segoe UI"/>
              </a:rPr>
              <a:t>No</a:t>
            </a:r>
            <a:r>
              <a:rPr sz="1050" b="0" i="0" lang="en-US">
                <a:solidFill>
                  <a:srgbClr val="3B4A57"/>
                </a:solidFill>
                <a:latin typeface="Segoe UI"/>
              </a:rPr>
              <a:t> and </a:t>
            </a:r>
            <a:r>
              <a:rPr sz="1050" b="0" i="1" lang="en-US">
                <a:solidFill>
                  <a:srgbClr val="3B4A57"/>
                </a:solidFill>
                <a:latin typeface="Segoe UI"/>
              </a:rPr>
              <a:t>No information</a:t>
            </a:r>
            <a:r>
              <a:rPr sz="1050" b="0" i="0" lang="en-US">
                <a:solidFill>
                  <a:srgbClr val="3B4A57"/>
                </a:solidFill>
                <a:latin typeface="Segoe UI"/>
              </a:rPr>
              <a:t>. So the exhibitors who have not decided yet are findable too.</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Default: off</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Events Filter</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1" lang="en-US">
                <a:solidFill>
                  <a:srgbClr val="3B4A57"/>
                </a:solidFill>
                <a:latin typeface="Segoe UI"/>
              </a:rPr>
              <a:t>With events</a:t>
            </a:r>
            <a:r>
              <a:rPr sz="1050" b="0" i="0" lang="en-US">
                <a:solidFill>
                  <a:srgbClr val="3B4A57"/>
                </a:solidFill>
                <a:latin typeface="Segoe UI"/>
              </a:rPr>
              <a:t> or </a:t>
            </a:r>
            <a:r>
              <a:rPr sz="1050" b="0" i="1" lang="en-US">
                <a:solidFill>
                  <a:srgbClr val="3B4A57"/>
                </a:solidFill>
                <a:latin typeface="Segoe UI"/>
              </a:rPr>
              <a:t>Without events</a:t>
            </a:r>
            <a:r>
              <a:rPr sz="1050" b="0" i="0" lang="en-US">
                <a:solidFill>
                  <a:srgbClr val="3B4A57"/>
                </a:solidFill>
                <a:latin typeface="Segoe UI"/>
              </a:rPr>
              <a:t> - whether an exhibitor offers programme items of its own. Only visible with the Event Calendar.</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Default: off</a:t>
            </a:r>
          </a:p>
        </p:txBody>
      </p:sp>
      <p:sp>
        <p:nvSpPr>
          <p:cNvPr id="26" name="Rectangle 2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9" name="TextBox 2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When several entries are selected in a filter, a </a:t>
            </a:r>
            <a:r>
              <a:rPr sz="1000" b="1" i="0" lang="en-US">
                <a:solidFill>
                  <a:srgbClr val="2B3844"/>
                </a:solidFill>
                <a:latin typeface="Segoe UI"/>
              </a:rPr>
              <a:t>tooltip</a:t>
            </a:r>
            <a:r>
              <a:rPr sz="1000" b="0" i="0" lang="en-US">
                <a:solidFill>
                  <a:srgbClr val="2B3844"/>
                </a:solidFill>
                <a:latin typeface="Segoe UI"/>
              </a:rPr>
              <a:t> on mouse-over shows which ones. Every filter can be overridden per page, e.g. </a:t>
            </a:r>
            <a:r>
              <a:rPr sz="1000" b="0" i="0" lang="en-US">
                <a:solidFill>
                  <a:srgbClr val="2B3844"/>
                </a:solidFill>
                <a:latin typeface="Consolas"/>
              </a:rPr>
              <a:t>[event_exhibitor_list parent_id="12" filter_events="true"]</a:t>
            </a:r>
            <a:r>
              <a:rPr sz="1000" b="0" i="0" lang="en-US">
                <a:solidFill>
                  <a:srgbClr val="2B3844"/>
                </a:solidFill>
                <a:latin typeface="Segoe UI"/>
              </a:rPr>
              <a:t>.</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31 / 153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Four more cards in the tab “Functions &amp; Defaults”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Copy filter link</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button in the filter bar copies the address of the filtered list. Whoever opens the link sees exactly this selection. </a:t>
            </a:r>
            <a:r>
              <a:rPr sz="1050" b="1" i="0" lang="en-US">
                <a:solidFill>
                  <a:srgbClr val="3B4A57"/>
                </a:solidFill>
                <a:latin typeface="Segoe UI"/>
              </a:rPr>
              <a:t>Filter link: search term</a:t>
            </a:r>
            <a:r>
              <a:rPr sz="1050" b="0" i="0" lang="en-US">
                <a:solidFill>
                  <a:srgbClr val="3B4A57"/>
                </a:solidFill>
                <a:latin typeface="Segoe UI"/>
              </a:rPr>
              <a:t> takes the search along too.</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Default: on</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Map search &amp; quick filters</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1" i="0" lang="en-US">
                <a:solidFill>
                  <a:srgbClr val="3B4A57"/>
                </a:solidFill>
                <a:latin typeface="Segoe UI"/>
              </a:rPr>
              <a:t>Exhibitor Search on Map</a:t>
            </a:r>
            <a:r>
              <a:rPr sz="1050" b="0" i="0" lang="en-US">
                <a:solidFill>
                  <a:srgbClr val="3B4A57"/>
                </a:solidFill>
                <a:latin typeface="Segoe UI"/>
              </a:rPr>
              <a:t> shows a magnifier on every hall plan. Nine switches for the quick filters, per filter </a:t>
            </a:r>
            <a:r>
              <a:rPr sz="1050" b="1" i="0" lang="en-US">
                <a:solidFill>
                  <a:srgbClr val="3B4A57"/>
                </a:solidFill>
                <a:latin typeface="Segoe UI"/>
              </a:rPr>
              <a:t>Assigned Exhibitors</a:t>
            </a:r>
            <a:r>
              <a:rPr sz="1050" b="0" i="0" lang="en-US">
                <a:solidFill>
                  <a:srgbClr val="3B4A57"/>
                </a:solidFill>
                <a:latin typeface="Segoe UI"/>
              </a:rPr>
              <a:t>.</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Magnifier: off · quick filters: on</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Map services &amp; external maps</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Only for the fairground (PRO): </a:t>
            </a:r>
            <a:r>
              <a:rPr sz="1050" b="1" i="0" lang="en-US">
                <a:solidFill>
                  <a:srgbClr val="3B4A57"/>
                </a:solidFill>
                <a:latin typeface="Segoe UI"/>
              </a:rPr>
              <a:t>Map Tile Provider</a:t>
            </a:r>
            <a:r>
              <a:rPr sz="1050" b="0" i="0" lang="en-US">
                <a:solidFill>
                  <a:srgbClr val="3B4A57"/>
                </a:solidFill>
                <a:latin typeface="Segoe UI"/>
              </a:rPr>
              <a:t> - also </a:t>
            </a:r>
            <a:r>
              <a:rPr sz="1050" b="1" i="0" lang="en-US">
                <a:solidFill>
                  <a:srgbClr val="3B4A57"/>
                </a:solidFill>
                <a:latin typeface="Segoe UI"/>
              </a:rPr>
              <a:t>CARTO Voyager</a:t>
            </a:r>
            <a:r>
              <a:rPr sz="1050" b="0" i="0" lang="en-US">
                <a:solidFill>
                  <a:srgbClr val="3B4A57"/>
                </a:solidFill>
                <a:latin typeface="Segoe UI"/>
              </a:rPr>
              <a:t> in colour -, API key, </a:t>
            </a:r>
            <a:r>
              <a:rPr sz="1050" b="1" i="0" lang="en-US">
                <a:solidFill>
                  <a:srgbClr val="3B4A57"/>
                </a:solidFill>
                <a:latin typeface="Segoe UI"/>
              </a:rPr>
              <a:t>consent</a:t>
            </a:r>
            <a:r>
              <a:rPr sz="1050" b="0" i="0" lang="en-US">
                <a:solidFill>
                  <a:srgbClr val="3B4A57"/>
                </a:solidFill>
                <a:latin typeface="Segoe UI"/>
              </a:rPr>
              <a:t> and </a:t>
            </a:r>
            <a:r>
              <a:rPr sz="1050" b="1" i="0" lang="en-US">
                <a:solidFill>
                  <a:srgbClr val="3B4A57"/>
                </a:solidFill>
                <a:latin typeface="Segoe UI"/>
              </a:rPr>
              <a:t>Show map background in grayscale</a:t>
            </a:r>
            <a:r>
              <a:rPr sz="1050" b="0" i="0" lang="en-US">
                <a:solidFill>
                  <a:srgbClr val="3B4A57"/>
                </a:solidFill>
                <a:latin typeface="Segoe UI"/>
              </a:rPr>
              <a:t>.</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Provider: OpenStreetMap · greyscale: on</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Hall Plan Full-screen Button</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In the card </a:t>
            </a:r>
            <a:r>
              <a:rPr sz="1050" b="1" i="0" lang="en-US">
                <a:solidFill>
                  <a:srgbClr val="3B4A57"/>
                </a:solidFill>
                <a:latin typeface="Segoe UI"/>
              </a:rPr>
              <a:t>Display Defaults</a:t>
            </a:r>
            <a:r>
              <a:rPr sz="1050" b="0" i="0" lang="en-US">
                <a:solidFill>
                  <a:srgbClr val="3B4A57"/>
                </a:solidFill>
                <a:latin typeface="Segoe UI"/>
              </a:rPr>
              <a:t>: a button between minus and the circular arrow opens the embedded plan filling the screen.</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Default: off · per shortcode </a:t>
            </a:r>
            <a:r>
              <a:rPr sz="850" b="1" i="0" lang="en-US">
                <a:solidFill>
                  <a:srgbClr val="C25708"/>
                </a:solidFill>
                <a:latin typeface="Consolas"/>
              </a:rPr>
              <a:t>fullscreen</a:t>
            </a:r>
          </a:p>
        </p:txBody>
      </p:sp>
      <p:sp>
        <p:nvSpPr>
          <p:cNvPr id="26" name="Rectangle 2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9" name="TextBox 2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CARTO needs a free key, otherwise the tiles read “API KEY REQUIRED”. Esri Light Gray goes up to zoom 16 - a higher zoom level is limited for it automatically. Without greyscale the colours of the style are kept, slightly muted.</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32 / 153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Tab 3: Labels &amp; Texts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67512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6751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2" name="TextBox 21"/>
          <p:cNvSpPr txBox="1"/>
          <p:nvPr/>
        </p:nvSpPr>
        <p:spPr>
          <a:xfrm>
            <a:off x="2249424" y="1719072"/>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23" name="Rectangle 22"/>
          <p:cNvSpPr/>
          <p:nvPr/>
        </p:nvSpPr>
        <p:spPr>
          <a:xfrm>
            <a:off x="2249424" y="2029968"/>
            <a:ext cx="61085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249424" y="2107692"/>
            <a:ext cx="61085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Display</a:t>
            </a:r>
          </a:p>
        </p:txBody>
      </p:sp>
      <p:sp>
        <p:nvSpPr>
          <p:cNvPr id="25" name="Rectangle 24"/>
          <p:cNvSpPr/>
          <p:nvPr/>
        </p:nvSpPr>
        <p:spPr>
          <a:xfrm>
            <a:off x="2896859" y="2029968"/>
            <a:ext cx="728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896859" y="2107692"/>
            <a:ext cx="728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Functions &amp; Defaults</a:t>
            </a:r>
          </a:p>
        </p:txBody>
      </p:sp>
      <p:sp>
        <p:nvSpPr>
          <p:cNvPr id="27" name="Rectangle 26"/>
          <p:cNvSpPr/>
          <p:nvPr/>
        </p:nvSpPr>
        <p:spPr>
          <a:xfrm>
            <a:off x="3661446" y="2029968"/>
            <a:ext cx="552284"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3661446" y="2029968"/>
            <a:ext cx="552284"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661446" y="2107692"/>
            <a:ext cx="552284"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Labels &amp; Texts</a:t>
            </a:r>
          </a:p>
        </p:txBody>
      </p:sp>
      <p:sp>
        <p:nvSpPr>
          <p:cNvPr id="30" name="Rectangle 29"/>
          <p:cNvSpPr/>
          <p:nvPr/>
        </p:nvSpPr>
        <p:spPr>
          <a:xfrm>
            <a:off x="4250306" y="2029968"/>
            <a:ext cx="64014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4250306" y="2107692"/>
            <a:ext cx="640147"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32" name="Rectangle 31"/>
          <p:cNvSpPr/>
          <p:nvPr/>
        </p:nvSpPr>
        <p:spPr>
          <a:xfrm>
            <a:off x="4927030" y="2029968"/>
            <a:ext cx="78658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927030" y="2107692"/>
            <a:ext cx="78658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34" name="Rectangle 33"/>
          <p:cNvSpPr/>
          <p:nvPr/>
        </p:nvSpPr>
        <p:spPr>
          <a:xfrm>
            <a:off x="5750192" y="2029968"/>
            <a:ext cx="23011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750192" y="2107692"/>
            <a:ext cx="23011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36" name="Rectangle 35"/>
          <p:cNvSpPr/>
          <p:nvPr/>
        </p:nvSpPr>
        <p:spPr>
          <a:xfrm>
            <a:off x="6016886" y="2029968"/>
            <a:ext cx="69872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016886" y="2107692"/>
            <a:ext cx="698723"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38" name="Rectangle 37"/>
          <p:cNvSpPr/>
          <p:nvPr/>
        </p:nvSpPr>
        <p:spPr>
          <a:xfrm>
            <a:off x="6752186" y="2029968"/>
            <a:ext cx="28869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752186" y="2107692"/>
            <a:ext cx="288693"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40" name="Rectangle 39"/>
          <p:cNvSpPr/>
          <p:nvPr/>
        </p:nvSpPr>
        <p:spPr>
          <a:xfrm>
            <a:off x="2249424" y="2304288"/>
            <a:ext cx="4791455"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249424" y="2450592"/>
            <a:ext cx="4791455"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2249424" y="2450592"/>
            <a:ext cx="47914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249424" y="2724912"/>
            <a:ext cx="47914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2359152" y="2519172"/>
            <a:ext cx="457199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Data &amp; Columns</a:t>
            </a:r>
          </a:p>
        </p:txBody>
      </p:sp>
      <p:sp>
        <p:nvSpPr>
          <p:cNvPr id="45" name="TextBox 44"/>
          <p:cNvSpPr txBox="1"/>
          <p:nvPr/>
        </p:nvSpPr>
        <p:spPr>
          <a:xfrm>
            <a:off x="2377440" y="2852928"/>
            <a:ext cx="21579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Location Label</a:t>
            </a:r>
          </a:p>
        </p:txBody>
      </p:sp>
      <p:sp>
        <p:nvSpPr>
          <p:cNvPr id="46" name="Rounded Rectangle 45"/>
          <p:cNvSpPr/>
          <p:nvPr/>
        </p:nvSpPr>
        <p:spPr>
          <a:xfrm>
            <a:off x="2377440" y="3063240"/>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2468880" y="3113532"/>
            <a:ext cx="177393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a:t>
            </a:r>
          </a:p>
        </p:txBody>
      </p:sp>
      <p:sp>
        <p:nvSpPr>
          <p:cNvPr id="48" name="TextBox 47"/>
          <p:cNvSpPr txBox="1"/>
          <p:nvPr/>
        </p:nvSpPr>
        <p:spPr>
          <a:xfrm>
            <a:off x="4754880" y="2852928"/>
            <a:ext cx="21579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Booth Label</a:t>
            </a:r>
          </a:p>
        </p:txBody>
      </p:sp>
      <p:sp>
        <p:nvSpPr>
          <p:cNvPr id="49" name="Rounded Rectangle 48"/>
          <p:cNvSpPr/>
          <p:nvPr/>
        </p:nvSpPr>
        <p:spPr>
          <a:xfrm>
            <a:off x="4754880" y="3063240"/>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4846320" y="3113532"/>
            <a:ext cx="177393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Booth number</a:t>
            </a:r>
          </a:p>
        </p:txBody>
      </p:sp>
      <p:sp>
        <p:nvSpPr>
          <p:cNvPr id="51" name="TextBox 50"/>
          <p:cNvSpPr txBox="1"/>
          <p:nvPr/>
        </p:nvSpPr>
        <p:spPr>
          <a:xfrm>
            <a:off x="2377440" y="3392424"/>
            <a:ext cx="21579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Type Label</a:t>
            </a:r>
          </a:p>
        </p:txBody>
      </p:sp>
      <p:sp>
        <p:nvSpPr>
          <p:cNvPr id="52" name="Rounded Rectangle 51"/>
          <p:cNvSpPr/>
          <p:nvPr/>
        </p:nvSpPr>
        <p:spPr>
          <a:xfrm>
            <a:off x="2377440" y="3602736"/>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468880" y="3653028"/>
            <a:ext cx="177393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Type</a:t>
            </a:r>
          </a:p>
        </p:txBody>
      </p:sp>
      <p:sp>
        <p:nvSpPr>
          <p:cNvPr id="54" name="TextBox 53"/>
          <p:cNvSpPr txBox="1"/>
          <p:nvPr/>
        </p:nvSpPr>
        <p:spPr>
          <a:xfrm>
            <a:off x="4754880" y="3392424"/>
            <a:ext cx="21579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Category Label</a:t>
            </a:r>
          </a:p>
        </p:txBody>
      </p:sp>
      <p:sp>
        <p:nvSpPr>
          <p:cNvPr id="55" name="Rounded Rectangle 54"/>
          <p:cNvSpPr/>
          <p:nvPr/>
        </p:nvSpPr>
        <p:spPr>
          <a:xfrm>
            <a:off x="4754880" y="3602736"/>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4846320" y="3653028"/>
            <a:ext cx="177393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Category</a:t>
            </a:r>
          </a:p>
        </p:txBody>
      </p:sp>
      <p:sp>
        <p:nvSpPr>
          <p:cNvPr id="57" name="Rectangle 56"/>
          <p:cNvSpPr/>
          <p:nvPr/>
        </p:nvSpPr>
        <p:spPr>
          <a:xfrm>
            <a:off x="2249424" y="4206240"/>
            <a:ext cx="4791455" cy="10698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2249424" y="4206240"/>
            <a:ext cx="47914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2249424" y="4480559"/>
            <a:ext cx="47914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2359152" y="4274820"/>
            <a:ext cx="457199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Filter &amp; Search</a:t>
            </a:r>
          </a:p>
        </p:txBody>
      </p:sp>
      <p:sp>
        <p:nvSpPr>
          <p:cNvPr id="61" name="TextBox 60"/>
          <p:cNvSpPr txBox="1"/>
          <p:nvPr/>
        </p:nvSpPr>
        <p:spPr>
          <a:xfrm>
            <a:off x="2377440" y="4608575"/>
            <a:ext cx="21579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Dropdown Search Placeholder</a:t>
            </a:r>
          </a:p>
        </p:txBody>
      </p:sp>
      <p:sp>
        <p:nvSpPr>
          <p:cNvPr id="62" name="Rounded Rectangle 61"/>
          <p:cNvSpPr/>
          <p:nvPr/>
        </p:nvSpPr>
        <p:spPr>
          <a:xfrm>
            <a:off x="2377440" y="4818888"/>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468880" y="4869179"/>
            <a:ext cx="177393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Search...</a:t>
            </a:r>
          </a:p>
        </p:txBody>
      </p:sp>
      <p:sp>
        <p:nvSpPr>
          <p:cNvPr id="64" name="TextBox 63"/>
          <p:cNvSpPr txBox="1"/>
          <p:nvPr/>
        </p:nvSpPr>
        <p:spPr>
          <a:xfrm>
            <a:off x="4754880" y="4608575"/>
            <a:ext cx="21579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Reset Filter Text</a:t>
            </a:r>
          </a:p>
        </p:txBody>
      </p:sp>
      <p:sp>
        <p:nvSpPr>
          <p:cNvPr id="65" name="Rounded Rectangle 64"/>
          <p:cNvSpPr/>
          <p:nvPr/>
        </p:nvSpPr>
        <p:spPr>
          <a:xfrm>
            <a:off x="4754880" y="4818888"/>
            <a:ext cx="2157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4846320" y="4869179"/>
            <a:ext cx="177393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Reset filter</a:t>
            </a:r>
          </a:p>
        </p:txBody>
      </p:sp>
      <p:sp>
        <p:nvSpPr>
          <p:cNvPr id="67" name="TextBox 66"/>
          <p:cNvSpPr txBox="1"/>
          <p:nvPr/>
        </p:nvSpPr>
        <p:spPr>
          <a:xfrm>
            <a:off x="7653527" y="1353312"/>
            <a:ext cx="397123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Every word can be replaced</a:t>
            </a:r>
          </a:p>
        </p:txBody>
      </p:sp>
      <p:sp>
        <p:nvSpPr>
          <p:cNvPr id="68" name="TextBox 67"/>
          <p:cNvSpPr txBox="1"/>
          <p:nvPr/>
        </p:nvSpPr>
        <p:spPr>
          <a:xfrm>
            <a:off x="7653527" y="1737360"/>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Five groups</a:t>
            </a:r>
          </a:p>
        </p:txBody>
      </p:sp>
      <p:sp>
        <p:nvSpPr>
          <p:cNvPr id="69" name="TextBox 68"/>
          <p:cNvSpPr txBox="1"/>
          <p:nvPr/>
        </p:nvSpPr>
        <p:spPr>
          <a:xfrm>
            <a:off x="7653527" y="1957070"/>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Data &amp; Columns, Filter &amp; Search, </a:t>
            </a:r>
            <a:r>
              <a:rPr sz="1000" b="1" i="0" lang="en-US">
                <a:solidFill>
                  <a:srgbClr val="3B4A57"/>
                </a:solidFill>
                <a:latin typeface="Segoe UI"/>
              </a:rPr>
              <a:t>Exhibitor Map</a:t>
            </a:r>
            <a:r>
              <a:rPr sz="1000" b="0" i="0" lang="en-US">
                <a:solidFill>
                  <a:srgbClr val="3B4A57"/>
                </a:solidFill>
                <a:latin typeface="Segoe UI"/>
              </a:rPr>
              <a:t>, Favorites &amp; Sharing, System Messages. Each card opens with a click; on first opening all are closed.</a:t>
            </a:r>
          </a:p>
        </p:txBody>
      </p:sp>
      <p:sp>
        <p:nvSpPr>
          <p:cNvPr id="70" name="TextBox 69"/>
          <p:cNvSpPr txBox="1"/>
          <p:nvPr/>
        </p:nvSpPr>
        <p:spPr>
          <a:xfrm>
            <a:off x="7653527" y="2641346"/>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Empty means default</a:t>
            </a:r>
          </a:p>
        </p:txBody>
      </p:sp>
      <p:sp>
        <p:nvSpPr>
          <p:cNvPr id="71" name="TextBox 70"/>
          <p:cNvSpPr txBox="1"/>
          <p:nvPr/>
        </p:nvSpPr>
        <p:spPr>
          <a:xfrm>
            <a:off x="7653527" y="2861056"/>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fields start empty; in pale type they show the text that appears without your entry - in the language of your website.</a:t>
            </a:r>
          </a:p>
        </p:txBody>
      </p:sp>
      <p:sp>
        <p:nvSpPr>
          <p:cNvPr id="72" name="TextBox 71"/>
          <p:cNvSpPr txBox="1"/>
          <p:nvPr/>
        </p:nvSpPr>
        <p:spPr>
          <a:xfrm>
            <a:off x="7653527" y="3390392"/>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Only deviations count</a:t>
            </a:r>
          </a:p>
        </p:txBody>
      </p:sp>
      <p:sp>
        <p:nvSpPr>
          <p:cNvPr id="73" name="TextBox 72"/>
          <p:cNvSpPr txBox="1"/>
          <p:nvPr/>
        </p:nvSpPr>
        <p:spPr>
          <a:xfrm>
            <a:off x="7653527" y="3610102"/>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text equal to the default is not stored at all. That way translations and updates keep delivering it.</a:t>
            </a:r>
          </a:p>
        </p:txBody>
      </p:sp>
      <p:sp>
        <p:nvSpPr>
          <p:cNvPr id="74" name="TextBox 73"/>
          <p:cNvSpPr txBox="1"/>
          <p:nvPr/>
        </p:nvSpPr>
        <p:spPr>
          <a:xfrm>
            <a:off x="7653527" y="4139438"/>
            <a:ext cx="397123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Typical changes</a:t>
            </a:r>
          </a:p>
        </p:txBody>
      </p:sp>
      <p:sp>
        <p:nvSpPr>
          <p:cNvPr id="75" name="TextBox 74"/>
          <p:cNvSpPr txBox="1"/>
          <p:nvPr/>
        </p:nvSpPr>
        <p:spPr>
          <a:xfrm>
            <a:off x="7653527" y="4359148"/>
            <a:ext cx="397123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“Booth” becomes “Booth number”, “Hall” becomes “Area”, “Exhibitor” becomes “Artist”.</a:t>
            </a:r>
          </a:p>
        </p:txBody>
      </p:sp>
      <p:sp>
        <p:nvSpPr>
          <p:cNvPr id="76" name="Rectangle 7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9" name="TextBox 7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For the list, </a:t>
            </a:r>
            <a:r>
              <a:rPr sz="1000" b="1" i="0" lang="en-US">
                <a:solidFill>
                  <a:srgbClr val="2B3844"/>
                </a:solidFill>
                <a:latin typeface="Segoe UI"/>
              </a:rPr>
              <a:t>Dropdown Search Placeholder</a:t>
            </a:r>
            <a:r>
              <a:rPr sz="1000" b="0" i="0" lang="en-US">
                <a:solidFill>
                  <a:srgbClr val="2B3844"/>
                </a:solidFill>
                <a:latin typeface="Segoe UI"/>
              </a:rPr>
              <a:t> takes effect; </a:t>
            </a:r>
            <a:r>
              <a:rPr sz="1000" b="1" i="0" lang="en-US">
                <a:solidFill>
                  <a:srgbClr val="2B3844"/>
                </a:solidFill>
                <a:latin typeface="Segoe UI"/>
              </a:rPr>
              <a:t>Search Placeholder</a:t>
            </a:r>
            <a:r>
              <a:rPr sz="1000" b="0" i="0" lang="en-US">
                <a:solidFill>
                  <a:srgbClr val="2B3844"/>
                </a:solidFill>
                <a:latin typeface="Segoe UI"/>
              </a:rPr>
              <a:t> only serves as a fallback for the search field of the map. New with the Event Calendar: </a:t>
            </a:r>
            <a:r>
              <a:rPr sz="1000" b="1" i="0" lang="en-US">
                <a:solidFill>
                  <a:srgbClr val="2B3844"/>
                </a:solidFill>
                <a:latin typeface="Segoe UI"/>
              </a:rPr>
              <a:t>Room Programme Text</a:t>
            </a:r>
            <a:r>
              <a:rPr sz="1000" b="0" i="0" lang="en-US">
                <a:solidFill>
                  <a:srgbClr val="2B3844"/>
                </a:solidFill>
                <a:latin typeface="Segoe UI"/>
              </a:rPr>
              <a:t> and </a:t>
            </a:r>
            <a:r>
              <a:rPr sz="1000" b="1" i="0" lang="en-US">
                <a:solidFill>
                  <a:srgbClr val="2B3844"/>
                </a:solidFill>
                <a:latin typeface="Segoe UI"/>
              </a:rPr>
              <a:t>Room Without Programme Text</a:t>
            </a:r>
            <a:r>
              <a:rPr sz="1000" b="0" i="0" lang="en-US">
                <a:solidFill>
                  <a:srgbClr val="2B3844"/>
                </a:solidFill>
                <a:latin typeface="Segoe UI"/>
              </a:rPr>
              <a:t> (chapter 9.12).</a:t>
            </a:r>
          </a:p>
        </p:txBody>
      </p:sp>
      <p:sp>
        <p:nvSpPr>
          <p:cNvPr id="80" name="Rectangle 7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82" name="TextBox 8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33 / 153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Tab 4: Full-screen &amp; App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Display on smartphones and tablets</a:t>
            </a:r>
            <a:r>
              <a:rPr sz="1150" b="0" i="0" lang="en-US">
                <a:solidFill>
                  <a:srgbClr val="25333F"/>
                </a:solidFill>
                <a:latin typeface="Segoe UI"/>
              </a:rPr>
              <a:t> - </a:t>
            </a:r>
            <a:r>
              <a:rPr sz="1150" b="0" i="1" lang="en-US">
                <a:solidFill>
                  <a:srgbClr val="25333F"/>
                </a:solidFill>
                <a:latin typeface="Segoe UI"/>
              </a:rPr>
              <a:t>Classic</a:t>
            </a:r>
            <a:r>
              <a:rPr sz="1150" b="0" i="0" lang="en-US">
                <a:solidFill>
                  <a:srgbClr val="25333F"/>
                </a:solidFill>
                <a:latin typeface="Segoe UI"/>
              </a:rPr>
              <a:t> or </a:t>
            </a:r>
            <a:r>
              <a:rPr sz="1150" b="0" i="1" lang="en-US">
                <a:solidFill>
                  <a:srgbClr val="25333F"/>
                </a:solidFill>
                <a:latin typeface="Segoe UI"/>
              </a:rPr>
              <a:t>App mode</a:t>
            </a:r>
            <a:r>
              <a:rPr sz="1150" b="0" i="0" lang="en-US">
                <a:solidFill>
                  <a:srgbClr val="25333F"/>
                </a:solidFill>
                <a:latin typeface="Segoe UI"/>
              </a:rPr>
              <a:t> with a bar at the bottom.</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Computers always show the classic view.</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37918"/>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Link program and exhibitors</a:t>
            </a:r>
            <a:r>
              <a:rPr sz="1150" b="0" i="0" lang="en-US">
                <a:solidFill>
                  <a:srgbClr val="25333F"/>
                </a:solidFill>
                <a:latin typeface="Segoe UI"/>
              </a:rPr>
              <a:t>, </a:t>
            </a:r>
            <a:r>
              <a:rPr sz="1150" b="1" i="0" lang="en-US">
                <a:solidFill>
                  <a:srgbClr val="25333F"/>
                </a:solidFill>
                <a:latin typeface="Segoe UI"/>
              </a:rPr>
              <a:t>Speakers</a:t>
            </a:r>
            <a:r>
              <a:rPr sz="1150" b="0" i="0" lang="en-US">
                <a:solidFill>
                  <a:srgbClr val="25333F"/>
                </a:solidFill>
                <a:latin typeface="Segoe UI"/>
              </a:rPr>
              <a:t> and </a:t>
            </a:r>
            <a:r>
              <a:rPr sz="1150" b="1" i="0" lang="en-US">
                <a:solidFill>
                  <a:srgbClr val="25333F"/>
                </a:solidFill>
                <a:latin typeface="Segoe UI"/>
              </a:rPr>
              <a:t>Live-Ticker button</a:t>
            </a:r>
            <a:r>
              <a:rPr sz="1150" b="0" i="0" lang="en-US">
                <a:solidFill>
                  <a:srgbClr val="25333F"/>
                </a:solidFill>
                <a:latin typeface="Segoe UI"/>
              </a:rPr>
              <a:t>.</a:t>
            </a:r>
          </a:p>
        </p:txBody>
      </p:sp>
      <p:sp>
        <p:nvSpPr>
          <p:cNvPr id="13" name="TextBox 12"/>
          <p:cNvSpPr txBox="1"/>
          <p:nvPr/>
        </p:nvSpPr>
        <p:spPr>
          <a:xfrm>
            <a:off x="950976" y="2540000"/>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Program, speakers and live ticker only exist with the Event Calendar.</a:t>
            </a:r>
          </a:p>
        </p:txBody>
      </p:sp>
      <p:sp>
        <p:nvSpPr>
          <p:cNvPr id="14" name="Oval 13"/>
          <p:cNvSpPr/>
          <p:nvPr/>
        </p:nvSpPr>
        <p:spPr>
          <a:xfrm>
            <a:off x="566928" y="2931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7281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922524"/>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Logo / image</a:t>
            </a:r>
            <a:r>
              <a:rPr sz="1150" b="0" i="0" lang="en-US">
                <a:solidFill>
                  <a:srgbClr val="25333F"/>
                </a:solidFill>
                <a:latin typeface="Segoe UI"/>
              </a:rPr>
              <a:t>, </a:t>
            </a:r>
            <a:r>
              <a:rPr sz="1150" b="1" i="0" lang="en-US">
                <a:solidFill>
                  <a:srgbClr val="25333F"/>
                </a:solidFill>
                <a:latin typeface="Segoe UI"/>
              </a:rPr>
              <a:t>Link logo</a:t>
            </a:r>
            <a:r>
              <a:rPr sz="1150" b="0" i="0" lang="en-US">
                <a:solidFill>
                  <a:srgbClr val="25333F"/>
                </a:solidFill>
                <a:latin typeface="Segoe UI"/>
              </a:rPr>
              <a:t> and </a:t>
            </a:r>
            <a:r>
              <a:rPr sz="1150" b="1" i="0" lang="en-US">
                <a:solidFill>
                  <a:srgbClr val="25333F"/>
                </a:solidFill>
                <a:latin typeface="Segoe UI"/>
              </a:rPr>
              <a:t>Header text</a:t>
            </a:r>
            <a:r>
              <a:rPr sz="1150" b="0" i="0" lang="en-US">
                <a:solidFill>
                  <a:srgbClr val="25333F"/>
                </a:solidFill>
                <a:latin typeface="Segoe UI"/>
              </a:rPr>
              <a:t> shape the header of the full-screen page.</a:t>
            </a:r>
          </a:p>
        </p:txBody>
      </p:sp>
      <p:sp>
        <p:nvSpPr>
          <p:cNvPr id="17" name="TextBox 16"/>
          <p:cNvSpPr txBox="1"/>
          <p:nvPr/>
        </p:nvSpPr>
        <p:spPr>
          <a:xfrm>
            <a:off x="950976" y="3324606"/>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Without an image the logo of the website appears.</a:t>
            </a:r>
          </a:p>
        </p:txBody>
      </p:sp>
      <p:sp>
        <p:nvSpPr>
          <p:cNvPr id="18" name="Oval 17"/>
          <p:cNvSpPr/>
          <p:nvPr/>
        </p:nvSpPr>
        <p:spPr>
          <a:xfrm>
            <a:off x="566928" y="37162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75742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707130"/>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Three </a:t>
            </a:r>
            <a:r>
              <a:rPr sz="1150" b="1" i="0" lang="en-US">
                <a:solidFill>
                  <a:srgbClr val="25333F"/>
                </a:solidFill>
                <a:latin typeface="Segoe UI"/>
              </a:rPr>
              <a:t>colours</a:t>
            </a:r>
            <a:r>
              <a:rPr sz="1150" b="0" i="0" lang="en-US">
                <a:solidFill>
                  <a:srgbClr val="25333F"/>
                </a:solidFill>
                <a:latin typeface="Segoe UI"/>
              </a:rPr>
              <a:t>: header, navigation bar, icons and buttons.</a:t>
            </a:r>
          </a:p>
        </p:txBody>
      </p:sp>
      <p:sp>
        <p:nvSpPr>
          <p:cNvPr id="21" name="TextBox 20"/>
          <p:cNvSpPr txBox="1"/>
          <p:nvPr/>
        </p:nvSpPr>
        <p:spPr>
          <a:xfrm>
            <a:off x="950976" y="3931031"/>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 a dark background the text automatically turns white.</a:t>
            </a:r>
          </a:p>
        </p:txBody>
      </p:sp>
      <p:sp>
        <p:nvSpPr>
          <p:cNvPr id="22" name="Oval 21"/>
          <p:cNvSpPr/>
          <p:nvPr/>
        </p:nvSpPr>
        <p:spPr>
          <a:xfrm>
            <a:off x="566928" y="432269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4363847"/>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4" name="TextBox 23"/>
          <p:cNvSpPr txBox="1"/>
          <p:nvPr/>
        </p:nvSpPr>
        <p:spPr>
          <a:xfrm>
            <a:off x="950976" y="4313555"/>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Additional button</a:t>
            </a:r>
            <a:r>
              <a:rPr sz="1150" b="0" i="0" lang="en-US">
                <a:solidFill>
                  <a:srgbClr val="25333F"/>
                </a:solidFill>
                <a:latin typeface="Segoe UI"/>
              </a:rPr>
              <a:t> - a link, for instance “Home”, or an info page of its own.</a:t>
            </a:r>
          </a:p>
        </p:txBody>
      </p:sp>
      <p:sp>
        <p:nvSpPr>
          <p:cNvPr id="25" name="TextBox 24"/>
          <p:cNvSpPr txBox="1"/>
          <p:nvPr/>
        </p:nvSpPr>
        <p:spPr>
          <a:xfrm>
            <a:off x="950976" y="4715637"/>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next slide shows how it is set up.</a:t>
            </a:r>
          </a:p>
        </p:txBody>
      </p:sp>
      <p:sp>
        <p:nvSpPr>
          <p:cNvPr id="26" name="Rectangle 25"/>
          <p:cNvSpPr/>
          <p:nvPr/>
        </p:nvSpPr>
        <p:spPr>
          <a:xfrm>
            <a:off x="5315407" y="1353312"/>
            <a:ext cx="6309360" cy="42062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9" name="Rectangle 28"/>
          <p:cNvSpPr/>
          <p:nvPr/>
        </p:nvSpPr>
        <p:spPr>
          <a:xfrm>
            <a:off x="5315407" y="1572768"/>
            <a:ext cx="1481328" cy="39867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1" name="Rectangle 30"/>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3" name="Rectangle 32"/>
          <p:cNvSpPr/>
          <p:nvPr/>
        </p:nvSpPr>
        <p:spPr>
          <a:xfrm>
            <a:off x="53154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5" name="TextBox 34"/>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6" name="TextBox 35"/>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7" name="TextBox 36"/>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8" name="TextBox 37"/>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9" name="TextBox 38"/>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0" name="TextBox 39"/>
          <p:cNvSpPr txBox="1"/>
          <p:nvPr/>
        </p:nvSpPr>
        <p:spPr>
          <a:xfrm>
            <a:off x="546171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1" name="TextBox 40"/>
          <p:cNvSpPr txBox="1"/>
          <p:nvPr/>
        </p:nvSpPr>
        <p:spPr>
          <a:xfrm>
            <a:off x="546171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2" name="TextBox 41"/>
          <p:cNvSpPr txBox="1"/>
          <p:nvPr/>
        </p:nvSpPr>
        <p:spPr>
          <a:xfrm>
            <a:off x="6997903" y="1719072"/>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43" name="Rectangle 42"/>
          <p:cNvSpPr/>
          <p:nvPr/>
        </p:nvSpPr>
        <p:spPr>
          <a:xfrm>
            <a:off x="6997903" y="2029968"/>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997903" y="2107692"/>
            <a:ext cx="56159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Display</a:t>
            </a:r>
          </a:p>
        </p:txBody>
      </p:sp>
      <p:sp>
        <p:nvSpPr>
          <p:cNvPr id="45" name="Rectangle 44"/>
          <p:cNvSpPr/>
          <p:nvPr/>
        </p:nvSpPr>
        <p:spPr>
          <a:xfrm>
            <a:off x="7596076" y="2029968"/>
            <a:ext cx="66930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596076" y="2107692"/>
            <a:ext cx="66930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Functions &amp; Defaults</a:t>
            </a:r>
          </a:p>
        </p:txBody>
      </p:sp>
      <p:sp>
        <p:nvSpPr>
          <p:cNvPr id="47" name="Rectangle 46"/>
          <p:cNvSpPr/>
          <p:nvPr/>
        </p:nvSpPr>
        <p:spPr>
          <a:xfrm>
            <a:off x="8301952" y="2029968"/>
            <a:ext cx="50774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8301952" y="2107692"/>
            <a:ext cx="507745"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Labels &amp; Texts</a:t>
            </a:r>
          </a:p>
        </p:txBody>
      </p:sp>
      <p:sp>
        <p:nvSpPr>
          <p:cNvPr id="49" name="Rectangle 48"/>
          <p:cNvSpPr/>
          <p:nvPr/>
        </p:nvSpPr>
        <p:spPr>
          <a:xfrm>
            <a:off x="8846273" y="2029968"/>
            <a:ext cx="58852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8846273" y="2029968"/>
            <a:ext cx="58852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8846273" y="2107692"/>
            <a:ext cx="588522"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Full-screen &amp; App</a:t>
            </a:r>
          </a:p>
        </p:txBody>
      </p:sp>
      <p:sp>
        <p:nvSpPr>
          <p:cNvPr id="52" name="Rectangle 51"/>
          <p:cNvSpPr/>
          <p:nvPr/>
        </p:nvSpPr>
        <p:spPr>
          <a:xfrm>
            <a:off x="9471372" y="2029968"/>
            <a:ext cx="72315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471372" y="2107692"/>
            <a:ext cx="72315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54" name="Rectangle 53"/>
          <p:cNvSpPr/>
          <p:nvPr/>
        </p:nvSpPr>
        <p:spPr>
          <a:xfrm>
            <a:off x="10231100" y="2029968"/>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231100" y="2107692"/>
            <a:ext cx="21156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6" name="Rectangle 55"/>
          <p:cNvSpPr/>
          <p:nvPr/>
        </p:nvSpPr>
        <p:spPr>
          <a:xfrm>
            <a:off x="10479236" y="2029968"/>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10479236" y="2107692"/>
            <a:ext cx="64237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58" name="Rectangle 57"/>
          <p:cNvSpPr/>
          <p:nvPr/>
        </p:nvSpPr>
        <p:spPr>
          <a:xfrm>
            <a:off x="11158187" y="2029968"/>
            <a:ext cx="2654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1158187" y="2107692"/>
            <a:ext cx="2654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0" name="Rectangle 59"/>
          <p:cNvSpPr/>
          <p:nvPr/>
        </p:nvSpPr>
        <p:spPr>
          <a:xfrm>
            <a:off x="6997903" y="2304288"/>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6997903" y="2450592"/>
            <a:ext cx="4425696" cy="134416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97903" y="2450592"/>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6997903" y="2724912"/>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107631" y="2519172"/>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Full-screen Mode</a:t>
            </a:r>
          </a:p>
        </p:txBody>
      </p:sp>
      <p:sp>
        <p:nvSpPr>
          <p:cNvPr id="65" name="TextBox 64"/>
          <p:cNvSpPr txBox="1"/>
          <p:nvPr/>
        </p:nvSpPr>
        <p:spPr>
          <a:xfrm>
            <a:off x="7125919" y="2852928"/>
            <a:ext cx="416966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Display on smartphones and tablets</a:t>
            </a:r>
          </a:p>
        </p:txBody>
      </p:sp>
      <p:sp>
        <p:nvSpPr>
          <p:cNvPr id="66" name="Rounded Rectangle 65"/>
          <p:cNvSpPr/>
          <p:nvPr/>
        </p:nvSpPr>
        <p:spPr>
          <a:xfrm>
            <a:off x="7125919" y="3063240"/>
            <a:ext cx="416966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217359" y="3113532"/>
            <a:ext cx="378561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App mode – navigation bar at the bottom</a:t>
            </a:r>
          </a:p>
        </p:txBody>
      </p:sp>
      <p:sp>
        <p:nvSpPr>
          <p:cNvPr id="68" name="TextBox 67"/>
          <p:cNvSpPr txBox="1"/>
          <p:nvPr/>
        </p:nvSpPr>
        <p:spPr>
          <a:xfrm>
            <a:off x="11076127" y="311353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9" name="Rectangle 68"/>
          <p:cNvSpPr/>
          <p:nvPr/>
        </p:nvSpPr>
        <p:spPr>
          <a:xfrm>
            <a:off x="7125919" y="3410712"/>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308799" y="3396996"/>
            <a:ext cx="1746504"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Link program and exhibitors</a:t>
            </a:r>
          </a:p>
        </p:txBody>
      </p:sp>
      <p:sp>
        <p:nvSpPr>
          <p:cNvPr id="71" name="Rectangle 70"/>
          <p:cNvSpPr/>
          <p:nvPr/>
        </p:nvSpPr>
        <p:spPr>
          <a:xfrm>
            <a:off x="9366199" y="3410712"/>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9549079" y="3396996"/>
            <a:ext cx="1746504"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Speakers button</a:t>
            </a:r>
          </a:p>
        </p:txBody>
      </p:sp>
      <p:sp>
        <p:nvSpPr>
          <p:cNvPr id="73" name="Rectangle 72"/>
          <p:cNvSpPr/>
          <p:nvPr/>
        </p:nvSpPr>
        <p:spPr>
          <a:xfrm>
            <a:off x="6997903" y="3941064"/>
            <a:ext cx="4425696" cy="160934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6997903" y="3941064"/>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6997903" y="4215384"/>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107631" y="4009644"/>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Header, Colors, Additional button</a:t>
            </a:r>
          </a:p>
        </p:txBody>
      </p:sp>
      <p:sp>
        <p:nvSpPr>
          <p:cNvPr id="77" name="TextBox 76"/>
          <p:cNvSpPr txBox="1"/>
          <p:nvPr/>
        </p:nvSpPr>
        <p:spPr>
          <a:xfrm>
            <a:off x="7125919" y="4343400"/>
            <a:ext cx="19293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Logo / image</a:t>
            </a:r>
          </a:p>
        </p:txBody>
      </p:sp>
      <p:sp>
        <p:nvSpPr>
          <p:cNvPr id="78" name="Rounded Rectangle 77"/>
          <p:cNvSpPr/>
          <p:nvPr/>
        </p:nvSpPr>
        <p:spPr>
          <a:xfrm>
            <a:off x="7125919" y="4553712"/>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7217359" y="4604004"/>
            <a:ext cx="15453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fair-logo.png</a:t>
            </a:r>
          </a:p>
        </p:txBody>
      </p:sp>
      <p:sp>
        <p:nvSpPr>
          <p:cNvPr id="80" name="TextBox 79"/>
          <p:cNvSpPr txBox="1"/>
          <p:nvPr/>
        </p:nvSpPr>
        <p:spPr>
          <a:xfrm>
            <a:off x="9366199" y="4343400"/>
            <a:ext cx="19293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Header text</a:t>
            </a:r>
          </a:p>
        </p:txBody>
      </p:sp>
      <p:sp>
        <p:nvSpPr>
          <p:cNvPr id="81" name="Rounded Rectangle 80"/>
          <p:cNvSpPr/>
          <p:nvPr/>
        </p:nvSpPr>
        <p:spPr>
          <a:xfrm>
            <a:off x="9366199" y="4553712"/>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457639" y="4604004"/>
            <a:ext cx="15453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Comic Con 2026</a:t>
            </a:r>
          </a:p>
        </p:txBody>
      </p:sp>
      <p:sp>
        <p:nvSpPr>
          <p:cNvPr id="83" name="TextBox 82"/>
          <p:cNvSpPr txBox="1"/>
          <p:nvPr/>
        </p:nvSpPr>
        <p:spPr>
          <a:xfrm>
            <a:off x="7125919" y="4882896"/>
            <a:ext cx="19293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Header background</a:t>
            </a:r>
          </a:p>
        </p:txBody>
      </p:sp>
      <p:sp>
        <p:nvSpPr>
          <p:cNvPr id="84" name="Rounded Rectangle 83"/>
          <p:cNvSpPr/>
          <p:nvPr/>
        </p:nvSpPr>
        <p:spPr>
          <a:xfrm>
            <a:off x="7125919" y="5093208"/>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217359" y="5143500"/>
            <a:ext cx="15453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#fbfbfb</a:t>
            </a:r>
          </a:p>
        </p:txBody>
      </p:sp>
      <p:sp>
        <p:nvSpPr>
          <p:cNvPr id="86" name="TextBox 85"/>
          <p:cNvSpPr txBox="1"/>
          <p:nvPr/>
        </p:nvSpPr>
        <p:spPr>
          <a:xfrm>
            <a:off x="9366199" y="4882896"/>
            <a:ext cx="192938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Additional button</a:t>
            </a:r>
          </a:p>
        </p:txBody>
      </p:sp>
      <p:sp>
        <p:nvSpPr>
          <p:cNvPr id="87" name="Rounded Rectangle 86"/>
          <p:cNvSpPr/>
          <p:nvPr/>
        </p:nvSpPr>
        <p:spPr>
          <a:xfrm>
            <a:off x="9366199" y="5093208"/>
            <a:ext cx="192938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9457639" y="5143500"/>
            <a:ext cx="154533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Home</a:t>
            </a:r>
          </a:p>
        </p:txBody>
      </p:sp>
      <p:sp>
        <p:nvSpPr>
          <p:cNvPr id="89" name="Oval 88"/>
          <p:cNvSpPr/>
          <p:nvPr/>
        </p:nvSpPr>
        <p:spPr>
          <a:xfrm>
            <a:off x="678759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6787591" y="31043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91" name="Oval 90"/>
          <p:cNvSpPr/>
          <p:nvPr/>
        </p:nvSpPr>
        <p:spPr>
          <a:xfrm>
            <a:off x="6787591" y="33101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6787591" y="33695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93" name="Oval 92"/>
          <p:cNvSpPr/>
          <p:nvPr/>
        </p:nvSpPr>
        <p:spPr>
          <a:xfrm>
            <a:off x="6787591" y="45354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6787591" y="45948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95" name="Oval 94"/>
          <p:cNvSpPr/>
          <p:nvPr/>
        </p:nvSpPr>
        <p:spPr>
          <a:xfrm>
            <a:off x="6787591" y="50749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6787591" y="51343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7" name="Oval 96"/>
          <p:cNvSpPr/>
          <p:nvPr/>
        </p:nvSpPr>
        <p:spPr>
          <a:xfrm>
            <a:off x="9027871" y="50749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9027871" y="51343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99" name="Rectangle 9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2" name="TextBox 10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the </a:t>
            </a:r>
            <a:r>
              <a:rPr sz="1000" b="0" i="1" lang="en-US">
                <a:solidFill>
                  <a:srgbClr val="2B3844"/>
                </a:solidFill>
                <a:latin typeface="Segoe UI"/>
              </a:rPr>
              <a:t>Event Calendar</a:t>
            </a:r>
            <a:r>
              <a:rPr sz="1000" b="0" i="0" lang="en-US">
                <a:solidFill>
                  <a:srgbClr val="2B3844"/>
                </a:solidFill>
                <a:latin typeface="Segoe UI"/>
              </a:rPr>
              <a:t> is active, both plugins share these settings: what you save here also applies to the calendar's full-screen pages - and vice versa. The tab belongs to the </a:t>
            </a:r>
            <a:r>
              <a:rPr sz="1000" b="1" i="0" lang="en-US">
                <a:solidFill>
                  <a:srgbClr val="2B3844"/>
                </a:solidFill>
                <a:latin typeface="Segoe UI"/>
              </a:rPr>
              <a:t>PRO</a:t>
            </a:r>
            <a:r>
              <a:rPr sz="1000" b="0" i="0" lang="en-US">
                <a:solidFill>
                  <a:srgbClr val="2B3844"/>
                </a:solidFill>
                <a:latin typeface="Segoe UI"/>
              </a:rPr>
              <a:t> package.</a:t>
            </a:r>
          </a:p>
        </p:txBody>
      </p:sp>
      <p:sp>
        <p:nvSpPr>
          <p:cNvPr id="103" name="Rectangle 10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05" name="TextBox 10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34 / 153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additional button: link or info page of its own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Field</a:t>
            </a:r>
          </a:p>
        </p:txBody>
      </p:sp>
      <p:sp>
        <p:nvSpPr>
          <p:cNvPr id="8" name="TextBox 7"/>
          <p:cNvSpPr txBox="1"/>
          <p:nvPr/>
        </p:nvSpPr>
        <p:spPr>
          <a:xfrm>
            <a:off x="3052720" y="1435608"/>
            <a:ext cx="849889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Effect</a:t>
            </a:r>
          </a:p>
        </p:txBody>
      </p:sp>
      <p:sp>
        <p:nvSpPr>
          <p:cNvPr id="9" name="TextBox 8"/>
          <p:cNvSpPr txBox="1"/>
          <p:nvPr/>
        </p:nvSpPr>
        <p:spPr>
          <a:xfrm>
            <a:off x="676656" y="1851587"/>
            <a:ext cx="21931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Show button</a:t>
            </a:r>
          </a:p>
        </p:txBody>
      </p:sp>
      <p:sp>
        <p:nvSpPr>
          <p:cNvPr id="10" name="TextBox 9"/>
          <p:cNvSpPr txBox="1"/>
          <p:nvPr/>
        </p:nvSpPr>
        <p:spPr>
          <a:xfrm>
            <a:off x="3052720" y="1851587"/>
            <a:ext cx="849889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Switches the button on - in app mode at the bottom of the bar, otherwise in the header</a:t>
            </a:r>
          </a:p>
        </p:txBody>
      </p:sp>
      <p:sp>
        <p:nvSpPr>
          <p:cNvPr id="11" name="Rectangle 10"/>
          <p:cNvSpPr/>
          <p:nvPr/>
        </p:nvSpPr>
        <p:spPr>
          <a:xfrm>
            <a:off x="566928" y="21888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88826"/>
            <a:ext cx="11057839" cy="52461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76206"/>
            <a:ext cx="21931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Button type</a:t>
            </a:r>
          </a:p>
        </p:txBody>
      </p:sp>
      <p:sp>
        <p:nvSpPr>
          <p:cNvPr id="14" name="TextBox 13"/>
          <p:cNvSpPr txBox="1"/>
          <p:nvPr/>
        </p:nvSpPr>
        <p:spPr>
          <a:xfrm>
            <a:off x="3052720" y="2376206"/>
            <a:ext cx="84988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Link to external website</a:t>
            </a:r>
            <a:r>
              <a:rPr sz="1000" b="0" i="0" lang="en-US">
                <a:solidFill>
                  <a:srgbClr val="1F2933"/>
                </a:solidFill>
                <a:latin typeface="Segoe UI"/>
              </a:rPr>
              <a:t> or </a:t>
            </a:r>
            <a:r>
              <a:rPr sz="1000" b="1" i="0" lang="en-US">
                <a:solidFill>
                  <a:srgbClr val="1F2933"/>
                </a:solidFill>
                <a:latin typeface="Segoe UI"/>
              </a:rPr>
              <a:t>Custom info page in full-screen app</a:t>
            </a:r>
          </a:p>
        </p:txBody>
      </p:sp>
      <p:sp>
        <p:nvSpPr>
          <p:cNvPr id="15" name="Rectangle 14"/>
          <p:cNvSpPr/>
          <p:nvPr/>
        </p:nvSpPr>
        <p:spPr>
          <a:xfrm>
            <a:off x="566928" y="271344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900825"/>
            <a:ext cx="21931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Text · Icon</a:t>
            </a:r>
          </a:p>
        </p:txBody>
      </p:sp>
      <p:sp>
        <p:nvSpPr>
          <p:cNvPr id="17" name="TextBox 16"/>
          <p:cNvSpPr txBox="1"/>
          <p:nvPr/>
        </p:nvSpPr>
        <p:spPr>
          <a:xfrm>
            <a:off x="3052720" y="2900825"/>
            <a:ext cx="849889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Label below the symbol; optionally an icon class such as </a:t>
            </a:r>
            <a:r>
              <a:rPr sz="1000" b="0" i="0" lang="en-US">
                <a:solidFill>
                  <a:srgbClr val="1F2933"/>
                </a:solidFill>
                <a:latin typeface="Consolas"/>
              </a:rPr>
              <a:t>dashicons-info</a:t>
            </a:r>
          </a:p>
        </p:txBody>
      </p:sp>
      <p:sp>
        <p:nvSpPr>
          <p:cNvPr id="18" name="Rectangle 17"/>
          <p:cNvSpPr/>
          <p:nvPr/>
        </p:nvSpPr>
        <p:spPr>
          <a:xfrm>
            <a:off x="566928" y="32380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238064"/>
            <a:ext cx="11057839" cy="52461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425444"/>
            <a:ext cx="21931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Link</a:t>
            </a:r>
          </a:p>
        </p:txBody>
      </p:sp>
      <p:sp>
        <p:nvSpPr>
          <p:cNvPr id="21" name="TextBox 20"/>
          <p:cNvSpPr txBox="1"/>
          <p:nvPr/>
        </p:nvSpPr>
        <p:spPr>
          <a:xfrm>
            <a:off x="3052720" y="3425444"/>
            <a:ext cx="849889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Only for the link: the full address including </a:t>
            </a:r>
            <a:r>
              <a:rPr sz="1000" b="0" i="0" lang="en-US">
                <a:solidFill>
                  <a:srgbClr val="1F2933"/>
                </a:solidFill>
                <a:latin typeface="Consolas"/>
              </a:rPr>
              <a:t>https://</a:t>
            </a:r>
          </a:p>
        </p:txBody>
      </p:sp>
      <p:sp>
        <p:nvSpPr>
          <p:cNvPr id="22" name="Rectangle 21"/>
          <p:cNvSpPr/>
          <p:nvPr/>
        </p:nvSpPr>
        <p:spPr>
          <a:xfrm>
            <a:off x="566928" y="37626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950062"/>
            <a:ext cx="21931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Content</a:t>
            </a:r>
          </a:p>
        </p:txBody>
      </p:sp>
      <p:sp>
        <p:nvSpPr>
          <p:cNvPr id="24" name="TextBox 23"/>
          <p:cNvSpPr txBox="1"/>
          <p:nvPr/>
        </p:nvSpPr>
        <p:spPr>
          <a:xfrm>
            <a:off x="3052720" y="3950062"/>
            <a:ext cx="849889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Only for the info page: text, headings, links and images in the editor</a:t>
            </a:r>
          </a:p>
        </p:txBody>
      </p:sp>
      <p:sp>
        <p:nvSpPr>
          <p:cNvPr id="25" name="Rectangle 24"/>
          <p:cNvSpPr/>
          <p:nvPr/>
        </p:nvSpPr>
        <p:spPr>
          <a:xfrm>
            <a:off x="566928" y="428730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287302"/>
            <a:ext cx="11057839" cy="52461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474681"/>
            <a:ext cx="21931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Display style</a:t>
            </a:r>
          </a:p>
        </p:txBody>
      </p:sp>
      <p:sp>
        <p:nvSpPr>
          <p:cNvPr id="28" name="TextBox 27"/>
          <p:cNvSpPr txBox="1"/>
          <p:nvPr/>
        </p:nvSpPr>
        <p:spPr>
          <a:xfrm>
            <a:off x="3052720" y="4474681"/>
            <a:ext cx="849889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Box / Frame</a:t>
            </a:r>
            <a:r>
              <a:rPr sz="1000" b="0" i="0" lang="en-US">
                <a:solidFill>
                  <a:srgbClr val="1F2933"/>
                </a:solidFill>
                <a:latin typeface="Segoe UI"/>
              </a:rPr>
              <a:t> or </a:t>
            </a:r>
            <a:r>
              <a:rPr sz="1000" b="1" i="0" lang="en-US">
                <a:solidFill>
                  <a:srgbClr val="1F2933"/>
                </a:solidFill>
                <a:latin typeface="Segoe UI"/>
              </a:rPr>
              <a:t>Clean</a:t>
            </a:r>
            <a:r>
              <a:rPr sz="1000" b="0" i="0" lang="en-US">
                <a:solidFill>
                  <a:srgbClr val="1F2933"/>
                </a:solidFill>
                <a:latin typeface="Segoe UI"/>
              </a:rPr>
              <a:t> - without a box, blends into the page</a:t>
            </a:r>
          </a:p>
        </p:txBody>
      </p:sp>
      <p:sp>
        <p:nvSpPr>
          <p:cNvPr id="29" name="Rectangle 28"/>
          <p:cNvSpPr/>
          <p:nvPr/>
        </p:nvSpPr>
        <p:spPr>
          <a:xfrm>
            <a:off x="566928" y="481192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5074230"/>
            <a:ext cx="219318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Start page</a:t>
            </a:r>
          </a:p>
        </p:txBody>
      </p:sp>
      <p:sp>
        <p:nvSpPr>
          <p:cNvPr id="31" name="TextBox 30"/>
          <p:cNvSpPr txBox="1"/>
          <p:nvPr/>
        </p:nvSpPr>
        <p:spPr>
          <a:xfrm>
            <a:off x="3052720" y="4999300"/>
            <a:ext cx="8498894" cy="48260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Use this info page as start page / landing page of the full-screen app</a:t>
            </a:r>
            <a:r>
              <a:rPr sz="1000" b="0" i="0" lang="en-US">
                <a:solidFill>
                  <a:srgbClr val="1F2933"/>
                </a:solidFill>
                <a:latin typeface="Segoe UI"/>
              </a:rPr>
              <a:t>: whoever opens the full-screen map lands here first; the button sits at the far left</a:t>
            </a:r>
          </a:p>
        </p:txBody>
      </p:sp>
      <p:sp>
        <p:nvSpPr>
          <p:cNvPr id="32" name="Rectangle 31"/>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6" name="TextBox 3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info page has the address </a:t>
            </a:r>
            <a:r>
              <a:rPr sz="1000" b="0" i="0" lang="en-US">
                <a:solidFill>
                  <a:srgbClr val="2B3844"/>
                </a:solidFill>
                <a:latin typeface="Consolas"/>
              </a:rPr>
              <a:t>/?eem_info</a:t>
            </a:r>
            <a:r>
              <a:rPr sz="1000" b="0" i="0" lang="en-US">
                <a:solidFill>
                  <a:srgbClr val="2B3844"/>
                </a:solidFill>
                <a:latin typeface="Segoe UI"/>
              </a:rPr>
              <a:t>. It lets you build a small start page with a welcome, directions and opening hours - without a WordPress page of its own. Addresses with floor, hall or booth still open the map directly.</a:t>
            </a:r>
          </a:p>
        </p:txBody>
      </p:sp>
      <p:sp>
        <p:nvSpPr>
          <p:cNvPr id="37" name="Rectangle 3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39" name="TextBox 3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35 / 153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Tab 5: Security &amp; Maintenance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Favorites Spam Protection</a:t>
            </a:r>
            <a:r>
              <a:rPr sz="1150" b="0" i="0" lang="en-US">
                <a:solidFill>
                  <a:srgbClr val="25333F"/>
                </a:solidFill>
                <a:latin typeface="Segoe UI"/>
              </a:rPr>
              <a:t> - the minimum gap in seconds per connection.</a:t>
            </a:r>
          </a:p>
        </p:txBody>
      </p:sp>
      <p:sp>
        <p:nvSpPr>
          <p:cNvPr id="9" name="TextBox 8"/>
          <p:cNvSpPr txBox="1"/>
          <p:nvPr/>
        </p:nvSpPr>
        <p:spPr>
          <a:xfrm>
            <a:off x="950976" y="175539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Default 1 second, adjustable from 0 to 10. It only limits how often the statistic goes up. Marking itself is never affected - it works immediately every time.</a:t>
            </a:r>
          </a:p>
        </p:txBody>
      </p:sp>
      <p:sp>
        <p:nvSpPr>
          <p:cNvPr id="10" name="Oval 9"/>
          <p:cNvSpPr/>
          <p:nvPr/>
        </p:nvSpPr>
        <p:spPr>
          <a:xfrm>
            <a:off x="566928" y="243662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47777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427478"/>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The counter is an </a:t>
            </a:r>
            <a:r>
              <a:rPr sz="1150" b="1" i="0" lang="en-US">
                <a:solidFill>
                  <a:srgbClr val="25333F"/>
                </a:solidFill>
                <a:latin typeface="Segoe UI"/>
              </a:rPr>
              <a:t>anonymous statistic</a:t>
            </a:r>
            <a:r>
              <a:rPr sz="1150" b="0" i="0" lang="en-US">
                <a:solidFill>
                  <a:srgbClr val="25333F"/>
                </a:solidFill>
                <a:latin typeface="Segoe UI"/>
              </a:rPr>
              <a:t>. It does not store </a:t>
            </a:r>
            <a:r>
              <a:rPr sz="1150" b="0" i="1" lang="en-US">
                <a:solidFill>
                  <a:srgbClr val="25333F"/>
                </a:solidFill>
                <a:latin typeface="Segoe UI"/>
              </a:rPr>
              <a:t>who</a:t>
            </a:r>
            <a:r>
              <a:rPr sz="1150" b="0" i="0" lang="en-US">
                <a:solidFill>
                  <a:srgbClr val="25333F"/>
                </a:solidFill>
                <a:latin typeface="Segoe UI"/>
              </a:rPr>
              <a:t> clicked, only </a:t>
            </a:r>
            <a:r>
              <a:rPr sz="1150" b="0" i="1" lang="en-US">
                <a:solidFill>
                  <a:srgbClr val="25333F"/>
                </a:solidFill>
                <a:latin typeface="Segoe UI"/>
              </a:rPr>
              <a:t>how often</a:t>
            </a:r>
            <a:r>
              <a:rPr sz="1150" b="0" i="0" lang="en-US">
                <a:solidFill>
                  <a:srgbClr val="25333F"/>
                </a:solidFill>
                <a:latin typeface="Segoe UI"/>
              </a:rPr>
              <a:t>.</a:t>
            </a:r>
          </a:p>
        </p:txBody>
      </p:sp>
      <p:sp>
        <p:nvSpPr>
          <p:cNvPr id="13" name="Oval 12"/>
          <p:cNvSpPr/>
          <p:nvPr/>
        </p:nvSpPr>
        <p:spPr>
          <a:xfrm>
            <a:off x="566928" y="303072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307187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3021584"/>
            <a:ext cx="39529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Delete Data on Uninstall</a:t>
            </a:r>
            <a:r>
              <a:rPr sz="1150" b="0" i="0" lang="en-US">
                <a:solidFill>
                  <a:srgbClr val="25333F"/>
                </a:solidFill>
                <a:latin typeface="Segoe UI"/>
              </a:rPr>
              <a:t> - when the plugin is </a:t>
            </a:r>
            <a:r>
              <a:rPr sz="1150" b="0" i="1" lang="en-US">
                <a:solidFill>
                  <a:srgbClr val="25333F"/>
                </a:solidFill>
                <a:latin typeface="Segoe UI"/>
              </a:rPr>
              <a:t>deleted</a:t>
            </a:r>
            <a:r>
              <a:rPr sz="1150" b="0" i="0" lang="en-US">
                <a:solidFill>
                  <a:srgbClr val="25333F"/>
                </a:solidFill>
                <a:latin typeface="Segoe UI"/>
              </a:rPr>
              <a:t>, everything then disappears.</a:t>
            </a:r>
          </a:p>
        </p:txBody>
      </p:sp>
      <p:sp>
        <p:nvSpPr>
          <p:cNvPr id="16" name="TextBox 15"/>
          <p:cNvSpPr txBox="1"/>
          <p:nvPr/>
        </p:nvSpPr>
        <p:spPr>
          <a:xfrm>
            <a:off x="950976" y="3423666"/>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Exhibitors, events, lists, settings, API keys. Deactivating leaves everything in place.</a:t>
            </a:r>
          </a:p>
        </p:txBody>
      </p:sp>
      <p:sp>
        <p:nvSpPr>
          <p:cNvPr id="17" name="Oval 16"/>
          <p:cNvSpPr/>
          <p:nvPr/>
        </p:nvSpPr>
        <p:spPr>
          <a:xfrm>
            <a:off x="566928" y="396011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400126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950969"/>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Below the save button: </a:t>
            </a:r>
            <a:r>
              <a:rPr sz="1150" b="1" i="0" lang="en-US">
                <a:solidFill>
                  <a:srgbClr val="25333F"/>
                </a:solidFill>
                <a:latin typeface="Segoe UI"/>
              </a:rPr>
              <a:t>Back up &amp; restore settings</a:t>
            </a:r>
            <a:r>
              <a:rPr sz="1150" b="0" i="0" lang="en-US">
                <a:solidFill>
                  <a:srgbClr val="25333F"/>
                </a:solidFill>
                <a:latin typeface="Segoe UI"/>
              </a:rPr>
              <a:t>.</a:t>
            </a:r>
          </a:p>
        </p:txBody>
      </p:sp>
      <p:sp>
        <p:nvSpPr>
          <p:cNvPr id="20" name="TextBox 19"/>
          <p:cNvSpPr txBox="1"/>
          <p:nvPr/>
        </p:nvSpPr>
        <p:spPr>
          <a:xfrm>
            <a:off x="950976" y="4174870"/>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Since October 2026 here instead of on the Import / Export page - see chapter 7.9.</a:t>
            </a:r>
          </a:p>
        </p:txBody>
      </p:sp>
      <p:sp>
        <p:nvSpPr>
          <p:cNvPr id="21" name="Rectangle 20"/>
          <p:cNvSpPr/>
          <p:nvPr/>
        </p:nvSpPr>
        <p:spPr>
          <a:xfrm>
            <a:off x="5315407" y="1353312"/>
            <a:ext cx="6309360" cy="39319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4" name="Rectangle 23"/>
          <p:cNvSpPr/>
          <p:nvPr/>
        </p:nvSpPr>
        <p:spPr>
          <a:xfrm>
            <a:off x="5315407" y="1572768"/>
            <a:ext cx="1481328" cy="37124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6" name="Rectangle 25"/>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28" name="Rectangle 27"/>
          <p:cNvSpPr/>
          <p:nvPr/>
        </p:nvSpPr>
        <p:spPr>
          <a:xfrm>
            <a:off x="53154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0" name="TextBox 29"/>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1" name="TextBox 30"/>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2" name="TextBox 31"/>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3" name="TextBox 32"/>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4" name="TextBox 33"/>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35" name="TextBox 34"/>
          <p:cNvSpPr txBox="1"/>
          <p:nvPr/>
        </p:nvSpPr>
        <p:spPr>
          <a:xfrm>
            <a:off x="546171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6" name="TextBox 35"/>
          <p:cNvSpPr txBox="1"/>
          <p:nvPr/>
        </p:nvSpPr>
        <p:spPr>
          <a:xfrm>
            <a:off x="546171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7" name="TextBox 36"/>
          <p:cNvSpPr txBox="1"/>
          <p:nvPr/>
        </p:nvSpPr>
        <p:spPr>
          <a:xfrm>
            <a:off x="6997903" y="1719072"/>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38" name="Rectangle 37"/>
          <p:cNvSpPr/>
          <p:nvPr/>
        </p:nvSpPr>
        <p:spPr>
          <a:xfrm>
            <a:off x="6997903" y="2029968"/>
            <a:ext cx="561596"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97903" y="2107692"/>
            <a:ext cx="561596"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Display</a:t>
            </a:r>
          </a:p>
        </p:txBody>
      </p:sp>
      <p:sp>
        <p:nvSpPr>
          <p:cNvPr id="40" name="Rectangle 39"/>
          <p:cNvSpPr/>
          <p:nvPr/>
        </p:nvSpPr>
        <p:spPr>
          <a:xfrm>
            <a:off x="7596076" y="2029968"/>
            <a:ext cx="66930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596076" y="2107692"/>
            <a:ext cx="66930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Functions &amp; Defaults</a:t>
            </a:r>
          </a:p>
        </p:txBody>
      </p:sp>
      <p:sp>
        <p:nvSpPr>
          <p:cNvPr id="42" name="Rectangle 41"/>
          <p:cNvSpPr/>
          <p:nvPr/>
        </p:nvSpPr>
        <p:spPr>
          <a:xfrm>
            <a:off x="8301952" y="2029968"/>
            <a:ext cx="50774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8301952" y="2107692"/>
            <a:ext cx="507745"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Labels &amp; Texts</a:t>
            </a:r>
          </a:p>
        </p:txBody>
      </p:sp>
      <p:sp>
        <p:nvSpPr>
          <p:cNvPr id="44" name="Rectangle 43"/>
          <p:cNvSpPr/>
          <p:nvPr/>
        </p:nvSpPr>
        <p:spPr>
          <a:xfrm>
            <a:off x="8846273" y="2029968"/>
            <a:ext cx="58852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8846273" y="2107692"/>
            <a:ext cx="58852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46" name="Rectangle 45"/>
          <p:cNvSpPr/>
          <p:nvPr/>
        </p:nvSpPr>
        <p:spPr>
          <a:xfrm>
            <a:off x="9471372" y="2029968"/>
            <a:ext cx="723152"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9471372" y="2029968"/>
            <a:ext cx="723152"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471372" y="2107692"/>
            <a:ext cx="723152"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Security &amp; Maintenance</a:t>
            </a:r>
          </a:p>
        </p:txBody>
      </p:sp>
      <p:sp>
        <p:nvSpPr>
          <p:cNvPr id="49" name="Rectangle 48"/>
          <p:cNvSpPr/>
          <p:nvPr/>
        </p:nvSpPr>
        <p:spPr>
          <a:xfrm>
            <a:off x="10231100" y="2029968"/>
            <a:ext cx="21156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231100" y="2107692"/>
            <a:ext cx="21156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1" name="Rectangle 50"/>
          <p:cNvSpPr/>
          <p:nvPr/>
        </p:nvSpPr>
        <p:spPr>
          <a:xfrm>
            <a:off x="10479236" y="2029968"/>
            <a:ext cx="64237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10479236" y="2107692"/>
            <a:ext cx="64237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53" name="Rectangle 52"/>
          <p:cNvSpPr/>
          <p:nvPr/>
        </p:nvSpPr>
        <p:spPr>
          <a:xfrm>
            <a:off x="11158187" y="2029968"/>
            <a:ext cx="2654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1158187" y="2107692"/>
            <a:ext cx="2654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55" name="Rectangle 54"/>
          <p:cNvSpPr/>
          <p:nvPr/>
        </p:nvSpPr>
        <p:spPr>
          <a:xfrm>
            <a:off x="6997903" y="2304288"/>
            <a:ext cx="44256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6997903" y="2450592"/>
            <a:ext cx="4425696" cy="12893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997903" y="2450592"/>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6997903" y="2724912"/>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107631" y="2519172"/>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Security &amp; Favorites</a:t>
            </a:r>
          </a:p>
        </p:txBody>
      </p:sp>
      <p:sp>
        <p:nvSpPr>
          <p:cNvPr id="60" name="TextBox 59"/>
          <p:cNvSpPr txBox="1"/>
          <p:nvPr/>
        </p:nvSpPr>
        <p:spPr>
          <a:xfrm>
            <a:off x="7125919" y="2852928"/>
            <a:ext cx="219456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Favorites Spam Protection</a:t>
            </a:r>
          </a:p>
        </p:txBody>
      </p:sp>
      <p:sp>
        <p:nvSpPr>
          <p:cNvPr id="61" name="Rounded Rectangle 60"/>
          <p:cNvSpPr/>
          <p:nvPr/>
        </p:nvSpPr>
        <p:spPr>
          <a:xfrm>
            <a:off x="7125919" y="3063240"/>
            <a:ext cx="109728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217359" y="3113532"/>
            <a:ext cx="713232"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a:t>
            </a:r>
          </a:p>
        </p:txBody>
      </p:sp>
      <p:sp>
        <p:nvSpPr>
          <p:cNvPr id="63" name="TextBox 62"/>
          <p:cNvSpPr txBox="1"/>
          <p:nvPr/>
        </p:nvSpPr>
        <p:spPr>
          <a:xfrm>
            <a:off x="8351215" y="3113532"/>
            <a:ext cx="1097280" cy="146304"/>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Seconds</a:t>
            </a:r>
          </a:p>
        </p:txBody>
      </p:sp>
      <p:sp>
        <p:nvSpPr>
          <p:cNvPr id="64" name="TextBox 63"/>
          <p:cNvSpPr txBox="1"/>
          <p:nvPr/>
        </p:nvSpPr>
        <p:spPr>
          <a:xfrm>
            <a:off x="7125919" y="3401568"/>
            <a:ext cx="4169663"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Affects the statistic only - never the marking itself.</a:t>
            </a:r>
          </a:p>
        </p:txBody>
      </p:sp>
      <p:sp>
        <p:nvSpPr>
          <p:cNvPr id="65" name="Rectangle 64"/>
          <p:cNvSpPr/>
          <p:nvPr/>
        </p:nvSpPr>
        <p:spPr>
          <a:xfrm>
            <a:off x="6997903" y="3886200"/>
            <a:ext cx="4425696" cy="10607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6997903" y="3886200"/>
            <a:ext cx="44256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6997903" y="4160520"/>
            <a:ext cx="442569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107631" y="3954780"/>
            <a:ext cx="420624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Maintenance &amp; Uninstall</a:t>
            </a:r>
          </a:p>
        </p:txBody>
      </p:sp>
      <p:sp>
        <p:nvSpPr>
          <p:cNvPr id="69" name="Rectangle 68"/>
          <p:cNvSpPr/>
          <p:nvPr/>
        </p:nvSpPr>
        <p:spPr>
          <a:xfrm>
            <a:off x="7125919" y="4306823"/>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308799" y="4293107"/>
            <a:ext cx="398678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Delete Data on Uninstall</a:t>
            </a:r>
          </a:p>
        </p:txBody>
      </p:sp>
      <p:sp>
        <p:nvSpPr>
          <p:cNvPr id="71" name="TextBox 70"/>
          <p:cNvSpPr txBox="1"/>
          <p:nvPr/>
        </p:nvSpPr>
        <p:spPr>
          <a:xfrm>
            <a:off x="7125919" y="4581144"/>
            <a:ext cx="4169663" cy="365760"/>
          </a:xfrm>
          <a:prstGeom prst="rect">
            <a:avLst/>
          </a:prstGeom>
          <a:noFill/>
        </p:spPr>
        <p:txBody>
          <a:bodyPr wrap="square" lIns="0" rIns="0" tIns="0" bIns="0" anchor="t">
            <a:spAutoFit/>
          </a:bodyPr>
          <a:lstStyle/>
          <a:p>
            <a:pPr algn="l">
              <a:lnSpc>
                <a:spcPct val="125000"/>
              </a:lnSpc>
            </a:pPr>
            <a:r>
              <a:rPr sz="700" b="0" i="0" lang="en-US">
                <a:solidFill>
                  <a:srgbClr val="C0392B"/>
                </a:solidFill>
                <a:latin typeface="Segoe UI"/>
              </a:rPr>
              <a:t>Warning: If this is active, deleting the plugin will irrevocably destroy all your exhibitor data.</a:t>
            </a:r>
          </a:p>
        </p:txBody>
      </p:sp>
      <p:sp>
        <p:nvSpPr>
          <p:cNvPr id="72" name="Oval 71"/>
          <p:cNvSpPr/>
          <p:nvPr/>
        </p:nvSpPr>
        <p:spPr>
          <a:xfrm>
            <a:off x="678759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6787591" y="31043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4" name="Oval 73"/>
          <p:cNvSpPr/>
          <p:nvPr/>
        </p:nvSpPr>
        <p:spPr>
          <a:xfrm>
            <a:off x="6787591" y="4224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6787591" y="42839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6" name="Rectangle 75"/>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79" name="TextBox 7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The delete switch takes effect since 2026-09-29.</a:t>
            </a:r>
            <a:r>
              <a:rPr sz="1000" b="0" i="0" lang="en-US">
                <a:solidFill>
                  <a:srgbClr val="2B3844"/>
                </a:solidFill>
                <a:latin typeface="Segoe UI"/>
              </a:rPr>
              <a:t> Previously everything stayed when the plugin was removed - you can no longer rely on that. If the box is ticked, the data is irrevocably gone after deleting.</a:t>
            </a:r>
          </a:p>
        </p:txBody>
      </p:sp>
      <p:sp>
        <p:nvSpPr>
          <p:cNvPr id="80" name="Rectangle 7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82" name="TextBox 8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36 / 153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Tab 6: API - the public interface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Switch on </a:t>
            </a:r>
            <a:r>
              <a:rPr sz="1150" b="1" i="0" lang="en-US">
                <a:solidFill>
                  <a:srgbClr val="25333F"/>
                </a:solidFill>
                <a:latin typeface="Segoe UI"/>
              </a:rPr>
              <a:t>Enable public API</a:t>
            </a:r>
            <a:r>
              <a:rPr sz="1150" b="0" i="0" lang="en-US">
                <a:solidFill>
                  <a:srgbClr val="25333F"/>
                </a:solidFill>
                <a:latin typeface="Segoe UI"/>
              </a:rPr>
              <a:t> and save.</a:t>
            </a:r>
          </a:p>
        </p:txBody>
      </p:sp>
      <p:sp>
        <p:nvSpPr>
          <p:cNvPr id="9" name="TextBox 8"/>
          <p:cNvSpPr txBox="1"/>
          <p:nvPr/>
        </p:nvSpPr>
        <p:spPr>
          <a:xfrm>
            <a:off x="950976" y="1577213"/>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is off by default - then its addresses do not exist at all.</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19597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Copy the </a:t>
            </a:r>
            <a:r>
              <a:rPr sz="1150" b="1" i="0" lang="en-US">
                <a:solidFill>
                  <a:srgbClr val="25333F"/>
                </a:solidFill>
                <a:latin typeface="Segoe UI"/>
              </a:rPr>
              <a:t>Base URL</a:t>
            </a:r>
            <a:r>
              <a:rPr sz="1150" b="0" i="0" lang="en-US">
                <a:solidFill>
                  <a:srgbClr val="25333F"/>
                </a:solidFill>
                <a:latin typeface="Segoe UI"/>
              </a:rPr>
              <a:t>. That is what you pass on to your partners.</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53843"/>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Access</a:t>
            </a:r>
            <a:r>
              <a:rPr sz="1150" b="0" i="0" lang="en-US">
                <a:solidFill>
                  <a:srgbClr val="25333F"/>
                </a:solidFill>
                <a:latin typeface="Segoe UI"/>
              </a:rPr>
              <a:t>: stay with </a:t>
            </a:r>
            <a:r>
              <a:rPr sz="1150" b="0" i="1" lang="en-US">
                <a:solidFill>
                  <a:srgbClr val="25333F"/>
                </a:solidFill>
                <a:latin typeface="Segoe UI"/>
              </a:rPr>
              <a:t>API key required</a:t>
            </a:r>
            <a:r>
              <a:rPr sz="1150" b="0" i="0" lang="en-US">
                <a:solidFill>
                  <a:srgbClr val="25333F"/>
                </a:solidFill>
                <a:latin typeface="Segoe UI"/>
              </a:rPr>
              <a:t>.</a:t>
            </a:r>
          </a:p>
        </p:txBody>
      </p:sp>
      <p:sp>
        <p:nvSpPr>
          <p:cNvPr id="16" name="TextBox 15"/>
          <p:cNvSpPr txBox="1"/>
          <p:nvPr/>
        </p:nvSpPr>
        <p:spPr>
          <a:xfrm>
            <a:off x="950976" y="2777743"/>
            <a:ext cx="3861511" cy="219456"/>
          </a:xfrm>
          <a:prstGeom prst="rect">
            <a:avLst/>
          </a:prstGeom>
          <a:noFill/>
        </p:spPr>
        <p:txBody>
          <a:bodyPr wrap="square" lIns="0" rIns="0" tIns="0" bIns="0" anchor="t">
            <a:spAutoFit/>
          </a:bodyPr>
          <a:lstStyle/>
          <a:p>
            <a:pPr algn="l">
              <a:lnSpc>
                <a:spcPct val="120000"/>
              </a:lnSpc>
            </a:pPr>
            <a:r>
              <a:rPr sz="950" b="0" i="1" lang="en-US">
                <a:solidFill>
                  <a:srgbClr val="6B7A88"/>
                </a:solidFill>
                <a:latin typeface="Segoe UI"/>
              </a:rPr>
              <a:t>Public</a:t>
            </a:r>
            <a:r>
              <a:rPr sz="950" b="0" i="0" lang="en-US">
                <a:solidFill>
                  <a:srgbClr val="6B7A88"/>
                </a:solidFill>
                <a:latin typeface="Segoe UI"/>
              </a:rPr>
              <a:t> means: anyone may retrieve data without a key.</a:t>
            </a:r>
          </a:p>
        </p:txBody>
      </p:sp>
      <p:sp>
        <p:nvSpPr>
          <p:cNvPr id="17" name="Oval 16"/>
          <p:cNvSpPr/>
          <p:nvPr/>
        </p:nvSpPr>
        <p:spPr>
          <a:xfrm>
            <a:off x="566928" y="316941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21056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160268"/>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Rate limit</a:t>
            </a:r>
            <a:r>
              <a:rPr sz="1150" b="0" i="0" lang="en-US">
                <a:solidFill>
                  <a:srgbClr val="25333F"/>
                </a:solidFill>
                <a:latin typeface="Segoe UI"/>
              </a:rPr>
              <a:t> and </a:t>
            </a:r>
            <a:r>
              <a:rPr sz="1150" b="1" i="0" lang="en-US">
                <a:solidFill>
                  <a:srgbClr val="25333F"/>
                </a:solidFill>
                <a:latin typeface="Segoe UI"/>
              </a:rPr>
              <a:t>Cache duration</a:t>
            </a:r>
            <a:r>
              <a:rPr sz="1150" b="0" i="0" lang="en-US">
                <a:solidFill>
                  <a:srgbClr val="25333F"/>
                </a:solidFill>
                <a:latin typeface="Segoe UI"/>
              </a:rPr>
              <a:t> almost always fit.</a:t>
            </a:r>
          </a:p>
        </p:txBody>
      </p:sp>
      <p:sp>
        <p:nvSpPr>
          <p:cNvPr id="20" name="TextBox 19"/>
          <p:cNvSpPr txBox="1"/>
          <p:nvPr/>
        </p:nvSpPr>
        <p:spPr>
          <a:xfrm>
            <a:off x="950976" y="3384169"/>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120 requests per minute, 300 seconds. Changes still arrive at once.</a:t>
            </a:r>
          </a:p>
        </p:txBody>
      </p:sp>
      <p:sp>
        <p:nvSpPr>
          <p:cNvPr id="21" name="Rectangle 20"/>
          <p:cNvSpPr/>
          <p:nvPr/>
        </p:nvSpPr>
        <p:spPr>
          <a:xfrm>
            <a:off x="5223967" y="1353312"/>
            <a:ext cx="640080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4" name="Rectangle 23"/>
          <p:cNvSpPr/>
          <p:nvPr/>
        </p:nvSpPr>
        <p:spPr>
          <a:xfrm>
            <a:off x="522396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6" name="Rectangle 25"/>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28" name="Rectangle 27"/>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0" name="TextBox 29"/>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1" name="TextBox 30"/>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2" name="TextBox 31"/>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3" name="TextBox 32"/>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4" name="TextBox 33"/>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35" name="TextBox 34"/>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6" name="TextBox 35"/>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7" name="TextBox 36"/>
          <p:cNvSpPr txBox="1"/>
          <p:nvPr/>
        </p:nvSpPr>
        <p:spPr>
          <a:xfrm>
            <a:off x="6906463" y="1719072"/>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38" name="Rectangle 37"/>
          <p:cNvSpPr/>
          <p:nvPr/>
        </p:nvSpPr>
        <p:spPr>
          <a:xfrm>
            <a:off x="6906463" y="2029968"/>
            <a:ext cx="5739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06463" y="2107692"/>
            <a:ext cx="5739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Display</a:t>
            </a:r>
          </a:p>
        </p:txBody>
      </p:sp>
      <p:sp>
        <p:nvSpPr>
          <p:cNvPr id="40" name="Rectangle 39"/>
          <p:cNvSpPr/>
          <p:nvPr/>
        </p:nvSpPr>
        <p:spPr>
          <a:xfrm>
            <a:off x="7516951" y="2029968"/>
            <a:ext cx="68397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516951" y="2107692"/>
            <a:ext cx="683977"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Functions &amp; Defaults</a:t>
            </a:r>
          </a:p>
        </p:txBody>
      </p:sp>
      <p:sp>
        <p:nvSpPr>
          <p:cNvPr id="42" name="Rectangle 41"/>
          <p:cNvSpPr/>
          <p:nvPr/>
        </p:nvSpPr>
        <p:spPr>
          <a:xfrm>
            <a:off x="8237505"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8237505" y="2107692"/>
            <a:ext cx="51887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Labels &amp; Texts</a:t>
            </a:r>
          </a:p>
        </p:txBody>
      </p:sp>
      <p:sp>
        <p:nvSpPr>
          <p:cNvPr id="44" name="Rectangle 43"/>
          <p:cNvSpPr/>
          <p:nvPr/>
        </p:nvSpPr>
        <p:spPr>
          <a:xfrm>
            <a:off x="8792961" y="2029968"/>
            <a:ext cx="60142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8792961" y="2107692"/>
            <a:ext cx="60142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46" name="Rectangle 45"/>
          <p:cNvSpPr/>
          <p:nvPr/>
        </p:nvSpPr>
        <p:spPr>
          <a:xfrm>
            <a:off x="9430966" y="2029968"/>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9430966" y="2107692"/>
            <a:ext cx="739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48" name="Rectangle 47"/>
          <p:cNvSpPr/>
          <p:nvPr/>
        </p:nvSpPr>
        <p:spPr>
          <a:xfrm>
            <a:off x="10206553" y="2029968"/>
            <a:ext cx="216199"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10206553" y="2029968"/>
            <a:ext cx="216199"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206553" y="2107692"/>
            <a:ext cx="216199"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API</a:t>
            </a:r>
          </a:p>
        </p:txBody>
      </p:sp>
      <p:sp>
        <p:nvSpPr>
          <p:cNvPr id="51" name="Rectangle 50"/>
          <p:cNvSpPr/>
          <p:nvPr/>
        </p:nvSpPr>
        <p:spPr>
          <a:xfrm>
            <a:off x="10459328" y="2029968"/>
            <a:ext cx="65646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10459328" y="2107692"/>
            <a:ext cx="656461"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53" name="Rectangle 52"/>
          <p:cNvSpPr/>
          <p:nvPr/>
        </p:nvSpPr>
        <p:spPr>
          <a:xfrm>
            <a:off x="11152366" y="2029968"/>
            <a:ext cx="2712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1152366" y="2107692"/>
            <a:ext cx="27123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55" name="Rectangle 54"/>
          <p:cNvSpPr/>
          <p:nvPr/>
        </p:nvSpPr>
        <p:spPr>
          <a:xfrm>
            <a:off x="6906463" y="2304288"/>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6906463" y="2450592"/>
            <a:ext cx="4517136" cy="268833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906463" y="24505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6906463" y="27249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016191" y="2519172"/>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Public API (REST)</a:t>
            </a:r>
          </a:p>
        </p:txBody>
      </p:sp>
      <p:sp>
        <p:nvSpPr>
          <p:cNvPr id="60" name="TextBox 59"/>
          <p:cNvSpPr txBox="1"/>
          <p:nvPr/>
        </p:nvSpPr>
        <p:spPr>
          <a:xfrm>
            <a:off x="7034479" y="2852928"/>
            <a:ext cx="219456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Status</a:t>
            </a:r>
          </a:p>
        </p:txBody>
      </p:sp>
      <p:sp>
        <p:nvSpPr>
          <p:cNvPr id="61" name="Rectangle 60"/>
          <p:cNvSpPr/>
          <p:nvPr/>
        </p:nvSpPr>
        <p:spPr>
          <a:xfrm>
            <a:off x="7034479" y="3108960"/>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217359" y="3095244"/>
            <a:ext cx="2926080"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Enable public API</a:t>
            </a:r>
          </a:p>
        </p:txBody>
      </p:sp>
      <p:sp>
        <p:nvSpPr>
          <p:cNvPr id="63" name="Rounded Rectangle 62"/>
          <p:cNvSpPr/>
          <p:nvPr/>
        </p:nvSpPr>
        <p:spPr>
          <a:xfrm>
            <a:off x="9229039" y="3081528"/>
            <a:ext cx="501091" cy="182880"/>
          </a:xfrm>
          <a:prstGeom prst="roundRect">
            <a:avLst>
              <a:gd name="adj" fmla="val 50000"/>
            </a:avLst>
          </a:prstGeom>
          <a:solidFill>
            <a:srgbClr val="EEF4FA"/>
          </a:solidFill>
          <a:ln w="889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9229039" y="3107131"/>
            <a:ext cx="501091" cy="137160"/>
          </a:xfrm>
          <a:prstGeom prst="rect">
            <a:avLst/>
          </a:prstGeom>
          <a:noFill/>
        </p:spPr>
        <p:txBody>
          <a:bodyPr wrap="square" lIns="0" rIns="0" tIns="0" bIns="0" anchor="t">
            <a:spAutoFit/>
          </a:bodyPr>
          <a:lstStyle/>
          <a:p>
            <a:pPr algn="ctr">
              <a:lnSpc>
                <a:spcPct val="100000"/>
              </a:lnSpc>
            </a:pPr>
            <a:r>
              <a:rPr sz="700" b="1" i="0" lang="en-US">
                <a:solidFill>
                  <a:srgbClr val="1E8E5A"/>
                </a:solidFill>
                <a:latin typeface="Segoe UI"/>
              </a:rPr>
              <a:t>Active</a:t>
            </a:r>
          </a:p>
        </p:txBody>
      </p:sp>
      <p:sp>
        <p:nvSpPr>
          <p:cNvPr id="65" name="TextBox 64"/>
          <p:cNvSpPr txBox="1"/>
          <p:nvPr/>
        </p:nvSpPr>
        <p:spPr>
          <a:xfrm>
            <a:off x="7034479" y="3392424"/>
            <a:ext cx="330098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Base URL</a:t>
            </a:r>
          </a:p>
        </p:txBody>
      </p:sp>
      <p:sp>
        <p:nvSpPr>
          <p:cNvPr id="66" name="Rounded Rectangle 65"/>
          <p:cNvSpPr/>
          <p:nvPr/>
        </p:nvSpPr>
        <p:spPr>
          <a:xfrm>
            <a:off x="7034479" y="3602736"/>
            <a:ext cx="330098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125919" y="3653028"/>
            <a:ext cx="291693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…/wp-json/event-exhibitor-manager/public/v1/</a:t>
            </a:r>
          </a:p>
        </p:txBody>
      </p:sp>
      <p:sp>
        <p:nvSpPr>
          <p:cNvPr id="68" name="Rounded Rectangle 67"/>
          <p:cNvSpPr/>
          <p:nvPr/>
        </p:nvSpPr>
        <p:spPr>
          <a:xfrm>
            <a:off x="10426903" y="3602736"/>
            <a:ext cx="868680"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0426903" y="3653028"/>
            <a:ext cx="868680"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Copy</a:t>
            </a:r>
          </a:p>
        </p:txBody>
      </p:sp>
      <p:sp>
        <p:nvSpPr>
          <p:cNvPr id="70" name="TextBox 69"/>
          <p:cNvSpPr txBox="1"/>
          <p:nvPr/>
        </p:nvSpPr>
        <p:spPr>
          <a:xfrm>
            <a:off x="7034479" y="3931920"/>
            <a:ext cx="2194560"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Access</a:t>
            </a:r>
          </a:p>
        </p:txBody>
      </p:sp>
      <p:sp>
        <p:nvSpPr>
          <p:cNvPr id="71" name="Oval 70"/>
          <p:cNvSpPr/>
          <p:nvPr/>
        </p:nvSpPr>
        <p:spPr>
          <a:xfrm>
            <a:off x="7034479" y="4187952"/>
            <a:ext cx="118872" cy="118872"/>
          </a:xfrm>
          <a:prstGeom prst="ellipse">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217359" y="4174235"/>
            <a:ext cx="2926080"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API key required (recommended)</a:t>
            </a:r>
          </a:p>
        </p:txBody>
      </p:sp>
      <p:sp>
        <p:nvSpPr>
          <p:cNvPr id="73" name="Oval 72"/>
          <p:cNvSpPr/>
          <p:nvPr/>
        </p:nvSpPr>
        <p:spPr>
          <a:xfrm>
            <a:off x="9676363" y="4187952"/>
            <a:ext cx="118872" cy="118872"/>
          </a:xfrm>
          <a:prstGeom prst="ellipse">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9859243" y="4174235"/>
            <a:ext cx="1436339"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Public</a:t>
            </a:r>
          </a:p>
        </p:txBody>
      </p:sp>
      <p:sp>
        <p:nvSpPr>
          <p:cNvPr id="75" name="TextBox 74"/>
          <p:cNvSpPr txBox="1"/>
          <p:nvPr/>
        </p:nvSpPr>
        <p:spPr>
          <a:xfrm>
            <a:off x="7034479" y="4471416"/>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Rate limit</a:t>
            </a:r>
          </a:p>
        </p:txBody>
      </p:sp>
      <p:sp>
        <p:nvSpPr>
          <p:cNvPr id="76" name="Rounded Rectangle 75"/>
          <p:cNvSpPr/>
          <p:nvPr/>
        </p:nvSpPr>
        <p:spPr>
          <a:xfrm>
            <a:off x="7034479" y="468172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125919" y="4732020"/>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120  requests per minute</a:t>
            </a:r>
          </a:p>
        </p:txBody>
      </p:sp>
      <p:sp>
        <p:nvSpPr>
          <p:cNvPr id="78" name="TextBox 77"/>
          <p:cNvSpPr txBox="1"/>
          <p:nvPr/>
        </p:nvSpPr>
        <p:spPr>
          <a:xfrm>
            <a:off x="9320479" y="4471416"/>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Cache duration</a:t>
            </a:r>
          </a:p>
        </p:txBody>
      </p:sp>
      <p:sp>
        <p:nvSpPr>
          <p:cNvPr id="79" name="Rounded Rectangle 78"/>
          <p:cNvSpPr/>
          <p:nvPr/>
        </p:nvSpPr>
        <p:spPr>
          <a:xfrm>
            <a:off x="9320479" y="468172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411919" y="4732020"/>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300  seconds</a:t>
            </a:r>
          </a:p>
        </p:txBody>
      </p:sp>
      <p:sp>
        <p:nvSpPr>
          <p:cNvPr id="81" name="Oval 80"/>
          <p:cNvSpPr/>
          <p:nvPr/>
        </p:nvSpPr>
        <p:spPr>
          <a:xfrm>
            <a:off x="669615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6696151" y="31043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3" name="Oval 82"/>
          <p:cNvSpPr/>
          <p:nvPr/>
        </p:nvSpPr>
        <p:spPr>
          <a:xfrm>
            <a:off x="6696151" y="3584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96151" y="36438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5" name="Oval 84"/>
          <p:cNvSpPr/>
          <p:nvPr/>
        </p:nvSpPr>
        <p:spPr>
          <a:xfrm>
            <a:off x="6696151" y="4123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696151" y="418338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7" name="Oval 86"/>
          <p:cNvSpPr/>
          <p:nvPr/>
        </p:nvSpPr>
        <p:spPr>
          <a:xfrm>
            <a:off x="6696151" y="46634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696151" y="47228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9" name="Rectangle 8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2" name="TextBox 9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Only </a:t>
            </a:r>
            <a:r>
              <a:rPr sz="1000" b="1" i="0" lang="en-US">
                <a:solidFill>
                  <a:srgbClr val="2B3844"/>
                </a:solidFill>
                <a:latin typeface="Segoe UI"/>
              </a:rPr>
              <a:t>administrators</a:t>
            </a:r>
            <a:r>
              <a:rPr sz="1000" b="0" i="0" lang="en-US">
                <a:solidFill>
                  <a:srgbClr val="2B3844"/>
                </a:solidFill>
                <a:latin typeface="Segoe UI"/>
              </a:rPr>
              <a:t> see this tab. It releases your data for fair apps, partner websites and information screens - read-only. Your own exhibitor list and the hall plan always run independently of it.</a:t>
            </a:r>
          </a:p>
        </p:txBody>
      </p:sp>
      <p:sp>
        <p:nvSpPr>
          <p:cNvPr id="93" name="Rectangle 9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95" name="TextBox 9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37 / 153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Data scope: what the API passes 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Area</a:t>
            </a:r>
          </a:p>
        </p:txBody>
      </p:sp>
      <p:sp>
        <p:nvSpPr>
          <p:cNvPr id="8" name="TextBox 7"/>
          <p:cNvSpPr txBox="1"/>
          <p:nvPr/>
        </p:nvSpPr>
        <p:spPr>
          <a:xfrm>
            <a:off x="3665261" y="1435608"/>
            <a:ext cx="1211802"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Default</a:t>
            </a:r>
          </a:p>
        </p:txBody>
      </p:sp>
      <p:sp>
        <p:nvSpPr>
          <p:cNvPr id="9" name="TextBox 8"/>
          <p:cNvSpPr txBox="1"/>
          <p:nvPr/>
        </p:nvSpPr>
        <p:spPr>
          <a:xfrm>
            <a:off x="5059943" y="1435608"/>
            <a:ext cx="6491671"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What belongs to it</a:t>
            </a:r>
          </a:p>
        </p:txBody>
      </p:sp>
      <p:sp>
        <p:nvSpPr>
          <p:cNvPr id="10" name="TextBox 9"/>
          <p:cNvSpPr txBox="1"/>
          <p:nvPr/>
        </p:nvSpPr>
        <p:spPr>
          <a:xfrm>
            <a:off x="676656" y="1934908"/>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Always included</a:t>
            </a:r>
          </a:p>
        </p:txBody>
      </p:sp>
      <p:sp>
        <p:nvSpPr>
          <p:cNvPr id="11" name="TextBox 10"/>
          <p:cNvSpPr txBox="1"/>
          <p:nvPr/>
        </p:nvSpPr>
        <p:spPr>
          <a:xfrm>
            <a:off x="3665261" y="1934908"/>
            <a:ext cx="121180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t>
            </a:r>
          </a:p>
        </p:txBody>
      </p:sp>
      <p:sp>
        <p:nvSpPr>
          <p:cNvPr id="12" name="TextBox 11"/>
          <p:cNvSpPr txBox="1"/>
          <p:nvPr/>
        </p:nvSpPr>
        <p:spPr>
          <a:xfrm>
            <a:off x="5059943" y="1856232"/>
            <a:ext cx="6491671" cy="497586"/>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Name, event, booth, location, type, categories, products, country, logo, short description, sales at booth, link</a:t>
            </a:r>
          </a:p>
        </p:txBody>
      </p:sp>
      <p:sp>
        <p:nvSpPr>
          <p:cNvPr id="13" name="Rectangle 12"/>
          <p:cNvSpPr/>
          <p:nvPr/>
        </p:nvSpPr>
        <p:spPr>
          <a:xfrm>
            <a:off x="566928" y="236296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362962"/>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554986"/>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Full description</a:t>
            </a:r>
          </a:p>
        </p:txBody>
      </p:sp>
      <p:sp>
        <p:nvSpPr>
          <p:cNvPr id="16" name="TextBox 15"/>
          <p:cNvSpPr txBox="1"/>
          <p:nvPr/>
        </p:nvSpPr>
        <p:spPr>
          <a:xfrm>
            <a:off x="3665261" y="2554986"/>
            <a:ext cx="121180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on</a:t>
            </a:r>
          </a:p>
        </p:txBody>
      </p:sp>
      <p:sp>
        <p:nvSpPr>
          <p:cNvPr id="17" name="TextBox 16"/>
          <p:cNvSpPr txBox="1"/>
          <p:nvPr/>
        </p:nvSpPr>
        <p:spPr>
          <a:xfrm>
            <a:off x="5059943" y="2554986"/>
            <a:ext cx="6491671"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long description text</a:t>
            </a:r>
          </a:p>
        </p:txBody>
      </p:sp>
      <p:sp>
        <p:nvSpPr>
          <p:cNvPr id="18" name="Rectangle 17"/>
          <p:cNvSpPr/>
          <p:nvPr/>
        </p:nvSpPr>
        <p:spPr>
          <a:xfrm>
            <a:off x="566928" y="29043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3096387"/>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Product gallery</a:t>
            </a:r>
          </a:p>
        </p:txBody>
      </p:sp>
      <p:sp>
        <p:nvSpPr>
          <p:cNvPr id="20" name="TextBox 19"/>
          <p:cNvSpPr txBox="1"/>
          <p:nvPr/>
        </p:nvSpPr>
        <p:spPr>
          <a:xfrm>
            <a:off x="3665261" y="3096387"/>
            <a:ext cx="121180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on</a:t>
            </a:r>
          </a:p>
        </p:txBody>
      </p:sp>
      <p:sp>
        <p:nvSpPr>
          <p:cNvPr id="21" name="TextBox 20"/>
          <p:cNvSpPr txBox="1"/>
          <p:nvPr/>
        </p:nvSpPr>
        <p:spPr>
          <a:xfrm>
            <a:off x="5059943" y="3096387"/>
            <a:ext cx="6491671"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images of the gallery</a:t>
            </a:r>
          </a:p>
        </p:txBody>
      </p:sp>
      <p:sp>
        <p:nvSpPr>
          <p:cNvPr id="22" name="Rectangle 21"/>
          <p:cNvSpPr/>
          <p:nvPr/>
        </p:nvSpPr>
        <p:spPr>
          <a:xfrm>
            <a:off x="566928" y="34457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445764"/>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637788"/>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Links &amp; social media</a:t>
            </a:r>
          </a:p>
        </p:txBody>
      </p:sp>
      <p:sp>
        <p:nvSpPr>
          <p:cNvPr id="25" name="TextBox 24"/>
          <p:cNvSpPr txBox="1"/>
          <p:nvPr/>
        </p:nvSpPr>
        <p:spPr>
          <a:xfrm>
            <a:off x="3665261" y="3637788"/>
            <a:ext cx="121180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on</a:t>
            </a:r>
          </a:p>
        </p:txBody>
      </p:sp>
      <p:sp>
        <p:nvSpPr>
          <p:cNvPr id="26" name="TextBox 25"/>
          <p:cNvSpPr txBox="1"/>
          <p:nvPr/>
        </p:nvSpPr>
        <p:spPr>
          <a:xfrm>
            <a:off x="5059943" y="3637788"/>
            <a:ext cx="6491671"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Website, shop, all link platforms, internal info page</a:t>
            </a:r>
          </a:p>
        </p:txBody>
      </p:sp>
      <p:sp>
        <p:nvSpPr>
          <p:cNvPr id="27" name="Rectangle 26"/>
          <p:cNvSpPr/>
          <p:nvPr/>
        </p:nvSpPr>
        <p:spPr>
          <a:xfrm>
            <a:off x="566928" y="39871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4179189"/>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Contact details</a:t>
            </a:r>
          </a:p>
        </p:txBody>
      </p:sp>
      <p:sp>
        <p:nvSpPr>
          <p:cNvPr id="29" name="TextBox 28"/>
          <p:cNvSpPr txBox="1"/>
          <p:nvPr/>
        </p:nvSpPr>
        <p:spPr>
          <a:xfrm>
            <a:off x="3665261" y="4179189"/>
            <a:ext cx="121180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off</a:t>
            </a:r>
          </a:p>
        </p:txBody>
      </p:sp>
      <p:sp>
        <p:nvSpPr>
          <p:cNvPr id="30" name="TextBox 29"/>
          <p:cNvSpPr txBox="1"/>
          <p:nvPr/>
        </p:nvSpPr>
        <p:spPr>
          <a:xfrm>
            <a:off x="5059943" y="4179189"/>
            <a:ext cx="6491671"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Contact person, phone number, postal address</a:t>
            </a:r>
          </a:p>
        </p:txBody>
      </p:sp>
      <p:sp>
        <p:nvSpPr>
          <p:cNvPr id="31" name="Rectangle 30"/>
          <p:cNvSpPr/>
          <p:nvPr/>
        </p:nvSpPr>
        <p:spPr>
          <a:xfrm>
            <a:off x="566928" y="452856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528566"/>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720590"/>
            <a:ext cx="2805725"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Email addresses</a:t>
            </a:r>
          </a:p>
        </p:txBody>
      </p:sp>
      <p:sp>
        <p:nvSpPr>
          <p:cNvPr id="34" name="TextBox 33"/>
          <p:cNvSpPr txBox="1"/>
          <p:nvPr/>
        </p:nvSpPr>
        <p:spPr>
          <a:xfrm>
            <a:off x="3665261" y="4720590"/>
            <a:ext cx="121180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off</a:t>
            </a:r>
          </a:p>
        </p:txBody>
      </p:sp>
      <p:sp>
        <p:nvSpPr>
          <p:cNvPr id="35" name="TextBox 34"/>
          <p:cNvSpPr txBox="1"/>
          <p:nvPr/>
        </p:nvSpPr>
        <p:spPr>
          <a:xfrm>
            <a:off x="5059943" y="4720590"/>
            <a:ext cx="6491671"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Only together with “Contact details”</a:t>
            </a:r>
          </a:p>
        </p:txBody>
      </p:sp>
      <p:sp>
        <p:nvSpPr>
          <p:cNvPr id="36" name="Rectangle 35"/>
          <p:cNvSpPr/>
          <p:nvPr/>
        </p:nvSpPr>
        <p:spPr>
          <a:xfrm>
            <a:off x="566928" y="506996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5271134"/>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5271134"/>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9808" y="5390006"/>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40" name="TextBox 39"/>
          <p:cNvSpPr txBox="1"/>
          <p:nvPr/>
        </p:nvSpPr>
        <p:spPr>
          <a:xfrm>
            <a:off x="1773936" y="5390006"/>
            <a:ext cx="9686239" cy="359663"/>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Contact details and email addresses are personal data.</a:t>
            </a:r>
            <a:r>
              <a:rPr sz="1000" b="0" i="0" lang="en-US">
                <a:solidFill>
                  <a:srgbClr val="2B3844"/>
                </a:solidFill>
                <a:latin typeface="Segoe UI"/>
              </a:rPr>
              <a:t> Only switch them on if your exhibitors have agreed to them being passed on. Never passed on are favourites counters, drafts and hidden location details.</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38 / 153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Creating and testing API keys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Under </a:t>
            </a:r>
            <a:r>
              <a:rPr sz="1150" b="1" i="0" lang="en-US">
                <a:solidFill>
                  <a:srgbClr val="25333F"/>
                </a:solidFill>
                <a:latin typeface="Segoe UI"/>
              </a:rPr>
              <a:t>API keys</a:t>
            </a:r>
            <a:r>
              <a:rPr sz="1150" b="0" i="0" lang="en-US">
                <a:solidFill>
                  <a:srgbClr val="25333F"/>
                </a:solidFill>
                <a:latin typeface="Segoe UI"/>
              </a:rPr>
              <a:t> enter a </a:t>
            </a:r>
            <a:r>
              <a:rPr sz="1150" b="1" i="0" lang="en-US">
                <a:solidFill>
                  <a:srgbClr val="25333F"/>
                </a:solidFill>
                <a:latin typeface="Segoe UI"/>
              </a:rPr>
              <a:t>Name</a:t>
            </a:r>
            <a:r>
              <a:rPr sz="1150" b="0" i="0" lang="en-US">
                <a:solidFill>
                  <a:srgbClr val="25333F"/>
                </a:solidFill>
                <a:latin typeface="Segoe UI"/>
              </a:rPr>
              <a:t> - e.g. “Fair app”.</a:t>
            </a:r>
          </a:p>
        </p:txBody>
      </p:sp>
      <p:sp>
        <p:nvSpPr>
          <p:cNvPr id="9" name="TextBox 8"/>
          <p:cNvSpPr txBox="1"/>
          <p:nvPr/>
        </p:nvSpPr>
        <p:spPr>
          <a:xfrm>
            <a:off x="950976" y="1577213"/>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An own rate limit is optional.</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19597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Create key</a:t>
            </a:r>
            <a:r>
              <a:rPr sz="1150" b="0" i="0" lang="en-US">
                <a:solidFill>
                  <a:srgbClr val="25333F"/>
                </a:solidFill>
                <a:latin typeface="Segoe UI"/>
              </a:rPr>
              <a:t>.</a:t>
            </a:r>
          </a:p>
        </p:txBody>
      </p:sp>
      <p:sp>
        <p:nvSpPr>
          <p:cNvPr id="13" name="Oval 12"/>
          <p:cNvSpPr/>
          <p:nvPr/>
        </p:nvSpPr>
        <p:spPr>
          <a:xfrm>
            <a:off x="566928" y="23848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4259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375662"/>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Copy the key right away</a:t>
            </a:r>
            <a:r>
              <a:rPr sz="1150" b="0" i="0" lang="en-US">
                <a:solidFill>
                  <a:srgbClr val="25333F"/>
                </a:solidFill>
                <a:latin typeface="Segoe UI"/>
              </a:rPr>
              <a:t> from the yellow box and pass it on securely.</a:t>
            </a:r>
          </a:p>
        </p:txBody>
      </p:sp>
      <p:sp>
        <p:nvSpPr>
          <p:cNvPr id="16" name="TextBox 15"/>
          <p:cNvSpPr txBox="1"/>
          <p:nvPr/>
        </p:nvSpPr>
        <p:spPr>
          <a:xfrm>
            <a:off x="950976" y="2777744"/>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is shown only this once.</a:t>
            </a:r>
          </a:p>
        </p:txBody>
      </p:sp>
      <p:sp>
        <p:nvSpPr>
          <p:cNvPr id="17" name="Oval 16"/>
          <p:cNvSpPr/>
          <p:nvPr/>
        </p:nvSpPr>
        <p:spPr>
          <a:xfrm>
            <a:off x="566928" y="316941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21056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16026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Under </a:t>
            </a:r>
            <a:r>
              <a:rPr sz="1150" b="1" i="0" lang="en-US">
                <a:solidFill>
                  <a:srgbClr val="25333F"/>
                </a:solidFill>
                <a:latin typeface="Segoe UI"/>
              </a:rPr>
              <a:t>Endpoints &amp; test</a:t>
            </a:r>
            <a:r>
              <a:rPr sz="1150" b="0" i="0" lang="en-US">
                <a:solidFill>
                  <a:srgbClr val="25333F"/>
                </a:solidFill>
                <a:latin typeface="Segoe UI"/>
              </a:rPr>
              <a:t> send a </a:t>
            </a:r>
            <a:r>
              <a:rPr sz="1150" b="1" i="0" lang="en-US">
                <a:solidFill>
                  <a:srgbClr val="25333F"/>
                </a:solidFill>
                <a:latin typeface="Segoe UI"/>
              </a:rPr>
              <a:t>Test request</a:t>
            </a:r>
            <a:r>
              <a:rPr sz="1150" b="0" i="0" lang="en-US">
                <a:solidFill>
                  <a:srgbClr val="25333F"/>
                </a:solidFill>
                <a:latin typeface="Segoe UI"/>
              </a:rPr>
              <a:t> - with the tick </a:t>
            </a:r>
            <a:r>
              <a:rPr sz="1150" b="1" i="0" lang="en-US">
                <a:solidFill>
                  <a:srgbClr val="25333F"/>
                </a:solidFill>
                <a:latin typeface="Segoe UI"/>
              </a:rPr>
              <a:t>Send as an external application</a:t>
            </a:r>
            <a:r>
              <a:rPr sz="1150" b="0" i="0" lang="en-US">
                <a:solidFill>
                  <a:srgbClr val="25333F"/>
                </a:solidFill>
                <a:latin typeface="Segoe UI"/>
              </a:rPr>
              <a:t>.</a:t>
            </a:r>
          </a:p>
        </p:txBody>
      </p:sp>
      <p:sp>
        <p:nvSpPr>
          <p:cNvPr id="20" name="TextBox 19"/>
          <p:cNvSpPr txBox="1"/>
          <p:nvPr/>
        </p:nvSpPr>
        <p:spPr>
          <a:xfrm>
            <a:off x="950976" y="3562350"/>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That shows you exactly what your partner receives.</a:t>
            </a:r>
          </a:p>
        </p:txBody>
      </p:sp>
      <p:sp>
        <p:nvSpPr>
          <p:cNvPr id="21" name="Oval 20"/>
          <p:cNvSpPr/>
          <p:nvPr/>
        </p:nvSpPr>
        <p:spPr>
          <a:xfrm>
            <a:off x="566928" y="395401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399516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3" name="TextBox 22"/>
          <p:cNvSpPr txBox="1"/>
          <p:nvPr/>
        </p:nvSpPr>
        <p:spPr>
          <a:xfrm>
            <a:off x="950976" y="3944874"/>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Revoke</a:t>
            </a:r>
            <a:r>
              <a:rPr sz="1150" b="0" i="0" lang="en-US">
                <a:solidFill>
                  <a:srgbClr val="25333F"/>
                </a:solidFill>
                <a:latin typeface="Segoe UI"/>
              </a:rPr>
              <a:t> unused keys - that takes effect immediately.</a:t>
            </a:r>
          </a:p>
        </p:txBody>
      </p:sp>
      <p:sp>
        <p:nvSpPr>
          <p:cNvPr id="24" name="TextBox 23"/>
          <p:cNvSpPr txBox="1"/>
          <p:nvPr/>
        </p:nvSpPr>
        <p:spPr>
          <a:xfrm>
            <a:off x="950976" y="4168775"/>
            <a:ext cx="3861511" cy="219456"/>
          </a:xfrm>
          <a:prstGeom prst="rect">
            <a:avLst/>
          </a:prstGeom>
          <a:noFill/>
        </p:spPr>
        <p:txBody>
          <a:bodyPr wrap="square" lIns="0" rIns="0" tIns="0" bIns="0" anchor="t">
            <a:spAutoFit/>
          </a:bodyPr>
          <a:lstStyle/>
          <a:p>
            <a:pPr algn="l">
              <a:lnSpc>
                <a:spcPct val="120000"/>
              </a:lnSpc>
            </a:pPr>
            <a:r>
              <a:rPr sz="950" b="1" i="0" lang="en-US">
                <a:solidFill>
                  <a:srgbClr val="6B7A88"/>
                </a:solidFill>
                <a:latin typeface="Segoe UI"/>
              </a:rPr>
              <a:t>Unlock</a:t>
            </a:r>
            <a:r>
              <a:rPr sz="950" b="0" i="0" lang="en-US">
                <a:solidFill>
                  <a:srgbClr val="6B7A88"/>
                </a:solidFill>
                <a:latin typeface="Segoe UI"/>
              </a:rPr>
              <a:t> gives a revoked key its access back.</a:t>
            </a:r>
          </a:p>
        </p:txBody>
      </p:sp>
      <p:sp>
        <p:nvSpPr>
          <p:cNvPr id="25" name="Rectangle 24"/>
          <p:cNvSpPr/>
          <p:nvPr/>
        </p:nvSpPr>
        <p:spPr>
          <a:xfrm>
            <a:off x="5223967" y="1353312"/>
            <a:ext cx="640080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8" name="Rectangle 27"/>
          <p:cNvSpPr/>
          <p:nvPr/>
        </p:nvSpPr>
        <p:spPr>
          <a:xfrm>
            <a:off x="5223967"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0" name="Rectangle 29"/>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2" name="Rectangle 31"/>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4" name="TextBox 33"/>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5" name="TextBox 34"/>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6" name="TextBox 35"/>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7" name="TextBox 36"/>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8" name="TextBox 37"/>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39" name="TextBox 38"/>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0" name="TextBox 39"/>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1" name="TextBox 40"/>
          <p:cNvSpPr txBox="1"/>
          <p:nvPr/>
        </p:nvSpPr>
        <p:spPr>
          <a:xfrm>
            <a:off x="6906463" y="1719072"/>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42" name="Rectangle 41"/>
          <p:cNvSpPr/>
          <p:nvPr/>
        </p:nvSpPr>
        <p:spPr>
          <a:xfrm>
            <a:off x="6906463" y="2029968"/>
            <a:ext cx="5739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906463" y="2107692"/>
            <a:ext cx="5739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Display</a:t>
            </a:r>
          </a:p>
        </p:txBody>
      </p:sp>
      <p:sp>
        <p:nvSpPr>
          <p:cNvPr id="44" name="Rectangle 43"/>
          <p:cNvSpPr/>
          <p:nvPr/>
        </p:nvSpPr>
        <p:spPr>
          <a:xfrm>
            <a:off x="7516951" y="2029968"/>
            <a:ext cx="68397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7516951" y="2107692"/>
            <a:ext cx="683977"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Functions &amp; Defaults</a:t>
            </a:r>
          </a:p>
        </p:txBody>
      </p:sp>
      <p:sp>
        <p:nvSpPr>
          <p:cNvPr id="46" name="Rectangle 45"/>
          <p:cNvSpPr/>
          <p:nvPr/>
        </p:nvSpPr>
        <p:spPr>
          <a:xfrm>
            <a:off x="8237505"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8237505" y="2107692"/>
            <a:ext cx="51887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Labels &amp; Texts</a:t>
            </a:r>
          </a:p>
        </p:txBody>
      </p:sp>
      <p:sp>
        <p:nvSpPr>
          <p:cNvPr id="48" name="Rectangle 47"/>
          <p:cNvSpPr/>
          <p:nvPr/>
        </p:nvSpPr>
        <p:spPr>
          <a:xfrm>
            <a:off x="8792961" y="2029968"/>
            <a:ext cx="60142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8792961" y="2107692"/>
            <a:ext cx="60142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0" name="Rectangle 49"/>
          <p:cNvSpPr/>
          <p:nvPr/>
        </p:nvSpPr>
        <p:spPr>
          <a:xfrm>
            <a:off x="9430966" y="2029968"/>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9430966" y="2107692"/>
            <a:ext cx="739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52" name="Rectangle 51"/>
          <p:cNvSpPr/>
          <p:nvPr/>
        </p:nvSpPr>
        <p:spPr>
          <a:xfrm>
            <a:off x="10206553" y="2029968"/>
            <a:ext cx="216199"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10206553" y="2029968"/>
            <a:ext cx="216199"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0206553" y="2107692"/>
            <a:ext cx="216199"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API</a:t>
            </a:r>
          </a:p>
        </p:txBody>
      </p:sp>
      <p:sp>
        <p:nvSpPr>
          <p:cNvPr id="55" name="Rectangle 54"/>
          <p:cNvSpPr/>
          <p:nvPr/>
        </p:nvSpPr>
        <p:spPr>
          <a:xfrm>
            <a:off x="10459328" y="2029968"/>
            <a:ext cx="656461"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459328" y="2107692"/>
            <a:ext cx="656461"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57" name="Rectangle 56"/>
          <p:cNvSpPr/>
          <p:nvPr/>
        </p:nvSpPr>
        <p:spPr>
          <a:xfrm>
            <a:off x="11152366" y="2029968"/>
            <a:ext cx="2712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11152366" y="2107692"/>
            <a:ext cx="27123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59" name="Rectangle 58"/>
          <p:cNvSpPr/>
          <p:nvPr/>
        </p:nvSpPr>
        <p:spPr>
          <a:xfrm>
            <a:off x="6906463" y="2304288"/>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6906463" y="2450592"/>
            <a:ext cx="4517136" cy="277977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6906463" y="24505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6906463" y="27249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016191" y="2519172"/>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API keys</a:t>
            </a:r>
          </a:p>
        </p:txBody>
      </p:sp>
      <p:sp>
        <p:nvSpPr>
          <p:cNvPr id="64" name="TextBox 63"/>
          <p:cNvSpPr txBox="1"/>
          <p:nvPr/>
        </p:nvSpPr>
        <p:spPr>
          <a:xfrm>
            <a:off x="7034479" y="2852928"/>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65" name="Rounded Rectangle 64"/>
          <p:cNvSpPr/>
          <p:nvPr/>
        </p:nvSpPr>
        <p:spPr>
          <a:xfrm>
            <a:off x="7034479" y="306324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125919" y="3113532"/>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Fair app</a:t>
            </a:r>
          </a:p>
        </p:txBody>
      </p:sp>
      <p:sp>
        <p:nvSpPr>
          <p:cNvPr id="67" name="TextBox 66"/>
          <p:cNvSpPr txBox="1"/>
          <p:nvPr/>
        </p:nvSpPr>
        <p:spPr>
          <a:xfrm>
            <a:off x="9320479" y="2852928"/>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Own rate limit</a:t>
            </a:r>
          </a:p>
        </p:txBody>
      </p:sp>
      <p:sp>
        <p:nvSpPr>
          <p:cNvPr id="68" name="Rounded Rectangle 67"/>
          <p:cNvSpPr/>
          <p:nvPr/>
        </p:nvSpPr>
        <p:spPr>
          <a:xfrm>
            <a:off x="9320479" y="3063240"/>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411919" y="3113532"/>
            <a:ext cx="1591055" cy="146304"/>
          </a:xfrm>
          <a:prstGeom prst="rect">
            <a:avLst/>
          </a:prstGeom>
          <a:noFill/>
        </p:spPr>
        <p:txBody>
          <a:bodyPr wrap="square" lIns="0" rIns="0" tIns="0" bIns="0" anchor="t">
            <a:spAutoFit/>
          </a:bodyPr>
          <a:lstStyle/>
          <a:p>
            <a:pPr algn="l">
              <a:lnSpc>
                <a:spcPct val="100000"/>
              </a:lnSpc>
            </a:pPr>
          </a:p>
        </p:txBody>
      </p:sp>
      <p:sp>
        <p:nvSpPr>
          <p:cNvPr id="70" name="Rounded Rectangle 69"/>
          <p:cNvSpPr/>
          <p:nvPr/>
        </p:nvSpPr>
        <p:spPr>
          <a:xfrm>
            <a:off x="7034479" y="3438144"/>
            <a:ext cx="141732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034479" y="3488436"/>
            <a:ext cx="141732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Create key</a:t>
            </a:r>
          </a:p>
        </p:txBody>
      </p:sp>
      <p:sp>
        <p:nvSpPr>
          <p:cNvPr id="72" name="Rectangle 71"/>
          <p:cNvSpPr/>
          <p:nvPr/>
        </p:nvSpPr>
        <p:spPr>
          <a:xfrm>
            <a:off x="7034479" y="3767328"/>
            <a:ext cx="4261103" cy="566928"/>
          </a:xfrm>
          <a:prstGeom prst="rect">
            <a:avLst/>
          </a:prstGeom>
          <a:solidFill>
            <a:srgbClr val="FCF4DB"/>
          </a:solidFill>
          <a:ln w="11430">
            <a:solidFill>
              <a:srgbClr val="DBA61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125919" y="3822191"/>
            <a:ext cx="4078223" cy="164592"/>
          </a:xfrm>
          <a:prstGeom prst="rect">
            <a:avLst/>
          </a:prstGeom>
          <a:noFill/>
        </p:spPr>
        <p:txBody>
          <a:bodyPr wrap="square" lIns="0" rIns="0" tIns="0" bIns="0" anchor="t">
            <a:spAutoFit/>
          </a:bodyPr>
          <a:lstStyle/>
          <a:p>
            <a:pPr algn="l">
              <a:lnSpc>
                <a:spcPct val="100000"/>
              </a:lnSpc>
            </a:pPr>
            <a:r>
              <a:rPr sz="750" b="1" i="0" lang="en-US">
                <a:solidFill>
                  <a:srgbClr val="1F2933"/>
                </a:solidFill>
                <a:latin typeface="Segoe UI"/>
              </a:rPr>
              <a:t>New API key for “Fair app”:</a:t>
            </a:r>
          </a:p>
        </p:txBody>
      </p:sp>
      <p:sp>
        <p:nvSpPr>
          <p:cNvPr id="74" name="TextBox 73"/>
          <p:cNvSpPr txBox="1"/>
          <p:nvPr/>
        </p:nvSpPr>
        <p:spPr>
          <a:xfrm>
            <a:off x="7125919" y="4041648"/>
            <a:ext cx="3072383"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eempk_7Hq2vR…Xz4a</a:t>
            </a:r>
          </a:p>
        </p:txBody>
      </p:sp>
      <p:sp>
        <p:nvSpPr>
          <p:cNvPr id="75" name="Rounded Rectangle 74"/>
          <p:cNvSpPr/>
          <p:nvPr/>
        </p:nvSpPr>
        <p:spPr>
          <a:xfrm>
            <a:off x="10335463" y="4014216"/>
            <a:ext cx="868680"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10335463" y="4064508"/>
            <a:ext cx="868680"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Copy</a:t>
            </a:r>
          </a:p>
        </p:txBody>
      </p:sp>
      <p:sp>
        <p:nvSpPr>
          <p:cNvPr id="77" name="Rectangle 76"/>
          <p:cNvSpPr/>
          <p:nvPr/>
        </p:nvSpPr>
        <p:spPr>
          <a:xfrm>
            <a:off x="7034479" y="4425696"/>
            <a:ext cx="4261103"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098487" y="4480560"/>
            <a:ext cx="1357335"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Name</a:t>
            </a:r>
          </a:p>
        </p:txBody>
      </p:sp>
      <p:sp>
        <p:nvSpPr>
          <p:cNvPr id="79" name="TextBox 78"/>
          <p:cNvSpPr txBox="1"/>
          <p:nvPr/>
        </p:nvSpPr>
        <p:spPr>
          <a:xfrm>
            <a:off x="8547262" y="4480560"/>
            <a:ext cx="1186891"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Key</a:t>
            </a:r>
          </a:p>
        </p:txBody>
      </p:sp>
      <p:sp>
        <p:nvSpPr>
          <p:cNvPr id="80" name="TextBox 79"/>
          <p:cNvSpPr txBox="1"/>
          <p:nvPr/>
        </p:nvSpPr>
        <p:spPr>
          <a:xfrm>
            <a:off x="9825593" y="4480560"/>
            <a:ext cx="675558"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Status</a:t>
            </a:r>
          </a:p>
        </p:txBody>
      </p:sp>
      <p:sp>
        <p:nvSpPr>
          <p:cNvPr id="81" name="TextBox 80"/>
          <p:cNvSpPr txBox="1"/>
          <p:nvPr/>
        </p:nvSpPr>
        <p:spPr>
          <a:xfrm>
            <a:off x="10592592" y="4480560"/>
            <a:ext cx="675558" cy="137160"/>
          </a:xfrm>
          <a:prstGeom prst="rect">
            <a:avLst/>
          </a:prstGeom>
          <a:noFill/>
        </p:spPr>
        <p:txBody>
          <a:bodyPr wrap="square" lIns="0" rIns="0" tIns="0" bIns="0" anchor="t">
            <a:spAutoFit/>
          </a:bodyPr>
          <a:lstStyle/>
          <a:p>
            <a:pPr algn="l">
              <a:lnSpc>
                <a:spcPct val="100000"/>
              </a:lnSpc>
            </a:pPr>
          </a:p>
        </p:txBody>
      </p:sp>
      <p:sp>
        <p:nvSpPr>
          <p:cNvPr id="82" name="Rectangle 81"/>
          <p:cNvSpPr/>
          <p:nvPr/>
        </p:nvSpPr>
        <p:spPr>
          <a:xfrm>
            <a:off x="7034479" y="4663440"/>
            <a:ext cx="42611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098487" y="4709160"/>
            <a:ext cx="135733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Fair app</a:t>
            </a:r>
          </a:p>
        </p:txBody>
      </p:sp>
      <p:sp>
        <p:nvSpPr>
          <p:cNvPr id="84" name="TextBox 83"/>
          <p:cNvSpPr txBox="1"/>
          <p:nvPr/>
        </p:nvSpPr>
        <p:spPr>
          <a:xfrm>
            <a:off x="8547262" y="4709160"/>
            <a:ext cx="1186891"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eempk_…Xz4a</a:t>
            </a:r>
          </a:p>
        </p:txBody>
      </p:sp>
      <p:sp>
        <p:nvSpPr>
          <p:cNvPr id="85" name="TextBox 84"/>
          <p:cNvSpPr txBox="1"/>
          <p:nvPr/>
        </p:nvSpPr>
        <p:spPr>
          <a:xfrm>
            <a:off x="9825593" y="4709160"/>
            <a:ext cx="67555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Active</a:t>
            </a:r>
          </a:p>
        </p:txBody>
      </p:sp>
      <p:sp>
        <p:nvSpPr>
          <p:cNvPr id="86" name="TextBox 85"/>
          <p:cNvSpPr txBox="1"/>
          <p:nvPr/>
        </p:nvSpPr>
        <p:spPr>
          <a:xfrm>
            <a:off x="10592592" y="4709160"/>
            <a:ext cx="675558" cy="137160"/>
          </a:xfrm>
          <a:prstGeom prst="rect">
            <a:avLst/>
          </a:prstGeom>
          <a:noFill/>
        </p:spPr>
        <p:txBody>
          <a:bodyPr wrap="square" lIns="0" rIns="0" tIns="0" bIns="0" anchor="t">
            <a:spAutoFit/>
          </a:bodyPr>
          <a:lstStyle/>
          <a:p>
            <a:pPr algn="l">
              <a:lnSpc>
                <a:spcPct val="100000"/>
              </a:lnSpc>
            </a:pPr>
            <a:r>
              <a:rPr sz="750" b="0" i="0" lang="en-US">
                <a:solidFill>
                  <a:srgbClr val="2271B1"/>
                </a:solidFill>
                <a:latin typeface="Segoe UI"/>
              </a:rPr>
              <a:t>Revoke</a:t>
            </a:r>
          </a:p>
        </p:txBody>
      </p:sp>
      <p:sp>
        <p:nvSpPr>
          <p:cNvPr id="87" name="Rectangle 86"/>
          <p:cNvSpPr/>
          <p:nvPr/>
        </p:nvSpPr>
        <p:spPr>
          <a:xfrm>
            <a:off x="7034479" y="4882896"/>
            <a:ext cx="4261103" cy="21945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7034479" y="4882896"/>
            <a:ext cx="42611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7098487" y="4928616"/>
            <a:ext cx="135733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Partner website</a:t>
            </a:r>
          </a:p>
        </p:txBody>
      </p:sp>
      <p:sp>
        <p:nvSpPr>
          <p:cNvPr id="90" name="TextBox 89"/>
          <p:cNvSpPr txBox="1"/>
          <p:nvPr/>
        </p:nvSpPr>
        <p:spPr>
          <a:xfrm>
            <a:off x="8547262" y="4928616"/>
            <a:ext cx="1186891"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eempk_…9kLm</a:t>
            </a:r>
          </a:p>
        </p:txBody>
      </p:sp>
      <p:sp>
        <p:nvSpPr>
          <p:cNvPr id="91" name="TextBox 90"/>
          <p:cNvSpPr txBox="1"/>
          <p:nvPr/>
        </p:nvSpPr>
        <p:spPr>
          <a:xfrm>
            <a:off x="9825593" y="4928616"/>
            <a:ext cx="67555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Revoked</a:t>
            </a:r>
          </a:p>
        </p:txBody>
      </p:sp>
      <p:sp>
        <p:nvSpPr>
          <p:cNvPr id="92" name="TextBox 91"/>
          <p:cNvSpPr txBox="1"/>
          <p:nvPr/>
        </p:nvSpPr>
        <p:spPr>
          <a:xfrm>
            <a:off x="10592592" y="4928616"/>
            <a:ext cx="675558" cy="137160"/>
          </a:xfrm>
          <a:prstGeom prst="rect">
            <a:avLst/>
          </a:prstGeom>
          <a:noFill/>
        </p:spPr>
        <p:txBody>
          <a:bodyPr wrap="square" lIns="0" rIns="0" tIns="0" bIns="0" anchor="t">
            <a:spAutoFit/>
          </a:bodyPr>
          <a:lstStyle/>
          <a:p>
            <a:pPr algn="l">
              <a:lnSpc>
                <a:spcPct val="100000"/>
              </a:lnSpc>
            </a:pPr>
            <a:r>
              <a:rPr sz="750" b="0" i="0" lang="en-US">
                <a:solidFill>
                  <a:srgbClr val="2271B1"/>
                </a:solidFill>
                <a:latin typeface="Segoe UI"/>
              </a:rPr>
              <a:t>Unlock</a:t>
            </a:r>
          </a:p>
        </p:txBody>
      </p:sp>
      <p:sp>
        <p:nvSpPr>
          <p:cNvPr id="93" name="Rectangle 92"/>
          <p:cNvSpPr/>
          <p:nvPr/>
        </p:nvSpPr>
        <p:spPr>
          <a:xfrm>
            <a:off x="7034479" y="5102352"/>
            <a:ext cx="4261103"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Oval 93"/>
          <p:cNvSpPr/>
          <p:nvPr/>
        </p:nvSpPr>
        <p:spPr>
          <a:xfrm>
            <a:off x="669615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6696151" y="31043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96" name="Oval 95"/>
          <p:cNvSpPr/>
          <p:nvPr/>
        </p:nvSpPr>
        <p:spPr>
          <a:xfrm>
            <a:off x="6696151" y="34244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6696151" y="34838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98" name="Oval 97"/>
          <p:cNvSpPr/>
          <p:nvPr/>
        </p:nvSpPr>
        <p:spPr>
          <a:xfrm>
            <a:off x="6696151" y="391363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6696151" y="397306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00" name="Oval 99"/>
          <p:cNvSpPr/>
          <p:nvPr/>
        </p:nvSpPr>
        <p:spPr>
          <a:xfrm>
            <a:off x="10171968" y="46360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10171968" y="46954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102" name="Rectangle 10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Rectangle 10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5" name="TextBox 10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Create </a:t>
            </a:r>
            <a:r>
              <a:rPr sz="1000" b="1" i="0" lang="en-US">
                <a:solidFill>
                  <a:srgbClr val="2B3844"/>
                </a:solidFill>
                <a:latin typeface="Segoe UI"/>
              </a:rPr>
              <a:t>a key of its own for every partner</a:t>
            </a:r>
            <a:r>
              <a:rPr sz="1000" b="0" i="0" lang="en-US">
                <a:solidFill>
                  <a:srgbClr val="2B3844"/>
                </a:solidFill>
                <a:latin typeface="Segoe UI"/>
              </a:rPr>
              <a:t>. The keys only apply to this plugin - for the interface of the Event Calendar a partner gets a second one.</a:t>
            </a:r>
          </a:p>
        </p:txBody>
      </p:sp>
      <p:sp>
        <p:nvSpPr>
          <p:cNvPr id="106" name="Rectangle 10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TextBox 10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108" name="TextBox 10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39 / 153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Tab 7: the shortcode generator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the type at the top: </a:t>
            </a:r>
            <a:r>
              <a:rPr sz="1150" b="1" i="0" lang="en-US">
                <a:solidFill>
                  <a:srgbClr val="25333F"/>
                </a:solidFill>
                <a:latin typeface="Segoe UI"/>
              </a:rPr>
              <a:t>Exhibitor List</a:t>
            </a:r>
            <a:r>
              <a:rPr sz="1150" b="0" i="0" lang="en-US">
                <a:solidFill>
                  <a:srgbClr val="25333F"/>
                </a:solidFill>
                <a:latin typeface="Segoe UI"/>
              </a:rPr>
              <a:t>, </a:t>
            </a:r>
            <a:r>
              <a:rPr sz="1150" b="1" i="0" lang="en-US">
                <a:solidFill>
                  <a:srgbClr val="25333F"/>
                </a:solidFill>
                <a:latin typeface="Segoe UI"/>
              </a:rPr>
              <a:t>Interactive Hall Plan</a:t>
            </a:r>
            <a:r>
              <a:rPr sz="1150" b="0" i="0" lang="en-US">
                <a:solidFill>
                  <a:srgbClr val="25333F"/>
                </a:solidFill>
                <a:latin typeface="Segoe UI"/>
              </a:rPr>
              <a:t> or </a:t>
            </a:r>
            <a:r>
              <a:rPr sz="1150" b="1" i="0" lang="en-US">
                <a:solidFill>
                  <a:srgbClr val="25333F"/>
                </a:solidFill>
                <a:latin typeface="Segoe UI"/>
              </a:rPr>
              <a:t>Link to the full-screen page</a:t>
            </a:r>
            <a:r>
              <a:rPr sz="1150" b="0" i="0" lang="en-US">
                <a:solidFill>
                  <a:srgbClr val="25333F"/>
                </a:solidFill>
                <a:latin typeface="Segoe UI"/>
              </a:rPr>
              <a:t>.</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third type builds an address of the full-screen map or list, also as a QR code to download.</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28269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a:t>
            </a:r>
            <a:r>
              <a:rPr sz="1150" b="1" i="0" lang="en-US">
                <a:solidFill>
                  <a:srgbClr val="25333F"/>
                </a:solidFill>
                <a:latin typeface="Segoe UI"/>
              </a:rPr>
              <a:t>Event</a:t>
            </a:r>
            <a:r>
              <a:rPr sz="1150" b="0" i="0" lang="en-US">
                <a:solidFill>
                  <a:srgbClr val="25333F"/>
                </a:solidFill>
                <a:latin typeface="Segoe UI"/>
              </a:rPr>
              <a:t> field pick your fair - the ID is filled in automatically.</a:t>
            </a:r>
          </a:p>
        </p:txBody>
      </p:sp>
      <p:sp>
        <p:nvSpPr>
          <p:cNvPr id="13" name="TextBox 12"/>
          <p:cNvSpPr txBox="1"/>
          <p:nvPr/>
        </p:nvSpPr>
        <p:spPr>
          <a:xfrm>
            <a:off x="950976" y="2684780"/>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That saves you looking the number up and typing it out.</a:t>
            </a:r>
          </a:p>
        </p:txBody>
      </p:sp>
      <p:sp>
        <p:nvSpPr>
          <p:cNvPr id="14" name="Oval 13"/>
          <p:cNvSpPr/>
          <p:nvPr/>
        </p:nvSpPr>
        <p:spPr>
          <a:xfrm>
            <a:off x="566928" y="30764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11759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3067304"/>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Set the options below: view, detail view, pagination, items per page, pre-filter, the hide switches and the </a:t>
            </a:r>
            <a:r>
              <a:rPr sz="1150" b="1" i="0" lang="en-US">
                <a:solidFill>
                  <a:srgbClr val="25333F"/>
                </a:solidFill>
                <a:latin typeface="Segoe UI"/>
              </a:rPr>
              <a:t>featured exhibitor row</a:t>
            </a:r>
            <a:r>
              <a:rPr sz="1150" b="0" i="0" lang="en-US">
                <a:solidFill>
                  <a:srgbClr val="25333F"/>
                </a:solidFill>
                <a:latin typeface="Segoe UI"/>
              </a:rPr>
              <a:t>.</a:t>
            </a:r>
          </a:p>
        </p:txBody>
      </p:sp>
      <p:sp>
        <p:nvSpPr>
          <p:cNvPr id="17" name="Oval 16"/>
          <p:cNvSpPr/>
          <p:nvPr/>
        </p:nvSpPr>
        <p:spPr>
          <a:xfrm>
            <a:off x="566928" y="384873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889883"/>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839591"/>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Copy to Clipboard</a:t>
            </a:r>
            <a:r>
              <a:rPr sz="1150" b="0" i="0" lang="en-US">
                <a:solidFill>
                  <a:srgbClr val="25333F"/>
                </a:solidFill>
                <a:latin typeface="Segoe UI"/>
              </a:rPr>
              <a:t> on the right.</a:t>
            </a:r>
          </a:p>
        </p:txBody>
      </p:sp>
      <p:sp>
        <p:nvSpPr>
          <p:cNvPr id="20" name="TextBox 19"/>
          <p:cNvSpPr txBox="1"/>
          <p:nvPr/>
        </p:nvSpPr>
        <p:spPr>
          <a:xfrm>
            <a:off x="950976" y="4063492"/>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Then paste the building block into the page. Values that match the default anyway are deliberately left out - it stays short and readable.</a:t>
            </a:r>
          </a:p>
        </p:txBody>
      </p:sp>
      <p:sp>
        <p:nvSpPr>
          <p:cNvPr id="21" name="Rectangle 20"/>
          <p:cNvSpPr/>
          <p:nvPr/>
        </p:nvSpPr>
        <p:spPr>
          <a:xfrm>
            <a:off x="5223967" y="1353312"/>
            <a:ext cx="6400800" cy="39319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4" name="Rectangle 23"/>
          <p:cNvSpPr/>
          <p:nvPr/>
        </p:nvSpPr>
        <p:spPr>
          <a:xfrm>
            <a:off x="5223967" y="1572768"/>
            <a:ext cx="1481328" cy="37124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6" name="Rectangle 25"/>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28" name="Rectangle 27"/>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0" name="TextBox 29"/>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1" name="TextBox 30"/>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2" name="TextBox 31"/>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3" name="TextBox 32"/>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4" name="TextBox 33"/>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35" name="TextBox 34"/>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6" name="TextBox 35"/>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7" name="TextBox 36"/>
          <p:cNvSpPr txBox="1"/>
          <p:nvPr/>
        </p:nvSpPr>
        <p:spPr>
          <a:xfrm>
            <a:off x="6906463" y="1719072"/>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38" name="Rectangle 37"/>
          <p:cNvSpPr/>
          <p:nvPr/>
        </p:nvSpPr>
        <p:spPr>
          <a:xfrm>
            <a:off x="6906463" y="2029968"/>
            <a:ext cx="57391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906463" y="2107692"/>
            <a:ext cx="57391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Display</a:t>
            </a:r>
          </a:p>
        </p:txBody>
      </p:sp>
      <p:sp>
        <p:nvSpPr>
          <p:cNvPr id="40" name="Rectangle 39"/>
          <p:cNvSpPr/>
          <p:nvPr/>
        </p:nvSpPr>
        <p:spPr>
          <a:xfrm>
            <a:off x="7516951" y="2029968"/>
            <a:ext cx="68397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516951" y="2107692"/>
            <a:ext cx="683977"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Functions &amp; Defaults</a:t>
            </a:r>
          </a:p>
        </p:txBody>
      </p:sp>
      <p:sp>
        <p:nvSpPr>
          <p:cNvPr id="42" name="Rectangle 41"/>
          <p:cNvSpPr/>
          <p:nvPr/>
        </p:nvSpPr>
        <p:spPr>
          <a:xfrm>
            <a:off x="8237505" y="2029968"/>
            <a:ext cx="51887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8237505" y="2107692"/>
            <a:ext cx="51887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Labels &amp; Texts</a:t>
            </a:r>
          </a:p>
        </p:txBody>
      </p:sp>
      <p:sp>
        <p:nvSpPr>
          <p:cNvPr id="44" name="Rectangle 43"/>
          <p:cNvSpPr/>
          <p:nvPr/>
        </p:nvSpPr>
        <p:spPr>
          <a:xfrm>
            <a:off x="8792961" y="2029968"/>
            <a:ext cx="60142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8792961" y="2107692"/>
            <a:ext cx="60142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46" name="Rectangle 45"/>
          <p:cNvSpPr/>
          <p:nvPr/>
        </p:nvSpPr>
        <p:spPr>
          <a:xfrm>
            <a:off x="9430966" y="2029968"/>
            <a:ext cx="7390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9430966" y="2107692"/>
            <a:ext cx="7390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Security &amp; Maintenance</a:t>
            </a:r>
          </a:p>
        </p:txBody>
      </p:sp>
      <p:sp>
        <p:nvSpPr>
          <p:cNvPr id="48" name="Rectangle 47"/>
          <p:cNvSpPr/>
          <p:nvPr/>
        </p:nvSpPr>
        <p:spPr>
          <a:xfrm>
            <a:off x="10206553" y="2029968"/>
            <a:ext cx="216199"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10206553" y="2107692"/>
            <a:ext cx="216199"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0" name="Rectangle 49"/>
          <p:cNvSpPr/>
          <p:nvPr/>
        </p:nvSpPr>
        <p:spPr>
          <a:xfrm>
            <a:off x="10459328" y="2029968"/>
            <a:ext cx="656461"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10459328" y="2029968"/>
            <a:ext cx="656461"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10459328" y="2107692"/>
            <a:ext cx="656461"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Shortcode Generator</a:t>
            </a:r>
          </a:p>
        </p:txBody>
      </p:sp>
      <p:sp>
        <p:nvSpPr>
          <p:cNvPr id="53" name="Rectangle 52"/>
          <p:cNvSpPr/>
          <p:nvPr/>
        </p:nvSpPr>
        <p:spPr>
          <a:xfrm>
            <a:off x="11152366" y="2029968"/>
            <a:ext cx="271232"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1152366" y="2107692"/>
            <a:ext cx="271232"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55" name="Rectangle 54"/>
          <p:cNvSpPr/>
          <p:nvPr/>
        </p:nvSpPr>
        <p:spPr>
          <a:xfrm>
            <a:off x="6906463" y="2304288"/>
            <a:ext cx="451713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6906463" y="2450592"/>
            <a:ext cx="2348910" cy="21488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906463" y="2450592"/>
            <a:ext cx="2348910"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6906463" y="2724912"/>
            <a:ext cx="2348910"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016191" y="2519172"/>
            <a:ext cx="2129454"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Configure Shortcode</a:t>
            </a:r>
          </a:p>
        </p:txBody>
      </p:sp>
      <p:sp>
        <p:nvSpPr>
          <p:cNvPr id="60" name="TextBox 59"/>
          <p:cNvSpPr txBox="1"/>
          <p:nvPr/>
        </p:nvSpPr>
        <p:spPr>
          <a:xfrm>
            <a:off x="7034479" y="2852928"/>
            <a:ext cx="2092878"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Select Type</a:t>
            </a:r>
          </a:p>
        </p:txBody>
      </p:sp>
      <p:sp>
        <p:nvSpPr>
          <p:cNvPr id="61" name="Rounded Rectangle 60"/>
          <p:cNvSpPr/>
          <p:nvPr/>
        </p:nvSpPr>
        <p:spPr>
          <a:xfrm>
            <a:off x="7034479" y="3063240"/>
            <a:ext cx="209287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125919" y="3113532"/>
            <a:ext cx="1708830"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Exhibitor List (Grid/Table)</a:t>
            </a:r>
          </a:p>
        </p:txBody>
      </p:sp>
      <p:sp>
        <p:nvSpPr>
          <p:cNvPr id="63" name="TextBox 62"/>
          <p:cNvSpPr txBox="1"/>
          <p:nvPr/>
        </p:nvSpPr>
        <p:spPr>
          <a:xfrm>
            <a:off x="8907901" y="311353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4" name="TextBox 63"/>
          <p:cNvSpPr txBox="1"/>
          <p:nvPr/>
        </p:nvSpPr>
        <p:spPr>
          <a:xfrm>
            <a:off x="7034479" y="3392424"/>
            <a:ext cx="2092878"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Event *</a:t>
            </a:r>
          </a:p>
        </p:txBody>
      </p:sp>
      <p:sp>
        <p:nvSpPr>
          <p:cNvPr id="65" name="Rounded Rectangle 64"/>
          <p:cNvSpPr/>
          <p:nvPr/>
        </p:nvSpPr>
        <p:spPr>
          <a:xfrm>
            <a:off x="7034479" y="3602736"/>
            <a:ext cx="209287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125919" y="3653028"/>
            <a:ext cx="1708830"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Comic Con 2026 (ID: 12)</a:t>
            </a:r>
          </a:p>
        </p:txBody>
      </p:sp>
      <p:sp>
        <p:nvSpPr>
          <p:cNvPr id="67" name="TextBox 66"/>
          <p:cNvSpPr txBox="1"/>
          <p:nvPr/>
        </p:nvSpPr>
        <p:spPr>
          <a:xfrm>
            <a:off x="8907901" y="3653028"/>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8" name="TextBox 67"/>
          <p:cNvSpPr txBox="1"/>
          <p:nvPr/>
        </p:nvSpPr>
        <p:spPr>
          <a:xfrm>
            <a:off x="7034479" y="3931920"/>
            <a:ext cx="2092878"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Items Per Page</a:t>
            </a:r>
          </a:p>
        </p:txBody>
      </p:sp>
      <p:sp>
        <p:nvSpPr>
          <p:cNvPr id="69" name="Rounded Rectangle 68"/>
          <p:cNvSpPr/>
          <p:nvPr/>
        </p:nvSpPr>
        <p:spPr>
          <a:xfrm>
            <a:off x="7034479" y="4142232"/>
            <a:ext cx="209287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7125919" y="4192524"/>
            <a:ext cx="1708830"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12</a:t>
            </a:r>
          </a:p>
        </p:txBody>
      </p:sp>
      <p:sp>
        <p:nvSpPr>
          <p:cNvPr id="71" name="Rectangle 70"/>
          <p:cNvSpPr/>
          <p:nvPr/>
        </p:nvSpPr>
        <p:spPr>
          <a:xfrm>
            <a:off x="9456541" y="2450592"/>
            <a:ext cx="1967057" cy="14813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9456541" y="2450592"/>
            <a:ext cx="1967057"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9456541" y="2724912"/>
            <a:ext cx="1967057"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9566269" y="2519172"/>
            <a:ext cx="1747601"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Your Shortcode</a:t>
            </a:r>
          </a:p>
        </p:txBody>
      </p:sp>
      <p:sp>
        <p:nvSpPr>
          <p:cNvPr id="75" name="Rectangle 74"/>
          <p:cNvSpPr/>
          <p:nvPr/>
        </p:nvSpPr>
        <p:spPr>
          <a:xfrm>
            <a:off x="9584557" y="2852928"/>
            <a:ext cx="1711025" cy="621792"/>
          </a:xfrm>
          <a:prstGeom prst="rect">
            <a:avLst/>
          </a:prstGeom>
          <a:solidFill>
            <a:srgbClr val="F7FAFC"/>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9657709" y="2944368"/>
            <a:ext cx="1564721" cy="457200"/>
          </a:xfrm>
          <a:prstGeom prst="rect">
            <a:avLst/>
          </a:prstGeom>
          <a:noFill/>
        </p:spPr>
        <p:txBody>
          <a:bodyPr wrap="square" lIns="0" rIns="0" tIns="0" bIns="0" anchor="t">
            <a:spAutoFit/>
          </a:bodyPr>
          <a:lstStyle/>
          <a:p>
            <a:pPr algn="l">
              <a:lnSpc>
                <a:spcPct val="120000"/>
              </a:lnSpc>
            </a:pPr>
            <a:r>
              <a:rPr sz="750" b="0" i="0" lang="en-US">
                <a:solidFill>
                  <a:srgbClr val="1F2933"/>
                </a:solidFill>
                <a:latin typeface="Consolas"/>
              </a:rPr>
              <a:t>[event_exhibitor_list</a:t>
            </a:r>
          </a:p>
          <a:p>
            <a:pPr algn="l">
              <a:lnSpc>
                <a:spcPct val="120000"/>
              </a:lnSpc>
            </a:pPr>
            <a:r>
              <a:rPr sz="750" b="0" i="0" lang="en-US">
                <a:solidFill>
                  <a:srgbClr val="1F2933"/>
                </a:solidFill>
                <a:latin typeface="Consolas"/>
              </a:rPr>
              <a:t>  parent_id="12"]</a:t>
            </a:r>
          </a:p>
        </p:txBody>
      </p:sp>
      <p:sp>
        <p:nvSpPr>
          <p:cNvPr id="77" name="Rounded Rectangle 76"/>
          <p:cNvSpPr/>
          <p:nvPr/>
        </p:nvSpPr>
        <p:spPr>
          <a:xfrm>
            <a:off x="9584557" y="3602736"/>
            <a:ext cx="1711025"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9584557" y="3653028"/>
            <a:ext cx="1711025"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Copy to Clipboard</a:t>
            </a:r>
          </a:p>
        </p:txBody>
      </p:sp>
      <p:sp>
        <p:nvSpPr>
          <p:cNvPr id="79" name="Oval 78"/>
          <p:cNvSpPr/>
          <p:nvPr/>
        </p:nvSpPr>
        <p:spPr>
          <a:xfrm>
            <a:off x="669615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696151" y="31043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1" name="Oval 80"/>
          <p:cNvSpPr/>
          <p:nvPr/>
        </p:nvSpPr>
        <p:spPr>
          <a:xfrm>
            <a:off x="6696151" y="3584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6696151" y="36438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3" name="Oval 82"/>
          <p:cNvSpPr/>
          <p:nvPr/>
        </p:nvSpPr>
        <p:spPr>
          <a:xfrm>
            <a:off x="6696151" y="4123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96151" y="418338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5" name="Oval 84"/>
          <p:cNvSpPr/>
          <p:nvPr/>
        </p:nvSpPr>
        <p:spPr>
          <a:xfrm>
            <a:off x="9319381" y="35570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9319381" y="36164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7" name="Rectangle 8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0" name="TextBox 8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generator does not know every option. </a:t>
            </a:r>
            <a:r>
              <a:rPr sz="1000" b="0" i="0" lang="en-US">
                <a:solidFill>
                  <a:srgbClr val="2B3844"/>
                </a:solidFill>
                <a:latin typeface="Consolas"/>
              </a:rPr>
              <a:t>type</a:t>
            </a:r>
            <a:r>
              <a:rPr sz="1000" b="0" i="0" lang="en-US">
                <a:solidFill>
                  <a:srgbClr val="2B3844"/>
                </a:solidFill>
                <a:latin typeface="Segoe UI"/>
              </a:rPr>
              <a:t>, the four </a:t>
            </a:r>
            <a:r>
              <a:rPr sz="1000" b="0" i="0" lang="en-US">
                <a:solidFill>
                  <a:srgbClr val="2B3844"/>
                </a:solidFill>
                <a:latin typeface="Consolas"/>
              </a:rPr>
              <a:t>filter_*</a:t>
            </a:r>
            <a:r>
              <a:rPr sz="1000" b="0" i="0" lang="en-US">
                <a:solidFill>
                  <a:srgbClr val="2B3844"/>
                </a:solidFill>
                <a:latin typeface="Segoe UI"/>
              </a:rPr>
              <a:t> switches and </a:t>
            </a:r>
            <a:r>
              <a:rPr sz="1000" b="0" i="0" lang="en-US">
                <a:solidFill>
                  <a:srgbClr val="2B3844"/>
                </a:solidFill>
                <a:latin typeface="Consolas"/>
              </a:rPr>
              <a:t>booth</a:t>
            </a:r>
            <a:r>
              <a:rPr sz="1000" b="0" i="0" lang="en-US">
                <a:solidFill>
                  <a:srgbClr val="2B3844"/>
                </a:solidFill>
                <a:latin typeface="Segoe UI"/>
              </a:rPr>
              <a:t> and </a:t>
            </a:r>
            <a:r>
              <a:rPr sz="1000" b="0" i="0" lang="en-US">
                <a:solidFill>
                  <a:srgbClr val="2B3844"/>
                </a:solidFill>
                <a:latin typeface="Consolas"/>
              </a:rPr>
              <a:t>hall</a:t>
            </a:r>
            <a:r>
              <a:rPr sz="1000" b="0" i="0" lang="en-US">
                <a:solidFill>
                  <a:srgbClr val="2B3844"/>
                </a:solidFill>
                <a:latin typeface="Segoe UI"/>
              </a:rPr>
              <a:t> for the hall plan you add by hand when you need them - the cheat sheet in the appendix lists them all.</a:t>
            </a:r>
          </a:p>
        </p:txBody>
      </p:sp>
      <p:sp>
        <p:nvSpPr>
          <p:cNvPr id="91" name="Rectangle 9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93" name="TextBox 9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40 / 153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3.9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Tab 8 “About” - and Help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About</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Version number, licence notes and the card </a:t>
            </a:r>
            <a:r>
              <a:rPr sz="1050" b="1" i="0" lang="en-US">
                <a:solidFill>
                  <a:srgbClr val="3B4A57"/>
                </a:solidFill>
                <a:latin typeface="Segoe UI"/>
              </a:rPr>
              <a:t>Package &amp; License</a:t>
            </a:r>
            <a:r>
              <a:rPr sz="1050" b="0" i="0" lang="en-US">
                <a:solidFill>
                  <a:srgbClr val="3B4A57"/>
                </a:solidFill>
                <a:latin typeface="Segoe UI"/>
              </a:rPr>
              <a:t>: package, status, valid until - plus </a:t>
            </a:r>
            <a:r>
              <a:rPr sz="1050" b="1" i="0" lang="en-US">
                <a:solidFill>
                  <a:srgbClr val="3B4A57"/>
                </a:solidFill>
                <a:latin typeface="Segoe UI"/>
              </a:rPr>
              <a:t>Manage license</a:t>
            </a:r>
            <a:r>
              <a:rPr sz="1050" b="0" i="0" lang="en-US">
                <a:solidFill>
                  <a:srgbClr val="3B4A57"/>
                </a:solidFill>
                <a:latin typeface="Segoe UI"/>
              </a:rPr>
              <a:t> or </a:t>
            </a:r>
            <a:r>
              <a:rPr sz="1050" b="1" i="0" lang="en-US">
                <a:solidFill>
                  <a:srgbClr val="3B4A57"/>
                </a:solidFill>
                <a:latin typeface="Segoe UI"/>
              </a:rPr>
              <a:t>Activate license</a:t>
            </a:r>
            <a:r>
              <a:rPr sz="1050" b="0" i="0" lang="en-US">
                <a:solidFill>
                  <a:srgbClr val="3B4A57"/>
                </a:solidFill>
                <a:latin typeface="Segoe UI"/>
              </a:rPr>
              <a:t>.</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This is where package and version are</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Help</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menu item of its own: </a:t>
            </a:r>
            <a:r>
              <a:rPr sz="1050" b="0" i="0" lang="en-US">
                <a:solidFill>
                  <a:srgbClr val="3B4A57"/>
                </a:solidFill>
                <a:latin typeface="Consolas"/>
              </a:rPr>
              <a:t>Exhibitor Manager → Help</a:t>
            </a:r>
            <a:r>
              <a:rPr sz="1050" b="0" i="0" lang="en-US">
                <a:solidFill>
                  <a:srgbClr val="3B4A57"/>
                </a:solidFill>
                <a:latin typeface="Segoe UI"/>
              </a:rPr>
              <a:t>, always at the bottom. Short documentation with quick start, all parameters, hall plan and special areas.</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For everyone who may edit posts</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API guide</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Second card of Help: setup, examples, code samples and troubleshooting in twelve sections - with real values of your website to try out.</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For your developers and partners</a:t>
            </a:r>
          </a:p>
        </p:txBody>
      </p:sp>
      <p:sp>
        <p:nvSpPr>
          <p:cNvPr id="21" name="Rectangle 20"/>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Old bookmarks pointing to the former Help tab of the settings keep working - they are redirected to the new Help page automatically.</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3 · The settings</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41 / 153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4</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dashboard</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The one page that tells you whether your exhibitor data is fit to show. The eleven audit cards belong to the PRO package.</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layout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four figures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eleven audit cards</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Screen Options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Insights &amp; Distributions</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wizard</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4 · The dashboard</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42 / 153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How the page is laid out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42062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9867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13350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Types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20" name="TextBox 19"/>
          <p:cNvSpPr txBox="1"/>
          <p:nvPr/>
        </p:nvSpPr>
        <p:spPr>
          <a:xfrm>
            <a:off x="84124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21" name="TextBox 20"/>
          <p:cNvSpPr txBox="1"/>
          <p:nvPr/>
        </p:nvSpPr>
        <p:spPr>
          <a:xfrm>
            <a:off x="713232" y="35067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2" name="TextBox 21"/>
          <p:cNvSpPr txBox="1"/>
          <p:nvPr/>
        </p:nvSpPr>
        <p:spPr>
          <a:xfrm>
            <a:off x="713232" y="374446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3" name="Rounded Rectangle 22"/>
          <p:cNvSpPr/>
          <p:nvPr/>
        </p:nvSpPr>
        <p:spPr>
          <a:xfrm>
            <a:off x="2249424" y="1700784"/>
            <a:ext cx="237744" cy="237744"/>
          </a:xfrm>
          <a:prstGeom prst="roundRect">
            <a:avLst>
              <a:gd name="adj" fmla="val 18000"/>
            </a:avLst>
          </a:prstGeom>
          <a:solidFill>
            <a:srgbClr val="1D2B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87463" y="1743577"/>
            <a:ext cx="161665" cy="3328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Oval 24"/>
          <p:cNvSpPr/>
          <p:nvPr/>
        </p:nvSpPr>
        <p:spPr>
          <a:xfrm>
            <a:off x="2349276" y="1795881"/>
            <a:ext cx="38039" cy="38039"/>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2296972" y="1843430"/>
            <a:ext cx="142646" cy="1664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2306482" y="1860072"/>
            <a:ext cx="123626" cy="3566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560320" y="1700784"/>
            <a:ext cx="3657600" cy="237744"/>
          </a:xfrm>
          <a:prstGeom prst="rect">
            <a:avLst/>
          </a:prstGeom>
          <a:noFill/>
        </p:spPr>
        <p:txBody>
          <a:bodyPr wrap="square" lIns="0" rIns="0" tIns="0" bIns="0" anchor="t">
            <a:spAutoFit/>
          </a:bodyPr>
          <a:lstStyle/>
          <a:p>
            <a:pPr algn="l">
              <a:lnSpc>
                <a:spcPct val="100000"/>
              </a:lnSpc>
            </a:pPr>
            <a:r>
              <a:rPr sz="1050" b="0" i="0" lang="en-US">
                <a:solidFill>
                  <a:srgbClr val="1F2933"/>
                </a:solidFill>
                <a:latin typeface="Segoe UI"/>
              </a:rPr>
              <a:t>Exhibitor Manager Dashboard</a:t>
            </a:r>
          </a:p>
        </p:txBody>
      </p:sp>
      <p:sp>
        <p:nvSpPr>
          <p:cNvPr id="29" name="TextBox 28"/>
          <p:cNvSpPr txBox="1"/>
          <p:nvPr/>
        </p:nvSpPr>
        <p:spPr>
          <a:xfrm>
            <a:off x="4663440" y="1769364"/>
            <a:ext cx="731520" cy="164592"/>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Event:</a:t>
            </a:r>
          </a:p>
        </p:txBody>
      </p:sp>
      <p:sp>
        <p:nvSpPr>
          <p:cNvPr id="30" name="Rounded Rectangle 29"/>
          <p:cNvSpPr/>
          <p:nvPr/>
        </p:nvSpPr>
        <p:spPr>
          <a:xfrm>
            <a:off x="5440679" y="1719072"/>
            <a:ext cx="1874519" cy="256032"/>
          </a:xfrm>
          <a:prstGeom prst="roundRect">
            <a:avLst>
              <a:gd name="adj" fmla="val 14000"/>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550408" y="1769364"/>
            <a:ext cx="1463040" cy="164592"/>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Comic Con 2026</a:t>
            </a:r>
          </a:p>
        </p:txBody>
      </p:sp>
      <p:sp>
        <p:nvSpPr>
          <p:cNvPr id="32" name="TextBox 31"/>
          <p:cNvSpPr txBox="1"/>
          <p:nvPr/>
        </p:nvSpPr>
        <p:spPr>
          <a:xfrm>
            <a:off x="7022592" y="1769364"/>
            <a:ext cx="146304" cy="164592"/>
          </a:xfrm>
          <a:prstGeom prst="rect">
            <a:avLst/>
          </a:prstGeom>
          <a:noFill/>
        </p:spPr>
        <p:txBody>
          <a:bodyPr wrap="square" lIns="0" rIns="0" tIns="0" bIns="0" anchor="t">
            <a:spAutoFit/>
          </a:bodyPr>
          <a:lstStyle/>
          <a:p>
            <a:pPr algn="l">
              <a:lnSpc>
                <a:spcPct val="100000"/>
              </a:lnSpc>
            </a:pPr>
            <a:r>
              <a:rPr sz="700" b="1" i="0" lang="en-US">
                <a:solidFill>
                  <a:srgbClr val="505A64"/>
                </a:solidFill>
                <a:latin typeface="Segoe UI"/>
              </a:rPr>
              <a:t>v</a:t>
            </a:r>
          </a:p>
        </p:txBody>
      </p:sp>
      <p:sp>
        <p:nvSpPr>
          <p:cNvPr id="33" name="Rectangle 32"/>
          <p:cNvSpPr/>
          <p:nvPr/>
        </p:nvSpPr>
        <p:spPr>
          <a:xfrm>
            <a:off x="2249424" y="2029968"/>
            <a:ext cx="5065775" cy="530352"/>
          </a:xfrm>
          <a:prstGeom prst="rect">
            <a:avLst/>
          </a:prstGeom>
          <a:solidFill>
            <a:srgbClr val="1E5C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6827276" y="2137135"/>
            <a:ext cx="335767" cy="69128"/>
          </a:xfrm>
          <a:prstGeom prst="rect">
            <a:avLst/>
          </a:prstGeom>
          <a:solidFill>
            <a:srgbClr val="3E78A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Oval 34"/>
          <p:cNvSpPr/>
          <p:nvPr/>
        </p:nvSpPr>
        <p:spPr>
          <a:xfrm>
            <a:off x="6955657" y="2245766"/>
            <a:ext cx="79004" cy="79004"/>
          </a:xfrm>
          <a:prstGeom prst="ellipse">
            <a:avLst/>
          </a:prstGeom>
          <a:solidFill>
            <a:srgbClr val="3E78A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6847027" y="2344521"/>
            <a:ext cx="296265" cy="34564"/>
          </a:xfrm>
          <a:prstGeom prst="rect">
            <a:avLst/>
          </a:prstGeom>
          <a:solidFill>
            <a:srgbClr val="3E78A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866778" y="2379085"/>
            <a:ext cx="256763" cy="74066"/>
          </a:xfrm>
          <a:prstGeom prst="rect">
            <a:avLst/>
          </a:prstGeom>
          <a:solidFill>
            <a:srgbClr val="3E78A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395728" y="2093976"/>
            <a:ext cx="3291840" cy="182880"/>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Welcome to Event Exhibitor</a:t>
            </a:r>
          </a:p>
        </p:txBody>
      </p:sp>
      <p:sp>
        <p:nvSpPr>
          <p:cNvPr id="39" name="TextBox 38"/>
          <p:cNvSpPr txBox="1"/>
          <p:nvPr/>
        </p:nvSpPr>
        <p:spPr>
          <a:xfrm>
            <a:off x="2395728" y="2286000"/>
            <a:ext cx="4023360" cy="128016"/>
          </a:xfrm>
          <a:prstGeom prst="rect">
            <a:avLst/>
          </a:prstGeom>
          <a:noFill/>
        </p:spPr>
        <p:txBody>
          <a:bodyPr wrap="square" lIns="0" rIns="0" tIns="0" bIns="0" anchor="t">
            <a:spAutoFit/>
          </a:bodyPr>
          <a:lstStyle/>
          <a:p>
            <a:pPr algn="l">
              <a:lnSpc>
                <a:spcPct val="100000"/>
              </a:lnSpc>
            </a:pPr>
            <a:r>
              <a:rPr sz="600" b="0" i="0" lang="en-US">
                <a:solidFill>
                  <a:srgbClr val="C8DCEC"/>
                </a:solidFill>
                <a:latin typeface="Segoe UI"/>
              </a:rPr>
              <a:t>You have successfully registered 148 exhibitors.</a:t>
            </a:r>
          </a:p>
        </p:txBody>
      </p:sp>
      <p:sp>
        <p:nvSpPr>
          <p:cNvPr id="40" name="Rounded Rectangle 39"/>
          <p:cNvSpPr/>
          <p:nvPr/>
        </p:nvSpPr>
        <p:spPr>
          <a:xfrm>
            <a:off x="2395728" y="2414016"/>
            <a:ext cx="960120" cy="10972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395728" y="2421331"/>
            <a:ext cx="960120" cy="100584"/>
          </a:xfrm>
          <a:prstGeom prst="rect">
            <a:avLst/>
          </a:prstGeom>
          <a:noFill/>
        </p:spPr>
        <p:txBody>
          <a:bodyPr wrap="square" lIns="0" rIns="0" tIns="0" bIns="0" anchor="t">
            <a:spAutoFit/>
          </a:bodyPr>
          <a:lstStyle/>
          <a:p>
            <a:pPr algn="ctr">
              <a:lnSpc>
                <a:spcPct val="100000"/>
              </a:lnSpc>
            </a:pPr>
            <a:r>
              <a:rPr sz="550" b="1" i="0" lang="en-US">
                <a:solidFill>
                  <a:srgbClr val="1E5C8A"/>
                </a:solidFill>
                <a:latin typeface="Segoe UI"/>
              </a:rPr>
              <a:t>Quick Add Wizard</a:t>
            </a:r>
          </a:p>
        </p:txBody>
      </p:sp>
      <p:sp>
        <p:nvSpPr>
          <p:cNvPr id="42" name="Rounded Rectangle 41"/>
          <p:cNvSpPr/>
          <p:nvPr/>
        </p:nvSpPr>
        <p:spPr>
          <a:xfrm>
            <a:off x="3429000" y="2414016"/>
            <a:ext cx="621792" cy="109728"/>
          </a:xfrm>
          <a:prstGeom prst="roundRect">
            <a:avLst>
              <a:gd name="adj" fmla="val 6000"/>
            </a:avLst>
          </a:prstGeom>
          <a:solidFill>
            <a:srgbClr val="356E96"/>
          </a:solidFill>
          <a:ln w="6350">
            <a:solidFill>
              <a:srgbClr val="7EA6C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3429000" y="2421331"/>
            <a:ext cx="621792" cy="100584"/>
          </a:xfrm>
          <a:prstGeom prst="rect">
            <a:avLst/>
          </a:prstGeom>
          <a:noFill/>
        </p:spPr>
        <p:txBody>
          <a:bodyPr wrap="square" lIns="0" rIns="0" tIns="0" bIns="0" anchor="t">
            <a:spAutoFit/>
          </a:bodyPr>
          <a:lstStyle/>
          <a:p>
            <a:pPr algn="ctr">
              <a:lnSpc>
                <a:spcPct val="100000"/>
              </a:lnSpc>
            </a:pPr>
            <a:r>
              <a:rPr sz="550" b="0" i="0" lang="en-US">
                <a:solidFill>
                  <a:srgbClr val="FFFFFF"/>
                </a:solidFill>
                <a:latin typeface="Segoe UI"/>
              </a:rPr>
              <a:t>Import Data</a:t>
            </a:r>
          </a:p>
        </p:txBody>
      </p:sp>
      <p:sp>
        <p:nvSpPr>
          <p:cNvPr id="44" name="Rounded Rectangle 43"/>
          <p:cNvSpPr/>
          <p:nvPr/>
        </p:nvSpPr>
        <p:spPr>
          <a:xfrm>
            <a:off x="4087368" y="2414016"/>
            <a:ext cx="621792" cy="109728"/>
          </a:xfrm>
          <a:prstGeom prst="roundRect">
            <a:avLst>
              <a:gd name="adj" fmla="val 6000"/>
            </a:avLst>
          </a:prstGeom>
          <a:solidFill>
            <a:srgbClr val="356E96"/>
          </a:solidFill>
          <a:ln w="6350">
            <a:solidFill>
              <a:srgbClr val="7EA6C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087368" y="2421331"/>
            <a:ext cx="621792" cy="100584"/>
          </a:xfrm>
          <a:prstGeom prst="rect">
            <a:avLst/>
          </a:prstGeom>
          <a:noFill/>
        </p:spPr>
        <p:txBody>
          <a:bodyPr wrap="square" lIns="0" rIns="0" tIns="0" bIns="0" anchor="t">
            <a:spAutoFit/>
          </a:bodyPr>
          <a:lstStyle/>
          <a:p>
            <a:pPr algn="ctr">
              <a:lnSpc>
                <a:spcPct val="100000"/>
              </a:lnSpc>
            </a:pPr>
            <a:r>
              <a:rPr sz="550" b="0" i="0" lang="en-US">
                <a:solidFill>
                  <a:srgbClr val="FFFFFF"/>
                </a:solidFill>
                <a:latin typeface="Segoe UI"/>
              </a:rPr>
              <a:t>Settings</a:t>
            </a:r>
          </a:p>
        </p:txBody>
      </p:sp>
      <p:sp>
        <p:nvSpPr>
          <p:cNvPr id="46" name="TextBox 45"/>
          <p:cNvSpPr txBox="1"/>
          <p:nvPr/>
        </p:nvSpPr>
        <p:spPr>
          <a:xfrm>
            <a:off x="2249424" y="2633472"/>
            <a:ext cx="2743200" cy="146304"/>
          </a:xfrm>
          <a:prstGeom prst="rect">
            <a:avLst/>
          </a:prstGeom>
          <a:noFill/>
        </p:spPr>
        <p:txBody>
          <a:bodyPr wrap="square" lIns="0" rIns="0" tIns="0" bIns="0" anchor="t">
            <a:spAutoFit/>
          </a:bodyPr>
          <a:lstStyle/>
          <a:p>
            <a:pPr algn="l">
              <a:lnSpc>
                <a:spcPct val="100000"/>
              </a:lnSpc>
            </a:pPr>
            <a:r>
              <a:rPr sz="750" b="1" i="0" lang="en-US">
                <a:solidFill>
                  <a:srgbClr val="1F2933"/>
                </a:solidFill>
                <a:latin typeface="Segoe UI"/>
              </a:rPr>
              <a:t>General Overview</a:t>
            </a:r>
          </a:p>
        </p:txBody>
      </p:sp>
      <p:sp>
        <p:nvSpPr>
          <p:cNvPr id="47" name="Rectangle 46"/>
          <p:cNvSpPr/>
          <p:nvPr/>
        </p:nvSpPr>
        <p:spPr>
          <a:xfrm>
            <a:off x="2249424" y="2816352"/>
            <a:ext cx="1170431" cy="621792"/>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2249424" y="2816352"/>
            <a:ext cx="45720" cy="621792"/>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414016" y="2898648"/>
            <a:ext cx="896111"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1</a:t>
            </a:r>
          </a:p>
        </p:txBody>
      </p:sp>
      <p:sp>
        <p:nvSpPr>
          <p:cNvPr id="50" name="TextBox 49"/>
          <p:cNvSpPr txBox="1"/>
          <p:nvPr/>
        </p:nvSpPr>
        <p:spPr>
          <a:xfrm>
            <a:off x="2414016" y="3154680"/>
            <a:ext cx="896111"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Total Events</a:t>
            </a:r>
          </a:p>
        </p:txBody>
      </p:sp>
      <p:sp>
        <p:nvSpPr>
          <p:cNvPr id="51" name="Rectangle 50"/>
          <p:cNvSpPr/>
          <p:nvPr/>
        </p:nvSpPr>
        <p:spPr>
          <a:xfrm>
            <a:off x="3547872" y="2816352"/>
            <a:ext cx="1170431" cy="621792"/>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3547872" y="2816352"/>
            <a:ext cx="45720" cy="621792"/>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3712464" y="2898648"/>
            <a:ext cx="896111"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148</a:t>
            </a:r>
          </a:p>
        </p:txBody>
      </p:sp>
      <p:sp>
        <p:nvSpPr>
          <p:cNvPr id="54" name="TextBox 53"/>
          <p:cNvSpPr txBox="1"/>
          <p:nvPr/>
        </p:nvSpPr>
        <p:spPr>
          <a:xfrm>
            <a:off x="3712464" y="3154680"/>
            <a:ext cx="896111"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Total Exhibitors</a:t>
            </a:r>
          </a:p>
        </p:txBody>
      </p:sp>
      <p:sp>
        <p:nvSpPr>
          <p:cNvPr id="55" name="TextBox 54"/>
          <p:cNvSpPr txBox="1"/>
          <p:nvPr/>
        </p:nvSpPr>
        <p:spPr>
          <a:xfrm>
            <a:off x="4480560" y="2880360"/>
            <a:ext cx="164592"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a:t>
            </a:r>
          </a:p>
        </p:txBody>
      </p:sp>
      <p:sp>
        <p:nvSpPr>
          <p:cNvPr id="56" name="Rectangle 55"/>
          <p:cNvSpPr/>
          <p:nvPr/>
        </p:nvSpPr>
        <p:spPr>
          <a:xfrm>
            <a:off x="4846320" y="2816352"/>
            <a:ext cx="1170431" cy="621792"/>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4846320" y="2816352"/>
            <a:ext cx="45720" cy="621792"/>
          </a:xfrm>
          <a:prstGeom prst="rect">
            <a:avLst/>
          </a:prstGeom>
          <a:solidFill>
            <a:srgbClr val="34495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5010912" y="2898648"/>
            <a:ext cx="896111"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4</a:t>
            </a:r>
          </a:p>
        </p:txBody>
      </p:sp>
      <p:sp>
        <p:nvSpPr>
          <p:cNvPr id="59" name="TextBox 58"/>
          <p:cNvSpPr txBox="1"/>
          <p:nvPr/>
        </p:nvSpPr>
        <p:spPr>
          <a:xfrm>
            <a:off x="5010912" y="3154680"/>
            <a:ext cx="896111"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Total Locations</a:t>
            </a:r>
          </a:p>
        </p:txBody>
      </p:sp>
      <p:sp>
        <p:nvSpPr>
          <p:cNvPr id="60" name="Rectangle 59"/>
          <p:cNvSpPr/>
          <p:nvPr/>
        </p:nvSpPr>
        <p:spPr>
          <a:xfrm>
            <a:off x="6144768" y="2816352"/>
            <a:ext cx="1170431" cy="621792"/>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6144768" y="2816352"/>
            <a:ext cx="45720" cy="6217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6309360" y="2898648"/>
            <a:ext cx="896111"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612</a:t>
            </a:r>
          </a:p>
        </p:txBody>
      </p:sp>
      <p:sp>
        <p:nvSpPr>
          <p:cNvPr id="63" name="TextBox 62"/>
          <p:cNvSpPr txBox="1"/>
          <p:nvPr/>
        </p:nvSpPr>
        <p:spPr>
          <a:xfrm>
            <a:off x="6309360" y="3154680"/>
            <a:ext cx="896111"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Global Favorites</a:t>
            </a:r>
          </a:p>
        </p:txBody>
      </p:sp>
      <p:sp>
        <p:nvSpPr>
          <p:cNvPr id="64" name="TextBox 63"/>
          <p:cNvSpPr txBox="1"/>
          <p:nvPr/>
        </p:nvSpPr>
        <p:spPr>
          <a:xfrm>
            <a:off x="2249424" y="3529584"/>
            <a:ext cx="2926080" cy="146304"/>
          </a:xfrm>
          <a:prstGeom prst="rect">
            <a:avLst/>
          </a:prstGeom>
          <a:noFill/>
        </p:spPr>
        <p:txBody>
          <a:bodyPr wrap="square" lIns="0" rIns="0" tIns="0" bIns="0" anchor="t">
            <a:spAutoFit/>
          </a:bodyPr>
          <a:lstStyle/>
          <a:p>
            <a:pPr algn="l">
              <a:lnSpc>
                <a:spcPct val="100000"/>
              </a:lnSpc>
            </a:pPr>
            <a:r>
              <a:rPr sz="750" b="1" i="0" lang="en-US">
                <a:solidFill>
                  <a:srgbClr val="1F2933"/>
                </a:solidFill>
                <a:latin typeface="Segoe UI"/>
              </a:rPr>
              <a:t>Data Completeness &amp; Audit</a:t>
            </a:r>
          </a:p>
        </p:txBody>
      </p:sp>
      <p:sp>
        <p:nvSpPr>
          <p:cNvPr id="65" name="Rounded Rectangle 64"/>
          <p:cNvSpPr/>
          <p:nvPr/>
        </p:nvSpPr>
        <p:spPr>
          <a:xfrm>
            <a:off x="6400800" y="3493008"/>
            <a:ext cx="914400" cy="219456"/>
          </a:xfrm>
          <a:prstGeom prst="roundRect">
            <a:avLst>
              <a:gd name="adj" fmla="val 14000"/>
            </a:avLst>
          </a:prstGeom>
          <a:solidFill>
            <a:srgbClr val="FFFFFF"/>
          </a:solidFill>
          <a:ln w="1016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6400800" y="3543300"/>
            <a:ext cx="914400"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Screen Options</a:t>
            </a:r>
          </a:p>
        </p:txBody>
      </p:sp>
      <p:sp>
        <p:nvSpPr>
          <p:cNvPr id="67" name="Rectangle 66"/>
          <p:cNvSpPr/>
          <p:nvPr/>
        </p:nvSpPr>
        <p:spPr>
          <a:xfrm>
            <a:off x="2249424"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2249424" y="3712464"/>
            <a:ext cx="45720" cy="603504"/>
          </a:xfrm>
          <a:prstGeom prst="rect">
            <a:avLst/>
          </a:prstGeom>
          <a:solidFill>
            <a:srgbClr val="D636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2414016" y="3794760"/>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12</a:t>
            </a:r>
          </a:p>
        </p:txBody>
      </p:sp>
      <p:sp>
        <p:nvSpPr>
          <p:cNvPr id="70" name="TextBox 69"/>
          <p:cNvSpPr txBox="1"/>
          <p:nvPr/>
        </p:nvSpPr>
        <p:spPr>
          <a:xfrm>
            <a:off x="2414016" y="4050792"/>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Logo</a:t>
            </a:r>
          </a:p>
        </p:txBody>
      </p:sp>
      <p:sp>
        <p:nvSpPr>
          <p:cNvPr id="71" name="Rectangle 70"/>
          <p:cNvSpPr/>
          <p:nvPr/>
        </p:nvSpPr>
        <p:spPr>
          <a:xfrm>
            <a:off x="3284524"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3284524" y="3712464"/>
            <a:ext cx="45720" cy="603504"/>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3449116" y="3794760"/>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3</a:t>
            </a:r>
          </a:p>
        </p:txBody>
      </p:sp>
      <p:sp>
        <p:nvSpPr>
          <p:cNvPr id="74" name="TextBox 73"/>
          <p:cNvSpPr txBox="1"/>
          <p:nvPr/>
        </p:nvSpPr>
        <p:spPr>
          <a:xfrm>
            <a:off x="3449116" y="4050792"/>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Unassigned Hall</a:t>
            </a:r>
          </a:p>
        </p:txBody>
      </p:sp>
      <p:sp>
        <p:nvSpPr>
          <p:cNvPr id="75" name="Rectangle 74"/>
          <p:cNvSpPr/>
          <p:nvPr/>
        </p:nvSpPr>
        <p:spPr>
          <a:xfrm>
            <a:off x="4319625"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4319625" y="3712464"/>
            <a:ext cx="45720" cy="603504"/>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4484217" y="3794760"/>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0</a:t>
            </a:r>
          </a:p>
        </p:txBody>
      </p:sp>
      <p:sp>
        <p:nvSpPr>
          <p:cNvPr id="78" name="TextBox 77"/>
          <p:cNvSpPr txBox="1"/>
          <p:nvPr/>
        </p:nvSpPr>
        <p:spPr>
          <a:xfrm>
            <a:off x="4484217" y="4050792"/>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Booth #</a:t>
            </a:r>
          </a:p>
        </p:txBody>
      </p:sp>
      <p:sp>
        <p:nvSpPr>
          <p:cNvPr id="79" name="Rectangle 78"/>
          <p:cNvSpPr/>
          <p:nvPr/>
        </p:nvSpPr>
        <p:spPr>
          <a:xfrm>
            <a:off x="5354726"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Rectangle 79"/>
          <p:cNvSpPr/>
          <p:nvPr/>
        </p:nvSpPr>
        <p:spPr>
          <a:xfrm>
            <a:off x="5354726" y="3712464"/>
            <a:ext cx="45720" cy="603504"/>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519318" y="3794760"/>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27</a:t>
            </a:r>
          </a:p>
        </p:txBody>
      </p:sp>
      <p:sp>
        <p:nvSpPr>
          <p:cNvPr id="82" name="TextBox 81"/>
          <p:cNvSpPr txBox="1"/>
          <p:nvPr/>
        </p:nvSpPr>
        <p:spPr>
          <a:xfrm>
            <a:off x="5519318" y="4050792"/>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Description</a:t>
            </a:r>
          </a:p>
        </p:txBody>
      </p:sp>
      <p:sp>
        <p:nvSpPr>
          <p:cNvPr id="83" name="Rectangle 82"/>
          <p:cNvSpPr/>
          <p:nvPr/>
        </p:nvSpPr>
        <p:spPr>
          <a:xfrm>
            <a:off x="6389827" y="3712464"/>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6389827" y="3712464"/>
            <a:ext cx="45720" cy="603504"/>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6554419" y="3794760"/>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0</a:t>
            </a:r>
          </a:p>
        </p:txBody>
      </p:sp>
      <p:sp>
        <p:nvSpPr>
          <p:cNvPr id="86" name="TextBox 85"/>
          <p:cNvSpPr txBox="1"/>
          <p:nvPr/>
        </p:nvSpPr>
        <p:spPr>
          <a:xfrm>
            <a:off x="6554419" y="4050792"/>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Type</a:t>
            </a:r>
          </a:p>
        </p:txBody>
      </p:sp>
      <p:sp>
        <p:nvSpPr>
          <p:cNvPr id="87" name="Rectangle 86"/>
          <p:cNvSpPr/>
          <p:nvPr/>
        </p:nvSpPr>
        <p:spPr>
          <a:xfrm>
            <a:off x="2249424"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2249424" y="4389120"/>
            <a:ext cx="45720" cy="603504"/>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2414016" y="4471416"/>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5</a:t>
            </a:r>
          </a:p>
        </p:txBody>
      </p:sp>
      <p:sp>
        <p:nvSpPr>
          <p:cNvPr id="90" name="TextBox 89"/>
          <p:cNvSpPr txBox="1"/>
          <p:nvPr/>
        </p:nvSpPr>
        <p:spPr>
          <a:xfrm>
            <a:off x="2414016" y="4727448"/>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Category</a:t>
            </a:r>
          </a:p>
        </p:txBody>
      </p:sp>
      <p:sp>
        <p:nvSpPr>
          <p:cNvPr id="91" name="Rectangle 90"/>
          <p:cNvSpPr/>
          <p:nvPr/>
        </p:nvSpPr>
        <p:spPr>
          <a:xfrm>
            <a:off x="3284524"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3284524" y="4389120"/>
            <a:ext cx="45720" cy="603504"/>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3449116" y="4471416"/>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0</a:t>
            </a:r>
          </a:p>
        </p:txBody>
      </p:sp>
      <p:sp>
        <p:nvSpPr>
          <p:cNvPr id="94" name="TextBox 93"/>
          <p:cNvSpPr txBox="1"/>
          <p:nvPr/>
        </p:nvSpPr>
        <p:spPr>
          <a:xfrm>
            <a:off x="3449116" y="4727448"/>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Products</a:t>
            </a:r>
          </a:p>
        </p:txBody>
      </p:sp>
      <p:sp>
        <p:nvSpPr>
          <p:cNvPr id="95" name="Rectangle 94"/>
          <p:cNvSpPr/>
          <p:nvPr/>
        </p:nvSpPr>
        <p:spPr>
          <a:xfrm>
            <a:off x="4319625"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4319625" y="4389120"/>
            <a:ext cx="45720" cy="603504"/>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4484217" y="4471416"/>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0</a:t>
            </a:r>
          </a:p>
        </p:txBody>
      </p:sp>
      <p:sp>
        <p:nvSpPr>
          <p:cNvPr id="98" name="TextBox 97"/>
          <p:cNvSpPr txBox="1"/>
          <p:nvPr/>
        </p:nvSpPr>
        <p:spPr>
          <a:xfrm>
            <a:off x="4484217" y="4727448"/>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Country</a:t>
            </a:r>
          </a:p>
        </p:txBody>
      </p:sp>
      <p:sp>
        <p:nvSpPr>
          <p:cNvPr id="99" name="Rectangle 98"/>
          <p:cNvSpPr/>
          <p:nvPr/>
        </p:nvSpPr>
        <p:spPr>
          <a:xfrm>
            <a:off x="5354726"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5354726" y="4389120"/>
            <a:ext cx="45720" cy="603504"/>
          </a:xfrm>
          <a:prstGeom prst="rect">
            <a:avLst/>
          </a:prstGeom>
          <a:solidFill>
            <a:srgbClr val="D636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5519318" y="4471416"/>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8</a:t>
            </a:r>
          </a:p>
        </p:txBody>
      </p:sp>
      <p:sp>
        <p:nvSpPr>
          <p:cNvPr id="102" name="TextBox 101"/>
          <p:cNvSpPr txBox="1"/>
          <p:nvPr/>
        </p:nvSpPr>
        <p:spPr>
          <a:xfrm>
            <a:off x="5519318" y="4727448"/>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Contact Info</a:t>
            </a:r>
          </a:p>
        </p:txBody>
      </p:sp>
      <p:sp>
        <p:nvSpPr>
          <p:cNvPr id="103" name="Rectangle 102"/>
          <p:cNvSpPr/>
          <p:nvPr/>
        </p:nvSpPr>
        <p:spPr>
          <a:xfrm>
            <a:off x="6389827" y="4389120"/>
            <a:ext cx="925372" cy="60350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Rectangle 103"/>
          <p:cNvSpPr/>
          <p:nvPr/>
        </p:nvSpPr>
        <p:spPr>
          <a:xfrm>
            <a:off x="6389827" y="4389120"/>
            <a:ext cx="45720" cy="603504"/>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TextBox 104"/>
          <p:cNvSpPr txBox="1"/>
          <p:nvPr/>
        </p:nvSpPr>
        <p:spPr>
          <a:xfrm>
            <a:off x="6554419" y="4471416"/>
            <a:ext cx="651052"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41</a:t>
            </a:r>
          </a:p>
        </p:txBody>
      </p:sp>
      <p:sp>
        <p:nvSpPr>
          <p:cNvPr id="106" name="TextBox 105"/>
          <p:cNvSpPr txBox="1"/>
          <p:nvPr/>
        </p:nvSpPr>
        <p:spPr>
          <a:xfrm>
            <a:off x="6554419" y="4727448"/>
            <a:ext cx="651052"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Gallery</a:t>
            </a:r>
          </a:p>
        </p:txBody>
      </p:sp>
      <p:sp>
        <p:nvSpPr>
          <p:cNvPr id="107" name="TextBox 106"/>
          <p:cNvSpPr txBox="1"/>
          <p:nvPr/>
        </p:nvSpPr>
        <p:spPr>
          <a:xfrm>
            <a:off x="2249424" y="5084064"/>
            <a:ext cx="2743200" cy="146304"/>
          </a:xfrm>
          <a:prstGeom prst="rect">
            <a:avLst/>
          </a:prstGeom>
          <a:noFill/>
        </p:spPr>
        <p:txBody>
          <a:bodyPr wrap="square" lIns="0" rIns="0" tIns="0" bIns="0" anchor="t">
            <a:spAutoFit/>
          </a:bodyPr>
          <a:lstStyle/>
          <a:p>
            <a:pPr algn="l">
              <a:lnSpc>
                <a:spcPct val="100000"/>
              </a:lnSpc>
            </a:pPr>
            <a:r>
              <a:rPr sz="750" b="1" i="0" lang="en-US">
                <a:solidFill>
                  <a:srgbClr val="1F2933"/>
                </a:solidFill>
                <a:latin typeface="Segoe UI"/>
              </a:rPr>
              <a:t>Insights &amp; Distributions</a:t>
            </a:r>
          </a:p>
        </p:txBody>
      </p:sp>
      <p:sp>
        <p:nvSpPr>
          <p:cNvPr id="108" name="Oval 107"/>
          <p:cNvSpPr/>
          <p:nvPr/>
        </p:nvSpPr>
        <p:spPr>
          <a:xfrm>
            <a:off x="6245351" y="14538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6245351" y="15133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110" name="Oval 109"/>
          <p:cNvSpPr/>
          <p:nvPr/>
        </p:nvSpPr>
        <p:spPr>
          <a:xfrm>
            <a:off x="1911096" y="29900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1911096" y="304952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112" name="Oval 111"/>
          <p:cNvSpPr/>
          <p:nvPr/>
        </p:nvSpPr>
        <p:spPr>
          <a:xfrm>
            <a:off x="1911096" y="42153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1911096" y="42748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14" name="Oval 113"/>
          <p:cNvSpPr/>
          <p:nvPr/>
        </p:nvSpPr>
        <p:spPr>
          <a:xfrm>
            <a:off x="1911096" y="50200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1911096" y="507949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16" name="TextBox 115"/>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Four areas from top to bottom</a:t>
            </a:r>
          </a:p>
        </p:txBody>
      </p:sp>
      <p:sp>
        <p:nvSpPr>
          <p:cNvPr id="117" name="TextBox 116"/>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Pick an event</a:t>
            </a:r>
          </a:p>
        </p:txBody>
      </p:sp>
      <p:sp>
        <p:nvSpPr>
          <p:cNvPr id="118" name="TextBox 117"/>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At the top you narrow every figure down to a single fair.</a:t>
            </a:r>
          </a:p>
        </p:txBody>
      </p:sp>
      <p:sp>
        <p:nvSpPr>
          <p:cNvPr id="119" name="TextBox 118"/>
          <p:cNvSpPr txBox="1"/>
          <p:nvPr/>
        </p:nvSpPr>
        <p:spPr>
          <a:xfrm>
            <a:off x="7927847" y="233146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General Overview</a:t>
            </a:r>
          </a:p>
        </p:txBody>
      </p:sp>
      <p:sp>
        <p:nvSpPr>
          <p:cNvPr id="120" name="TextBox 119"/>
          <p:cNvSpPr txBox="1"/>
          <p:nvPr/>
        </p:nvSpPr>
        <p:spPr>
          <a:xfrm>
            <a:off x="7927847" y="255117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Four figures about your data.</a:t>
            </a:r>
          </a:p>
        </p:txBody>
      </p:sp>
      <p:sp>
        <p:nvSpPr>
          <p:cNvPr id="121" name="TextBox 120"/>
          <p:cNvSpPr txBox="1"/>
          <p:nvPr/>
        </p:nvSpPr>
        <p:spPr>
          <a:xfrm>
            <a:off x="7927847" y="292557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Data Completeness &amp; Audit</a:t>
            </a:r>
          </a:p>
        </p:txBody>
      </p:sp>
      <p:sp>
        <p:nvSpPr>
          <p:cNvPr id="122" name="TextBox 121"/>
          <p:cNvSpPr txBox="1"/>
          <p:nvPr/>
        </p:nvSpPr>
        <p:spPr>
          <a:xfrm>
            <a:off x="7927847" y="3145282"/>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Eleven cards. Green means done, amber and red show open points.</a:t>
            </a:r>
          </a:p>
        </p:txBody>
      </p:sp>
      <p:sp>
        <p:nvSpPr>
          <p:cNvPr id="123" name="TextBox 122"/>
          <p:cNvSpPr txBox="1"/>
          <p:nvPr/>
        </p:nvSpPr>
        <p:spPr>
          <a:xfrm>
            <a:off x="7927847" y="367461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Insights &amp; Distributions</a:t>
            </a:r>
          </a:p>
        </p:txBody>
      </p:sp>
      <p:sp>
        <p:nvSpPr>
          <p:cNvPr id="124" name="TextBox 123"/>
          <p:cNvSpPr txBox="1"/>
          <p:nvPr/>
        </p:nvSpPr>
        <p:spPr>
          <a:xfrm>
            <a:off x="7927847" y="389432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Four analyses, each with a CSV export.</a:t>
            </a:r>
          </a:p>
        </p:txBody>
      </p:sp>
      <p:sp>
        <p:nvSpPr>
          <p:cNvPr id="125" name="Rectangle 12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Rectangle 12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TextBox 12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28" name="TextBox 12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reach the dashboard through </a:t>
            </a:r>
            <a:r>
              <a:rPr sz="1000" b="0" i="0" lang="en-US">
                <a:solidFill>
                  <a:srgbClr val="2B3844"/>
                </a:solidFill>
                <a:latin typeface="Consolas"/>
              </a:rPr>
              <a:t>Exhibitor Manager → Dashboard</a:t>
            </a:r>
            <a:r>
              <a:rPr sz="1000" b="0" i="0" lang="en-US">
                <a:solidFill>
                  <a:srgbClr val="2B3844"/>
                </a:solidFill>
                <a:latin typeface="Segoe UI"/>
              </a:rPr>
              <a:t>. It is the first entry in the menu - and the best starting point for any working day. In front of the heading sits the plugin logo, the same booth as in the menu.</a:t>
            </a:r>
          </a:p>
        </p:txBody>
      </p:sp>
      <p:sp>
        <p:nvSpPr>
          <p:cNvPr id="129" name="Rectangle 12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TextBox 12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131" name="TextBox 13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43 / 153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four figures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Total Events</a:t>
            </a:r>
          </a:p>
        </p:txBody>
      </p:sp>
      <p:sp>
        <p:nvSpPr>
          <p:cNvPr id="9" name="TextBox 8"/>
          <p:cNvSpPr txBox="1"/>
          <p:nvPr/>
        </p:nvSpPr>
        <p:spPr>
          <a:xfrm>
            <a:off x="768096"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How many fairs you have created. With an event picked at the top this always reads 1.</a:t>
            </a:r>
          </a:p>
        </p:txBody>
      </p:sp>
      <p:sp>
        <p:nvSpPr>
          <p:cNvPr id="10" name="Rounded Rectangle 9"/>
          <p:cNvSpPr/>
          <p:nvPr/>
        </p:nvSpPr>
        <p:spPr>
          <a:xfrm>
            <a:off x="339996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Total Exhibitors</a:t>
            </a:r>
          </a:p>
        </p:txBody>
      </p:sp>
      <p:sp>
        <p:nvSpPr>
          <p:cNvPr id="13" name="TextBox 12"/>
          <p:cNvSpPr txBox="1"/>
          <p:nvPr/>
        </p:nvSpPr>
        <p:spPr>
          <a:xfrm>
            <a:off x="360113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All published exhibitors, below it the line </a:t>
            </a:r>
            <a:r>
              <a:rPr sz="1050" b="1" i="0" lang="en-US">
                <a:solidFill>
                  <a:srgbClr val="3B4A57"/>
                </a:solidFill>
                <a:latin typeface="Segoe UI"/>
              </a:rPr>
              <a:t>of which n featured</a:t>
            </a:r>
            <a:r>
              <a:rPr sz="1050" b="0" i="0" lang="en-US">
                <a:solidFill>
                  <a:srgbClr val="3B4A57"/>
                </a:solidFill>
                <a:latin typeface="Segoe UI"/>
              </a:rPr>
              <a:t>. The small icon in the corner downloads </a:t>
            </a:r>
            <a:r>
              <a:rPr sz="1050" b="1" i="0" lang="en-US">
                <a:solidFill>
                  <a:srgbClr val="3B4A57"/>
                </a:solidFill>
                <a:latin typeface="Segoe UI"/>
              </a:rPr>
              <a:t>Export All Exhibitors</a:t>
            </a:r>
            <a:r>
              <a:rPr sz="1050" b="0" i="0" lang="en-US">
                <a:solidFill>
                  <a:srgbClr val="3B4A57"/>
                </a:solidFill>
                <a:latin typeface="Segoe UI"/>
              </a:rPr>
              <a:t> as CSV.</a:t>
            </a:r>
          </a:p>
        </p:txBody>
      </p:sp>
      <p:sp>
        <p:nvSpPr>
          <p:cNvPr id="14" name="TextBox 13"/>
          <p:cNvSpPr txBox="1"/>
          <p:nvPr/>
        </p:nvSpPr>
        <p:spPr>
          <a:xfrm>
            <a:off x="3601135" y="3739896"/>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With export icon</a:t>
            </a:r>
          </a:p>
        </p:txBody>
      </p:sp>
      <p:sp>
        <p:nvSpPr>
          <p:cNvPr id="15" name="Rounded Rectangle 14"/>
          <p:cNvSpPr/>
          <p:nvPr/>
        </p:nvSpPr>
        <p:spPr>
          <a:xfrm>
            <a:off x="623300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Total Locations</a:t>
            </a:r>
          </a:p>
        </p:txBody>
      </p:sp>
      <p:sp>
        <p:nvSpPr>
          <p:cNvPr id="18" name="TextBox 17"/>
          <p:cNvSpPr txBox="1"/>
          <p:nvPr/>
        </p:nvSpPr>
        <p:spPr>
          <a:xfrm>
            <a:off x="643417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How many halls and rooms exist.</a:t>
            </a:r>
          </a:p>
        </p:txBody>
      </p:sp>
      <p:sp>
        <p:nvSpPr>
          <p:cNvPr id="19" name="TextBox 18"/>
          <p:cNvSpPr txBox="1"/>
          <p:nvPr/>
        </p:nvSpPr>
        <p:spPr>
          <a:xfrm>
            <a:off x="6434175" y="3739896"/>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See the note below</a:t>
            </a:r>
          </a:p>
        </p:txBody>
      </p:sp>
      <p:sp>
        <p:nvSpPr>
          <p:cNvPr id="20" name="Rounded Rectangle 19"/>
          <p:cNvSpPr/>
          <p:nvPr/>
        </p:nvSpPr>
        <p:spPr>
          <a:xfrm>
            <a:off x="906604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Global Favorites</a:t>
            </a:r>
          </a:p>
        </p:txBody>
      </p:sp>
      <p:sp>
        <p:nvSpPr>
          <p:cNvPr id="23" name="TextBox 22"/>
          <p:cNvSpPr txBox="1"/>
          <p:nvPr/>
        </p:nvSpPr>
        <p:spPr>
          <a:xfrm>
            <a:off x="926721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How often your visitors have clicked a heart in total - counted anonymously, with no link to a person.</a:t>
            </a:r>
          </a:p>
        </p:txBody>
      </p:sp>
      <p:sp>
        <p:nvSpPr>
          <p:cNvPr id="24" name="Rectangle 23"/>
          <p:cNvSpPr/>
          <p:nvPr/>
        </p:nvSpPr>
        <p:spPr>
          <a:xfrm>
            <a:off x="566928" y="4526280"/>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4526280"/>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27" name="TextBox 26"/>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t>
            </a:r>
            <a:r>
              <a:rPr sz="1000" b="1" i="0" lang="en-US">
                <a:solidFill>
                  <a:srgbClr val="2B3844"/>
                </a:solidFill>
                <a:latin typeface="Segoe UI"/>
              </a:rPr>
              <a:t>Total Locations</a:t>
            </a:r>
            <a:r>
              <a:rPr sz="1000" b="0" i="0" lang="en-US">
                <a:solidFill>
                  <a:srgbClr val="2B3844"/>
                </a:solidFill>
                <a:latin typeface="Segoe UI"/>
              </a:rPr>
              <a:t> card counts correctly as long as </a:t>
            </a:r>
            <a:r>
              <a:rPr sz="1000" b="0" i="1" lang="en-US">
                <a:solidFill>
                  <a:srgbClr val="2B3844"/>
                </a:solidFill>
                <a:latin typeface="Segoe UI"/>
              </a:rPr>
              <a:t>-- All Events --</a:t>
            </a:r>
            <a:r>
              <a:rPr sz="1000" b="0" i="0" lang="en-US">
                <a:solidFill>
                  <a:srgbClr val="2B3844"/>
                </a:solidFill>
                <a:latin typeface="Segoe UI"/>
              </a:rPr>
              <a:t> is set at the top. Pick a single fair and it also counts types, categories, products and countries, showing a figure that is too high. Rely on </a:t>
            </a:r>
            <a:r>
              <a:rPr sz="1000" b="0" i="0" lang="en-US">
                <a:solidFill>
                  <a:srgbClr val="2B3844"/>
                </a:solidFill>
                <a:latin typeface="Consolas"/>
              </a:rPr>
              <a:t>Exhibitor Manager → Locations</a:t>
            </a:r>
            <a:r>
              <a:rPr sz="1000" b="0" i="0" lang="en-US">
                <a:solidFill>
                  <a:srgbClr val="2B3844"/>
                </a:solidFill>
                <a:latin typeface="Segoe UI"/>
              </a:rPr>
              <a:t> in that case.</a:t>
            </a:r>
          </a:p>
        </p:txBody>
      </p:sp>
      <p:sp>
        <p:nvSpPr>
          <p:cNvPr id="28" name="Rectangle 2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44 / 153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eleven audit cards and what they mean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805725"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Card</a:t>
            </a:r>
          </a:p>
        </p:txBody>
      </p:sp>
      <p:sp>
        <p:nvSpPr>
          <p:cNvPr id="8" name="TextBox 7"/>
          <p:cNvSpPr txBox="1"/>
          <p:nvPr/>
        </p:nvSpPr>
        <p:spPr>
          <a:xfrm>
            <a:off x="3665261" y="1435608"/>
            <a:ext cx="3303826"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What is missing</a:t>
            </a:r>
          </a:p>
        </p:txBody>
      </p:sp>
      <p:sp>
        <p:nvSpPr>
          <p:cNvPr id="9" name="TextBox 8"/>
          <p:cNvSpPr txBox="1"/>
          <p:nvPr/>
        </p:nvSpPr>
        <p:spPr>
          <a:xfrm>
            <a:off x="7151967" y="1435608"/>
            <a:ext cx="4399647"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Why it matters</a:t>
            </a:r>
          </a:p>
        </p:txBody>
      </p:sp>
      <p:sp>
        <p:nvSpPr>
          <p:cNvPr id="10" name="Rectangle 9"/>
          <p:cNvSpPr/>
          <p:nvPr/>
        </p:nvSpPr>
        <p:spPr>
          <a:xfrm>
            <a:off x="566928" y="1664208"/>
            <a:ext cx="11057839" cy="347472"/>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566928" y="1664208"/>
            <a:ext cx="41148" cy="34747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676656" y="1770507"/>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Logo</a:t>
            </a:r>
          </a:p>
        </p:txBody>
      </p:sp>
      <p:sp>
        <p:nvSpPr>
          <p:cNvPr id="13" name="TextBox 12"/>
          <p:cNvSpPr txBox="1"/>
          <p:nvPr/>
        </p:nvSpPr>
        <p:spPr>
          <a:xfrm>
            <a:off x="3665261" y="1770507"/>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 featured image set</a:t>
            </a:r>
          </a:p>
        </p:txBody>
      </p:sp>
      <p:sp>
        <p:nvSpPr>
          <p:cNvPr id="14" name="TextBox 13"/>
          <p:cNvSpPr txBox="1"/>
          <p:nvPr/>
        </p:nvSpPr>
        <p:spPr>
          <a:xfrm>
            <a:off x="7151967" y="1770507"/>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card shows the placeholder instead of the exhibitor logo</a:t>
            </a:r>
          </a:p>
        </p:txBody>
      </p:sp>
      <p:sp>
        <p:nvSpPr>
          <p:cNvPr id="15" name="Rectangle 14"/>
          <p:cNvSpPr/>
          <p:nvPr/>
        </p:nvSpPr>
        <p:spPr>
          <a:xfrm>
            <a:off x="566928" y="20116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011680"/>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117979"/>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Unassigned Hall</a:t>
            </a:r>
          </a:p>
        </p:txBody>
      </p:sp>
      <p:sp>
        <p:nvSpPr>
          <p:cNvPr id="18" name="TextBox 17"/>
          <p:cNvSpPr txBox="1"/>
          <p:nvPr/>
        </p:nvSpPr>
        <p:spPr>
          <a:xfrm>
            <a:off x="3665261" y="2117979"/>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 location picked</a:t>
            </a:r>
          </a:p>
        </p:txBody>
      </p:sp>
      <p:sp>
        <p:nvSpPr>
          <p:cNvPr id="19" name="TextBox 18"/>
          <p:cNvSpPr txBox="1"/>
          <p:nvPr/>
        </p:nvSpPr>
        <p:spPr>
          <a:xfrm>
            <a:off x="7151967" y="2117979"/>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exhibitor cannot be tied to any hall plan</a:t>
            </a:r>
          </a:p>
        </p:txBody>
      </p:sp>
      <p:sp>
        <p:nvSpPr>
          <p:cNvPr id="20" name="Rectangle 19"/>
          <p:cNvSpPr/>
          <p:nvPr/>
        </p:nvSpPr>
        <p:spPr>
          <a:xfrm>
            <a:off x="566928" y="23591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676656" y="2465451"/>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Booth #</a:t>
            </a:r>
          </a:p>
        </p:txBody>
      </p:sp>
      <p:sp>
        <p:nvSpPr>
          <p:cNvPr id="22" name="TextBox 21"/>
          <p:cNvSpPr txBox="1"/>
          <p:nvPr/>
        </p:nvSpPr>
        <p:spPr>
          <a:xfrm>
            <a:off x="3665261" y="2465451"/>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“Booth IDs” field is empty</a:t>
            </a:r>
          </a:p>
        </p:txBody>
      </p:sp>
      <p:sp>
        <p:nvSpPr>
          <p:cNvPr id="23" name="TextBox 22"/>
          <p:cNvSpPr txBox="1"/>
          <p:nvPr/>
        </p:nvSpPr>
        <p:spPr>
          <a:xfrm>
            <a:off x="7151967" y="2465451"/>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Not findable in the hall plan, the booth sign carries no number</a:t>
            </a:r>
          </a:p>
        </p:txBody>
      </p:sp>
      <p:sp>
        <p:nvSpPr>
          <p:cNvPr id="24" name="Rectangle 23"/>
          <p:cNvSpPr/>
          <p:nvPr/>
        </p:nvSpPr>
        <p:spPr>
          <a:xfrm>
            <a:off x="566928" y="27066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2706624"/>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676656" y="2812923"/>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Description</a:t>
            </a:r>
          </a:p>
        </p:txBody>
      </p:sp>
      <p:sp>
        <p:nvSpPr>
          <p:cNvPr id="27" name="TextBox 26"/>
          <p:cNvSpPr txBox="1"/>
          <p:nvPr/>
        </p:nvSpPr>
        <p:spPr>
          <a:xfrm>
            <a:off x="3665261" y="2812923"/>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large text area is empty</a:t>
            </a:r>
          </a:p>
        </p:txBody>
      </p:sp>
      <p:sp>
        <p:nvSpPr>
          <p:cNvPr id="28" name="TextBox 27"/>
          <p:cNvSpPr txBox="1"/>
          <p:nvPr/>
        </p:nvSpPr>
        <p:spPr>
          <a:xfrm>
            <a:off x="7151967" y="2812923"/>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detail view has nothing to tell</a:t>
            </a:r>
          </a:p>
        </p:txBody>
      </p:sp>
      <p:sp>
        <p:nvSpPr>
          <p:cNvPr id="29" name="Rectangle 28"/>
          <p:cNvSpPr/>
          <p:nvPr/>
        </p:nvSpPr>
        <p:spPr>
          <a:xfrm>
            <a:off x="566928" y="30540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3160395"/>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Type</a:t>
            </a:r>
          </a:p>
        </p:txBody>
      </p:sp>
      <p:sp>
        <p:nvSpPr>
          <p:cNvPr id="31" name="TextBox 30"/>
          <p:cNvSpPr txBox="1"/>
          <p:nvPr/>
        </p:nvSpPr>
        <p:spPr>
          <a:xfrm>
            <a:off x="3665261" y="3160395"/>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 exhibitor type picked</a:t>
            </a:r>
          </a:p>
        </p:txBody>
      </p:sp>
      <p:sp>
        <p:nvSpPr>
          <p:cNvPr id="32" name="TextBox 31"/>
          <p:cNvSpPr txBox="1"/>
          <p:nvPr/>
        </p:nvSpPr>
        <p:spPr>
          <a:xfrm>
            <a:off x="7151967" y="3160395"/>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 accent colour, no fallback logo, not filterable by type</a:t>
            </a:r>
          </a:p>
        </p:txBody>
      </p:sp>
      <p:sp>
        <p:nvSpPr>
          <p:cNvPr id="33" name="Rectangle 32"/>
          <p:cNvSpPr/>
          <p:nvPr/>
        </p:nvSpPr>
        <p:spPr>
          <a:xfrm>
            <a:off x="566928" y="34015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566928" y="3401568"/>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676656" y="3507866"/>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Category</a:t>
            </a:r>
          </a:p>
        </p:txBody>
      </p:sp>
      <p:sp>
        <p:nvSpPr>
          <p:cNvPr id="36" name="TextBox 35"/>
          <p:cNvSpPr txBox="1"/>
          <p:nvPr/>
        </p:nvSpPr>
        <p:spPr>
          <a:xfrm>
            <a:off x="3665261" y="3507866"/>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 category assigned</a:t>
            </a:r>
          </a:p>
        </p:txBody>
      </p:sp>
      <p:sp>
        <p:nvSpPr>
          <p:cNvPr id="37" name="TextBox 36"/>
          <p:cNvSpPr txBox="1"/>
          <p:nvPr/>
        </p:nvSpPr>
        <p:spPr>
          <a:xfrm>
            <a:off x="7151967" y="3507866"/>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Harder to find, no badge on the card</a:t>
            </a:r>
          </a:p>
        </p:txBody>
      </p:sp>
      <p:sp>
        <p:nvSpPr>
          <p:cNvPr id="38" name="Rectangle 37"/>
          <p:cNvSpPr/>
          <p:nvPr/>
        </p:nvSpPr>
        <p:spPr>
          <a:xfrm>
            <a:off x="566928" y="37490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76656" y="3855338"/>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Products</a:t>
            </a:r>
          </a:p>
        </p:txBody>
      </p:sp>
      <p:sp>
        <p:nvSpPr>
          <p:cNvPr id="40" name="TextBox 39"/>
          <p:cNvSpPr txBox="1"/>
          <p:nvPr/>
        </p:nvSpPr>
        <p:spPr>
          <a:xfrm>
            <a:off x="3665261" y="3855338"/>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 product assignment</a:t>
            </a:r>
          </a:p>
        </p:txBody>
      </p:sp>
      <p:sp>
        <p:nvSpPr>
          <p:cNvPr id="41" name="TextBox 40"/>
          <p:cNvSpPr txBox="1"/>
          <p:nvPr/>
        </p:nvSpPr>
        <p:spPr>
          <a:xfrm>
            <a:off x="7151967" y="3855338"/>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Only matters if you use the products filter</a:t>
            </a:r>
          </a:p>
        </p:txBody>
      </p:sp>
      <p:sp>
        <p:nvSpPr>
          <p:cNvPr id="42" name="Rectangle 41"/>
          <p:cNvSpPr/>
          <p:nvPr/>
        </p:nvSpPr>
        <p:spPr>
          <a:xfrm>
            <a:off x="566928" y="40965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66928" y="4096511"/>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76656" y="4202811"/>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Country</a:t>
            </a:r>
          </a:p>
        </p:txBody>
      </p:sp>
      <p:sp>
        <p:nvSpPr>
          <p:cNvPr id="45" name="TextBox 44"/>
          <p:cNvSpPr txBox="1"/>
          <p:nvPr/>
        </p:nvSpPr>
        <p:spPr>
          <a:xfrm>
            <a:off x="3665261" y="4202811"/>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 country assigned</a:t>
            </a:r>
          </a:p>
        </p:txBody>
      </p:sp>
      <p:sp>
        <p:nvSpPr>
          <p:cNvPr id="46" name="TextBox 45"/>
          <p:cNvSpPr txBox="1"/>
          <p:nvPr/>
        </p:nvSpPr>
        <p:spPr>
          <a:xfrm>
            <a:off x="7151967" y="4202811"/>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 flag, not in the country filter</a:t>
            </a:r>
          </a:p>
        </p:txBody>
      </p:sp>
      <p:sp>
        <p:nvSpPr>
          <p:cNvPr id="47" name="Rectangle 46"/>
          <p:cNvSpPr/>
          <p:nvPr/>
        </p:nvSpPr>
        <p:spPr>
          <a:xfrm>
            <a:off x="566928" y="44439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4550282"/>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Sales at Booth</a:t>
            </a:r>
          </a:p>
        </p:txBody>
      </p:sp>
      <p:sp>
        <p:nvSpPr>
          <p:cNvPr id="49" name="TextBox 48"/>
          <p:cNvSpPr txBox="1"/>
          <p:nvPr/>
        </p:nvSpPr>
        <p:spPr>
          <a:xfrm>
            <a:off x="3665261" y="4550282"/>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Neither Yes nor No set</a:t>
            </a:r>
          </a:p>
        </p:txBody>
      </p:sp>
      <p:sp>
        <p:nvSpPr>
          <p:cNvPr id="50" name="TextBox 49"/>
          <p:cNvSpPr txBox="1"/>
          <p:nvPr/>
        </p:nvSpPr>
        <p:spPr>
          <a:xfrm>
            <a:off x="7151967" y="4550282"/>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exhibitor stays out of that filter</a:t>
            </a:r>
          </a:p>
        </p:txBody>
      </p:sp>
      <p:sp>
        <p:nvSpPr>
          <p:cNvPr id="51" name="Rectangle 50"/>
          <p:cNvSpPr/>
          <p:nvPr/>
        </p:nvSpPr>
        <p:spPr>
          <a:xfrm>
            <a:off x="566928" y="47914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566928" y="4791455"/>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66928" y="4791455"/>
            <a:ext cx="11057839" cy="347472"/>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566928" y="4791455"/>
            <a:ext cx="41148" cy="34747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6656" y="4897754"/>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Contact Info</a:t>
            </a:r>
          </a:p>
        </p:txBody>
      </p:sp>
      <p:sp>
        <p:nvSpPr>
          <p:cNvPr id="56" name="TextBox 55"/>
          <p:cNvSpPr txBox="1"/>
          <p:nvPr/>
        </p:nvSpPr>
        <p:spPr>
          <a:xfrm>
            <a:off x="3665261" y="4897754"/>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None of the 28 contact and link fields filled</a:t>
            </a:r>
          </a:p>
        </p:txBody>
      </p:sp>
      <p:sp>
        <p:nvSpPr>
          <p:cNvPr id="57" name="TextBox 56"/>
          <p:cNvSpPr txBox="1"/>
          <p:nvPr/>
        </p:nvSpPr>
        <p:spPr>
          <a:xfrm>
            <a:off x="7151967" y="4897754"/>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detail view stays almost empty</a:t>
            </a:r>
          </a:p>
        </p:txBody>
      </p:sp>
      <p:sp>
        <p:nvSpPr>
          <p:cNvPr id="58" name="Rectangle 57"/>
          <p:cNvSpPr/>
          <p:nvPr/>
        </p:nvSpPr>
        <p:spPr>
          <a:xfrm>
            <a:off x="566928" y="51389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676656" y="5245226"/>
            <a:ext cx="280572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Missing Gallery</a:t>
            </a:r>
          </a:p>
        </p:txBody>
      </p:sp>
      <p:sp>
        <p:nvSpPr>
          <p:cNvPr id="60" name="TextBox 59"/>
          <p:cNvSpPr txBox="1"/>
          <p:nvPr/>
        </p:nvSpPr>
        <p:spPr>
          <a:xfrm>
            <a:off x="3665261" y="5245226"/>
            <a:ext cx="33038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 images in the product gallery</a:t>
            </a:r>
          </a:p>
        </p:txBody>
      </p:sp>
      <p:sp>
        <p:nvSpPr>
          <p:cNvPr id="61" name="TextBox 60"/>
          <p:cNvSpPr txBox="1"/>
          <p:nvPr/>
        </p:nvSpPr>
        <p:spPr>
          <a:xfrm>
            <a:off x="7151967" y="5245226"/>
            <a:ext cx="439964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The detail view shows no gallery</a:t>
            </a:r>
          </a:p>
        </p:txBody>
      </p:sp>
      <p:sp>
        <p:nvSpPr>
          <p:cNvPr id="62" name="Rectangle 61"/>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6" name="TextBox 65"/>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two highlighted cards are coloured </a:t>
            </a:r>
            <a:r>
              <a:rPr sz="1000" b="1" i="0" lang="en-US">
                <a:solidFill>
                  <a:srgbClr val="2B3844"/>
                </a:solidFill>
                <a:latin typeface="Segoe UI"/>
              </a:rPr>
              <a:t>red</a:t>
            </a:r>
            <a:r>
              <a:rPr sz="1000" b="0" i="0" lang="en-US">
                <a:solidFill>
                  <a:srgbClr val="2B3844"/>
                </a:solidFill>
                <a:latin typeface="Segoe UI"/>
              </a:rPr>
              <a:t> - they weigh the most. The other nine are amber: untidy, but not dramatic. Once the counter reads </a:t>
            </a:r>
            <a:r>
              <a:rPr sz="1000" b="1" i="0" lang="en-US">
                <a:solidFill>
                  <a:srgbClr val="2B3844"/>
                </a:solidFill>
                <a:latin typeface="Segoe UI"/>
              </a:rPr>
              <a:t>0</a:t>
            </a:r>
            <a:r>
              <a:rPr sz="1000" b="0" i="0" lang="en-US">
                <a:solidFill>
                  <a:srgbClr val="2B3844"/>
                </a:solidFill>
                <a:latin typeface="Segoe UI"/>
              </a:rPr>
              <a:t>, the card turns green.</a:t>
            </a:r>
          </a:p>
        </p:txBody>
      </p:sp>
      <p:sp>
        <p:nvSpPr>
          <p:cNvPr id="67" name="Rectangle 6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69" name="TextBox 6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45 / 153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How to work through an audit card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 card with a number greater than zero.</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 window opens with the exhibitors concerned.</a:t>
            </a:r>
          </a:p>
        </p:txBody>
      </p:sp>
      <p:sp>
        <p:nvSpPr>
          <p:cNvPr id="12" name="TextBox 11"/>
          <p:cNvSpPr txBox="1"/>
          <p:nvPr/>
        </p:nvSpPr>
        <p:spPr>
          <a:xfrm>
            <a:off x="950976" y="1993138"/>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At most 100 entries at a time. If there are more, simply open the list again after working through it.</a:t>
            </a:r>
          </a:p>
        </p:txBody>
      </p:sp>
      <p:sp>
        <p:nvSpPr>
          <p:cNvPr id="13" name="Oval 12"/>
          <p:cNvSpPr/>
          <p:nvPr/>
        </p:nvSpPr>
        <p:spPr>
          <a:xfrm>
            <a:off x="566928" y="25295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57073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2044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Edit</a:t>
            </a:r>
            <a:r>
              <a:rPr sz="1150" b="0" i="0" lang="en-US">
                <a:solidFill>
                  <a:srgbClr val="25333F"/>
                </a:solidFill>
                <a:latin typeface="Segoe UI"/>
              </a:rPr>
              <a:t> - you land straight in the entry form.</a:t>
            </a:r>
          </a:p>
        </p:txBody>
      </p:sp>
      <p:sp>
        <p:nvSpPr>
          <p:cNvPr id="16" name="Oval 15"/>
          <p:cNvSpPr/>
          <p:nvPr/>
        </p:nvSpPr>
        <p:spPr>
          <a:xfrm>
            <a:off x="566928" y="29455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98665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93636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Complete, save, back to the dashboard.</a:t>
            </a:r>
          </a:p>
        </p:txBody>
      </p:sp>
      <p:sp>
        <p:nvSpPr>
          <p:cNvPr id="19" name="TextBox 18"/>
          <p:cNvSpPr txBox="1"/>
          <p:nvPr/>
        </p:nvSpPr>
        <p:spPr>
          <a:xfrm>
            <a:off x="950976" y="3160268"/>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counter drops the next time you open the page.</a:t>
            </a:r>
          </a:p>
        </p:txBody>
      </p:sp>
      <p:sp>
        <p:nvSpPr>
          <p:cNvPr id="20" name="Oval 19"/>
          <p:cNvSpPr/>
          <p:nvPr/>
        </p:nvSpPr>
        <p:spPr>
          <a:xfrm>
            <a:off x="566928" y="355193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59308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54279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With many entries the detour through the </a:t>
            </a:r>
            <a:r>
              <a:rPr sz="1150" b="1" i="0" lang="en-US">
                <a:solidFill>
                  <a:srgbClr val="25333F"/>
                </a:solidFill>
                <a:latin typeface="Segoe UI"/>
              </a:rPr>
              <a:t>Mass Editor</a:t>
            </a:r>
            <a:r>
              <a:rPr sz="1150" b="0" i="0" lang="en-US">
                <a:solidFill>
                  <a:srgbClr val="25333F"/>
                </a:solidFill>
                <a:latin typeface="Segoe UI"/>
              </a:rPr>
              <a:t> pays off - there you change them all at once.</a:t>
            </a:r>
          </a:p>
        </p:txBody>
      </p:sp>
      <p:sp>
        <p:nvSpPr>
          <p:cNvPr id="23" name="TextBox 22"/>
          <p:cNvSpPr txBox="1"/>
          <p:nvPr/>
        </p:nvSpPr>
        <p:spPr>
          <a:xfrm>
            <a:off x="950976" y="3944873"/>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See chapter 8.</a:t>
            </a:r>
          </a:p>
        </p:txBody>
      </p:sp>
      <p:sp>
        <p:nvSpPr>
          <p:cNvPr id="24" name="Rectangle 23"/>
          <p:cNvSpPr/>
          <p:nvPr/>
        </p:nvSpPr>
        <p:spPr>
          <a:xfrm>
            <a:off x="5406847" y="1353312"/>
            <a:ext cx="621792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7" name="Rectangle 26"/>
          <p:cNvSpPr/>
          <p:nvPr/>
        </p:nvSpPr>
        <p:spPr>
          <a:xfrm>
            <a:off x="5406847"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1" name="Rectangle 30"/>
          <p:cNvSpPr/>
          <p:nvPr/>
        </p:nvSpPr>
        <p:spPr>
          <a:xfrm>
            <a:off x="5406847" y="2112264"/>
            <a:ext cx="1481328" cy="60350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33" name="TextBox 32"/>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4" name="TextBox 33"/>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5" name="TextBox 34"/>
          <p:cNvSpPr txBox="1"/>
          <p:nvPr/>
        </p:nvSpPr>
        <p:spPr>
          <a:xfrm>
            <a:off x="5553151" y="277520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6" name="TextBox 35"/>
          <p:cNvSpPr txBox="1"/>
          <p:nvPr/>
        </p:nvSpPr>
        <p:spPr>
          <a:xfrm>
            <a:off x="5553151" y="301294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7" name="Rectangle 36"/>
          <p:cNvSpPr/>
          <p:nvPr/>
        </p:nvSpPr>
        <p:spPr>
          <a:xfrm>
            <a:off x="7089343" y="1755648"/>
            <a:ext cx="1371599" cy="640080"/>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7089343" y="1755648"/>
            <a:ext cx="45720" cy="640080"/>
          </a:xfrm>
          <a:prstGeom prst="rect">
            <a:avLst/>
          </a:prstGeom>
          <a:solidFill>
            <a:srgbClr val="D636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253935" y="1837944"/>
            <a:ext cx="1097279"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12</a:t>
            </a:r>
          </a:p>
        </p:txBody>
      </p:sp>
      <p:sp>
        <p:nvSpPr>
          <p:cNvPr id="40" name="TextBox 39"/>
          <p:cNvSpPr txBox="1"/>
          <p:nvPr/>
        </p:nvSpPr>
        <p:spPr>
          <a:xfrm>
            <a:off x="7253935" y="2093976"/>
            <a:ext cx="1097279"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Logo</a:t>
            </a:r>
          </a:p>
        </p:txBody>
      </p:sp>
      <p:sp>
        <p:nvSpPr>
          <p:cNvPr id="41" name="Rectangle 40"/>
          <p:cNvSpPr/>
          <p:nvPr/>
        </p:nvSpPr>
        <p:spPr>
          <a:xfrm>
            <a:off x="7089343" y="2304288"/>
            <a:ext cx="1371599" cy="9144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089343" y="2327148"/>
            <a:ext cx="1280159" cy="128016"/>
          </a:xfrm>
          <a:prstGeom prst="rect">
            <a:avLst/>
          </a:prstGeom>
          <a:noFill/>
        </p:spPr>
        <p:txBody>
          <a:bodyPr wrap="square" lIns="0" rIns="0" tIns="0" bIns="0" anchor="t">
            <a:spAutoFit/>
          </a:bodyPr>
          <a:lstStyle/>
          <a:p>
            <a:pPr algn="r">
              <a:lnSpc>
                <a:spcPct val="100000"/>
              </a:lnSpc>
            </a:pPr>
            <a:r>
              <a:rPr sz="550" b="0" i="0" lang="en-US">
                <a:solidFill>
                  <a:srgbClr val="2271B1"/>
                </a:solidFill>
                <a:latin typeface="Segoe UI"/>
              </a:rPr>
              <a:t>View Details →</a:t>
            </a:r>
          </a:p>
        </p:txBody>
      </p:sp>
      <p:sp>
        <p:nvSpPr>
          <p:cNvPr id="43" name="Rectangle 42"/>
          <p:cNvSpPr/>
          <p:nvPr/>
        </p:nvSpPr>
        <p:spPr>
          <a:xfrm>
            <a:off x="8570671" y="1755648"/>
            <a:ext cx="1371599" cy="640080"/>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8570671" y="1755648"/>
            <a:ext cx="45720" cy="640080"/>
          </a:xfrm>
          <a:prstGeom prst="rect">
            <a:avLst/>
          </a:prstGeom>
          <a:solidFill>
            <a:srgbClr val="F0AD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8735263" y="1837944"/>
            <a:ext cx="1097279"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3</a:t>
            </a:r>
          </a:p>
        </p:txBody>
      </p:sp>
      <p:sp>
        <p:nvSpPr>
          <p:cNvPr id="46" name="TextBox 45"/>
          <p:cNvSpPr txBox="1"/>
          <p:nvPr/>
        </p:nvSpPr>
        <p:spPr>
          <a:xfrm>
            <a:off x="8735263" y="2093976"/>
            <a:ext cx="1097279"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Unassigned Hall</a:t>
            </a:r>
          </a:p>
        </p:txBody>
      </p:sp>
      <p:sp>
        <p:nvSpPr>
          <p:cNvPr id="47" name="Rectangle 46"/>
          <p:cNvSpPr/>
          <p:nvPr/>
        </p:nvSpPr>
        <p:spPr>
          <a:xfrm>
            <a:off x="8570671" y="2304288"/>
            <a:ext cx="1371599" cy="9144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8570671" y="2327148"/>
            <a:ext cx="1280159" cy="128016"/>
          </a:xfrm>
          <a:prstGeom prst="rect">
            <a:avLst/>
          </a:prstGeom>
          <a:noFill/>
        </p:spPr>
        <p:txBody>
          <a:bodyPr wrap="square" lIns="0" rIns="0" tIns="0" bIns="0" anchor="t">
            <a:spAutoFit/>
          </a:bodyPr>
          <a:lstStyle/>
          <a:p>
            <a:pPr algn="r">
              <a:lnSpc>
                <a:spcPct val="100000"/>
              </a:lnSpc>
            </a:pPr>
            <a:r>
              <a:rPr sz="550" b="0" i="0" lang="en-US">
                <a:solidFill>
                  <a:srgbClr val="2271B1"/>
                </a:solidFill>
                <a:latin typeface="Segoe UI"/>
              </a:rPr>
              <a:t>View Details →</a:t>
            </a:r>
          </a:p>
        </p:txBody>
      </p:sp>
      <p:sp>
        <p:nvSpPr>
          <p:cNvPr id="49" name="Rectangle 48"/>
          <p:cNvSpPr/>
          <p:nvPr/>
        </p:nvSpPr>
        <p:spPr>
          <a:xfrm>
            <a:off x="10051999" y="1755648"/>
            <a:ext cx="1371599" cy="640080"/>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10051999" y="1755648"/>
            <a:ext cx="45720" cy="640080"/>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10216591" y="1837944"/>
            <a:ext cx="1097279" cy="237744"/>
          </a:xfrm>
          <a:prstGeom prst="rect">
            <a:avLst/>
          </a:prstGeom>
          <a:noFill/>
        </p:spPr>
        <p:txBody>
          <a:bodyPr wrap="square" lIns="0" rIns="0" tIns="0" bIns="0" anchor="t">
            <a:spAutoFit/>
          </a:bodyPr>
          <a:lstStyle/>
          <a:p>
            <a:pPr algn="l">
              <a:lnSpc>
                <a:spcPct val="100000"/>
              </a:lnSpc>
            </a:pPr>
            <a:r>
              <a:rPr sz="1300" b="1" i="0" lang="en-US">
                <a:solidFill>
                  <a:srgbClr val="1F2933"/>
                </a:solidFill>
                <a:latin typeface="Segoe UI"/>
              </a:rPr>
              <a:t>0</a:t>
            </a:r>
          </a:p>
        </p:txBody>
      </p:sp>
      <p:sp>
        <p:nvSpPr>
          <p:cNvPr id="52" name="TextBox 51"/>
          <p:cNvSpPr txBox="1"/>
          <p:nvPr/>
        </p:nvSpPr>
        <p:spPr>
          <a:xfrm>
            <a:off x="10216591" y="2093976"/>
            <a:ext cx="1097279" cy="256032"/>
          </a:xfrm>
          <a:prstGeom prst="rect">
            <a:avLst/>
          </a:prstGeom>
          <a:noFill/>
        </p:spPr>
        <p:txBody>
          <a:bodyPr wrap="square" lIns="0" rIns="0" tIns="0" bIns="0" anchor="t">
            <a:spAutoFit/>
          </a:bodyPr>
          <a:lstStyle/>
          <a:p>
            <a:pPr algn="l">
              <a:lnSpc>
                <a:spcPct val="115000"/>
              </a:lnSpc>
            </a:pPr>
            <a:r>
              <a:rPr sz="650" b="0" i="0" lang="en-US">
                <a:solidFill>
                  <a:srgbClr val="6B7A88"/>
                </a:solidFill>
                <a:latin typeface="Segoe UI"/>
              </a:rPr>
              <a:t>Missing Type</a:t>
            </a:r>
          </a:p>
        </p:txBody>
      </p:sp>
      <p:sp>
        <p:nvSpPr>
          <p:cNvPr id="53" name="Rectangle 52"/>
          <p:cNvSpPr/>
          <p:nvPr/>
        </p:nvSpPr>
        <p:spPr>
          <a:xfrm>
            <a:off x="10051999" y="2304288"/>
            <a:ext cx="1371599" cy="9144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10051999" y="2327148"/>
            <a:ext cx="1280159" cy="128016"/>
          </a:xfrm>
          <a:prstGeom prst="rect">
            <a:avLst/>
          </a:prstGeom>
          <a:noFill/>
        </p:spPr>
        <p:txBody>
          <a:bodyPr wrap="square" lIns="0" rIns="0" tIns="0" bIns="0" anchor="t">
            <a:spAutoFit/>
          </a:bodyPr>
          <a:lstStyle/>
          <a:p>
            <a:pPr algn="r">
              <a:lnSpc>
                <a:spcPct val="100000"/>
              </a:lnSpc>
            </a:pPr>
            <a:r>
              <a:rPr sz="550" b="0" i="0" lang="en-US">
                <a:solidFill>
                  <a:srgbClr val="2271B1"/>
                </a:solidFill>
                <a:latin typeface="Segoe UI"/>
              </a:rPr>
              <a:t>View Details →</a:t>
            </a:r>
          </a:p>
        </p:txBody>
      </p:sp>
      <p:sp>
        <p:nvSpPr>
          <p:cNvPr id="55" name="Rectangle 54"/>
          <p:cNvSpPr/>
          <p:nvPr/>
        </p:nvSpPr>
        <p:spPr>
          <a:xfrm>
            <a:off x="7363663" y="2660904"/>
            <a:ext cx="3785615" cy="1920240"/>
          </a:xfrm>
          <a:prstGeom prst="rect">
            <a:avLst/>
          </a:prstGeom>
          <a:solidFill>
            <a:srgbClr val="FFFFFF"/>
          </a:solidFill>
          <a:ln w="1651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509967" y="2788920"/>
            <a:ext cx="3328415" cy="182880"/>
          </a:xfrm>
          <a:prstGeom prst="rect">
            <a:avLst/>
          </a:prstGeom>
          <a:noFill/>
        </p:spPr>
        <p:txBody>
          <a:bodyPr wrap="square" lIns="0" rIns="0" tIns="0" bIns="0" anchor="t">
            <a:spAutoFit/>
          </a:bodyPr>
          <a:lstStyle/>
          <a:p>
            <a:pPr algn="l">
              <a:lnSpc>
                <a:spcPct val="100000"/>
              </a:lnSpc>
            </a:pPr>
            <a:r>
              <a:rPr sz="1000" b="1" i="0" lang="en-US">
                <a:solidFill>
                  <a:srgbClr val="0B3A5D"/>
                </a:solidFill>
                <a:latin typeface="Segoe UI"/>
              </a:rPr>
              <a:t>Missing Logo</a:t>
            </a:r>
          </a:p>
        </p:txBody>
      </p:sp>
      <p:sp>
        <p:nvSpPr>
          <p:cNvPr id="57" name="TextBox 56"/>
          <p:cNvSpPr txBox="1"/>
          <p:nvPr/>
        </p:nvSpPr>
        <p:spPr>
          <a:xfrm>
            <a:off x="10856671" y="2770632"/>
            <a:ext cx="182880" cy="182880"/>
          </a:xfrm>
          <a:prstGeom prst="rect">
            <a:avLst/>
          </a:prstGeom>
          <a:noFill/>
        </p:spPr>
        <p:txBody>
          <a:bodyPr wrap="square" lIns="0" rIns="0" tIns="0" bIns="0" anchor="t">
            <a:spAutoFit/>
          </a:bodyPr>
          <a:lstStyle/>
          <a:p>
            <a:pPr algn="l">
              <a:lnSpc>
                <a:spcPct val="100000"/>
              </a:lnSpc>
            </a:pPr>
            <a:r>
              <a:rPr sz="1100" b="0" i="0" lang="en-US">
                <a:solidFill>
                  <a:srgbClr val="6B7A88"/>
                </a:solidFill>
                <a:latin typeface="Segoe UI"/>
              </a:rPr>
              <a:t>×</a:t>
            </a:r>
          </a:p>
        </p:txBody>
      </p:sp>
      <p:sp>
        <p:nvSpPr>
          <p:cNvPr id="58" name="Rectangle 57"/>
          <p:cNvSpPr/>
          <p:nvPr/>
        </p:nvSpPr>
        <p:spPr>
          <a:xfrm>
            <a:off x="7509967" y="3044952"/>
            <a:ext cx="3493008"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528255" y="3191256"/>
            <a:ext cx="2596896"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Manga Corner</a:t>
            </a:r>
          </a:p>
        </p:txBody>
      </p:sp>
      <p:sp>
        <p:nvSpPr>
          <p:cNvPr id="60" name="Rounded Rectangle 59"/>
          <p:cNvSpPr/>
          <p:nvPr/>
        </p:nvSpPr>
        <p:spPr>
          <a:xfrm>
            <a:off x="10308031" y="3136392"/>
            <a:ext cx="658368" cy="219456"/>
          </a:xfrm>
          <a:prstGeom prst="roundRect">
            <a:avLst>
              <a:gd name="adj" fmla="val 18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10308031" y="3180283"/>
            <a:ext cx="658368" cy="137160"/>
          </a:xfrm>
          <a:prstGeom prst="rect">
            <a:avLst/>
          </a:prstGeom>
          <a:noFill/>
        </p:spPr>
        <p:txBody>
          <a:bodyPr wrap="square" lIns="0" rIns="0" tIns="0" bIns="0" anchor="t">
            <a:spAutoFit/>
          </a:bodyPr>
          <a:lstStyle/>
          <a:p>
            <a:pPr algn="ctr">
              <a:lnSpc>
                <a:spcPct val="100000"/>
              </a:lnSpc>
            </a:pPr>
            <a:r>
              <a:rPr sz="650" b="0" i="0" lang="en-US">
                <a:solidFill>
                  <a:srgbClr val="2271B1"/>
                </a:solidFill>
                <a:latin typeface="Segoe UI"/>
              </a:rPr>
              <a:t>Edit</a:t>
            </a:r>
          </a:p>
        </p:txBody>
      </p:sp>
      <p:sp>
        <p:nvSpPr>
          <p:cNvPr id="62" name="Rectangle 61"/>
          <p:cNvSpPr/>
          <p:nvPr/>
        </p:nvSpPr>
        <p:spPr>
          <a:xfrm>
            <a:off x="7509967" y="3429000"/>
            <a:ext cx="349300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528255" y="3520440"/>
            <a:ext cx="2596896"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Eastside Coffee</a:t>
            </a:r>
          </a:p>
        </p:txBody>
      </p:sp>
      <p:sp>
        <p:nvSpPr>
          <p:cNvPr id="64" name="Rounded Rectangle 63"/>
          <p:cNvSpPr/>
          <p:nvPr/>
        </p:nvSpPr>
        <p:spPr>
          <a:xfrm>
            <a:off x="10308031" y="3465576"/>
            <a:ext cx="658368" cy="219456"/>
          </a:xfrm>
          <a:prstGeom prst="roundRect">
            <a:avLst>
              <a:gd name="adj" fmla="val 18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10308031" y="3509467"/>
            <a:ext cx="658368" cy="137160"/>
          </a:xfrm>
          <a:prstGeom prst="rect">
            <a:avLst/>
          </a:prstGeom>
          <a:noFill/>
        </p:spPr>
        <p:txBody>
          <a:bodyPr wrap="square" lIns="0" rIns="0" tIns="0" bIns="0" anchor="t">
            <a:spAutoFit/>
          </a:bodyPr>
          <a:lstStyle/>
          <a:p>
            <a:pPr algn="ctr">
              <a:lnSpc>
                <a:spcPct val="100000"/>
              </a:lnSpc>
            </a:pPr>
            <a:r>
              <a:rPr sz="650" b="0" i="0" lang="en-US">
                <a:solidFill>
                  <a:srgbClr val="2271B1"/>
                </a:solidFill>
                <a:latin typeface="Segoe UI"/>
              </a:rPr>
              <a:t>Edit</a:t>
            </a:r>
          </a:p>
        </p:txBody>
      </p:sp>
      <p:sp>
        <p:nvSpPr>
          <p:cNvPr id="66" name="Rectangle 65"/>
          <p:cNvSpPr/>
          <p:nvPr/>
        </p:nvSpPr>
        <p:spPr>
          <a:xfrm>
            <a:off x="7509967" y="3758184"/>
            <a:ext cx="349300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528255" y="3849624"/>
            <a:ext cx="2596896"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Studio Northlight</a:t>
            </a:r>
          </a:p>
        </p:txBody>
      </p:sp>
      <p:sp>
        <p:nvSpPr>
          <p:cNvPr id="68" name="Rounded Rectangle 67"/>
          <p:cNvSpPr/>
          <p:nvPr/>
        </p:nvSpPr>
        <p:spPr>
          <a:xfrm>
            <a:off x="10308031" y="3794760"/>
            <a:ext cx="658368" cy="219456"/>
          </a:xfrm>
          <a:prstGeom prst="roundRect">
            <a:avLst>
              <a:gd name="adj" fmla="val 18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0308031" y="3838651"/>
            <a:ext cx="658368" cy="137160"/>
          </a:xfrm>
          <a:prstGeom prst="rect">
            <a:avLst/>
          </a:prstGeom>
          <a:noFill/>
        </p:spPr>
        <p:txBody>
          <a:bodyPr wrap="square" lIns="0" rIns="0" tIns="0" bIns="0" anchor="t">
            <a:spAutoFit/>
          </a:bodyPr>
          <a:lstStyle/>
          <a:p>
            <a:pPr algn="ctr">
              <a:lnSpc>
                <a:spcPct val="100000"/>
              </a:lnSpc>
            </a:pPr>
            <a:r>
              <a:rPr sz="650" b="0" i="0" lang="en-US">
                <a:solidFill>
                  <a:srgbClr val="2271B1"/>
                </a:solidFill>
                <a:latin typeface="Segoe UI"/>
              </a:rPr>
              <a:t>Edit</a:t>
            </a:r>
          </a:p>
        </p:txBody>
      </p:sp>
      <p:sp>
        <p:nvSpPr>
          <p:cNvPr id="70" name="Rectangle 69"/>
          <p:cNvSpPr/>
          <p:nvPr/>
        </p:nvSpPr>
        <p:spPr>
          <a:xfrm>
            <a:off x="7509967" y="4087368"/>
            <a:ext cx="349300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528255" y="4178808"/>
            <a:ext cx="2596896" cy="164592"/>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Lettner Books</a:t>
            </a:r>
          </a:p>
        </p:txBody>
      </p:sp>
      <p:sp>
        <p:nvSpPr>
          <p:cNvPr id="72" name="Rounded Rectangle 71"/>
          <p:cNvSpPr/>
          <p:nvPr/>
        </p:nvSpPr>
        <p:spPr>
          <a:xfrm>
            <a:off x="10308031" y="4123944"/>
            <a:ext cx="658368" cy="219456"/>
          </a:xfrm>
          <a:prstGeom prst="roundRect">
            <a:avLst>
              <a:gd name="adj" fmla="val 18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10308031" y="4167835"/>
            <a:ext cx="658368" cy="137160"/>
          </a:xfrm>
          <a:prstGeom prst="rect">
            <a:avLst/>
          </a:prstGeom>
          <a:noFill/>
        </p:spPr>
        <p:txBody>
          <a:bodyPr wrap="square" lIns="0" rIns="0" tIns="0" bIns="0" anchor="t">
            <a:spAutoFit/>
          </a:bodyPr>
          <a:lstStyle/>
          <a:p>
            <a:pPr algn="ctr">
              <a:lnSpc>
                <a:spcPct val="100000"/>
              </a:lnSpc>
            </a:pPr>
            <a:r>
              <a:rPr sz="650" b="0" i="0" lang="en-US">
                <a:solidFill>
                  <a:srgbClr val="2271B1"/>
                </a:solidFill>
                <a:latin typeface="Segoe UI"/>
              </a:rPr>
              <a:t>Edit</a:t>
            </a:r>
          </a:p>
        </p:txBody>
      </p:sp>
      <p:sp>
        <p:nvSpPr>
          <p:cNvPr id="74" name="Rectangle 73"/>
          <p:cNvSpPr/>
          <p:nvPr/>
        </p:nvSpPr>
        <p:spPr>
          <a:xfrm>
            <a:off x="7509967" y="4416552"/>
            <a:ext cx="3493008"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Oval 74"/>
          <p:cNvSpPr/>
          <p:nvPr/>
        </p:nvSpPr>
        <p:spPr>
          <a:xfrm>
            <a:off x="6787591" y="1938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787591" y="19979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7" name="Oval 76"/>
          <p:cNvSpPr/>
          <p:nvPr/>
        </p:nvSpPr>
        <p:spPr>
          <a:xfrm>
            <a:off x="7098487"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098487" y="27294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9" name="Oval 78"/>
          <p:cNvSpPr/>
          <p:nvPr/>
        </p:nvSpPr>
        <p:spPr>
          <a:xfrm>
            <a:off x="10006279" y="31089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10006279" y="31683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1" name="Rectangle 80"/>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4" name="TextBox 8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Green with a zero means: nothing to do. Green cards stay clickable too - the window then reports that there is nothing to complete.</a:t>
            </a:r>
          </a:p>
        </p:txBody>
      </p:sp>
      <p:sp>
        <p:nvSpPr>
          <p:cNvPr id="85" name="Rectangle 8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87" name="TextBox 8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46 / 153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Screen Options: show only what you need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58368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60350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7" name="TextBox 16"/>
          <p:cNvSpPr txBox="1"/>
          <p:nvPr/>
        </p:nvSpPr>
        <p:spPr>
          <a:xfrm>
            <a:off x="713232" y="277520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18" name="TextBox 17"/>
          <p:cNvSpPr txBox="1"/>
          <p:nvPr/>
        </p:nvSpPr>
        <p:spPr>
          <a:xfrm>
            <a:off x="713232" y="301294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19" name="TextBox 18"/>
          <p:cNvSpPr txBox="1"/>
          <p:nvPr/>
        </p:nvSpPr>
        <p:spPr>
          <a:xfrm>
            <a:off x="2249424" y="1737360"/>
            <a:ext cx="2926080" cy="164592"/>
          </a:xfrm>
          <a:prstGeom prst="rect">
            <a:avLst/>
          </a:prstGeom>
          <a:noFill/>
        </p:spPr>
        <p:txBody>
          <a:bodyPr wrap="square" lIns="0" rIns="0" tIns="0" bIns="0" anchor="t">
            <a:spAutoFit/>
          </a:bodyPr>
          <a:lstStyle/>
          <a:p>
            <a:pPr algn="l">
              <a:lnSpc>
                <a:spcPct val="100000"/>
              </a:lnSpc>
            </a:pPr>
            <a:r>
              <a:rPr sz="900" b="1" i="0" lang="en-US">
                <a:solidFill>
                  <a:srgbClr val="1F2933"/>
                </a:solidFill>
                <a:latin typeface="Segoe UI"/>
              </a:rPr>
              <a:t>Data Completeness &amp; Audit</a:t>
            </a:r>
          </a:p>
        </p:txBody>
      </p:sp>
      <p:sp>
        <p:nvSpPr>
          <p:cNvPr id="20" name="Rounded Rectangle 19"/>
          <p:cNvSpPr/>
          <p:nvPr/>
        </p:nvSpPr>
        <p:spPr>
          <a:xfrm>
            <a:off x="5897880" y="1700784"/>
            <a:ext cx="1051560" cy="237744"/>
          </a:xfrm>
          <a:prstGeom prst="roundRect">
            <a:avLst>
              <a:gd name="adj" fmla="val 14000"/>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897880" y="1751076"/>
            <a:ext cx="1051560" cy="146304"/>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Screen Options</a:t>
            </a:r>
          </a:p>
        </p:txBody>
      </p:sp>
      <p:sp>
        <p:nvSpPr>
          <p:cNvPr id="22" name="Rectangle 21"/>
          <p:cNvSpPr/>
          <p:nvPr/>
        </p:nvSpPr>
        <p:spPr>
          <a:xfrm>
            <a:off x="2249424" y="2029968"/>
            <a:ext cx="4700016" cy="1737360"/>
          </a:xfrm>
          <a:prstGeom prst="rect">
            <a:avLst/>
          </a:prstGeom>
          <a:solidFill>
            <a:srgbClr val="F7FAFC"/>
          </a:solidFill>
          <a:ln w="1270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2377440" y="2121408"/>
            <a:ext cx="2743200"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Visible Audit Cards</a:t>
            </a:r>
          </a:p>
        </p:txBody>
      </p:sp>
      <p:sp>
        <p:nvSpPr>
          <p:cNvPr id="24" name="Rectangle 23"/>
          <p:cNvSpPr/>
          <p:nvPr/>
        </p:nvSpPr>
        <p:spPr>
          <a:xfrm>
            <a:off x="2377440" y="235915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82012" y="2354580"/>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26" name="TextBox 25"/>
          <p:cNvSpPr txBox="1"/>
          <p:nvPr/>
        </p:nvSpPr>
        <p:spPr>
          <a:xfrm>
            <a:off x="2560320" y="234543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Missing Logo</a:t>
            </a:r>
          </a:p>
        </p:txBody>
      </p:sp>
      <p:sp>
        <p:nvSpPr>
          <p:cNvPr id="27" name="Rectangle 26"/>
          <p:cNvSpPr/>
          <p:nvPr/>
        </p:nvSpPr>
        <p:spPr>
          <a:xfrm>
            <a:off x="2377440" y="254203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382012" y="2537460"/>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29" name="TextBox 28"/>
          <p:cNvSpPr txBox="1"/>
          <p:nvPr/>
        </p:nvSpPr>
        <p:spPr>
          <a:xfrm>
            <a:off x="2560320" y="252831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Unassigned Hall</a:t>
            </a:r>
          </a:p>
        </p:txBody>
      </p:sp>
      <p:sp>
        <p:nvSpPr>
          <p:cNvPr id="30" name="Rectangle 29"/>
          <p:cNvSpPr/>
          <p:nvPr/>
        </p:nvSpPr>
        <p:spPr>
          <a:xfrm>
            <a:off x="2377440" y="272491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382012" y="2720340"/>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32" name="TextBox 31"/>
          <p:cNvSpPr txBox="1"/>
          <p:nvPr/>
        </p:nvSpPr>
        <p:spPr>
          <a:xfrm>
            <a:off x="2560320" y="271119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Missing Booth #</a:t>
            </a:r>
          </a:p>
        </p:txBody>
      </p:sp>
      <p:sp>
        <p:nvSpPr>
          <p:cNvPr id="33" name="Rectangle 32"/>
          <p:cNvSpPr/>
          <p:nvPr/>
        </p:nvSpPr>
        <p:spPr>
          <a:xfrm>
            <a:off x="2377440" y="290779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82012" y="2903220"/>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35" name="TextBox 34"/>
          <p:cNvSpPr txBox="1"/>
          <p:nvPr/>
        </p:nvSpPr>
        <p:spPr>
          <a:xfrm>
            <a:off x="2560320" y="289407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Missing Description</a:t>
            </a:r>
          </a:p>
        </p:txBody>
      </p:sp>
      <p:sp>
        <p:nvSpPr>
          <p:cNvPr id="36" name="Rectangle 35"/>
          <p:cNvSpPr/>
          <p:nvPr/>
        </p:nvSpPr>
        <p:spPr>
          <a:xfrm>
            <a:off x="2377440" y="309067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382012" y="3086100"/>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38" name="TextBox 37"/>
          <p:cNvSpPr txBox="1"/>
          <p:nvPr/>
        </p:nvSpPr>
        <p:spPr>
          <a:xfrm>
            <a:off x="2560320" y="307695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Missing Type</a:t>
            </a:r>
          </a:p>
        </p:txBody>
      </p:sp>
      <p:sp>
        <p:nvSpPr>
          <p:cNvPr id="39" name="Rectangle 38"/>
          <p:cNvSpPr/>
          <p:nvPr/>
        </p:nvSpPr>
        <p:spPr>
          <a:xfrm>
            <a:off x="4599432" y="235915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4604004" y="2354580"/>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41" name="TextBox 40"/>
          <p:cNvSpPr txBox="1"/>
          <p:nvPr/>
        </p:nvSpPr>
        <p:spPr>
          <a:xfrm>
            <a:off x="4782312" y="234543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Missing Category</a:t>
            </a:r>
          </a:p>
        </p:txBody>
      </p:sp>
      <p:sp>
        <p:nvSpPr>
          <p:cNvPr id="42" name="Rectangle 41"/>
          <p:cNvSpPr/>
          <p:nvPr/>
        </p:nvSpPr>
        <p:spPr>
          <a:xfrm>
            <a:off x="4599432" y="2542032"/>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782312" y="252831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Missing Products</a:t>
            </a:r>
          </a:p>
        </p:txBody>
      </p:sp>
      <p:sp>
        <p:nvSpPr>
          <p:cNvPr id="44" name="Rectangle 43"/>
          <p:cNvSpPr/>
          <p:nvPr/>
        </p:nvSpPr>
        <p:spPr>
          <a:xfrm>
            <a:off x="4599432" y="2724912"/>
            <a:ext cx="118872" cy="118872"/>
          </a:xfrm>
          <a:prstGeom prst="rect">
            <a:avLst/>
          </a:prstGeom>
          <a:solidFill>
            <a:srgbClr val="FFFFFF"/>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782312" y="271119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Missing Country</a:t>
            </a:r>
          </a:p>
        </p:txBody>
      </p:sp>
      <p:sp>
        <p:nvSpPr>
          <p:cNvPr id="46" name="Rectangle 45"/>
          <p:cNvSpPr/>
          <p:nvPr/>
        </p:nvSpPr>
        <p:spPr>
          <a:xfrm>
            <a:off x="4599432" y="290779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604004" y="2903220"/>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48" name="TextBox 47"/>
          <p:cNvSpPr txBox="1"/>
          <p:nvPr/>
        </p:nvSpPr>
        <p:spPr>
          <a:xfrm>
            <a:off x="4782312" y="289407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Missing Contact Info</a:t>
            </a:r>
          </a:p>
        </p:txBody>
      </p:sp>
      <p:sp>
        <p:nvSpPr>
          <p:cNvPr id="49" name="Rectangle 48"/>
          <p:cNvSpPr/>
          <p:nvPr/>
        </p:nvSpPr>
        <p:spPr>
          <a:xfrm>
            <a:off x="4599432" y="3090672"/>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4604004" y="3086100"/>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51" name="TextBox 50"/>
          <p:cNvSpPr txBox="1"/>
          <p:nvPr/>
        </p:nvSpPr>
        <p:spPr>
          <a:xfrm>
            <a:off x="4782312" y="3076956"/>
            <a:ext cx="1892807"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Missing Gallery</a:t>
            </a:r>
          </a:p>
        </p:txBody>
      </p:sp>
      <p:sp>
        <p:nvSpPr>
          <p:cNvPr id="52" name="Rectangle 51"/>
          <p:cNvSpPr/>
          <p:nvPr/>
        </p:nvSpPr>
        <p:spPr>
          <a:xfrm>
            <a:off x="2377440" y="3273552"/>
            <a:ext cx="4443983"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2377440" y="3346704"/>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2382012" y="3342132"/>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55" name="TextBox 54"/>
          <p:cNvSpPr txBox="1"/>
          <p:nvPr/>
        </p:nvSpPr>
        <p:spPr>
          <a:xfrm>
            <a:off x="2560320" y="3332988"/>
            <a:ext cx="2560320" cy="164592"/>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Hide cards with a count of 0</a:t>
            </a:r>
          </a:p>
        </p:txBody>
      </p:sp>
      <p:sp>
        <p:nvSpPr>
          <p:cNvPr id="56" name="Rounded Rectangle 55"/>
          <p:cNvSpPr/>
          <p:nvPr/>
        </p:nvSpPr>
        <p:spPr>
          <a:xfrm>
            <a:off x="2377440" y="3529584"/>
            <a:ext cx="640080" cy="164592"/>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2377440" y="3552444"/>
            <a:ext cx="640080" cy="128016"/>
          </a:xfrm>
          <a:prstGeom prst="rect">
            <a:avLst/>
          </a:prstGeom>
          <a:noFill/>
        </p:spPr>
        <p:txBody>
          <a:bodyPr wrap="square" lIns="0" rIns="0" tIns="0" bIns="0" anchor="t">
            <a:spAutoFit/>
          </a:bodyPr>
          <a:lstStyle/>
          <a:p>
            <a:pPr algn="ctr">
              <a:lnSpc>
                <a:spcPct val="100000"/>
              </a:lnSpc>
            </a:pPr>
            <a:r>
              <a:rPr sz="550" b="0" i="0" lang="en-US">
                <a:solidFill>
                  <a:srgbClr val="1F2933"/>
                </a:solidFill>
                <a:latin typeface="Segoe UI"/>
              </a:rPr>
              <a:t>Select All</a:t>
            </a:r>
          </a:p>
        </p:txBody>
      </p:sp>
      <p:sp>
        <p:nvSpPr>
          <p:cNvPr id="58" name="Rounded Rectangle 57"/>
          <p:cNvSpPr/>
          <p:nvPr/>
        </p:nvSpPr>
        <p:spPr>
          <a:xfrm>
            <a:off x="3072384" y="3529584"/>
            <a:ext cx="475488" cy="164592"/>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3072384" y="3552444"/>
            <a:ext cx="475488" cy="128016"/>
          </a:xfrm>
          <a:prstGeom prst="rect">
            <a:avLst/>
          </a:prstGeom>
          <a:noFill/>
        </p:spPr>
        <p:txBody>
          <a:bodyPr wrap="square" lIns="0" rIns="0" tIns="0" bIns="0" anchor="t">
            <a:spAutoFit/>
          </a:bodyPr>
          <a:lstStyle/>
          <a:p>
            <a:pPr algn="ctr">
              <a:lnSpc>
                <a:spcPct val="100000"/>
              </a:lnSpc>
            </a:pPr>
            <a:r>
              <a:rPr sz="550" b="0" i="0" lang="en-US">
                <a:solidFill>
                  <a:srgbClr val="1F2933"/>
                </a:solidFill>
                <a:latin typeface="Segoe UI"/>
              </a:rPr>
              <a:t>Close</a:t>
            </a:r>
          </a:p>
        </p:txBody>
      </p:sp>
      <p:sp>
        <p:nvSpPr>
          <p:cNvPr id="60" name="Oval 59"/>
          <p:cNvSpPr/>
          <p:nvPr/>
        </p:nvSpPr>
        <p:spPr>
          <a:xfrm>
            <a:off x="5623559" y="1682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5623559" y="17419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2" name="Oval 61"/>
          <p:cNvSpPr/>
          <p:nvPr/>
        </p:nvSpPr>
        <p:spPr>
          <a:xfrm>
            <a:off x="2057400" y="32735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057400" y="33329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4" name="Oval 63"/>
          <p:cNvSpPr/>
          <p:nvPr/>
        </p:nvSpPr>
        <p:spPr>
          <a:xfrm>
            <a:off x="2057400" y="34747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057400" y="35341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6" name="TextBox 65"/>
          <p:cNvSpPr txBox="1"/>
          <p:nvPr/>
        </p:nvSpPr>
        <p:spPr>
          <a:xfrm>
            <a:off x="7562088" y="1353312"/>
            <a:ext cx="406267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“Screen Options” button</a:t>
            </a:r>
          </a:p>
        </p:txBody>
      </p:sp>
      <p:sp>
        <p:nvSpPr>
          <p:cNvPr id="67" name="TextBox 66"/>
          <p:cNvSpPr txBox="1"/>
          <p:nvPr/>
        </p:nvSpPr>
        <p:spPr>
          <a:xfrm>
            <a:off x="7562088" y="1737360"/>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Switch cards off</a:t>
            </a:r>
          </a:p>
        </p:txBody>
      </p:sp>
      <p:sp>
        <p:nvSpPr>
          <p:cNvPr id="68" name="TextBox 67"/>
          <p:cNvSpPr txBox="1"/>
          <p:nvPr/>
        </p:nvSpPr>
        <p:spPr>
          <a:xfrm>
            <a:off x="7562088" y="1957070"/>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Not using products or countries? Then take the ticks out under </a:t>
            </a:r>
            <a:r>
              <a:rPr sz="1000" b="1" i="0" lang="en-US">
                <a:solidFill>
                  <a:srgbClr val="3B4A57"/>
                </a:solidFill>
                <a:latin typeface="Segoe UI"/>
              </a:rPr>
              <a:t>Visible Audit Cards</a:t>
            </a:r>
            <a:r>
              <a:rPr sz="1000" b="0" i="0" lang="en-US">
                <a:solidFill>
                  <a:srgbClr val="3B4A57"/>
                </a:solidFill>
                <a:latin typeface="Segoe UI"/>
              </a:rPr>
              <a:t> - otherwise the cards would sit on a high number for ever.</a:t>
            </a:r>
          </a:p>
        </p:txBody>
      </p:sp>
      <p:sp>
        <p:nvSpPr>
          <p:cNvPr id="69" name="TextBox 68"/>
          <p:cNvSpPr txBox="1"/>
          <p:nvPr/>
        </p:nvSpPr>
        <p:spPr>
          <a:xfrm>
            <a:off x="7562088" y="2641346"/>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Hide what is done</a:t>
            </a:r>
          </a:p>
        </p:txBody>
      </p:sp>
      <p:sp>
        <p:nvSpPr>
          <p:cNvPr id="70" name="TextBox 69"/>
          <p:cNvSpPr txBox="1"/>
          <p:nvPr/>
        </p:nvSpPr>
        <p:spPr>
          <a:xfrm>
            <a:off x="7562088" y="2861056"/>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tick </a:t>
            </a:r>
            <a:r>
              <a:rPr sz="1000" b="1" i="0" lang="en-US">
                <a:solidFill>
                  <a:srgbClr val="3B4A57"/>
                </a:solidFill>
                <a:latin typeface="Segoe UI"/>
              </a:rPr>
              <a:t>Hide cards with a count of 0</a:t>
            </a:r>
            <a:r>
              <a:rPr sz="1000" b="0" i="0" lang="en-US">
                <a:solidFill>
                  <a:srgbClr val="3B4A57"/>
                </a:solidFill>
                <a:latin typeface="Segoe UI"/>
              </a:rPr>
              <a:t> leaves only what is really open.</a:t>
            </a:r>
          </a:p>
        </p:txBody>
      </p:sp>
      <p:sp>
        <p:nvSpPr>
          <p:cNvPr id="71" name="TextBox 70"/>
          <p:cNvSpPr txBox="1"/>
          <p:nvPr/>
        </p:nvSpPr>
        <p:spPr>
          <a:xfrm>
            <a:off x="7562088" y="3390392"/>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Select All / Close</a:t>
            </a:r>
          </a:p>
        </p:txBody>
      </p:sp>
      <p:sp>
        <p:nvSpPr>
          <p:cNvPr id="72" name="TextBox 71"/>
          <p:cNvSpPr txBox="1"/>
          <p:nvPr/>
        </p:nvSpPr>
        <p:spPr>
          <a:xfrm>
            <a:off x="7562088" y="3610102"/>
            <a:ext cx="406267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Select All</a:t>
            </a:r>
            <a:r>
              <a:rPr sz="1000" b="0" i="0" lang="en-US">
                <a:solidFill>
                  <a:srgbClr val="3B4A57"/>
                </a:solidFill>
                <a:latin typeface="Segoe UI"/>
              </a:rPr>
              <a:t> ticks every box, </a:t>
            </a:r>
            <a:r>
              <a:rPr sz="1000" b="1" i="0" lang="en-US">
                <a:solidFill>
                  <a:srgbClr val="3B4A57"/>
                </a:solidFill>
                <a:latin typeface="Segoe UI"/>
              </a:rPr>
              <a:t>Close</a:t>
            </a:r>
            <a:r>
              <a:rPr sz="1000" b="0" i="0" lang="en-US">
                <a:solidFill>
                  <a:srgbClr val="3B4A57"/>
                </a:solidFill>
                <a:latin typeface="Segoe UI"/>
              </a:rPr>
              <a:t> folds the panel away again.</a:t>
            </a:r>
          </a:p>
        </p:txBody>
      </p:sp>
      <p:sp>
        <p:nvSpPr>
          <p:cNvPr id="73" name="TextBox 72"/>
          <p:cNvSpPr txBox="1"/>
          <p:nvPr/>
        </p:nvSpPr>
        <p:spPr>
          <a:xfrm>
            <a:off x="7562088" y="3984498"/>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Stored per user</a:t>
            </a:r>
          </a:p>
        </p:txBody>
      </p:sp>
      <p:sp>
        <p:nvSpPr>
          <p:cNvPr id="74" name="TextBox 73"/>
          <p:cNvSpPr txBox="1"/>
          <p:nvPr/>
        </p:nvSpPr>
        <p:spPr>
          <a:xfrm>
            <a:off x="7562088" y="4204208"/>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Your selection applies to your own account only. Colleagues keep their own arrangement.</a:t>
            </a:r>
          </a:p>
        </p:txBody>
      </p:sp>
      <p:sp>
        <p:nvSpPr>
          <p:cNvPr id="75" name="Rectangle 7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8" name="TextBox 7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t>
            </a:r>
            <a:r>
              <a:rPr sz="1000" b="1" i="0" lang="en-US">
                <a:solidFill>
                  <a:srgbClr val="2B3844"/>
                </a:solidFill>
                <a:latin typeface="Segoe UI"/>
              </a:rPr>
              <a:t>Unassigned Event</a:t>
            </a:r>
            <a:r>
              <a:rPr sz="1000" b="0" i="0" lang="en-US">
                <a:solidFill>
                  <a:srgbClr val="2B3844"/>
                </a:solidFill>
                <a:latin typeface="Segoe UI"/>
              </a:rPr>
              <a:t> card deliberately cannot be switched off. It only appears when there are orphaned records - and those you should always see.</a:t>
            </a:r>
          </a:p>
        </p:txBody>
      </p:sp>
      <p:sp>
        <p:nvSpPr>
          <p:cNvPr id="79" name="Rectangle 7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81" name="TextBox 8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47 / 153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most important card, which you hopefully never see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“Unassigned Event” reports records that belong to nobody.</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It stands as the first card in the audit grid - but only when there are records that neither have an event as their parent nor are an event themselves. Those are almost always exhibitors whose assignment was forgotten or whose import ran without a target event. Such records appear in no list and on no plan.</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48 / 153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four analyses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2004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29809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60350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7" name="TextBox 16"/>
          <p:cNvSpPr txBox="1"/>
          <p:nvPr/>
        </p:nvSpPr>
        <p:spPr>
          <a:xfrm>
            <a:off x="713232" y="277520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18" name="TextBox 17"/>
          <p:cNvSpPr txBox="1"/>
          <p:nvPr/>
        </p:nvSpPr>
        <p:spPr>
          <a:xfrm>
            <a:off x="713232" y="301294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19" name="TextBox 18"/>
          <p:cNvSpPr txBox="1"/>
          <p:nvPr/>
        </p:nvSpPr>
        <p:spPr>
          <a:xfrm>
            <a:off x="2249424" y="1719072"/>
            <a:ext cx="2743200" cy="164592"/>
          </a:xfrm>
          <a:prstGeom prst="rect">
            <a:avLst/>
          </a:prstGeom>
          <a:noFill/>
        </p:spPr>
        <p:txBody>
          <a:bodyPr wrap="square" lIns="0" rIns="0" tIns="0" bIns="0" anchor="t">
            <a:spAutoFit/>
          </a:bodyPr>
          <a:lstStyle/>
          <a:p>
            <a:pPr algn="l">
              <a:lnSpc>
                <a:spcPct val="100000"/>
              </a:lnSpc>
            </a:pPr>
            <a:r>
              <a:rPr sz="900" b="1" i="0" lang="en-US">
                <a:solidFill>
                  <a:srgbClr val="1F2933"/>
                </a:solidFill>
                <a:latin typeface="Segoe UI"/>
              </a:rPr>
              <a:t>Insights &amp; Distributions</a:t>
            </a:r>
          </a:p>
        </p:txBody>
      </p:sp>
      <p:sp>
        <p:nvSpPr>
          <p:cNvPr id="20" name="Rectangle 19"/>
          <p:cNvSpPr/>
          <p:nvPr/>
        </p:nvSpPr>
        <p:spPr>
          <a:xfrm>
            <a:off x="2249424" y="1956816"/>
            <a:ext cx="2167127" cy="115214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2249424" y="1956816"/>
            <a:ext cx="21671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2359152" y="2016252"/>
            <a:ext cx="1664207"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Top 10 Most Favorited</a:t>
            </a:r>
          </a:p>
        </p:txBody>
      </p:sp>
      <p:sp>
        <p:nvSpPr>
          <p:cNvPr id="23" name="TextBox 22"/>
          <p:cNvSpPr txBox="1"/>
          <p:nvPr/>
        </p:nvSpPr>
        <p:spPr>
          <a:xfrm>
            <a:off x="4142232" y="2011680"/>
            <a:ext cx="164592" cy="146304"/>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24" name="TextBox 23"/>
          <p:cNvSpPr txBox="1"/>
          <p:nvPr/>
        </p:nvSpPr>
        <p:spPr>
          <a:xfrm>
            <a:off x="2359152" y="2249424"/>
            <a:ext cx="1344167" cy="128016"/>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Exhibitor</a:t>
            </a:r>
          </a:p>
        </p:txBody>
      </p:sp>
      <p:sp>
        <p:nvSpPr>
          <p:cNvPr id="25" name="TextBox 24"/>
          <p:cNvSpPr txBox="1"/>
          <p:nvPr/>
        </p:nvSpPr>
        <p:spPr>
          <a:xfrm>
            <a:off x="3867912" y="2249424"/>
            <a:ext cx="438912" cy="128016"/>
          </a:xfrm>
          <a:prstGeom prst="rect">
            <a:avLst/>
          </a:prstGeom>
          <a:noFill/>
        </p:spPr>
        <p:txBody>
          <a:bodyPr wrap="square" lIns="0" rIns="0" tIns="0" bIns="0" anchor="t">
            <a:spAutoFit/>
          </a:bodyPr>
          <a:lstStyle/>
          <a:p>
            <a:pPr algn="r">
              <a:lnSpc>
                <a:spcPct val="100000"/>
              </a:lnSpc>
            </a:pPr>
            <a:r>
              <a:rPr sz="550" b="1" i="0" lang="en-US">
                <a:solidFill>
                  <a:srgbClr val="6B7A88"/>
                </a:solidFill>
                <a:latin typeface="Segoe UI"/>
              </a:rPr>
              <a:t>Favorites</a:t>
            </a:r>
          </a:p>
        </p:txBody>
      </p:sp>
      <p:sp>
        <p:nvSpPr>
          <p:cNvPr id="26" name="TextBox 25"/>
          <p:cNvSpPr txBox="1"/>
          <p:nvPr/>
        </p:nvSpPr>
        <p:spPr>
          <a:xfrm>
            <a:off x="2359152" y="2414016"/>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Paperworks Berlin</a:t>
            </a:r>
          </a:p>
        </p:txBody>
      </p:sp>
      <p:sp>
        <p:nvSpPr>
          <p:cNvPr id="27" name="TextBox 26"/>
          <p:cNvSpPr txBox="1"/>
          <p:nvPr/>
        </p:nvSpPr>
        <p:spPr>
          <a:xfrm>
            <a:off x="3867912" y="2414016"/>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87</a:t>
            </a:r>
          </a:p>
        </p:txBody>
      </p:sp>
      <p:sp>
        <p:nvSpPr>
          <p:cNvPr id="28" name="Rectangle 27"/>
          <p:cNvSpPr/>
          <p:nvPr/>
        </p:nvSpPr>
        <p:spPr>
          <a:xfrm>
            <a:off x="2359152" y="2587752"/>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359152" y="2633472"/>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Studio Northlight</a:t>
            </a:r>
          </a:p>
        </p:txBody>
      </p:sp>
      <p:sp>
        <p:nvSpPr>
          <p:cNvPr id="30" name="TextBox 29"/>
          <p:cNvSpPr txBox="1"/>
          <p:nvPr/>
        </p:nvSpPr>
        <p:spPr>
          <a:xfrm>
            <a:off x="3867912" y="2633472"/>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64</a:t>
            </a:r>
          </a:p>
        </p:txBody>
      </p:sp>
      <p:sp>
        <p:nvSpPr>
          <p:cNvPr id="31" name="Rectangle 30"/>
          <p:cNvSpPr/>
          <p:nvPr/>
        </p:nvSpPr>
        <p:spPr>
          <a:xfrm>
            <a:off x="2359152" y="2807208"/>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359152" y="2852928"/>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Manga Corner</a:t>
            </a:r>
          </a:p>
        </p:txBody>
      </p:sp>
      <p:sp>
        <p:nvSpPr>
          <p:cNvPr id="33" name="TextBox 32"/>
          <p:cNvSpPr txBox="1"/>
          <p:nvPr/>
        </p:nvSpPr>
        <p:spPr>
          <a:xfrm>
            <a:off x="3867912" y="2852928"/>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51</a:t>
            </a:r>
          </a:p>
        </p:txBody>
      </p:sp>
      <p:sp>
        <p:nvSpPr>
          <p:cNvPr id="34" name="Rectangle 33"/>
          <p:cNvSpPr/>
          <p:nvPr/>
        </p:nvSpPr>
        <p:spPr>
          <a:xfrm>
            <a:off x="2359152" y="3026664"/>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4599432" y="1956816"/>
            <a:ext cx="2167127" cy="115214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4599432" y="1956816"/>
            <a:ext cx="21671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709160" y="2016252"/>
            <a:ext cx="1664207"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Category Distribution</a:t>
            </a:r>
          </a:p>
        </p:txBody>
      </p:sp>
      <p:sp>
        <p:nvSpPr>
          <p:cNvPr id="38" name="TextBox 37"/>
          <p:cNvSpPr txBox="1"/>
          <p:nvPr/>
        </p:nvSpPr>
        <p:spPr>
          <a:xfrm>
            <a:off x="6492240" y="2011680"/>
            <a:ext cx="164592" cy="146304"/>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39" name="TextBox 38"/>
          <p:cNvSpPr txBox="1"/>
          <p:nvPr/>
        </p:nvSpPr>
        <p:spPr>
          <a:xfrm>
            <a:off x="4709160" y="2249424"/>
            <a:ext cx="1344167" cy="128016"/>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Category Name</a:t>
            </a:r>
          </a:p>
        </p:txBody>
      </p:sp>
      <p:sp>
        <p:nvSpPr>
          <p:cNvPr id="40" name="TextBox 39"/>
          <p:cNvSpPr txBox="1"/>
          <p:nvPr/>
        </p:nvSpPr>
        <p:spPr>
          <a:xfrm>
            <a:off x="6217920" y="2249424"/>
            <a:ext cx="438912" cy="128016"/>
          </a:xfrm>
          <a:prstGeom prst="rect">
            <a:avLst/>
          </a:prstGeom>
          <a:noFill/>
        </p:spPr>
        <p:txBody>
          <a:bodyPr wrap="square" lIns="0" rIns="0" tIns="0" bIns="0" anchor="t">
            <a:spAutoFit/>
          </a:bodyPr>
          <a:lstStyle/>
          <a:p>
            <a:pPr algn="r">
              <a:lnSpc>
                <a:spcPct val="100000"/>
              </a:lnSpc>
            </a:pPr>
            <a:r>
              <a:rPr sz="550" b="1" i="0" lang="en-US">
                <a:solidFill>
                  <a:srgbClr val="6B7A88"/>
                </a:solidFill>
                <a:latin typeface="Segoe UI"/>
              </a:rPr>
              <a:t>Count</a:t>
            </a:r>
          </a:p>
        </p:txBody>
      </p:sp>
      <p:sp>
        <p:nvSpPr>
          <p:cNvPr id="41" name="TextBox 40"/>
          <p:cNvSpPr txBox="1"/>
          <p:nvPr/>
        </p:nvSpPr>
        <p:spPr>
          <a:xfrm>
            <a:off x="4709160" y="2414016"/>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Manga</a:t>
            </a:r>
          </a:p>
        </p:txBody>
      </p:sp>
      <p:sp>
        <p:nvSpPr>
          <p:cNvPr id="42" name="TextBox 41"/>
          <p:cNvSpPr txBox="1"/>
          <p:nvPr/>
        </p:nvSpPr>
        <p:spPr>
          <a:xfrm>
            <a:off x="6217920" y="2414016"/>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38</a:t>
            </a:r>
          </a:p>
        </p:txBody>
      </p:sp>
      <p:sp>
        <p:nvSpPr>
          <p:cNvPr id="43" name="Rectangle 42"/>
          <p:cNvSpPr/>
          <p:nvPr/>
        </p:nvSpPr>
        <p:spPr>
          <a:xfrm>
            <a:off x="4709160" y="2587752"/>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4709160" y="2633472"/>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Fashion</a:t>
            </a:r>
          </a:p>
        </p:txBody>
      </p:sp>
      <p:sp>
        <p:nvSpPr>
          <p:cNvPr id="45" name="TextBox 44"/>
          <p:cNvSpPr txBox="1"/>
          <p:nvPr/>
        </p:nvSpPr>
        <p:spPr>
          <a:xfrm>
            <a:off x="6217920" y="2633472"/>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24</a:t>
            </a:r>
          </a:p>
        </p:txBody>
      </p:sp>
      <p:sp>
        <p:nvSpPr>
          <p:cNvPr id="46" name="Rectangle 45"/>
          <p:cNvSpPr/>
          <p:nvPr/>
        </p:nvSpPr>
        <p:spPr>
          <a:xfrm>
            <a:off x="4709160" y="2807208"/>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709160" y="2852928"/>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Crafts</a:t>
            </a:r>
          </a:p>
        </p:txBody>
      </p:sp>
      <p:sp>
        <p:nvSpPr>
          <p:cNvPr id="48" name="TextBox 47"/>
          <p:cNvSpPr txBox="1"/>
          <p:nvPr/>
        </p:nvSpPr>
        <p:spPr>
          <a:xfrm>
            <a:off x="6217920" y="2852928"/>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19</a:t>
            </a:r>
          </a:p>
        </p:txBody>
      </p:sp>
      <p:sp>
        <p:nvSpPr>
          <p:cNvPr id="49" name="Rectangle 48"/>
          <p:cNvSpPr/>
          <p:nvPr/>
        </p:nvSpPr>
        <p:spPr>
          <a:xfrm>
            <a:off x="4709160" y="3026664"/>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2249424" y="3255264"/>
            <a:ext cx="2167127" cy="115214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2249424" y="3255264"/>
            <a:ext cx="21671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2359152" y="3314700"/>
            <a:ext cx="1664207"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Exhibitor Types</a:t>
            </a:r>
          </a:p>
        </p:txBody>
      </p:sp>
      <p:sp>
        <p:nvSpPr>
          <p:cNvPr id="53" name="TextBox 52"/>
          <p:cNvSpPr txBox="1"/>
          <p:nvPr/>
        </p:nvSpPr>
        <p:spPr>
          <a:xfrm>
            <a:off x="4142232" y="3310128"/>
            <a:ext cx="164592" cy="146304"/>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54" name="TextBox 53"/>
          <p:cNvSpPr txBox="1"/>
          <p:nvPr/>
        </p:nvSpPr>
        <p:spPr>
          <a:xfrm>
            <a:off x="2359152" y="3547872"/>
            <a:ext cx="1344167" cy="128016"/>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Type</a:t>
            </a:r>
          </a:p>
        </p:txBody>
      </p:sp>
      <p:sp>
        <p:nvSpPr>
          <p:cNvPr id="55" name="TextBox 54"/>
          <p:cNvSpPr txBox="1"/>
          <p:nvPr/>
        </p:nvSpPr>
        <p:spPr>
          <a:xfrm>
            <a:off x="3867912" y="3547872"/>
            <a:ext cx="438912" cy="128016"/>
          </a:xfrm>
          <a:prstGeom prst="rect">
            <a:avLst/>
          </a:prstGeom>
          <a:noFill/>
        </p:spPr>
        <p:txBody>
          <a:bodyPr wrap="square" lIns="0" rIns="0" tIns="0" bIns="0" anchor="t">
            <a:spAutoFit/>
          </a:bodyPr>
          <a:lstStyle/>
          <a:p>
            <a:pPr algn="r">
              <a:lnSpc>
                <a:spcPct val="100000"/>
              </a:lnSpc>
            </a:pPr>
            <a:r>
              <a:rPr sz="550" b="1" i="0" lang="en-US">
                <a:solidFill>
                  <a:srgbClr val="6B7A88"/>
                </a:solidFill>
                <a:latin typeface="Segoe UI"/>
              </a:rPr>
              <a:t>Count</a:t>
            </a:r>
          </a:p>
        </p:txBody>
      </p:sp>
      <p:sp>
        <p:nvSpPr>
          <p:cNvPr id="56" name="TextBox 55"/>
          <p:cNvSpPr txBox="1"/>
          <p:nvPr/>
        </p:nvSpPr>
        <p:spPr>
          <a:xfrm>
            <a:off x="2359152" y="3712464"/>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Retailer</a:t>
            </a:r>
          </a:p>
        </p:txBody>
      </p:sp>
      <p:sp>
        <p:nvSpPr>
          <p:cNvPr id="57" name="TextBox 56"/>
          <p:cNvSpPr txBox="1"/>
          <p:nvPr/>
        </p:nvSpPr>
        <p:spPr>
          <a:xfrm>
            <a:off x="3867912" y="3712464"/>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96</a:t>
            </a:r>
          </a:p>
        </p:txBody>
      </p:sp>
      <p:sp>
        <p:nvSpPr>
          <p:cNvPr id="58" name="Rectangle 57"/>
          <p:cNvSpPr/>
          <p:nvPr/>
        </p:nvSpPr>
        <p:spPr>
          <a:xfrm>
            <a:off x="2359152" y="3886200"/>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2359152" y="3931920"/>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Artist</a:t>
            </a:r>
          </a:p>
        </p:txBody>
      </p:sp>
      <p:sp>
        <p:nvSpPr>
          <p:cNvPr id="60" name="TextBox 59"/>
          <p:cNvSpPr txBox="1"/>
          <p:nvPr/>
        </p:nvSpPr>
        <p:spPr>
          <a:xfrm>
            <a:off x="3867912" y="3931920"/>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38</a:t>
            </a:r>
          </a:p>
        </p:txBody>
      </p:sp>
      <p:sp>
        <p:nvSpPr>
          <p:cNvPr id="61" name="Rectangle 60"/>
          <p:cNvSpPr/>
          <p:nvPr/>
        </p:nvSpPr>
        <p:spPr>
          <a:xfrm>
            <a:off x="2359152" y="4105656"/>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2359152" y="4151376"/>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Association</a:t>
            </a:r>
          </a:p>
        </p:txBody>
      </p:sp>
      <p:sp>
        <p:nvSpPr>
          <p:cNvPr id="63" name="TextBox 62"/>
          <p:cNvSpPr txBox="1"/>
          <p:nvPr/>
        </p:nvSpPr>
        <p:spPr>
          <a:xfrm>
            <a:off x="3867912" y="4151376"/>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14</a:t>
            </a:r>
          </a:p>
        </p:txBody>
      </p:sp>
      <p:sp>
        <p:nvSpPr>
          <p:cNvPr id="64" name="Rectangle 63"/>
          <p:cNvSpPr/>
          <p:nvPr/>
        </p:nvSpPr>
        <p:spPr>
          <a:xfrm>
            <a:off x="2359152" y="4325112"/>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4599432" y="3255264"/>
            <a:ext cx="2167127" cy="1152144"/>
          </a:xfrm>
          <a:prstGeom prst="rect">
            <a:avLst/>
          </a:prstGeom>
          <a:solidFill>
            <a:srgbClr val="FFFFFF"/>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4599432" y="3255264"/>
            <a:ext cx="21671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4709160" y="3314700"/>
            <a:ext cx="1664207"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Location Overview</a:t>
            </a:r>
          </a:p>
        </p:txBody>
      </p:sp>
      <p:sp>
        <p:nvSpPr>
          <p:cNvPr id="68" name="TextBox 67"/>
          <p:cNvSpPr txBox="1"/>
          <p:nvPr/>
        </p:nvSpPr>
        <p:spPr>
          <a:xfrm>
            <a:off x="6492240" y="3310128"/>
            <a:ext cx="164592" cy="146304"/>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69" name="TextBox 68"/>
          <p:cNvSpPr txBox="1"/>
          <p:nvPr/>
        </p:nvSpPr>
        <p:spPr>
          <a:xfrm>
            <a:off x="4709160" y="3547872"/>
            <a:ext cx="1344167" cy="128016"/>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Hall / Room</a:t>
            </a:r>
          </a:p>
        </p:txBody>
      </p:sp>
      <p:sp>
        <p:nvSpPr>
          <p:cNvPr id="70" name="TextBox 69"/>
          <p:cNvSpPr txBox="1"/>
          <p:nvPr/>
        </p:nvSpPr>
        <p:spPr>
          <a:xfrm>
            <a:off x="6217920" y="3547872"/>
            <a:ext cx="438912" cy="128016"/>
          </a:xfrm>
          <a:prstGeom prst="rect">
            <a:avLst/>
          </a:prstGeom>
          <a:noFill/>
        </p:spPr>
        <p:txBody>
          <a:bodyPr wrap="square" lIns="0" rIns="0" tIns="0" bIns="0" anchor="t">
            <a:spAutoFit/>
          </a:bodyPr>
          <a:lstStyle/>
          <a:p>
            <a:pPr algn="r">
              <a:lnSpc>
                <a:spcPct val="100000"/>
              </a:lnSpc>
            </a:pPr>
            <a:r>
              <a:rPr sz="550" b="1" i="0" lang="en-US">
                <a:solidFill>
                  <a:srgbClr val="6B7A88"/>
                </a:solidFill>
                <a:latin typeface="Segoe UI"/>
              </a:rPr>
              <a:t>Count</a:t>
            </a:r>
          </a:p>
        </p:txBody>
      </p:sp>
      <p:sp>
        <p:nvSpPr>
          <p:cNvPr id="71" name="TextBox 70"/>
          <p:cNvSpPr txBox="1"/>
          <p:nvPr/>
        </p:nvSpPr>
        <p:spPr>
          <a:xfrm>
            <a:off x="4709160" y="3712464"/>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Hall 01</a:t>
            </a:r>
          </a:p>
        </p:txBody>
      </p:sp>
      <p:sp>
        <p:nvSpPr>
          <p:cNvPr id="72" name="TextBox 71"/>
          <p:cNvSpPr txBox="1"/>
          <p:nvPr/>
        </p:nvSpPr>
        <p:spPr>
          <a:xfrm>
            <a:off x="6217920" y="3712464"/>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62</a:t>
            </a:r>
          </a:p>
        </p:txBody>
      </p:sp>
      <p:sp>
        <p:nvSpPr>
          <p:cNvPr id="73" name="Rectangle 72"/>
          <p:cNvSpPr/>
          <p:nvPr/>
        </p:nvSpPr>
        <p:spPr>
          <a:xfrm>
            <a:off x="4709160" y="3886200"/>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4709160" y="3931920"/>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Hall 02</a:t>
            </a:r>
          </a:p>
        </p:txBody>
      </p:sp>
      <p:sp>
        <p:nvSpPr>
          <p:cNvPr id="75" name="TextBox 74"/>
          <p:cNvSpPr txBox="1"/>
          <p:nvPr/>
        </p:nvSpPr>
        <p:spPr>
          <a:xfrm>
            <a:off x="6217920" y="3931920"/>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48</a:t>
            </a:r>
          </a:p>
        </p:txBody>
      </p:sp>
      <p:sp>
        <p:nvSpPr>
          <p:cNvPr id="76" name="Rectangle 75"/>
          <p:cNvSpPr/>
          <p:nvPr/>
        </p:nvSpPr>
        <p:spPr>
          <a:xfrm>
            <a:off x="4709160" y="4105656"/>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4709160" y="4151376"/>
            <a:ext cx="1344167" cy="146304"/>
          </a:xfrm>
          <a:prstGeom prst="rect">
            <a:avLst/>
          </a:prstGeom>
          <a:noFill/>
        </p:spPr>
        <p:txBody>
          <a:bodyPr wrap="square" lIns="0" rIns="0" tIns="0" bIns="0" anchor="t">
            <a:spAutoFit/>
          </a:bodyPr>
          <a:lstStyle/>
          <a:p>
            <a:pPr algn="l">
              <a:lnSpc>
                <a:spcPct val="100000"/>
              </a:lnSpc>
            </a:pPr>
            <a:r>
              <a:rPr sz="700" b="0" i="0" lang="en-US">
                <a:solidFill>
                  <a:srgbClr val="2271B1"/>
                </a:solidFill>
                <a:latin typeface="Segoe UI"/>
              </a:rPr>
              <a:t>Artist Alley</a:t>
            </a:r>
          </a:p>
        </p:txBody>
      </p:sp>
      <p:sp>
        <p:nvSpPr>
          <p:cNvPr id="78" name="TextBox 77"/>
          <p:cNvSpPr txBox="1"/>
          <p:nvPr/>
        </p:nvSpPr>
        <p:spPr>
          <a:xfrm>
            <a:off x="6217920" y="4151376"/>
            <a:ext cx="438912" cy="146304"/>
          </a:xfrm>
          <a:prstGeom prst="rect">
            <a:avLst/>
          </a:prstGeom>
          <a:noFill/>
        </p:spPr>
        <p:txBody>
          <a:bodyPr wrap="square" lIns="0" rIns="0" tIns="0" bIns="0" anchor="t">
            <a:spAutoFit/>
          </a:bodyPr>
          <a:lstStyle/>
          <a:p>
            <a:pPr algn="r">
              <a:lnSpc>
                <a:spcPct val="100000"/>
              </a:lnSpc>
            </a:pPr>
            <a:r>
              <a:rPr sz="700" b="0" i="0" lang="en-US">
                <a:solidFill>
                  <a:srgbClr val="6B7A88"/>
                </a:solidFill>
                <a:latin typeface="Segoe UI"/>
              </a:rPr>
              <a:t>26</a:t>
            </a:r>
          </a:p>
        </p:txBody>
      </p:sp>
      <p:sp>
        <p:nvSpPr>
          <p:cNvPr id="79" name="Rectangle 78"/>
          <p:cNvSpPr/>
          <p:nvPr/>
        </p:nvSpPr>
        <p:spPr>
          <a:xfrm>
            <a:off x="4709160" y="4325112"/>
            <a:ext cx="1947672" cy="548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Oval 79"/>
          <p:cNvSpPr/>
          <p:nvPr/>
        </p:nvSpPr>
        <p:spPr>
          <a:xfrm>
            <a:off x="4087368" y="16916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4087368" y="17510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82" name="TextBox 81"/>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Figures to work on</a:t>
            </a:r>
          </a:p>
        </p:txBody>
      </p:sp>
      <p:sp>
        <p:nvSpPr>
          <p:cNvPr id="83" name="TextBox 82"/>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Top 10 Most Favorited</a:t>
            </a:r>
          </a:p>
        </p:txBody>
      </p:sp>
      <p:sp>
        <p:nvSpPr>
          <p:cNvPr id="84" name="TextBox 83"/>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Which exhibitors your visitors marked most often. Every entry leads straight into editing.</a:t>
            </a:r>
          </a:p>
        </p:txBody>
      </p:sp>
      <p:sp>
        <p:nvSpPr>
          <p:cNvPr id="85" name="TextBox 84"/>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Category Distribution</a:t>
            </a:r>
          </a:p>
        </p:txBody>
      </p:sp>
      <p:sp>
        <p:nvSpPr>
          <p:cNvPr id="86" name="TextBox 85"/>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How your data spreads across the categories. One click opens the Mass Editor, pre-filtered to exactly that category.</a:t>
            </a:r>
          </a:p>
        </p:txBody>
      </p:sp>
      <p:sp>
        <p:nvSpPr>
          <p:cNvPr id="87" name="TextBox 86"/>
          <p:cNvSpPr txBox="1"/>
          <p:nvPr/>
        </p:nvSpPr>
        <p:spPr>
          <a:xfrm>
            <a:off x="7379208" y="323545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Exhibitor Types</a:t>
            </a:r>
          </a:p>
        </p:txBody>
      </p:sp>
      <p:sp>
        <p:nvSpPr>
          <p:cNvPr id="88" name="TextBox 87"/>
          <p:cNvSpPr txBox="1"/>
          <p:nvPr/>
        </p:nvSpPr>
        <p:spPr>
          <a:xfrm>
            <a:off x="7379208" y="3455161"/>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same for the types.</a:t>
            </a:r>
          </a:p>
        </p:txBody>
      </p:sp>
      <p:sp>
        <p:nvSpPr>
          <p:cNvPr id="89" name="TextBox 88"/>
          <p:cNvSpPr txBox="1"/>
          <p:nvPr/>
        </p:nvSpPr>
        <p:spPr>
          <a:xfrm>
            <a:off x="7379208" y="3829557"/>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Location Overview</a:t>
            </a:r>
          </a:p>
        </p:txBody>
      </p:sp>
      <p:sp>
        <p:nvSpPr>
          <p:cNvPr id="90" name="TextBox 89"/>
          <p:cNvSpPr txBox="1"/>
          <p:nvPr/>
        </p:nvSpPr>
        <p:spPr>
          <a:xfrm>
            <a:off x="7379208" y="4049267"/>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same for the halls - well suited to checking occupancy before the build-up.</a:t>
            </a:r>
          </a:p>
        </p:txBody>
      </p:sp>
      <p:sp>
        <p:nvSpPr>
          <p:cNvPr id="91" name="TextBox 90"/>
          <p:cNvSpPr txBox="1"/>
          <p:nvPr/>
        </p:nvSpPr>
        <p:spPr>
          <a:xfrm>
            <a:off x="7379208" y="4578603"/>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5  Icon = CSV</a:t>
            </a:r>
          </a:p>
        </p:txBody>
      </p:sp>
      <p:sp>
        <p:nvSpPr>
          <p:cNvPr id="92" name="TextBox 91"/>
          <p:cNvSpPr txBox="1"/>
          <p:nvPr/>
        </p:nvSpPr>
        <p:spPr>
          <a:xfrm>
            <a:off x="7379208" y="4798314"/>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Every card downloads the </a:t>
            </a:r>
            <a:r>
              <a:rPr sz="1000" b="1" i="0" lang="en-US">
                <a:solidFill>
                  <a:srgbClr val="3B4A57"/>
                </a:solidFill>
                <a:latin typeface="Segoe UI"/>
              </a:rPr>
              <a:t>complete</a:t>
            </a:r>
            <a:r>
              <a:rPr sz="1000" b="0" i="0" lang="en-US">
                <a:solidFill>
                  <a:srgbClr val="3B4A57"/>
                </a:solidFill>
                <a:latin typeface="Segoe UI"/>
              </a:rPr>
              <a:t> list through the icon at the top right, not just the ten rows on display.</a:t>
            </a:r>
          </a:p>
        </p:txBody>
      </p:sp>
      <p:sp>
        <p:nvSpPr>
          <p:cNvPr id="93" name="Rectangle 9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Rectangle 9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6" name="TextBox 9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All four exports follow the event you picked at the top - so the figures in the file match the card above them. In the favorites export the event is additionally given in a column </a:t>
            </a:r>
            <a:r>
              <a:rPr sz="1000" b="0" i="0" lang="en-US">
                <a:solidFill>
                  <a:srgbClr val="2B3844"/>
                </a:solidFill>
                <a:latin typeface="Consolas"/>
              </a:rPr>
              <a:t>Event</a:t>
            </a:r>
            <a:r>
              <a:rPr sz="1000" b="0" i="0" lang="en-US">
                <a:solidFill>
                  <a:srgbClr val="2B3844"/>
                </a:solidFill>
                <a:latin typeface="Segoe UI"/>
              </a:rPr>
              <a:t> of its own. The delimiter here is always the comma.</a:t>
            </a:r>
          </a:p>
        </p:txBody>
      </p:sp>
      <p:sp>
        <p:nvSpPr>
          <p:cNvPr id="97" name="Rectangle 9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99" name="TextBox 9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49 / 153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4.6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Quick Add Wizard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Quick Add Wizard</a:t>
            </a:r>
            <a:r>
              <a:rPr sz="1150" b="0" i="0" lang="en-US">
                <a:solidFill>
                  <a:srgbClr val="25333F"/>
                </a:solidFill>
                <a:latin typeface="Segoe UI"/>
              </a:rPr>
              <a:t> in the blue area at the top.</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Work through six steps - the green bar shows how far you are.</a:t>
            </a:r>
          </a:p>
        </p:txBody>
      </p:sp>
      <p:sp>
        <p:nvSpPr>
          <p:cNvPr id="12" name="TextBox 11"/>
          <p:cNvSpPr txBox="1"/>
          <p:nvPr/>
        </p:nvSpPr>
        <p:spPr>
          <a:xfrm>
            <a:off x="950976" y="1993138"/>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Basic Information, Location &amp; Booths, Logo &amp; Gallery, Classification, Description, Contact &amp; Social with all 24 link platforms. In step 2 every hall is listed with its rooms below it, indented as in the editing form.</a:t>
            </a:r>
          </a:p>
        </p:txBody>
      </p:sp>
      <p:sp>
        <p:nvSpPr>
          <p:cNvPr id="13" name="Oval 12"/>
          <p:cNvSpPr/>
          <p:nvPr/>
        </p:nvSpPr>
        <p:spPr>
          <a:xfrm>
            <a:off x="566928" y="267436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1551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665222"/>
            <a:ext cx="422727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Next Step</a:t>
            </a:r>
            <a:r>
              <a:rPr sz="1150" b="0" i="0" lang="en-US">
                <a:solidFill>
                  <a:srgbClr val="25333F"/>
                </a:solidFill>
                <a:latin typeface="Segoe UI"/>
              </a:rPr>
              <a:t> takes you forward, </a:t>
            </a:r>
            <a:r>
              <a:rPr sz="1150" b="1" i="0" lang="en-US">
                <a:solidFill>
                  <a:srgbClr val="25333F"/>
                </a:solidFill>
                <a:latin typeface="Segoe UI"/>
              </a:rPr>
              <a:t>Previous</a:t>
            </a:r>
            <a:r>
              <a:rPr sz="1150" b="0" i="0" lang="en-US">
                <a:solidFill>
                  <a:srgbClr val="25333F"/>
                </a:solidFill>
                <a:latin typeface="Segoe UI"/>
              </a:rPr>
              <a:t> back again.</a:t>
            </a:r>
          </a:p>
        </p:txBody>
      </p:sp>
      <p:sp>
        <p:nvSpPr>
          <p:cNvPr id="16" name="Oval 15"/>
          <p:cNvSpPr/>
          <p:nvPr/>
        </p:nvSpPr>
        <p:spPr>
          <a:xfrm>
            <a:off x="566928" y="309029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3143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081147"/>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last step the green button reads </a:t>
            </a:r>
            <a:r>
              <a:rPr sz="1150" b="1" i="0" lang="en-US">
                <a:solidFill>
                  <a:srgbClr val="25333F"/>
                </a:solidFill>
                <a:latin typeface="Segoe UI"/>
              </a:rPr>
              <a:t>Create Exhibitor</a:t>
            </a:r>
            <a:r>
              <a:rPr sz="1150" b="0" i="0" lang="en-US">
                <a:solidFill>
                  <a:srgbClr val="25333F"/>
                </a:solidFill>
                <a:latin typeface="Segoe UI"/>
              </a:rPr>
              <a:t>.</a:t>
            </a:r>
          </a:p>
        </p:txBody>
      </p:sp>
      <p:sp>
        <p:nvSpPr>
          <p:cNvPr id="19" name="TextBox 18"/>
          <p:cNvSpPr txBox="1"/>
          <p:nvPr/>
        </p:nvSpPr>
        <p:spPr>
          <a:xfrm>
            <a:off x="950976" y="3305047"/>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record is published straight away and you land in its editing screen.</a:t>
            </a:r>
          </a:p>
        </p:txBody>
      </p:sp>
      <p:sp>
        <p:nvSpPr>
          <p:cNvPr id="20" name="Oval 19"/>
          <p:cNvSpPr/>
          <p:nvPr/>
        </p:nvSpPr>
        <p:spPr>
          <a:xfrm>
            <a:off x="566928" y="369671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37863"/>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687572"/>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Add products, country and “Sales at Booth” there.</a:t>
            </a:r>
          </a:p>
        </p:txBody>
      </p:sp>
      <p:sp>
        <p:nvSpPr>
          <p:cNvPr id="23" name="TextBox 22"/>
          <p:cNvSpPr txBox="1"/>
          <p:nvPr/>
        </p:nvSpPr>
        <p:spPr>
          <a:xfrm>
            <a:off x="950976" y="3911472"/>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Those three fields are not part of the wizard.</a:t>
            </a:r>
          </a:p>
        </p:txBody>
      </p:sp>
      <p:sp>
        <p:nvSpPr>
          <p:cNvPr id="24" name="Rectangle 23"/>
          <p:cNvSpPr/>
          <p:nvPr/>
        </p:nvSpPr>
        <p:spPr>
          <a:xfrm>
            <a:off x="5589727" y="1353312"/>
            <a:ext cx="6035040" cy="36118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589727" y="1353312"/>
            <a:ext cx="60350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8116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7" name="Rectangle 26"/>
          <p:cNvSpPr/>
          <p:nvPr/>
        </p:nvSpPr>
        <p:spPr>
          <a:xfrm>
            <a:off x="5589727" y="1572768"/>
            <a:ext cx="1481328" cy="33924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73603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558972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73603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1" name="Rectangle 30"/>
          <p:cNvSpPr/>
          <p:nvPr/>
        </p:nvSpPr>
        <p:spPr>
          <a:xfrm>
            <a:off x="5589727" y="2112264"/>
            <a:ext cx="1481328" cy="60350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864047" y="21534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Dashboard</a:t>
            </a:r>
          </a:p>
        </p:txBody>
      </p:sp>
      <p:sp>
        <p:nvSpPr>
          <p:cNvPr id="33" name="TextBox 32"/>
          <p:cNvSpPr txBox="1"/>
          <p:nvPr/>
        </p:nvSpPr>
        <p:spPr>
          <a:xfrm>
            <a:off x="58640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4" name="TextBox 33"/>
          <p:cNvSpPr txBox="1"/>
          <p:nvPr/>
        </p:nvSpPr>
        <p:spPr>
          <a:xfrm>
            <a:off x="58640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5" name="TextBox 34"/>
          <p:cNvSpPr txBox="1"/>
          <p:nvPr/>
        </p:nvSpPr>
        <p:spPr>
          <a:xfrm>
            <a:off x="5736031" y="277520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6" name="TextBox 35"/>
          <p:cNvSpPr txBox="1"/>
          <p:nvPr/>
        </p:nvSpPr>
        <p:spPr>
          <a:xfrm>
            <a:off x="5736031" y="301294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7" name="Rectangle 36"/>
          <p:cNvSpPr/>
          <p:nvPr/>
        </p:nvSpPr>
        <p:spPr>
          <a:xfrm>
            <a:off x="7272223" y="1700784"/>
            <a:ext cx="4151375" cy="402336"/>
          </a:xfrm>
          <a:prstGeom prst="rect">
            <a:avLst/>
          </a:prstGeom>
          <a:solidFill>
            <a:srgbClr val="1E5C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418527" y="1746504"/>
            <a:ext cx="2743200" cy="146304"/>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Welcome to Event Exhibitor</a:t>
            </a:r>
          </a:p>
        </p:txBody>
      </p:sp>
      <p:sp>
        <p:nvSpPr>
          <p:cNvPr id="39" name="Rounded Rectangle 38"/>
          <p:cNvSpPr/>
          <p:nvPr/>
        </p:nvSpPr>
        <p:spPr>
          <a:xfrm>
            <a:off x="7418527" y="1929384"/>
            <a:ext cx="960120" cy="118872"/>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418527" y="1936699"/>
            <a:ext cx="960120" cy="109728"/>
          </a:xfrm>
          <a:prstGeom prst="rect">
            <a:avLst/>
          </a:prstGeom>
          <a:noFill/>
        </p:spPr>
        <p:txBody>
          <a:bodyPr wrap="square" lIns="0" rIns="0" tIns="0" bIns="0" anchor="t">
            <a:spAutoFit/>
          </a:bodyPr>
          <a:lstStyle/>
          <a:p>
            <a:pPr algn="ctr">
              <a:lnSpc>
                <a:spcPct val="100000"/>
              </a:lnSpc>
            </a:pPr>
            <a:r>
              <a:rPr sz="550" b="1" i="0" lang="en-US">
                <a:solidFill>
                  <a:srgbClr val="1E5C8A"/>
                </a:solidFill>
                <a:latin typeface="Segoe UI"/>
              </a:rPr>
              <a:t>Quick Add Wizard</a:t>
            </a:r>
          </a:p>
        </p:txBody>
      </p:sp>
      <p:sp>
        <p:nvSpPr>
          <p:cNvPr id="41" name="Rectangle 40"/>
          <p:cNvSpPr/>
          <p:nvPr/>
        </p:nvSpPr>
        <p:spPr>
          <a:xfrm>
            <a:off x="7473391" y="2231136"/>
            <a:ext cx="3749039" cy="2487168"/>
          </a:xfrm>
          <a:prstGeom prst="rect">
            <a:avLst/>
          </a:prstGeom>
          <a:solidFill>
            <a:srgbClr val="FFFFFF"/>
          </a:solidFill>
          <a:ln w="1651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473391" y="2231136"/>
            <a:ext cx="3749039" cy="51206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637983" y="2322576"/>
            <a:ext cx="3200399" cy="182880"/>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Quick Add Wizard</a:t>
            </a:r>
          </a:p>
        </p:txBody>
      </p:sp>
      <p:sp>
        <p:nvSpPr>
          <p:cNvPr id="44" name="TextBox 43"/>
          <p:cNvSpPr txBox="1"/>
          <p:nvPr/>
        </p:nvSpPr>
        <p:spPr>
          <a:xfrm>
            <a:off x="7637983" y="2523744"/>
            <a:ext cx="3200399" cy="128016"/>
          </a:xfrm>
          <a:prstGeom prst="rect">
            <a:avLst/>
          </a:prstGeom>
          <a:noFill/>
        </p:spPr>
        <p:txBody>
          <a:bodyPr wrap="square" lIns="0" rIns="0" tIns="0" bIns="0" anchor="t">
            <a:spAutoFit/>
          </a:bodyPr>
          <a:lstStyle/>
          <a:p>
            <a:pPr algn="l">
              <a:lnSpc>
                <a:spcPct val="100000"/>
              </a:lnSpc>
            </a:pPr>
            <a:r>
              <a:rPr sz="600" b="0" i="0" lang="en-US">
                <a:solidFill>
                  <a:srgbClr val="C8DCEC"/>
                </a:solidFill>
                <a:latin typeface="Segoe UI"/>
              </a:rPr>
              <a:t>Follow the steps to quickly add a new exhibitor.</a:t>
            </a:r>
          </a:p>
        </p:txBody>
      </p:sp>
      <p:sp>
        <p:nvSpPr>
          <p:cNvPr id="45" name="Rectangle 44"/>
          <p:cNvSpPr/>
          <p:nvPr/>
        </p:nvSpPr>
        <p:spPr>
          <a:xfrm>
            <a:off x="7473391" y="2743200"/>
            <a:ext cx="3749039" cy="82296"/>
          </a:xfrm>
          <a:prstGeom prst="rect">
            <a:avLst/>
          </a:prstGeom>
          <a:solidFill>
            <a:srgbClr val="F0F0F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7473391" y="2743200"/>
            <a:ext cx="624839" cy="82296"/>
          </a:xfrm>
          <a:prstGeom prst="rect">
            <a:avLst/>
          </a:prstGeom>
          <a:solidFill>
            <a:srgbClr val="46B4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692847" y="2962656"/>
            <a:ext cx="2743200" cy="182880"/>
          </a:xfrm>
          <a:prstGeom prst="rect">
            <a:avLst/>
          </a:prstGeom>
          <a:noFill/>
        </p:spPr>
        <p:txBody>
          <a:bodyPr wrap="square" lIns="0" rIns="0" tIns="0" bIns="0" anchor="t">
            <a:spAutoFit/>
          </a:bodyPr>
          <a:lstStyle/>
          <a:p>
            <a:pPr algn="l">
              <a:lnSpc>
                <a:spcPct val="100000"/>
              </a:lnSpc>
            </a:pPr>
            <a:r>
              <a:rPr sz="950" b="1" i="0" lang="en-US">
                <a:solidFill>
                  <a:srgbClr val="0B3A5D"/>
                </a:solidFill>
                <a:latin typeface="Segoe UI"/>
              </a:rPr>
              <a:t>Step 1: Basic Information</a:t>
            </a:r>
          </a:p>
        </p:txBody>
      </p:sp>
      <p:sp>
        <p:nvSpPr>
          <p:cNvPr id="48" name="TextBox 47"/>
          <p:cNvSpPr txBox="1"/>
          <p:nvPr/>
        </p:nvSpPr>
        <p:spPr>
          <a:xfrm>
            <a:off x="7692847" y="3218688"/>
            <a:ext cx="3310127"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Event</a:t>
            </a:r>
          </a:p>
        </p:txBody>
      </p:sp>
      <p:sp>
        <p:nvSpPr>
          <p:cNvPr id="49" name="Rounded Rectangle 48"/>
          <p:cNvSpPr/>
          <p:nvPr/>
        </p:nvSpPr>
        <p:spPr>
          <a:xfrm>
            <a:off x="7692847" y="3429000"/>
            <a:ext cx="3310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784287" y="3479292"/>
            <a:ext cx="2926079"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Comic Con 2026</a:t>
            </a:r>
          </a:p>
        </p:txBody>
      </p:sp>
      <p:sp>
        <p:nvSpPr>
          <p:cNvPr id="51" name="TextBox 50"/>
          <p:cNvSpPr txBox="1"/>
          <p:nvPr/>
        </p:nvSpPr>
        <p:spPr>
          <a:xfrm>
            <a:off x="10783519" y="347929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2" name="TextBox 51"/>
          <p:cNvSpPr txBox="1"/>
          <p:nvPr/>
        </p:nvSpPr>
        <p:spPr>
          <a:xfrm>
            <a:off x="7692847" y="3749040"/>
            <a:ext cx="3310127"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Exhibitor Name</a:t>
            </a:r>
          </a:p>
        </p:txBody>
      </p:sp>
      <p:sp>
        <p:nvSpPr>
          <p:cNvPr id="53" name="Rounded Rectangle 52"/>
          <p:cNvSpPr/>
          <p:nvPr/>
        </p:nvSpPr>
        <p:spPr>
          <a:xfrm>
            <a:off x="7692847" y="3959352"/>
            <a:ext cx="3310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784287" y="4009644"/>
            <a:ext cx="2926079"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e.g. Acme Corp</a:t>
            </a:r>
          </a:p>
        </p:txBody>
      </p:sp>
      <p:sp>
        <p:nvSpPr>
          <p:cNvPr id="55" name="Rectangle 54"/>
          <p:cNvSpPr/>
          <p:nvPr/>
        </p:nvSpPr>
        <p:spPr>
          <a:xfrm>
            <a:off x="7473391" y="4306824"/>
            <a:ext cx="37490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ounded Rectangle 55"/>
          <p:cNvSpPr/>
          <p:nvPr/>
        </p:nvSpPr>
        <p:spPr>
          <a:xfrm>
            <a:off x="7692847" y="4379976"/>
            <a:ext cx="614476" cy="24688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692847" y="4430268"/>
            <a:ext cx="614476"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Cancel</a:t>
            </a:r>
          </a:p>
        </p:txBody>
      </p:sp>
      <p:sp>
        <p:nvSpPr>
          <p:cNvPr id="58" name="Rounded Rectangle 57"/>
          <p:cNvSpPr/>
          <p:nvPr/>
        </p:nvSpPr>
        <p:spPr>
          <a:xfrm>
            <a:off x="10070287" y="4379976"/>
            <a:ext cx="932688"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0070287" y="4430268"/>
            <a:ext cx="932688"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Next Step →</a:t>
            </a:r>
          </a:p>
        </p:txBody>
      </p:sp>
      <p:sp>
        <p:nvSpPr>
          <p:cNvPr id="60" name="Oval 59"/>
          <p:cNvSpPr/>
          <p:nvPr/>
        </p:nvSpPr>
        <p:spPr>
          <a:xfrm>
            <a:off x="7153351" y="18516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153351" y="19110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2" name="Oval 61"/>
          <p:cNvSpPr/>
          <p:nvPr/>
        </p:nvSpPr>
        <p:spPr>
          <a:xfrm>
            <a:off x="7208215" y="26471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208215" y="270662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4" name="Oval 63"/>
          <p:cNvSpPr/>
          <p:nvPr/>
        </p:nvSpPr>
        <p:spPr>
          <a:xfrm>
            <a:off x="9759391" y="437083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9759391" y="443026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6" name="Rectangle 6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9" name="TextBox 6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wizard pays off for the odd latecomer. For the first load use the import (chapter 7), for changes to many records the Mass Editor (chapter 8).</a:t>
            </a:r>
          </a:p>
        </p:txBody>
      </p:sp>
      <p:sp>
        <p:nvSpPr>
          <p:cNvPr id="70" name="Rectangle 6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4 · The dashboard</a:t>
            </a:r>
          </a:p>
        </p:txBody>
      </p:sp>
      <p:sp>
        <p:nvSpPr>
          <p:cNvPr id="72" name="TextBox 7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50 / 153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5</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Adding an exhibitor</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Event, booth, classification, images, contact - in that order.</a:t>
            </a:r>
          </a:p>
        </p:txBody>
      </p:sp>
      <p:sp>
        <p:nvSpPr>
          <p:cNvPr id="9" name="Rectangle 8"/>
          <p:cNvSpPr/>
          <p:nvPr/>
        </p:nvSpPr>
        <p:spPr>
          <a:xfrm>
            <a:off x="7434072" y="1783080"/>
            <a:ext cx="32004" cy="35478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hierarchy</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form at a glance</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Event &amp; location</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Classifying</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Visibility</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Images</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Contact details</a:t>
            </a:r>
          </a:p>
        </p:txBody>
      </p:sp>
      <p:sp>
        <p:nvSpPr>
          <p:cNvPr id="31" name="Oval 30"/>
          <p:cNvSpPr/>
          <p:nvPr/>
        </p:nvSpPr>
        <p:spPr>
          <a:xfrm>
            <a:off x="7342632" y="460857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3" name="TextBox 32"/>
          <p:cNvSpPr txBox="1"/>
          <p:nvPr/>
        </p:nvSpPr>
        <p:spPr>
          <a:xfrm>
            <a:off x="7818120" y="459486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Featured exhibitors</a:t>
            </a:r>
          </a:p>
        </p:txBody>
      </p:sp>
      <p:sp>
        <p:nvSpPr>
          <p:cNvPr id="34" name="Oval 33"/>
          <p:cNvSpPr/>
          <p:nvPr/>
        </p:nvSpPr>
        <p:spPr>
          <a:xfrm>
            <a:off x="7342632" y="499262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6" name="TextBox 35"/>
          <p:cNvSpPr txBox="1"/>
          <p:nvPr/>
        </p:nvSpPr>
        <p:spPr>
          <a:xfrm>
            <a:off x="7818120" y="497890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Events of the exhibitor</a:t>
            </a:r>
          </a:p>
        </p:txBody>
      </p:sp>
      <p:sp>
        <p:nvSpPr>
          <p:cNvPr id="37" name="Rectangle 36"/>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5 · Adding an exhibitor</a:t>
            </a:r>
          </a:p>
        </p:txBody>
      </p:sp>
      <p:sp>
        <p:nvSpPr>
          <p:cNvPr id="39" name="TextBox 3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51 / 153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Two kinds of record, one list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Types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2" name="TextBox 21"/>
          <p:cNvSpPr txBox="1"/>
          <p:nvPr/>
        </p:nvSpPr>
        <p:spPr>
          <a:xfrm>
            <a:off x="2249424" y="1719072"/>
            <a:ext cx="3657600" cy="237744"/>
          </a:xfrm>
          <a:prstGeom prst="rect">
            <a:avLst/>
          </a:prstGeom>
          <a:noFill/>
        </p:spPr>
        <p:txBody>
          <a:bodyPr wrap="square" lIns="0" rIns="0" tIns="0" bIns="0" anchor="t">
            <a:spAutoFit/>
          </a:bodyPr>
          <a:lstStyle/>
          <a:p>
            <a:pPr algn="l">
              <a:lnSpc>
                <a:spcPct val="100000"/>
              </a:lnSpc>
            </a:pPr>
            <a:r>
              <a:rPr sz="1200" b="0" i="0" lang="en-US">
                <a:solidFill>
                  <a:srgbClr val="1F2933"/>
                </a:solidFill>
                <a:latin typeface="Segoe UI"/>
              </a:rPr>
              <a:t>Exhibitors</a:t>
            </a:r>
          </a:p>
        </p:txBody>
      </p:sp>
      <p:sp>
        <p:nvSpPr>
          <p:cNvPr id="23" name="Rounded Rectangle 22"/>
          <p:cNvSpPr/>
          <p:nvPr/>
        </p:nvSpPr>
        <p:spPr>
          <a:xfrm>
            <a:off x="6172200" y="1737360"/>
            <a:ext cx="960120" cy="219456"/>
          </a:xfrm>
          <a:prstGeom prst="roundRect">
            <a:avLst>
              <a:gd name="adj" fmla="val 1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172200" y="1787652"/>
            <a:ext cx="960120" cy="137160"/>
          </a:xfrm>
          <a:prstGeom prst="rect">
            <a:avLst/>
          </a:prstGeom>
          <a:noFill/>
        </p:spPr>
        <p:txBody>
          <a:bodyPr wrap="square" lIns="0" rIns="0" tIns="0" bIns="0" anchor="t">
            <a:spAutoFit/>
          </a:bodyPr>
          <a:lstStyle/>
          <a:p>
            <a:pPr algn="ctr">
              <a:lnSpc>
                <a:spcPct val="100000"/>
              </a:lnSpc>
            </a:pPr>
            <a:r>
              <a:rPr sz="600" b="0" i="0" lang="en-US">
                <a:solidFill>
                  <a:srgbClr val="FFFFFF"/>
                </a:solidFill>
                <a:latin typeface="Segoe UI"/>
              </a:rPr>
              <a:t>Add New</a:t>
            </a:r>
          </a:p>
        </p:txBody>
      </p:sp>
      <p:sp>
        <p:nvSpPr>
          <p:cNvPr id="25" name="Rectangle 24"/>
          <p:cNvSpPr/>
          <p:nvPr/>
        </p:nvSpPr>
        <p:spPr>
          <a:xfrm>
            <a:off x="2249424" y="2103120"/>
            <a:ext cx="4882896" cy="256032"/>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313432" y="2167128"/>
            <a:ext cx="1959376" cy="137160"/>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Name</a:t>
            </a:r>
          </a:p>
        </p:txBody>
      </p:sp>
      <p:sp>
        <p:nvSpPr>
          <p:cNvPr id="27" name="TextBox 26"/>
          <p:cNvSpPr txBox="1"/>
          <p:nvPr/>
        </p:nvSpPr>
        <p:spPr>
          <a:xfrm>
            <a:off x="4364248" y="2167128"/>
            <a:ext cx="982797" cy="137160"/>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Type</a:t>
            </a:r>
          </a:p>
        </p:txBody>
      </p:sp>
      <p:sp>
        <p:nvSpPr>
          <p:cNvPr id="28" name="TextBox 27"/>
          <p:cNvSpPr txBox="1"/>
          <p:nvPr/>
        </p:nvSpPr>
        <p:spPr>
          <a:xfrm>
            <a:off x="5438485" y="2167128"/>
            <a:ext cx="1666402" cy="137160"/>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Location</a:t>
            </a:r>
          </a:p>
        </p:txBody>
      </p:sp>
      <p:sp>
        <p:nvSpPr>
          <p:cNvPr id="29" name="Rectangle 28"/>
          <p:cNvSpPr/>
          <p:nvPr/>
        </p:nvSpPr>
        <p:spPr>
          <a:xfrm>
            <a:off x="2249424" y="235915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13432" y="2432304"/>
            <a:ext cx="1959376" cy="137160"/>
          </a:xfrm>
          <a:prstGeom prst="rect">
            <a:avLst/>
          </a:prstGeom>
          <a:noFill/>
        </p:spPr>
        <p:txBody>
          <a:bodyPr wrap="square" lIns="0" rIns="0" tIns="0" bIns="0" anchor="t">
            <a:spAutoFit/>
          </a:bodyPr>
          <a:lstStyle/>
          <a:p>
            <a:pPr algn="l">
              <a:lnSpc>
                <a:spcPct val="100000"/>
              </a:lnSpc>
            </a:pPr>
            <a:r>
              <a:rPr sz="800" b="0" i="0" lang="en-US">
                <a:solidFill>
                  <a:srgbClr val="0B3A5D"/>
                </a:solidFill>
                <a:latin typeface="Segoe UI"/>
              </a:rPr>
              <a:t>Comic Con 2026</a:t>
            </a:r>
          </a:p>
        </p:txBody>
      </p:sp>
      <p:sp>
        <p:nvSpPr>
          <p:cNvPr id="31" name="TextBox 30"/>
          <p:cNvSpPr txBox="1"/>
          <p:nvPr/>
        </p:nvSpPr>
        <p:spPr>
          <a:xfrm>
            <a:off x="4364248" y="2432304"/>
            <a:ext cx="982797" cy="137160"/>
          </a:xfrm>
          <a:prstGeom prst="rect">
            <a:avLst/>
          </a:prstGeom>
          <a:noFill/>
        </p:spPr>
        <p:txBody>
          <a:bodyPr wrap="square" lIns="0" rIns="0" tIns="0" bIns="0" anchor="t">
            <a:spAutoFit/>
          </a:bodyPr>
          <a:lstStyle/>
          <a:p>
            <a:pPr algn="l">
              <a:lnSpc>
                <a:spcPct val="100000"/>
              </a:lnSpc>
            </a:pPr>
          </a:p>
        </p:txBody>
      </p:sp>
      <p:sp>
        <p:nvSpPr>
          <p:cNvPr id="32" name="TextBox 31"/>
          <p:cNvSpPr txBox="1"/>
          <p:nvPr/>
        </p:nvSpPr>
        <p:spPr>
          <a:xfrm>
            <a:off x="5438485" y="2432304"/>
            <a:ext cx="1666402" cy="137160"/>
          </a:xfrm>
          <a:prstGeom prst="rect">
            <a:avLst/>
          </a:prstGeom>
          <a:noFill/>
        </p:spPr>
        <p:txBody>
          <a:bodyPr wrap="square" lIns="0" rIns="0" tIns="0" bIns="0" anchor="t">
            <a:spAutoFit/>
          </a:bodyPr>
          <a:lstStyle/>
          <a:p>
            <a:pPr algn="l">
              <a:lnSpc>
                <a:spcPct val="100000"/>
              </a:lnSpc>
            </a:pPr>
          </a:p>
        </p:txBody>
      </p:sp>
      <p:sp>
        <p:nvSpPr>
          <p:cNvPr id="33" name="Rectangle 32"/>
          <p:cNvSpPr/>
          <p:nvPr/>
        </p:nvSpPr>
        <p:spPr>
          <a:xfrm>
            <a:off x="2249424" y="2633472"/>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2249424" y="263347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313432" y="2706624"/>
            <a:ext cx="1959376"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 Paperworks Berlin</a:t>
            </a:r>
          </a:p>
        </p:txBody>
      </p:sp>
      <p:sp>
        <p:nvSpPr>
          <p:cNvPr id="36" name="TextBox 35"/>
          <p:cNvSpPr txBox="1"/>
          <p:nvPr/>
        </p:nvSpPr>
        <p:spPr>
          <a:xfrm>
            <a:off x="4364248" y="2706624"/>
            <a:ext cx="982797"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Retailer</a:t>
            </a:r>
          </a:p>
        </p:txBody>
      </p:sp>
      <p:sp>
        <p:nvSpPr>
          <p:cNvPr id="37" name="TextBox 36"/>
          <p:cNvSpPr txBox="1"/>
          <p:nvPr/>
        </p:nvSpPr>
        <p:spPr>
          <a:xfrm>
            <a:off x="5438485" y="2706624"/>
            <a:ext cx="1666402"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 01 · A12, A13</a:t>
            </a:r>
          </a:p>
        </p:txBody>
      </p:sp>
      <p:sp>
        <p:nvSpPr>
          <p:cNvPr id="38" name="Rectangle 37"/>
          <p:cNvSpPr/>
          <p:nvPr/>
        </p:nvSpPr>
        <p:spPr>
          <a:xfrm>
            <a:off x="2249424" y="290779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313432" y="2980944"/>
            <a:ext cx="1959376"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 Studio Northlight</a:t>
            </a:r>
          </a:p>
        </p:txBody>
      </p:sp>
      <p:sp>
        <p:nvSpPr>
          <p:cNvPr id="40" name="TextBox 39"/>
          <p:cNvSpPr txBox="1"/>
          <p:nvPr/>
        </p:nvSpPr>
        <p:spPr>
          <a:xfrm>
            <a:off x="4364248" y="2980944"/>
            <a:ext cx="982797"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Artist</a:t>
            </a:r>
          </a:p>
        </p:txBody>
      </p:sp>
      <p:sp>
        <p:nvSpPr>
          <p:cNvPr id="41" name="TextBox 40"/>
          <p:cNvSpPr txBox="1"/>
          <p:nvPr/>
        </p:nvSpPr>
        <p:spPr>
          <a:xfrm>
            <a:off x="5438485" y="2980944"/>
            <a:ext cx="1666402"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Artist Alley · B04</a:t>
            </a:r>
          </a:p>
        </p:txBody>
      </p:sp>
      <p:sp>
        <p:nvSpPr>
          <p:cNvPr id="42" name="Rectangle 41"/>
          <p:cNvSpPr/>
          <p:nvPr/>
        </p:nvSpPr>
        <p:spPr>
          <a:xfrm>
            <a:off x="2249424" y="3182112"/>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2249424" y="318211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2313432" y="3255264"/>
            <a:ext cx="1959376"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 Manga Corner</a:t>
            </a:r>
          </a:p>
        </p:txBody>
      </p:sp>
      <p:sp>
        <p:nvSpPr>
          <p:cNvPr id="45" name="TextBox 44"/>
          <p:cNvSpPr txBox="1"/>
          <p:nvPr/>
        </p:nvSpPr>
        <p:spPr>
          <a:xfrm>
            <a:off x="4364248" y="3255264"/>
            <a:ext cx="982797"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Retailer</a:t>
            </a:r>
          </a:p>
        </p:txBody>
      </p:sp>
      <p:sp>
        <p:nvSpPr>
          <p:cNvPr id="46" name="TextBox 45"/>
          <p:cNvSpPr txBox="1"/>
          <p:nvPr/>
        </p:nvSpPr>
        <p:spPr>
          <a:xfrm>
            <a:off x="5438485" y="3255264"/>
            <a:ext cx="1666402"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 01 · A21</a:t>
            </a:r>
          </a:p>
        </p:txBody>
      </p:sp>
      <p:sp>
        <p:nvSpPr>
          <p:cNvPr id="47" name="Rectangle 46"/>
          <p:cNvSpPr/>
          <p:nvPr/>
        </p:nvSpPr>
        <p:spPr>
          <a:xfrm>
            <a:off x="2249424" y="345643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313432" y="3529584"/>
            <a:ext cx="1959376"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 Eastside Coffee</a:t>
            </a:r>
          </a:p>
        </p:txBody>
      </p:sp>
      <p:sp>
        <p:nvSpPr>
          <p:cNvPr id="49" name="TextBox 48"/>
          <p:cNvSpPr txBox="1"/>
          <p:nvPr/>
        </p:nvSpPr>
        <p:spPr>
          <a:xfrm>
            <a:off x="4364248" y="3529584"/>
            <a:ext cx="982797"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Sponsor</a:t>
            </a:r>
          </a:p>
        </p:txBody>
      </p:sp>
      <p:sp>
        <p:nvSpPr>
          <p:cNvPr id="50" name="TextBox 49"/>
          <p:cNvSpPr txBox="1"/>
          <p:nvPr/>
        </p:nvSpPr>
        <p:spPr>
          <a:xfrm>
            <a:off x="5438485" y="3529584"/>
            <a:ext cx="1666402"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Foyer · C07</a:t>
            </a:r>
          </a:p>
        </p:txBody>
      </p:sp>
      <p:sp>
        <p:nvSpPr>
          <p:cNvPr id="51" name="Rectangle 50"/>
          <p:cNvSpPr/>
          <p:nvPr/>
        </p:nvSpPr>
        <p:spPr>
          <a:xfrm>
            <a:off x="2249424" y="3730752"/>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2249424" y="373075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13432" y="3803904"/>
            <a:ext cx="1959376" cy="137160"/>
          </a:xfrm>
          <a:prstGeom prst="rect">
            <a:avLst/>
          </a:prstGeom>
          <a:noFill/>
        </p:spPr>
        <p:txBody>
          <a:bodyPr wrap="square" lIns="0" rIns="0" tIns="0" bIns="0" anchor="t">
            <a:spAutoFit/>
          </a:bodyPr>
          <a:lstStyle/>
          <a:p>
            <a:pPr algn="l">
              <a:lnSpc>
                <a:spcPct val="100000"/>
              </a:lnSpc>
            </a:pPr>
            <a:r>
              <a:rPr sz="800" b="0" i="0" lang="en-US">
                <a:solidFill>
                  <a:srgbClr val="0B3A5D"/>
                </a:solidFill>
                <a:latin typeface="Segoe UI"/>
              </a:rPr>
              <a:t>Spring Fair 2027</a:t>
            </a:r>
          </a:p>
        </p:txBody>
      </p:sp>
      <p:sp>
        <p:nvSpPr>
          <p:cNvPr id="54" name="TextBox 53"/>
          <p:cNvSpPr txBox="1"/>
          <p:nvPr/>
        </p:nvSpPr>
        <p:spPr>
          <a:xfrm>
            <a:off x="4364248" y="3803904"/>
            <a:ext cx="982797" cy="137160"/>
          </a:xfrm>
          <a:prstGeom prst="rect">
            <a:avLst/>
          </a:prstGeom>
          <a:noFill/>
        </p:spPr>
        <p:txBody>
          <a:bodyPr wrap="square" lIns="0" rIns="0" tIns="0" bIns="0" anchor="t">
            <a:spAutoFit/>
          </a:bodyPr>
          <a:lstStyle/>
          <a:p>
            <a:pPr algn="l">
              <a:lnSpc>
                <a:spcPct val="100000"/>
              </a:lnSpc>
            </a:pPr>
          </a:p>
        </p:txBody>
      </p:sp>
      <p:sp>
        <p:nvSpPr>
          <p:cNvPr id="55" name="TextBox 54"/>
          <p:cNvSpPr txBox="1"/>
          <p:nvPr/>
        </p:nvSpPr>
        <p:spPr>
          <a:xfrm>
            <a:off x="5438485" y="3803904"/>
            <a:ext cx="1666402" cy="137160"/>
          </a:xfrm>
          <a:prstGeom prst="rect">
            <a:avLst/>
          </a:prstGeom>
          <a:noFill/>
        </p:spPr>
        <p:txBody>
          <a:bodyPr wrap="square" lIns="0" rIns="0" tIns="0" bIns="0" anchor="t">
            <a:spAutoFit/>
          </a:bodyPr>
          <a:lstStyle/>
          <a:p>
            <a:pPr algn="l">
              <a:lnSpc>
                <a:spcPct val="100000"/>
              </a:lnSpc>
            </a:pPr>
          </a:p>
        </p:txBody>
      </p:sp>
      <p:sp>
        <p:nvSpPr>
          <p:cNvPr id="56" name="Rectangle 55"/>
          <p:cNvSpPr/>
          <p:nvPr/>
        </p:nvSpPr>
        <p:spPr>
          <a:xfrm>
            <a:off x="2249424" y="400507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2313432" y="4078224"/>
            <a:ext cx="1959376"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 Lettner Books</a:t>
            </a:r>
          </a:p>
        </p:txBody>
      </p:sp>
      <p:sp>
        <p:nvSpPr>
          <p:cNvPr id="58" name="TextBox 57"/>
          <p:cNvSpPr txBox="1"/>
          <p:nvPr/>
        </p:nvSpPr>
        <p:spPr>
          <a:xfrm>
            <a:off x="4364248" y="4078224"/>
            <a:ext cx="982797"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Retailer</a:t>
            </a:r>
          </a:p>
        </p:txBody>
      </p:sp>
      <p:sp>
        <p:nvSpPr>
          <p:cNvPr id="59" name="TextBox 58"/>
          <p:cNvSpPr txBox="1"/>
          <p:nvPr/>
        </p:nvSpPr>
        <p:spPr>
          <a:xfrm>
            <a:off x="5438485" y="4078224"/>
            <a:ext cx="1666402" cy="137160"/>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 02 · D02</a:t>
            </a:r>
          </a:p>
        </p:txBody>
      </p:sp>
      <p:sp>
        <p:nvSpPr>
          <p:cNvPr id="60" name="Rectangle 59"/>
          <p:cNvSpPr/>
          <p:nvPr/>
        </p:nvSpPr>
        <p:spPr>
          <a:xfrm>
            <a:off x="2249424" y="4279392"/>
            <a:ext cx="4882896"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Oval 60"/>
          <p:cNvSpPr/>
          <p:nvPr/>
        </p:nvSpPr>
        <p:spPr>
          <a:xfrm>
            <a:off x="1947672" y="23591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947672" y="24185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3" name="Oval 62"/>
          <p:cNvSpPr/>
          <p:nvPr/>
        </p:nvSpPr>
        <p:spPr>
          <a:xfrm>
            <a:off x="1947672" y="2633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1947672" y="26929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5" name="TextBox 64"/>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Event and exhibitor</a:t>
            </a:r>
          </a:p>
        </p:txBody>
      </p:sp>
      <p:sp>
        <p:nvSpPr>
          <p:cNvPr id="66" name="TextBox 65"/>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Event</a:t>
            </a:r>
          </a:p>
        </p:txBody>
      </p:sp>
      <p:sp>
        <p:nvSpPr>
          <p:cNvPr id="67" name="TextBox 66"/>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record </a:t>
            </a:r>
            <a:r>
              <a:rPr sz="1000" b="1" i="0" lang="en-US">
                <a:solidFill>
                  <a:srgbClr val="3B4A57"/>
                </a:solidFill>
                <a:latin typeface="Segoe UI"/>
              </a:rPr>
              <a:t>without</a:t>
            </a:r>
            <a:r>
              <a:rPr sz="1000" b="0" i="0" lang="en-US">
                <a:solidFill>
                  <a:srgbClr val="3B4A57"/>
                </a:solidFill>
                <a:latin typeface="Segoe UI"/>
              </a:rPr>
              <a:t> an event picked. It is the bracket around everything else and carries the hall plans.</a:t>
            </a:r>
          </a:p>
        </p:txBody>
      </p:sp>
      <p:sp>
        <p:nvSpPr>
          <p:cNvPr id="68" name="TextBox 67"/>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Exhibitor</a:t>
            </a:r>
          </a:p>
        </p:txBody>
      </p:sp>
      <p:sp>
        <p:nvSpPr>
          <p:cNvPr id="69" name="TextBox 68"/>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record </a:t>
            </a:r>
            <a:r>
              <a:rPr sz="1000" b="1" i="0" lang="en-US">
                <a:solidFill>
                  <a:srgbClr val="3B4A57"/>
                </a:solidFill>
                <a:latin typeface="Segoe UI"/>
              </a:rPr>
              <a:t>with</a:t>
            </a:r>
            <a:r>
              <a:rPr sz="1000" b="0" i="0" lang="en-US">
                <a:solidFill>
                  <a:srgbClr val="3B4A57"/>
                </a:solidFill>
                <a:latin typeface="Segoe UI"/>
              </a:rPr>
              <a:t> an event picked. In the list it sits indented under its fair.</a:t>
            </a:r>
          </a:p>
        </p:txBody>
      </p:sp>
      <p:sp>
        <p:nvSpPr>
          <p:cNvPr id="70" name="TextBox 69"/>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difference is made in the “Event” field</a:t>
            </a:r>
          </a:p>
        </p:txBody>
      </p:sp>
      <p:sp>
        <p:nvSpPr>
          <p:cNvPr id="71" name="TextBox 70"/>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There is no separate menu entry and no switch - that one select box decides on its own.</a:t>
            </a:r>
          </a:p>
        </p:txBody>
      </p:sp>
      <p:sp>
        <p:nvSpPr>
          <p:cNvPr id="72" name="TextBox 71"/>
          <p:cNvSpPr txBox="1"/>
          <p:nvPr/>
        </p:nvSpPr>
        <p:spPr>
          <a:xfrm>
            <a:off x="7744967" y="3984498"/>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Re-assigning is possible at any time</a:t>
            </a:r>
          </a:p>
        </p:txBody>
      </p:sp>
      <p:sp>
        <p:nvSpPr>
          <p:cNvPr id="73" name="TextBox 72"/>
          <p:cNvSpPr txBox="1"/>
          <p:nvPr/>
        </p:nvSpPr>
        <p:spPr>
          <a:xfrm>
            <a:off x="7744967" y="4204208"/>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Simply pick another event and save.</a:t>
            </a:r>
          </a:p>
        </p:txBody>
      </p:sp>
      <p:sp>
        <p:nvSpPr>
          <p:cNvPr id="74" name="Rectangle 73"/>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7" name="TextBox 76"/>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find both under </a:t>
            </a:r>
            <a:r>
              <a:rPr sz="1000" b="0" i="0" lang="en-US">
                <a:solidFill>
                  <a:srgbClr val="2B3844"/>
                </a:solidFill>
                <a:latin typeface="Consolas"/>
              </a:rPr>
              <a:t>Exhibitor Manager → Exhibitors</a:t>
            </a:r>
            <a:r>
              <a:rPr sz="1000" b="0" i="0" lang="en-US">
                <a:solidFill>
                  <a:srgbClr val="2B3844"/>
                </a:solidFill>
                <a:latin typeface="Segoe UI"/>
              </a:rPr>
              <a:t>. The indented rows with a leading dash are the exhibitors of a fair.</a:t>
            </a:r>
          </a:p>
        </p:txBody>
      </p:sp>
      <p:sp>
        <p:nvSpPr>
          <p:cNvPr id="78" name="Rectangle 7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80" name="TextBox 7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52 / 153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editing screen at a glance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4160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941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Types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2" name="TextBox 21"/>
          <p:cNvSpPr txBox="1"/>
          <p:nvPr/>
        </p:nvSpPr>
        <p:spPr>
          <a:xfrm>
            <a:off x="2249424" y="1700784"/>
            <a:ext cx="36576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Exhibitor</a:t>
            </a:r>
          </a:p>
        </p:txBody>
      </p:sp>
      <p:sp>
        <p:nvSpPr>
          <p:cNvPr id="23" name="Rectangle 22"/>
          <p:cNvSpPr/>
          <p:nvPr/>
        </p:nvSpPr>
        <p:spPr>
          <a:xfrm>
            <a:off x="2249424" y="1938528"/>
            <a:ext cx="3343412" cy="274320"/>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340864" y="1997964"/>
            <a:ext cx="3160532" cy="164592"/>
          </a:xfrm>
          <a:prstGeom prst="rect">
            <a:avLst/>
          </a:prstGeom>
          <a:noFill/>
        </p:spPr>
        <p:txBody>
          <a:bodyPr wrap="square" lIns="0" rIns="0" tIns="0" bIns="0" anchor="t">
            <a:spAutoFit/>
          </a:bodyPr>
          <a:lstStyle/>
          <a:p>
            <a:pPr algn="l">
              <a:lnSpc>
                <a:spcPct val="100000"/>
              </a:lnSpc>
            </a:pPr>
            <a:r>
              <a:rPr sz="950" b="1" i="0" lang="en-US">
                <a:solidFill>
                  <a:srgbClr val="1F2933"/>
                </a:solidFill>
                <a:latin typeface="Segoe UI"/>
              </a:rPr>
              <a:t>Paperworks Berlin</a:t>
            </a:r>
          </a:p>
        </p:txBody>
      </p:sp>
      <p:sp>
        <p:nvSpPr>
          <p:cNvPr id="25" name="Rectangle 24"/>
          <p:cNvSpPr/>
          <p:nvPr/>
        </p:nvSpPr>
        <p:spPr>
          <a:xfrm>
            <a:off x="2249424" y="2267712"/>
            <a:ext cx="3343412" cy="43891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2249424" y="2267712"/>
            <a:ext cx="3343412" cy="14630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322576" y="2290572"/>
            <a:ext cx="1828800" cy="118872"/>
          </a:xfrm>
          <a:prstGeom prst="rect">
            <a:avLst/>
          </a:prstGeom>
          <a:noFill/>
        </p:spPr>
        <p:txBody>
          <a:bodyPr wrap="square" lIns="0" rIns="0" tIns="0" bIns="0" anchor="t">
            <a:spAutoFit/>
          </a:bodyPr>
          <a:lstStyle/>
          <a:p>
            <a:pPr algn="l">
              <a:lnSpc>
                <a:spcPct val="100000"/>
              </a:lnSpc>
            </a:pPr>
            <a:r>
              <a:rPr sz="600" b="1" i="0" lang="en-US">
                <a:solidFill>
                  <a:srgbClr val="6B7A88"/>
                </a:solidFill>
                <a:latin typeface="Segoe UI"/>
              </a:rPr>
              <a:t>Description</a:t>
            </a:r>
          </a:p>
        </p:txBody>
      </p:sp>
      <p:sp>
        <p:nvSpPr>
          <p:cNvPr id="28" name="Rectangle 27"/>
          <p:cNvSpPr/>
          <p:nvPr/>
        </p:nvSpPr>
        <p:spPr>
          <a:xfrm>
            <a:off x="2340864" y="2459736"/>
            <a:ext cx="2907689" cy="36576"/>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340864" y="2532888"/>
            <a:ext cx="2718057" cy="36576"/>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340864" y="2606040"/>
            <a:ext cx="1738292" cy="36576"/>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2249424" y="2761488"/>
            <a:ext cx="3343412" cy="259689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2249424" y="2761488"/>
            <a:ext cx="3343412"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2249424" y="3035808"/>
            <a:ext cx="3343412"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59152" y="2830068"/>
            <a:ext cx="3123956"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Exhibitor Data</a:t>
            </a:r>
          </a:p>
        </p:txBody>
      </p:sp>
      <p:sp>
        <p:nvSpPr>
          <p:cNvPr id="35" name="Rectangle 34"/>
          <p:cNvSpPr/>
          <p:nvPr/>
        </p:nvSpPr>
        <p:spPr>
          <a:xfrm>
            <a:off x="2377440" y="3163824"/>
            <a:ext cx="3087380" cy="786384"/>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2377440" y="3163824"/>
            <a:ext cx="3087380" cy="182880"/>
          </a:xfrm>
          <a:prstGeom prst="rect">
            <a:avLst/>
          </a:prstGeom>
          <a:solidFill>
            <a:srgbClr val="F6F8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468880" y="3195828"/>
            <a:ext cx="2904500"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Event &amp; Location Details</a:t>
            </a:r>
          </a:p>
        </p:txBody>
      </p:sp>
      <p:sp>
        <p:nvSpPr>
          <p:cNvPr id="38" name="TextBox 37"/>
          <p:cNvSpPr txBox="1"/>
          <p:nvPr/>
        </p:nvSpPr>
        <p:spPr>
          <a:xfrm>
            <a:off x="2468880" y="3392424"/>
            <a:ext cx="2904500" cy="109728"/>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Event</a:t>
            </a:r>
          </a:p>
        </p:txBody>
      </p:sp>
      <p:sp>
        <p:nvSpPr>
          <p:cNvPr id="39" name="Rounded Rectangle 38"/>
          <p:cNvSpPr/>
          <p:nvPr/>
        </p:nvSpPr>
        <p:spPr>
          <a:xfrm>
            <a:off x="2468880" y="3493008"/>
            <a:ext cx="290450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468880" y="3648456"/>
            <a:ext cx="1406530" cy="109728"/>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Booth IDs</a:t>
            </a:r>
          </a:p>
        </p:txBody>
      </p:sp>
      <p:sp>
        <p:nvSpPr>
          <p:cNvPr id="41" name="Rounded Rectangle 40"/>
          <p:cNvSpPr/>
          <p:nvPr/>
        </p:nvSpPr>
        <p:spPr>
          <a:xfrm>
            <a:off x="2468880" y="3749040"/>
            <a:ext cx="140653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3966850" y="3648456"/>
            <a:ext cx="1406530" cy="109728"/>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Hall / Room</a:t>
            </a:r>
          </a:p>
        </p:txBody>
      </p:sp>
      <p:sp>
        <p:nvSpPr>
          <p:cNvPr id="43" name="Rounded Rectangle 42"/>
          <p:cNvSpPr/>
          <p:nvPr/>
        </p:nvSpPr>
        <p:spPr>
          <a:xfrm>
            <a:off x="3966850" y="3749040"/>
            <a:ext cx="140653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2377440" y="4032504"/>
            <a:ext cx="3087380" cy="530352"/>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2377440" y="4032504"/>
            <a:ext cx="3087380" cy="182880"/>
          </a:xfrm>
          <a:prstGeom prst="rect">
            <a:avLst/>
          </a:prstGeom>
          <a:solidFill>
            <a:srgbClr val="F6F8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2468880" y="4064508"/>
            <a:ext cx="2904500"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Product Gallery</a:t>
            </a:r>
          </a:p>
        </p:txBody>
      </p:sp>
      <p:sp>
        <p:nvSpPr>
          <p:cNvPr id="47" name="TextBox 46"/>
          <p:cNvSpPr txBox="1"/>
          <p:nvPr/>
        </p:nvSpPr>
        <p:spPr>
          <a:xfrm>
            <a:off x="2468880" y="4261104"/>
            <a:ext cx="2904500" cy="109728"/>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Gallery Images</a:t>
            </a:r>
          </a:p>
        </p:txBody>
      </p:sp>
      <p:sp>
        <p:nvSpPr>
          <p:cNvPr id="48" name="Rounded Rectangle 47"/>
          <p:cNvSpPr/>
          <p:nvPr/>
        </p:nvSpPr>
        <p:spPr>
          <a:xfrm>
            <a:off x="2468880" y="4361688"/>
            <a:ext cx="290450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2377440" y="4645152"/>
            <a:ext cx="3087380" cy="530352"/>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2377440" y="4645152"/>
            <a:ext cx="3087380" cy="182880"/>
          </a:xfrm>
          <a:prstGeom prst="rect">
            <a:avLst/>
          </a:prstGeom>
          <a:solidFill>
            <a:srgbClr val="F6F8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468880" y="4677156"/>
            <a:ext cx="2904500"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Contact &amp; Social Details</a:t>
            </a:r>
          </a:p>
        </p:txBody>
      </p:sp>
      <p:sp>
        <p:nvSpPr>
          <p:cNvPr id="52" name="TextBox 51"/>
          <p:cNvSpPr txBox="1"/>
          <p:nvPr/>
        </p:nvSpPr>
        <p:spPr>
          <a:xfrm>
            <a:off x="2468880" y="4873752"/>
            <a:ext cx="1406530" cy="109728"/>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E-Mail</a:t>
            </a:r>
          </a:p>
        </p:txBody>
      </p:sp>
      <p:sp>
        <p:nvSpPr>
          <p:cNvPr id="53" name="Rounded Rectangle 52"/>
          <p:cNvSpPr/>
          <p:nvPr/>
        </p:nvSpPr>
        <p:spPr>
          <a:xfrm>
            <a:off x="2468880" y="4974336"/>
            <a:ext cx="140653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3966850" y="4873752"/>
            <a:ext cx="1406530" cy="109728"/>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Phone Number</a:t>
            </a:r>
          </a:p>
        </p:txBody>
      </p:sp>
      <p:sp>
        <p:nvSpPr>
          <p:cNvPr id="55" name="Rounded Rectangle 54"/>
          <p:cNvSpPr/>
          <p:nvPr/>
        </p:nvSpPr>
        <p:spPr>
          <a:xfrm>
            <a:off x="3966850" y="4974336"/>
            <a:ext cx="1406530" cy="128016"/>
          </a:xfrm>
          <a:prstGeom prst="roundRect">
            <a:avLst>
              <a:gd name="adj" fmla="val 6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775716" y="1938528"/>
            <a:ext cx="1539483" cy="6035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5775716" y="1938528"/>
            <a:ext cx="15394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5775716" y="2212848"/>
            <a:ext cx="153948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5885444" y="2007108"/>
            <a:ext cx="1320027"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Publish</a:t>
            </a:r>
          </a:p>
        </p:txBody>
      </p:sp>
      <p:sp>
        <p:nvSpPr>
          <p:cNvPr id="60" name="Rounded Rectangle 59"/>
          <p:cNvSpPr/>
          <p:nvPr/>
        </p:nvSpPr>
        <p:spPr>
          <a:xfrm>
            <a:off x="5903732" y="2377440"/>
            <a:ext cx="1283451"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5903732" y="2427732"/>
            <a:ext cx="1283451"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Publish</a:t>
            </a:r>
          </a:p>
        </p:txBody>
      </p:sp>
      <p:sp>
        <p:nvSpPr>
          <p:cNvPr id="62" name="Rectangle 61"/>
          <p:cNvSpPr/>
          <p:nvPr/>
        </p:nvSpPr>
        <p:spPr>
          <a:xfrm>
            <a:off x="5775716" y="2615184"/>
            <a:ext cx="1539483" cy="10607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5775716" y="2615184"/>
            <a:ext cx="153948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5775716" y="2889504"/>
            <a:ext cx="153948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885444" y="2683764"/>
            <a:ext cx="1320027"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Featured image</a:t>
            </a:r>
          </a:p>
        </p:txBody>
      </p:sp>
      <p:sp>
        <p:nvSpPr>
          <p:cNvPr id="66" name="Rectangle 65"/>
          <p:cNvSpPr/>
          <p:nvPr/>
        </p:nvSpPr>
        <p:spPr>
          <a:xfrm>
            <a:off x="5903732" y="3017520"/>
            <a:ext cx="1283451" cy="530352"/>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903732" y="3200400"/>
            <a:ext cx="1283451"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Set featured image</a:t>
            </a:r>
          </a:p>
        </p:txBody>
      </p:sp>
      <p:sp>
        <p:nvSpPr>
          <p:cNvPr id="68" name="Oval 67"/>
          <p:cNvSpPr/>
          <p:nvPr/>
        </p:nvSpPr>
        <p:spPr>
          <a:xfrm>
            <a:off x="1965960" y="1938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965960" y="19979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0" name="Oval 69"/>
          <p:cNvSpPr/>
          <p:nvPr/>
        </p:nvSpPr>
        <p:spPr>
          <a:xfrm>
            <a:off x="1965960" y="23500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1965960" y="24094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2" name="Oval 71"/>
          <p:cNvSpPr/>
          <p:nvPr/>
        </p:nvSpPr>
        <p:spPr>
          <a:xfrm>
            <a:off x="1965960" y="27614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1965960" y="282092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4" name="Oval 73"/>
          <p:cNvSpPr/>
          <p:nvPr/>
        </p:nvSpPr>
        <p:spPr>
          <a:xfrm>
            <a:off x="5510540" y="2615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5510540" y="26746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76" name="Oval 75"/>
          <p:cNvSpPr/>
          <p:nvPr/>
        </p:nvSpPr>
        <p:spPr>
          <a:xfrm>
            <a:off x="5510540" y="19385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5510540" y="19979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78" name="TextBox 77"/>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Five places that count</a:t>
            </a:r>
          </a:p>
        </p:txBody>
      </p:sp>
      <p:sp>
        <p:nvSpPr>
          <p:cNvPr id="79" name="TextBox 78"/>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Name</a:t>
            </a:r>
          </a:p>
        </p:txBody>
      </p:sp>
      <p:sp>
        <p:nvSpPr>
          <p:cNvPr id="80" name="TextBox 79"/>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title of the record - it appears on the card, on the booth sign and in the hall plan.</a:t>
            </a:r>
          </a:p>
        </p:txBody>
      </p:sp>
      <p:sp>
        <p:nvSpPr>
          <p:cNvPr id="81" name="TextBox 80"/>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Description</a:t>
            </a:r>
          </a:p>
        </p:txBody>
      </p:sp>
      <p:sp>
        <p:nvSpPr>
          <p:cNvPr id="82" name="TextBox 81"/>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large text area. It fills the detail view.</a:t>
            </a:r>
          </a:p>
        </p:txBody>
      </p:sp>
      <p:sp>
        <p:nvSpPr>
          <p:cNvPr id="83" name="TextBox 82"/>
          <p:cNvSpPr txBox="1"/>
          <p:nvPr/>
        </p:nvSpPr>
        <p:spPr>
          <a:xfrm>
            <a:off x="7927847" y="308051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Exhibitor Data</a:t>
            </a:r>
          </a:p>
        </p:txBody>
      </p:sp>
      <p:sp>
        <p:nvSpPr>
          <p:cNvPr id="84" name="TextBox 83"/>
          <p:cNvSpPr txBox="1"/>
          <p:nvPr/>
        </p:nvSpPr>
        <p:spPr>
          <a:xfrm>
            <a:off x="7927847" y="3300222"/>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big box with three sections: location, product gallery and contact.</a:t>
            </a:r>
          </a:p>
        </p:txBody>
      </p:sp>
      <p:sp>
        <p:nvSpPr>
          <p:cNvPr id="85" name="TextBox 84"/>
          <p:cNvSpPr txBox="1"/>
          <p:nvPr/>
        </p:nvSpPr>
        <p:spPr>
          <a:xfrm>
            <a:off x="7927847" y="382955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Featured image</a:t>
            </a:r>
          </a:p>
        </p:txBody>
      </p:sp>
      <p:sp>
        <p:nvSpPr>
          <p:cNvPr id="86" name="TextBox 85"/>
          <p:cNvSpPr txBox="1"/>
          <p:nvPr/>
        </p:nvSpPr>
        <p:spPr>
          <a:xfrm>
            <a:off x="7927847" y="404926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logo of the exhibitor.</a:t>
            </a:r>
          </a:p>
        </p:txBody>
      </p:sp>
      <p:sp>
        <p:nvSpPr>
          <p:cNvPr id="87" name="TextBox 86"/>
          <p:cNvSpPr txBox="1"/>
          <p:nvPr/>
        </p:nvSpPr>
        <p:spPr>
          <a:xfrm>
            <a:off x="7927847" y="4423664"/>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5  Publish</a:t>
            </a:r>
          </a:p>
        </p:txBody>
      </p:sp>
      <p:sp>
        <p:nvSpPr>
          <p:cNvPr id="88" name="TextBox 87"/>
          <p:cNvSpPr txBox="1"/>
          <p:nvPr/>
        </p:nvSpPr>
        <p:spPr>
          <a:xfrm>
            <a:off x="7927847" y="4643374"/>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Only after this is the record visible in the front end.</a:t>
            </a:r>
          </a:p>
        </p:txBody>
      </p:sp>
      <p:sp>
        <p:nvSpPr>
          <p:cNvPr id="89" name="Rectangle 8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2" name="TextBox 9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do not see the </a:t>
            </a:r>
            <a:r>
              <a:rPr sz="1000" b="1" i="0" lang="en-US">
                <a:solidFill>
                  <a:srgbClr val="2B3844"/>
                </a:solidFill>
                <a:latin typeface="Segoe UI"/>
              </a:rPr>
              <a:t>Hall Plans (Parent Event Only)</a:t>
            </a:r>
            <a:r>
              <a:rPr sz="1000" b="0" i="0" lang="en-US">
                <a:solidFill>
                  <a:srgbClr val="2B3844"/>
                </a:solidFill>
                <a:latin typeface="Segoe UI"/>
              </a:rPr>
              <a:t> box here: as soon as an event is picked above, the form hides it at once - without a page reload. Set the field back to “Select Event” and it returns.</a:t>
            </a:r>
          </a:p>
        </p:txBody>
      </p:sp>
      <p:sp>
        <p:nvSpPr>
          <p:cNvPr id="93" name="Rectangle 9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95" name="TextBox 9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53 / 153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Step by step: a new exhibitor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Exhibitor Manager → Add New</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Write the name into the title field.</a:t>
            </a:r>
          </a:p>
        </p:txBody>
      </p:sp>
      <p:sp>
        <p:nvSpPr>
          <p:cNvPr id="12" name="TextBox 11"/>
          <p:cNvSpPr txBox="1"/>
          <p:nvPr/>
        </p:nvSpPr>
        <p:spPr>
          <a:xfrm>
            <a:off x="950976" y="1993138"/>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For instance “Paperworks Berlin”.</a:t>
            </a:r>
          </a:p>
        </p:txBody>
      </p:sp>
      <p:sp>
        <p:nvSpPr>
          <p:cNvPr id="13" name="Oval 12"/>
          <p:cNvSpPr/>
          <p:nvPr/>
        </p:nvSpPr>
        <p:spPr>
          <a:xfrm>
            <a:off x="566928" y="23848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4259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37566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a:t>
            </a:r>
            <a:r>
              <a:rPr sz="1150" b="1" i="0" lang="en-US">
                <a:solidFill>
                  <a:srgbClr val="25333F"/>
                </a:solidFill>
                <a:latin typeface="Segoe UI"/>
              </a:rPr>
              <a:t>Event &amp; Location Details</a:t>
            </a:r>
            <a:r>
              <a:rPr sz="1150" b="0" i="0" lang="en-US">
                <a:solidFill>
                  <a:srgbClr val="25333F"/>
                </a:solidFill>
                <a:latin typeface="Segoe UI"/>
              </a:rPr>
              <a:t> section pick the </a:t>
            </a:r>
            <a:r>
              <a:rPr sz="1150" b="1" i="0" lang="en-US">
                <a:solidFill>
                  <a:srgbClr val="25333F"/>
                </a:solidFill>
                <a:latin typeface="Segoe UI"/>
              </a:rPr>
              <a:t>Event</a:t>
            </a:r>
            <a:r>
              <a:rPr sz="1150" b="0" i="0" lang="en-US">
                <a:solidFill>
                  <a:srgbClr val="25333F"/>
                </a:solidFill>
                <a:latin typeface="Segoe UI"/>
              </a:rPr>
              <a:t> at the top.</a:t>
            </a:r>
          </a:p>
        </p:txBody>
      </p:sp>
      <p:sp>
        <p:nvSpPr>
          <p:cNvPr id="16" name="TextBox 15"/>
          <p:cNvSpPr txBox="1"/>
          <p:nvPr/>
        </p:nvSpPr>
        <p:spPr>
          <a:xfrm>
            <a:off x="950976" y="2777744"/>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This is the most important step. Without an event the record shows up in no list at all.</a:t>
            </a:r>
          </a:p>
        </p:txBody>
      </p:sp>
      <p:sp>
        <p:nvSpPr>
          <p:cNvPr id="17" name="Oval 16"/>
          <p:cNvSpPr/>
          <p:nvPr/>
        </p:nvSpPr>
        <p:spPr>
          <a:xfrm>
            <a:off x="566928" y="33141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5534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305048"/>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a:t>
            </a:r>
            <a:r>
              <a:rPr sz="1150" b="1" i="0" lang="en-US">
                <a:solidFill>
                  <a:srgbClr val="25333F"/>
                </a:solidFill>
                <a:latin typeface="Segoe UI"/>
              </a:rPr>
              <a:t>Booth IDs</a:t>
            </a:r>
            <a:r>
              <a:rPr sz="1150" b="0" i="0" lang="en-US">
                <a:solidFill>
                  <a:srgbClr val="25333F"/>
                </a:solidFill>
                <a:latin typeface="Segoe UI"/>
              </a:rPr>
              <a:t> and </a:t>
            </a:r>
            <a:r>
              <a:rPr sz="1150" b="1" i="0" lang="en-US">
                <a:solidFill>
                  <a:srgbClr val="25333F"/>
                </a:solidFill>
                <a:latin typeface="Segoe UI"/>
              </a:rPr>
              <a:t>Hall / Room</a:t>
            </a:r>
            <a:r>
              <a:rPr sz="1150" b="0" i="0" lang="en-US">
                <a:solidFill>
                  <a:srgbClr val="25333F"/>
                </a:solidFill>
                <a:latin typeface="Segoe UI"/>
              </a:rPr>
              <a:t>.</a:t>
            </a:r>
          </a:p>
        </p:txBody>
      </p:sp>
      <p:sp>
        <p:nvSpPr>
          <p:cNvPr id="20" name="Oval 19"/>
          <p:cNvSpPr/>
          <p:nvPr/>
        </p:nvSpPr>
        <p:spPr>
          <a:xfrm>
            <a:off x="566928" y="373011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7126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72097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Publish</a:t>
            </a:r>
            <a:r>
              <a:rPr sz="1150" b="0" i="0" lang="en-US">
                <a:solidFill>
                  <a:srgbClr val="25333F"/>
                </a:solidFill>
                <a:latin typeface="Segoe UI"/>
              </a:rPr>
              <a:t> on the right.</a:t>
            </a:r>
          </a:p>
        </p:txBody>
      </p:sp>
      <p:sp>
        <p:nvSpPr>
          <p:cNvPr id="23" name="TextBox 22"/>
          <p:cNvSpPr txBox="1"/>
          <p:nvPr/>
        </p:nvSpPr>
        <p:spPr>
          <a:xfrm>
            <a:off x="950976" y="3944873"/>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Everything else - type, categories, images, contact - you can add afterwards at your leisure.</a:t>
            </a:r>
          </a:p>
        </p:txBody>
      </p:sp>
      <p:sp>
        <p:nvSpPr>
          <p:cNvPr id="24" name="Rectangle 23"/>
          <p:cNvSpPr/>
          <p:nvPr/>
        </p:nvSpPr>
        <p:spPr>
          <a:xfrm>
            <a:off x="5315407" y="1353312"/>
            <a:ext cx="6309360" cy="33832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7" name="Rectangle 26"/>
          <p:cNvSpPr/>
          <p:nvPr/>
        </p:nvSpPr>
        <p:spPr>
          <a:xfrm>
            <a:off x="5315407" y="1572768"/>
            <a:ext cx="1481328" cy="31638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1" name="Rectangle 30"/>
          <p:cNvSpPr/>
          <p:nvPr/>
        </p:nvSpPr>
        <p:spPr>
          <a:xfrm>
            <a:off x="53154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3" name="TextBox 32"/>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4" name="TextBox 33"/>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Add New</a:t>
            </a:r>
          </a:p>
        </p:txBody>
      </p:sp>
      <p:sp>
        <p:nvSpPr>
          <p:cNvPr id="35" name="TextBox 34"/>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Types</a:t>
            </a:r>
          </a:p>
        </p:txBody>
      </p:sp>
      <p:sp>
        <p:nvSpPr>
          <p:cNvPr id="36" name="TextBox 35"/>
          <p:cNvSpPr txBox="1"/>
          <p:nvPr/>
        </p:nvSpPr>
        <p:spPr>
          <a:xfrm>
            <a:off x="558972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7" name="TextBox 36"/>
          <p:cNvSpPr txBox="1"/>
          <p:nvPr/>
        </p:nvSpPr>
        <p:spPr>
          <a:xfrm>
            <a:off x="55897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8" name="TextBox 37"/>
          <p:cNvSpPr txBox="1"/>
          <p:nvPr/>
        </p:nvSpPr>
        <p:spPr>
          <a:xfrm>
            <a:off x="546171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9" name="TextBox 38"/>
          <p:cNvSpPr txBox="1"/>
          <p:nvPr/>
        </p:nvSpPr>
        <p:spPr>
          <a:xfrm>
            <a:off x="546171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0" name="TextBox 39"/>
          <p:cNvSpPr txBox="1"/>
          <p:nvPr/>
        </p:nvSpPr>
        <p:spPr>
          <a:xfrm>
            <a:off x="6997903" y="1700784"/>
            <a:ext cx="36576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Add New Exhibitor</a:t>
            </a:r>
          </a:p>
        </p:txBody>
      </p:sp>
      <p:sp>
        <p:nvSpPr>
          <p:cNvPr id="41" name="Rectangle 40"/>
          <p:cNvSpPr/>
          <p:nvPr/>
        </p:nvSpPr>
        <p:spPr>
          <a:xfrm>
            <a:off x="6997903" y="1975104"/>
            <a:ext cx="3009473" cy="310896"/>
          </a:xfrm>
          <a:prstGeom prst="rect">
            <a:avLst/>
          </a:prstGeom>
          <a:solidFill>
            <a:srgbClr val="FFFFFF"/>
          </a:solidFill>
          <a:ln w="1270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089343" y="2052828"/>
            <a:ext cx="2826593" cy="182880"/>
          </a:xfrm>
          <a:prstGeom prst="rect">
            <a:avLst/>
          </a:prstGeom>
          <a:noFill/>
        </p:spPr>
        <p:txBody>
          <a:bodyPr wrap="square" lIns="0" rIns="0" tIns="0" bIns="0" anchor="t">
            <a:spAutoFit/>
          </a:bodyPr>
          <a:lstStyle/>
          <a:p>
            <a:pPr algn="l">
              <a:lnSpc>
                <a:spcPct val="100000"/>
              </a:lnSpc>
            </a:pPr>
            <a:r>
              <a:rPr sz="1000" b="1" i="0" lang="en-US">
                <a:solidFill>
                  <a:srgbClr val="1F2933"/>
                </a:solidFill>
                <a:latin typeface="Segoe UI"/>
              </a:rPr>
              <a:t>Paperworks Berlin</a:t>
            </a:r>
          </a:p>
        </p:txBody>
      </p:sp>
      <p:sp>
        <p:nvSpPr>
          <p:cNvPr id="43" name="Rectangle 42"/>
          <p:cNvSpPr/>
          <p:nvPr/>
        </p:nvSpPr>
        <p:spPr>
          <a:xfrm>
            <a:off x="6997903" y="2377440"/>
            <a:ext cx="3009473" cy="1883663"/>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6997903" y="2377440"/>
            <a:ext cx="300947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997903" y="2651760"/>
            <a:ext cx="300947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107631" y="2446020"/>
            <a:ext cx="2790017"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Exhibitor Data</a:t>
            </a:r>
          </a:p>
        </p:txBody>
      </p:sp>
      <p:sp>
        <p:nvSpPr>
          <p:cNvPr id="47" name="TextBox 46"/>
          <p:cNvSpPr txBox="1"/>
          <p:nvPr/>
        </p:nvSpPr>
        <p:spPr>
          <a:xfrm>
            <a:off x="7125919" y="2779776"/>
            <a:ext cx="2753441" cy="146304"/>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Event &amp; Location Details</a:t>
            </a:r>
          </a:p>
        </p:txBody>
      </p:sp>
      <p:sp>
        <p:nvSpPr>
          <p:cNvPr id="48" name="TextBox 47"/>
          <p:cNvSpPr txBox="1"/>
          <p:nvPr/>
        </p:nvSpPr>
        <p:spPr>
          <a:xfrm>
            <a:off x="7125919" y="2999232"/>
            <a:ext cx="2753441"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Event</a:t>
            </a:r>
          </a:p>
        </p:txBody>
      </p:sp>
      <p:sp>
        <p:nvSpPr>
          <p:cNvPr id="49" name="Rounded Rectangle 48"/>
          <p:cNvSpPr/>
          <p:nvPr/>
        </p:nvSpPr>
        <p:spPr>
          <a:xfrm>
            <a:off x="7125919" y="3209544"/>
            <a:ext cx="275344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217359" y="3259836"/>
            <a:ext cx="2369393"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Comic Con 2026</a:t>
            </a:r>
          </a:p>
        </p:txBody>
      </p:sp>
      <p:sp>
        <p:nvSpPr>
          <p:cNvPr id="51" name="TextBox 50"/>
          <p:cNvSpPr txBox="1"/>
          <p:nvPr/>
        </p:nvSpPr>
        <p:spPr>
          <a:xfrm>
            <a:off x="9659904" y="325983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2" name="TextBox 51"/>
          <p:cNvSpPr txBox="1"/>
          <p:nvPr/>
        </p:nvSpPr>
        <p:spPr>
          <a:xfrm>
            <a:off x="7125919" y="3538728"/>
            <a:ext cx="129442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Booth IDs</a:t>
            </a:r>
          </a:p>
        </p:txBody>
      </p:sp>
      <p:sp>
        <p:nvSpPr>
          <p:cNvPr id="53" name="Rounded Rectangle 52"/>
          <p:cNvSpPr/>
          <p:nvPr/>
        </p:nvSpPr>
        <p:spPr>
          <a:xfrm>
            <a:off x="7125919" y="3749040"/>
            <a:ext cx="129442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217359" y="3799332"/>
            <a:ext cx="91037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A12, A13</a:t>
            </a:r>
          </a:p>
        </p:txBody>
      </p:sp>
      <p:sp>
        <p:nvSpPr>
          <p:cNvPr id="55" name="TextBox 54"/>
          <p:cNvSpPr txBox="1"/>
          <p:nvPr/>
        </p:nvSpPr>
        <p:spPr>
          <a:xfrm>
            <a:off x="8584935" y="3538728"/>
            <a:ext cx="1294424"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Hall / Room</a:t>
            </a:r>
          </a:p>
        </p:txBody>
      </p:sp>
      <p:sp>
        <p:nvSpPr>
          <p:cNvPr id="56" name="Rounded Rectangle 55"/>
          <p:cNvSpPr/>
          <p:nvPr/>
        </p:nvSpPr>
        <p:spPr>
          <a:xfrm>
            <a:off x="8584935" y="3749040"/>
            <a:ext cx="1294424"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8676375" y="3799332"/>
            <a:ext cx="910376"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 01</a:t>
            </a:r>
          </a:p>
        </p:txBody>
      </p:sp>
      <p:sp>
        <p:nvSpPr>
          <p:cNvPr id="58" name="TextBox 57"/>
          <p:cNvSpPr txBox="1"/>
          <p:nvPr/>
        </p:nvSpPr>
        <p:spPr>
          <a:xfrm>
            <a:off x="9659904" y="379933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9" name="Rectangle 58"/>
          <p:cNvSpPr/>
          <p:nvPr/>
        </p:nvSpPr>
        <p:spPr>
          <a:xfrm>
            <a:off x="10190256" y="1975104"/>
            <a:ext cx="1233342" cy="67665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10190256" y="1975104"/>
            <a:ext cx="1233342"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10190256" y="2249424"/>
            <a:ext cx="1233342"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0299984" y="2043684"/>
            <a:ext cx="1013886"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Publish</a:t>
            </a:r>
          </a:p>
        </p:txBody>
      </p:sp>
      <p:sp>
        <p:nvSpPr>
          <p:cNvPr id="63" name="Rounded Rectangle 62"/>
          <p:cNvSpPr/>
          <p:nvPr/>
        </p:nvSpPr>
        <p:spPr>
          <a:xfrm>
            <a:off x="10318272" y="2450592"/>
            <a:ext cx="97731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10318272" y="2500884"/>
            <a:ext cx="97731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Publish</a:t>
            </a:r>
          </a:p>
        </p:txBody>
      </p:sp>
      <p:sp>
        <p:nvSpPr>
          <p:cNvPr id="65" name="Oval 64"/>
          <p:cNvSpPr/>
          <p:nvPr/>
        </p:nvSpPr>
        <p:spPr>
          <a:xfrm>
            <a:off x="5306263" y="24551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5306263" y="25146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7" name="Oval 66"/>
          <p:cNvSpPr/>
          <p:nvPr/>
        </p:nvSpPr>
        <p:spPr>
          <a:xfrm>
            <a:off x="6714439" y="19933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6714439" y="205282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9" name="Oval 68"/>
          <p:cNvSpPr/>
          <p:nvPr/>
        </p:nvSpPr>
        <p:spPr>
          <a:xfrm>
            <a:off x="6787591" y="31912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6787591" y="325069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1" name="Oval 70"/>
          <p:cNvSpPr/>
          <p:nvPr/>
        </p:nvSpPr>
        <p:spPr>
          <a:xfrm>
            <a:off x="6787591" y="37307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787591" y="37901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73" name="Oval 72"/>
          <p:cNvSpPr/>
          <p:nvPr/>
        </p:nvSpPr>
        <p:spPr>
          <a:xfrm>
            <a:off x="9925080" y="2002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9925080" y="20619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75" name="Rectangle 74"/>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78" name="TextBox 7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As long as no event is picked, the record counts as an event itself. It then appears in the select list of other exhibitors.</a:t>
            </a:r>
          </a:p>
        </p:txBody>
      </p:sp>
      <p:sp>
        <p:nvSpPr>
          <p:cNvPr id="79" name="Rectangle 7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81" name="TextBox 8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54 / 153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Event, booth and hall</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Event</a:t>
            </a:r>
            <a:r>
              <a:rPr sz="1150" b="0" i="0" lang="en-US">
                <a:solidFill>
                  <a:srgbClr val="25333F"/>
                </a:solidFill>
                <a:latin typeface="Segoe UI"/>
              </a:rPr>
              <a:t> - the fair this exhibitor belongs to.</a:t>
            </a:r>
          </a:p>
        </p:txBody>
      </p:sp>
      <p:sp>
        <p:nvSpPr>
          <p:cNvPr id="9" name="TextBox 8"/>
          <p:cNvSpPr txBox="1"/>
          <p:nvPr/>
        </p:nvSpPr>
        <p:spPr>
          <a:xfrm>
            <a:off x="950976" y="1577213"/>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Below it the form shows which hall plans and sublocations this event brings with it.</a:t>
            </a:r>
          </a:p>
        </p:txBody>
      </p:sp>
      <p:sp>
        <p:nvSpPr>
          <p:cNvPr id="10" name="Oval 9"/>
          <p:cNvSpPr/>
          <p:nvPr/>
        </p:nvSpPr>
        <p:spPr>
          <a:xfrm>
            <a:off x="566928" y="211366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5480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04517"/>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Booth IDs</a:t>
            </a:r>
            <a:r>
              <a:rPr sz="1150" b="0" i="0" lang="en-US">
                <a:solidFill>
                  <a:srgbClr val="25333F"/>
                </a:solidFill>
                <a:latin typeface="Segoe UI"/>
              </a:rPr>
              <a:t> - the booth numbers, separated by commas.</a:t>
            </a:r>
          </a:p>
        </p:txBody>
      </p:sp>
      <p:sp>
        <p:nvSpPr>
          <p:cNvPr id="13" name="TextBox 12"/>
          <p:cNvSpPr txBox="1"/>
          <p:nvPr/>
        </p:nvSpPr>
        <p:spPr>
          <a:xfrm>
            <a:off x="950976" y="2328417"/>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Consolas"/>
              </a:rPr>
              <a:t>A12, A13</a:t>
            </a:r>
            <a:r>
              <a:rPr sz="950" b="0" i="0" lang="en-US">
                <a:solidFill>
                  <a:srgbClr val="6B7A88"/>
                </a:solidFill>
                <a:latin typeface="Segoe UI"/>
              </a:rPr>
              <a:t> means two booth areas. Both are highlighted in the hall plan. Leave it empty if there is no booth.</a:t>
            </a:r>
          </a:p>
        </p:txBody>
      </p:sp>
      <p:sp>
        <p:nvSpPr>
          <p:cNvPr id="14" name="Oval 13"/>
          <p:cNvSpPr/>
          <p:nvPr/>
        </p:nvSpPr>
        <p:spPr>
          <a:xfrm>
            <a:off x="566928" y="286486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0601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855722"/>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Hall / Room</a:t>
            </a:r>
            <a:r>
              <a:rPr sz="1150" b="0" i="0" lang="en-US">
                <a:solidFill>
                  <a:srgbClr val="25333F"/>
                </a:solidFill>
                <a:latin typeface="Segoe UI"/>
              </a:rPr>
              <a:t> - pick one or more locations.</a:t>
            </a:r>
          </a:p>
        </p:txBody>
      </p:sp>
      <p:sp>
        <p:nvSpPr>
          <p:cNvPr id="17" name="TextBox 16"/>
          <p:cNvSpPr txBox="1"/>
          <p:nvPr/>
        </p:nvSpPr>
        <p:spPr>
          <a:xfrm>
            <a:off x="950976" y="3079623"/>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list is indented: every hall at the top, its rooms below. Multiple selection is allowed, for instance for a booth with a workshop next door.</a:t>
            </a:r>
          </a:p>
        </p:txBody>
      </p:sp>
      <p:sp>
        <p:nvSpPr>
          <p:cNvPr id="18" name="Oval 17"/>
          <p:cNvSpPr/>
          <p:nvPr/>
        </p:nvSpPr>
        <p:spPr>
          <a:xfrm>
            <a:off x="566928" y="376085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80199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751707"/>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Manage Locations</a:t>
            </a:r>
            <a:r>
              <a:rPr sz="1150" b="0" i="0" lang="en-US">
                <a:solidFill>
                  <a:srgbClr val="25333F"/>
                </a:solidFill>
                <a:latin typeface="Segoe UI"/>
              </a:rPr>
              <a:t> creates a missing hall straight away.</a:t>
            </a:r>
          </a:p>
        </p:txBody>
      </p:sp>
      <p:sp>
        <p:nvSpPr>
          <p:cNvPr id="21" name="TextBox 20"/>
          <p:cNvSpPr txBox="1"/>
          <p:nvPr/>
        </p:nvSpPr>
        <p:spPr>
          <a:xfrm>
            <a:off x="950976" y="3975608"/>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link opens a new tab, your entries are kept.</a:t>
            </a:r>
          </a:p>
        </p:txBody>
      </p:sp>
      <p:sp>
        <p:nvSpPr>
          <p:cNvPr id="22" name="Rectangle 21"/>
          <p:cNvSpPr/>
          <p:nvPr/>
        </p:nvSpPr>
        <p:spPr>
          <a:xfrm>
            <a:off x="5223967" y="1353312"/>
            <a:ext cx="640080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5" name="Rectangle 24"/>
          <p:cNvSpPr/>
          <p:nvPr/>
        </p:nvSpPr>
        <p:spPr>
          <a:xfrm>
            <a:off x="522396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7" name="Rectangle 26"/>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29" name="Rectangle 28"/>
          <p:cNvSpPr/>
          <p:nvPr/>
        </p:nvSpPr>
        <p:spPr>
          <a:xfrm>
            <a:off x="5223967"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1" name="TextBox 30"/>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32" name="TextBox 31"/>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33" name="TextBox 32"/>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4" name="TextBox 33"/>
          <p:cNvSpPr txBox="1"/>
          <p:nvPr/>
        </p:nvSpPr>
        <p:spPr>
          <a:xfrm>
            <a:off x="5370271" y="295808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5" name="TextBox 34"/>
          <p:cNvSpPr txBox="1"/>
          <p:nvPr/>
        </p:nvSpPr>
        <p:spPr>
          <a:xfrm>
            <a:off x="5370271" y="319582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6" name="TextBox 35"/>
          <p:cNvSpPr txBox="1"/>
          <p:nvPr/>
        </p:nvSpPr>
        <p:spPr>
          <a:xfrm>
            <a:off x="6906463" y="1700784"/>
            <a:ext cx="36576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Edit Exhibitor</a:t>
            </a:r>
          </a:p>
        </p:txBody>
      </p:sp>
      <p:sp>
        <p:nvSpPr>
          <p:cNvPr id="37" name="Rectangle 36"/>
          <p:cNvSpPr/>
          <p:nvPr/>
        </p:nvSpPr>
        <p:spPr>
          <a:xfrm>
            <a:off x="6906463" y="1993392"/>
            <a:ext cx="4517136" cy="23957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6906463"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906463"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016191" y="2061972"/>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Exhibitor Data</a:t>
            </a:r>
          </a:p>
        </p:txBody>
      </p:sp>
      <p:sp>
        <p:nvSpPr>
          <p:cNvPr id="41" name="TextBox 40"/>
          <p:cNvSpPr txBox="1"/>
          <p:nvPr/>
        </p:nvSpPr>
        <p:spPr>
          <a:xfrm>
            <a:off x="7034479" y="2395728"/>
            <a:ext cx="4261103"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Event &amp; Location Details</a:t>
            </a:r>
          </a:p>
        </p:txBody>
      </p:sp>
      <p:sp>
        <p:nvSpPr>
          <p:cNvPr id="42" name="TextBox 41"/>
          <p:cNvSpPr txBox="1"/>
          <p:nvPr/>
        </p:nvSpPr>
        <p:spPr>
          <a:xfrm>
            <a:off x="7034479" y="2615184"/>
            <a:ext cx="4261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Event</a:t>
            </a:r>
          </a:p>
        </p:txBody>
      </p:sp>
      <p:sp>
        <p:nvSpPr>
          <p:cNvPr id="43" name="Rounded Rectangle 42"/>
          <p:cNvSpPr/>
          <p:nvPr/>
        </p:nvSpPr>
        <p:spPr>
          <a:xfrm>
            <a:off x="7034479" y="2825496"/>
            <a:ext cx="4261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125919" y="2875788"/>
            <a:ext cx="3877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Comic Con 2026</a:t>
            </a:r>
          </a:p>
        </p:txBody>
      </p:sp>
      <p:sp>
        <p:nvSpPr>
          <p:cNvPr id="45" name="TextBox 44"/>
          <p:cNvSpPr txBox="1"/>
          <p:nvPr/>
        </p:nvSpPr>
        <p:spPr>
          <a:xfrm>
            <a:off x="11076127" y="2875788"/>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46" name="TextBox 45"/>
          <p:cNvSpPr txBox="1"/>
          <p:nvPr/>
        </p:nvSpPr>
        <p:spPr>
          <a:xfrm>
            <a:off x="7034479" y="3072384"/>
            <a:ext cx="4261103"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Mapped Hall Plans &amp; Sublocations:  Hall 01, Hall 02, Artist Alley</a:t>
            </a:r>
          </a:p>
        </p:txBody>
      </p:sp>
      <p:sp>
        <p:nvSpPr>
          <p:cNvPr id="47" name="TextBox 46"/>
          <p:cNvSpPr txBox="1"/>
          <p:nvPr/>
        </p:nvSpPr>
        <p:spPr>
          <a:xfrm>
            <a:off x="7034479" y="3273552"/>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Booth IDs</a:t>
            </a:r>
          </a:p>
        </p:txBody>
      </p:sp>
      <p:sp>
        <p:nvSpPr>
          <p:cNvPr id="48" name="Rounded Rectangle 47"/>
          <p:cNvSpPr/>
          <p:nvPr/>
        </p:nvSpPr>
        <p:spPr>
          <a:xfrm>
            <a:off x="7034479" y="3483864"/>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125919" y="3534156"/>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A12, A13</a:t>
            </a:r>
          </a:p>
        </p:txBody>
      </p:sp>
      <p:sp>
        <p:nvSpPr>
          <p:cNvPr id="50" name="TextBox 49"/>
          <p:cNvSpPr txBox="1"/>
          <p:nvPr/>
        </p:nvSpPr>
        <p:spPr>
          <a:xfrm>
            <a:off x="7034479" y="3749039"/>
            <a:ext cx="1975103"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Leave empty if this exhibitor does not have a booth.</a:t>
            </a:r>
          </a:p>
        </p:txBody>
      </p:sp>
      <p:sp>
        <p:nvSpPr>
          <p:cNvPr id="51" name="TextBox 50"/>
          <p:cNvSpPr txBox="1"/>
          <p:nvPr/>
        </p:nvSpPr>
        <p:spPr>
          <a:xfrm>
            <a:off x="9320479" y="3273552"/>
            <a:ext cx="1975103"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Hall / Room</a:t>
            </a:r>
          </a:p>
        </p:txBody>
      </p:sp>
      <p:sp>
        <p:nvSpPr>
          <p:cNvPr id="52" name="Rounded Rectangle 51"/>
          <p:cNvSpPr/>
          <p:nvPr/>
        </p:nvSpPr>
        <p:spPr>
          <a:xfrm>
            <a:off x="9320479" y="3483864"/>
            <a:ext cx="1975103" cy="548640"/>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ounded Rectangle 52"/>
          <p:cNvSpPr/>
          <p:nvPr/>
        </p:nvSpPr>
        <p:spPr>
          <a:xfrm>
            <a:off x="9411919" y="3547872"/>
            <a:ext cx="55412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411919" y="3573475"/>
            <a:ext cx="554126"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Hall 01</a:t>
            </a:r>
          </a:p>
        </p:txBody>
      </p:sp>
      <p:sp>
        <p:nvSpPr>
          <p:cNvPr id="55" name="Rounded Rectangle 54"/>
          <p:cNvSpPr/>
          <p:nvPr/>
        </p:nvSpPr>
        <p:spPr>
          <a:xfrm>
            <a:off x="10106863" y="3547872"/>
            <a:ext cx="607161"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10106863" y="3573475"/>
            <a:ext cx="607161"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Workshop</a:t>
            </a:r>
          </a:p>
        </p:txBody>
      </p:sp>
      <p:sp>
        <p:nvSpPr>
          <p:cNvPr id="57" name="TextBox 56"/>
          <p:cNvSpPr txBox="1"/>
          <p:nvPr/>
        </p:nvSpPr>
        <p:spPr>
          <a:xfrm>
            <a:off x="9411919" y="3785616"/>
            <a:ext cx="1792223"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Select Locations …</a:t>
            </a:r>
          </a:p>
        </p:txBody>
      </p:sp>
      <p:sp>
        <p:nvSpPr>
          <p:cNvPr id="58" name="TextBox 57"/>
          <p:cNvSpPr txBox="1"/>
          <p:nvPr/>
        </p:nvSpPr>
        <p:spPr>
          <a:xfrm>
            <a:off x="9320479" y="4078224"/>
            <a:ext cx="1975103" cy="128016"/>
          </a:xfrm>
          <a:prstGeom prst="rect">
            <a:avLst/>
          </a:prstGeom>
          <a:noFill/>
        </p:spPr>
        <p:txBody>
          <a:bodyPr wrap="square" lIns="0" rIns="0" tIns="0" bIns="0" anchor="t">
            <a:spAutoFit/>
          </a:bodyPr>
          <a:lstStyle/>
          <a:p>
            <a:pPr algn="l">
              <a:lnSpc>
                <a:spcPct val="100000"/>
              </a:lnSpc>
            </a:pPr>
            <a:r>
              <a:rPr sz="600" b="0" i="0" lang="en-US">
                <a:solidFill>
                  <a:srgbClr val="2271B1"/>
                </a:solidFill>
                <a:latin typeface="Segoe UI"/>
              </a:rPr>
              <a:t>+ Manage Locations</a:t>
            </a:r>
          </a:p>
        </p:txBody>
      </p:sp>
      <p:sp>
        <p:nvSpPr>
          <p:cNvPr id="59" name="Oval 58"/>
          <p:cNvSpPr/>
          <p:nvPr/>
        </p:nvSpPr>
        <p:spPr>
          <a:xfrm>
            <a:off x="6696151" y="28072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696151" y="28666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1" name="Oval 60"/>
          <p:cNvSpPr/>
          <p:nvPr/>
        </p:nvSpPr>
        <p:spPr>
          <a:xfrm>
            <a:off x="6696151" y="34655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6696151" y="35250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3" name="Oval 62"/>
          <p:cNvSpPr/>
          <p:nvPr/>
        </p:nvSpPr>
        <p:spPr>
          <a:xfrm>
            <a:off x="9027871" y="36210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9027871" y="36804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5" name="Oval 64"/>
          <p:cNvSpPr/>
          <p:nvPr/>
        </p:nvSpPr>
        <p:spPr>
          <a:xfrm>
            <a:off x="9027871" y="4005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9027871" y="40645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67" name="Rectangle 6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0" name="TextBox 6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Hall </a:t>
            </a:r>
            <a:r>
              <a:rPr sz="1000" b="1" i="0" lang="en-US">
                <a:solidFill>
                  <a:srgbClr val="2B3844"/>
                </a:solidFill>
                <a:latin typeface="Segoe UI"/>
              </a:rPr>
              <a:t>and</a:t>
            </a:r>
            <a:r>
              <a:rPr sz="1000" b="0" i="0" lang="en-US">
                <a:solidFill>
                  <a:srgbClr val="2B3844"/>
                </a:solidFill>
                <a:latin typeface="Segoe UI"/>
              </a:rPr>
              <a:t> room may both be ticked. The front end then shows not two entries but a single one: </a:t>
            </a:r>
            <a:r>
              <a:rPr sz="1000" b="0" i="0" lang="en-US">
                <a:solidFill>
                  <a:srgbClr val="2B3844"/>
                </a:solidFill>
                <a:latin typeface="Consolas"/>
              </a:rPr>
              <a:t>Hall 01 | Workshop</a:t>
            </a:r>
            <a:r>
              <a:rPr sz="1000" b="0" i="0" lang="en-US">
                <a:solidFill>
                  <a:srgbClr val="2B3844"/>
                </a:solidFill>
                <a:latin typeface="Segoe UI"/>
              </a:rPr>
              <a:t>. The booth numbers must be spelled exactly like the areas in the SVG file - otherwise the plan cannot find the booth, see chapter 9.</a:t>
            </a:r>
          </a:p>
        </p:txBody>
      </p:sp>
      <p:sp>
        <p:nvSpPr>
          <p:cNvPr id="71" name="Rectangle 7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73" name="TextBox 7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55 / 153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Classifying: type, categories, products, country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Type</a:t>
            </a:r>
            <a:r>
              <a:rPr sz="1150" b="0" i="0" lang="en-US">
                <a:solidFill>
                  <a:srgbClr val="25333F"/>
                </a:solidFill>
                <a:latin typeface="Segoe UI"/>
              </a:rPr>
              <a:t> - exactly one. It decides colour and fallback logo.</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For instance retailer, artist, association.</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37918"/>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Categories</a:t>
            </a:r>
            <a:r>
              <a:rPr sz="1150" b="0" i="0" lang="en-US">
                <a:solidFill>
                  <a:srgbClr val="25333F"/>
                </a:solidFill>
                <a:latin typeface="Segoe UI"/>
              </a:rPr>
              <a:t> - as many as you like. They describe what it is about.</a:t>
            </a:r>
          </a:p>
        </p:txBody>
      </p:sp>
      <p:sp>
        <p:nvSpPr>
          <p:cNvPr id="13" name="TextBox 12"/>
          <p:cNvSpPr txBox="1"/>
          <p:nvPr/>
        </p:nvSpPr>
        <p:spPr>
          <a:xfrm>
            <a:off x="950976" y="2540000"/>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For instance manga, fashion, crafts.</a:t>
            </a:r>
          </a:p>
        </p:txBody>
      </p:sp>
      <p:sp>
        <p:nvSpPr>
          <p:cNvPr id="14" name="Oval 13"/>
          <p:cNvSpPr/>
          <p:nvPr/>
        </p:nvSpPr>
        <p:spPr>
          <a:xfrm>
            <a:off x="566928" y="2931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7281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922524"/>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Products</a:t>
            </a:r>
            <a:r>
              <a:rPr sz="1150" b="0" i="0" lang="en-US">
                <a:solidFill>
                  <a:srgbClr val="25333F"/>
                </a:solidFill>
                <a:latin typeface="Segoe UI"/>
              </a:rPr>
              <a:t> - as many as you like. They feed the products filter in the front end.</a:t>
            </a:r>
          </a:p>
        </p:txBody>
      </p:sp>
      <p:sp>
        <p:nvSpPr>
          <p:cNvPr id="17" name="Oval 16"/>
          <p:cNvSpPr/>
          <p:nvPr/>
        </p:nvSpPr>
        <p:spPr>
          <a:xfrm>
            <a:off x="566928" y="35257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56692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516630"/>
            <a:ext cx="386151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Country</a:t>
            </a:r>
            <a:r>
              <a:rPr sz="1150" b="0" i="0" lang="en-US">
                <a:solidFill>
                  <a:srgbClr val="25333F"/>
                </a:solidFill>
                <a:latin typeface="Segoe UI"/>
              </a:rPr>
              <a:t> - exactly one. Shows the flag in the detail view.</a:t>
            </a:r>
          </a:p>
        </p:txBody>
      </p:sp>
      <p:sp>
        <p:nvSpPr>
          <p:cNvPr id="20" name="Oval 19"/>
          <p:cNvSpPr/>
          <p:nvPr/>
        </p:nvSpPr>
        <p:spPr>
          <a:xfrm>
            <a:off x="566928" y="41198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161028"/>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4110736"/>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Below every field a link leads to managing the list in question.</a:t>
            </a:r>
          </a:p>
        </p:txBody>
      </p:sp>
      <p:sp>
        <p:nvSpPr>
          <p:cNvPr id="23" name="TextBox 22"/>
          <p:cNvSpPr txBox="1"/>
          <p:nvPr/>
        </p:nvSpPr>
        <p:spPr>
          <a:xfrm>
            <a:off x="950976" y="4512818"/>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For instance </a:t>
            </a:r>
            <a:r>
              <a:rPr sz="950" b="1" i="0" lang="en-US">
                <a:solidFill>
                  <a:srgbClr val="6B7A88"/>
                </a:solidFill>
                <a:latin typeface="Segoe UI"/>
              </a:rPr>
              <a:t>Manage Types</a:t>
            </a:r>
            <a:r>
              <a:rPr sz="950" b="0" i="0" lang="en-US">
                <a:solidFill>
                  <a:srgbClr val="6B7A88"/>
                </a:solidFill>
                <a:latin typeface="Segoe UI"/>
              </a:rPr>
              <a:t> or </a:t>
            </a:r>
            <a:r>
              <a:rPr sz="950" b="1" i="0" lang="en-US">
                <a:solidFill>
                  <a:srgbClr val="6B7A88"/>
                </a:solidFill>
                <a:latin typeface="Segoe UI"/>
              </a:rPr>
              <a:t>Manage Categories</a:t>
            </a:r>
            <a:r>
              <a:rPr sz="950" b="0" i="0" lang="en-US">
                <a:solidFill>
                  <a:srgbClr val="6B7A88"/>
                </a:solidFill>
                <a:latin typeface="Segoe UI"/>
              </a:rPr>
              <a:t>.</a:t>
            </a:r>
          </a:p>
        </p:txBody>
      </p:sp>
      <p:sp>
        <p:nvSpPr>
          <p:cNvPr id="24" name="Rectangle 23"/>
          <p:cNvSpPr/>
          <p:nvPr/>
        </p:nvSpPr>
        <p:spPr>
          <a:xfrm>
            <a:off x="5223967" y="1353312"/>
            <a:ext cx="640080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7" name="Rectangle 26"/>
          <p:cNvSpPr/>
          <p:nvPr/>
        </p:nvSpPr>
        <p:spPr>
          <a:xfrm>
            <a:off x="522396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1" name="Rectangle 30"/>
          <p:cNvSpPr/>
          <p:nvPr/>
        </p:nvSpPr>
        <p:spPr>
          <a:xfrm>
            <a:off x="522396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3" name="TextBox 32"/>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34" name="TextBox 33"/>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Types</a:t>
            </a:r>
          </a:p>
        </p:txBody>
      </p:sp>
      <p:sp>
        <p:nvSpPr>
          <p:cNvPr id="35" name="TextBox 34"/>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6" name="TextBox 35"/>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Products</a:t>
            </a:r>
          </a:p>
        </p:txBody>
      </p:sp>
      <p:sp>
        <p:nvSpPr>
          <p:cNvPr id="37" name="TextBox 36"/>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Countries</a:t>
            </a:r>
          </a:p>
        </p:txBody>
      </p:sp>
      <p:sp>
        <p:nvSpPr>
          <p:cNvPr id="38" name="TextBox 37"/>
          <p:cNvSpPr txBox="1"/>
          <p:nvPr/>
        </p:nvSpPr>
        <p:spPr>
          <a:xfrm>
            <a:off x="537027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9" name="TextBox 38"/>
          <p:cNvSpPr txBox="1"/>
          <p:nvPr/>
        </p:nvSpPr>
        <p:spPr>
          <a:xfrm>
            <a:off x="537027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0" name="TextBox 39"/>
          <p:cNvSpPr txBox="1"/>
          <p:nvPr/>
        </p:nvSpPr>
        <p:spPr>
          <a:xfrm>
            <a:off x="6906463" y="1700784"/>
            <a:ext cx="36576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Edit Exhibitor</a:t>
            </a:r>
          </a:p>
        </p:txBody>
      </p:sp>
      <p:sp>
        <p:nvSpPr>
          <p:cNvPr id="41" name="Rectangle 40"/>
          <p:cNvSpPr/>
          <p:nvPr/>
        </p:nvSpPr>
        <p:spPr>
          <a:xfrm>
            <a:off x="6906463" y="1993392"/>
            <a:ext cx="4517136" cy="23957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906463"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906463"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016191" y="2061972"/>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Exhibitor Data</a:t>
            </a:r>
          </a:p>
        </p:txBody>
      </p:sp>
      <p:sp>
        <p:nvSpPr>
          <p:cNvPr id="45" name="TextBox 44"/>
          <p:cNvSpPr txBox="1"/>
          <p:nvPr/>
        </p:nvSpPr>
        <p:spPr>
          <a:xfrm>
            <a:off x="7034479" y="2395728"/>
            <a:ext cx="4261103"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Event &amp; Location Details</a:t>
            </a:r>
          </a:p>
        </p:txBody>
      </p:sp>
      <p:sp>
        <p:nvSpPr>
          <p:cNvPr id="46" name="TextBox 45"/>
          <p:cNvSpPr txBox="1"/>
          <p:nvPr/>
        </p:nvSpPr>
        <p:spPr>
          <a:xfrm>
            <a:off x="7034479" y="2633472"/>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Type</a:t>
            </a:r>
          </a:p>
        </p:txBody>
      </p:sp>
      <p:sp>
        <p:nvSpPr>
          <p:cNvPr id="47" name="Rounded Rectangle 46"/>
          <p:cNvSpPr/>
          <p:nvPr/>
        </p:nvSpPr>
        <p:spPr>
          <a:xfrm>
            <a:off x="7034479" y="2843784"/>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125919" y="2894076"/>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Retailer</a:t>
            </a:r>
          </a:p>
        </p:txBody>
      </p:sp>
      <p:sp>
        <p:nvSpPr>
          <p:cNvPr id="49" name="TextBox 48"/>
          <p:cNvSpPr txBox="1"/>
          <p:nvPr/>
        </p:nvSpPr>
        <p:spPr>
          <a:xfrm>
            <a:off x="8790127" y="289407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0" name="TextBox 49"/>
          <p:cNvSpPr txBox="1"/>
          <p:nvPr/>
        </p:nvSpPr>
        <p:spPr>
          <a:xfrm>
            <a:off x="7034479" y="3108960"/>
            <a:ext cx="1975103" cy="128016"/>
          </a:xfrm>
          <a:prstGeom prst="rect">
            <a:avLst/>
          </a:prstGeom>
          <a:noFill/>
        </p:spPr>
        <p:txBody>
          <a:bodyPr wrap="square" lIns="0" rIns="0" tIns="0" bIns="0" anchor="t">
            <a:spAutoFit/>
          </a:bodyPr>
          <a:lstStyle/>
          <a:p>
            <a:pPr algn="l">
              <a:lnSpc>
                <a:spcPct val="100000"/>
              </a:lnSpc>
            </a:pPr>
            <a:r>
              <a:rPr sz="600" b="0" i="0" lang="en-US">
                <a:solidFill>
                  <a:srgbClr val="2271B1"/>
                </a:solidFill>
                <a:latin typeface="Segoe UI"/>
              </a:rPr>
              <a:t>+ Manage Types</a:t>
            </a:r>
          </a:p>
        </p:txBody>
      </p:sp>
      <p:sp>
        <p:nvSpPr>
          <p:cNvPr id="51" name="TextBox 50"/>
          <p:cNvSpPr txBox="1"/>
          <p:nvPr/>
        </p:nvSpPr>
        <p:spPr>
          <a:xfrm>
            <a:off x="9320479" y="2633472"/>
            <a:ext cx="1975103"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Categories</a:t>
            </a:r>
          </a:p>
        </p:txBody>
      </p:sp>
      <p:sp>
        <p:nvSpPr>
          <p:cNvPr id="52" name="Rounded Rectangle 51"/>
          <p:cNvSpPr/>
          <p:nvPr/>
        </p:nvSpPr>
        <p:spPr>
          <a:xfrm>
            <a:off x="9320479" y="2843784"/>
            <a:ext cx="1975103" cy="384048"/>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ounded Rectangle 52"/>
          <p:cNvSpPr/>
          <p:nvPr/>
        </p:nvSpPr>
        <p:spPr>
          <a:xfrm>
            <a:off x="9411919" y="2907792"/>
            <a:ext cx="44805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411919" y="2933395"/>
            <a:ext cx="448056"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Manga</a:t>
            </a:r>
          </a:p>
        </p:txBody>
      </p:sp>
      <p:sp>
        <p:nvSpPr>
          <p:cNvPr id="55" name="Rounded Rectangle 54"/>
          <p:cNvSpPr/>
          <p:nvPr/>
        </p:nvSpPr>
        <p:spPr>
          <a:xfrm>
            <a:off x="9997135" y="2907792"/>
            <a:ext cx="71323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9997135" y="2933395"/>
            <a:ext cx="713232"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Art prints</a:t>
            </a:r>
          </a:p>
        </p:txBody>
      </p:sp>
      <p:sp>
        <p:nvSpPr>
          <p:cNvPr id="57" name="TextBox 56"/>
          <p:cNvSpPr txBox="1"/>
          <p:nvPr/>
        </p:nvSpPr>
        <p:spPr>
          <a:xfrm>
            <a:off x="9320479" y="3291840"/>
            <a:ext cx="1975103" cy="128016"/>
          </a:xfrm>
          <a:prstGeom prst="rect">
            <a:avLst/>
          </a:prstGeom>
          <a:noFill/>
        </p:spPr>
        <p:txBody>
          <a:bodyPr wrap="square" lIns="0" rIns="0" tIns="0" bIns="0" anchor="t">
            <a:spAutoFit/>
          </a:bodyPr>
          <a:lstStyle/>
          <a:p>
            <a:pPr algn="l">
              <a:lnSpc>
                <a:spcPct val="100000"/>
              </a:lnSpc>
            </a:pPr>
            <a:r>
              <a:rPr sz="600" b="0" i="0" lang="en-US">
                <a:solidFill>
                  <a:srgbClr val="2271B1"/>
                </a:solidFill>
                <a:latin typeface="Segoe UI"/>
              </a:rPr>
              <a:t>+ Manage Categories</a:t>
            </a:r>
          </a:p>
        </p:txBody>
      </p:sp>
      <p:sp>
        <p:nvSpPr>
          <p:cNvPr id="58" name="TextBox 57"/>
          <p:cNvSpPr txBox="1"/>
          <p:nvPr/>
        </p:nvSpPr>
        <p:spPr>
          <a:xfrm>
            <a:off x="7034479" y="3511296"/>
            <a:ext cx="1975103"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Products</a:t>
            </a:r>
          </a:p>
        </p:txBody>
      </p:sp>
      <p:sp>
        <p:nvSpPr>
          <p:cNvPr id="59" name="Rounded Rectangle 58"/>
          <p:cNvSpPr/>
          <p:nvPr/>
        </p:nvSpPr>
        <p:spPr>
          <a:xfrm>
            <a:off x="7034479" y="3721608"/>
            <a:ext cx="1975103" cy="384048"/>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ounded Rectangle 59"/>
          <p:cNvSpPr/>
          <p:nvPr/>
        </p:nvSpPr>
        <p:spPr>
          <a:xfrm>
            <a:off x="7125919" y="3785616"/>
            <a:ext cx="66019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125919" y="3811219"/>
            <a:ext cx="660196"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Postcards</a:t>
            </a:r>
          </a:p>
        </p:txBody>
      </p:sp>
      <p:sp>
        <p:nvSpPr>
          <p:cNvPr id="62" name="Rounded Rectangle 61"/>
          <p:cNvSpPr/>
          <p:nvPr/>
        </p:nvSpPr>
        <p:spPr>
          <a:xfrm>
            <a:off x="7820863" y="3785616"/>
            <a:ext cx="448056"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7820863" y="3811219"/>
            <a:ext cx="448056"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Books</a:t>
            </a:r>
          </a:p>
        </p:txBody>
      </p:sp>
      <p:sp>
        <p:nvSpPr>
          <p:cNvPr id="64" name="TextBox 63"/>
          <p:cNvSpPr txBox="1"/>
          <p:nvPr/>
        </p:nvSpPr>
        <p:spPr>
          <a:xfrm>
            <a:off x="7034479" y="4169664"/>
            <a:ext cx="1975103" cy="128016"/>
          </a:xfrm>
          <a:prstGeom prst="rect">
            <a:avLst/>
          </a:prstGeom>
          <a:noFill/>
        </p:spPr>
        <p:txBody>
          <a:bodyPr wrap="square" lIns="0" rIns="0" tIns="0" bIns="0" anchor="t">
            <a:spAutoFit/>
          </a:bodyPr>
          <a:lstStyle/>
          <a:p>
            <a:pPr algn="l">
              <a:lnSpc>
                <a:spcPct val="100000"/>
              </a:lnSpc>
            </a:pPr>
            <a:r>
              <a:rPr sz="600" b="0" i="0" lang="en-US">
                <a:solidFill>
                  <a:srgbClr val="2271B1"/>
                </a:solidFill>
                <a:latin typeface="Segoe UI"/>
              </a:rPr>
              <a:t>+ Manage Products</a:t>
            </a:r>
          </a:p>
        </p:txBody>
      </p:sp>
      <p:sp>
        <p:nvSpPr>
          <p:cNvPr id="65" name="TextBox 64"/>
          <p:cNvSpPr txBox="1"/>
          <p:nvPr/>
        </p:nvSpPr>
        <p:spPr>
          <a:xfrm>
            <a:off x="9320479" y="3511296"/>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Country</a:t>
            </a:r>
          </a:p>
        </p:txBody>
      </p:sp>
      <p:sp>
        <p:nvSpPr>
          <p:cNvPr id="66" name="Rounded Rectangle 65"/>
          <p:cNvSpPr/>
          <p:nvPr/>
        </p:nvSpPr>
        <p:spPr>
          <a:xfrm>
            <a:off x="9320479" y="3721608"/>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411919" y="3771900"/>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Germany</a:t>
            </a:r>
          </a:p>
        </p:txBody>
      </p:sp>
      <p:sp>
        <p:nvSpPr>
          <p:cNvPr id="68" name="TextBox 67"/>
          <p:cNvSpPr txBox="1"/>
          <p:nvPr/>
        </p:nvSpPr>
        <p:spPr>
          <a:xfrm>
            <a:off x="11076127" y="377190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69" name="TextBox 68"/>
          <p:cNvSpPr txBox="1"/>
          <p:nvPr/>
        </p:nvSpPr>
        <p:spPr>
          <a:xfrm>
            <a:off x="9320479" y="3986784"/>
            <a:ext cx="1975103" cy="128016"/>
          </a:xfrm>
          <a:prstGeom prst="rect">
            <a:avLst/>
          </a:prstGeom>
          <a:noFill/>
        </p:spPr>
        <p:txBody>
          <a:bodyPr wrap="square" lIns="0" rIns="0" tIns="0" bIns="0" anchor="t">
            <a:spAutoFit/>
          </a:bodyPr>
          <a:lstStyle/>
          <a:p>
            <a:pPr algn="l">
              <a:lnSpc>
                <a:spcPct val="100000"/>
              </a:lnSpc>
            </a:pPr>
            <a:r>
              <a:rPr sz="600" b="0" i="0" lang="en-US">
                <a:solidFill>
                  <a:srgbClr val="2271B1"/>
                </a:solidFill>
                <a:latin typeface="Segoe UI"/>
              </a:rPr>
              <a:t>+ Manage Countries</a:t>
            </a:r>
          </a:p>
        </p:txBody>
      </p:sp>
      <p:sp>
        <p:nvSpPr>
          <p:cNvPr id="70" name="Oval 69"/>
          <p:cNvSpPr/>
          <p:nvPr/>
        </p:nvSpPr>
        <p:spPr>
          <a:xfrm>
            <a:off x="6696151" y="2825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696151" y="28849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2" name="Oval 71"/>
          <p:cNvSpPr/>
          <p:nvPr/>
        </p:nvSpPr>
        <p:spPr>
          <a:xfrm>
            <a:off x="9027871" y="28986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9027871" y="29580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4" name="Oval 73"/>
          <p:cNvSpPr/>
          <p:nvPr/>
        </p:nvSpPr>
        <p:spPr>
          <a:xfrm>
            <a:off x="6751015" y="3776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6751015" y="38359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6" name="Oval 75"/>
          <p:cNvSpPr/>
          <p:nvPr/>
        </p:nvSpPr>
        <p:spPr>
          <a:xfrm>
            <a:off x="8982151" y="37033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8982151" y="37627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78" name="Oval 77"/>
          <p:cNvSpPr/>
          <p:nvPr/>
        </p:nvSpPr>
        <p:spPr>
          <a:xfrm>
            <a:off x="6751015" y="40965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6751015" y="41559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80" name="Rectangle 79"/>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ectangle 80"/>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3" name="TextBox 82"/>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An exhibitor without a type gets no accent colour and cannot be filtered by type. The dashboard reports it under </a:t>
            </a:r>
            <a:r>
              <a:rPr sz="1000" b="1" i="0" lang="en-US">
                <a:solidFill>
                  <a:srgbClr val="2B3844"/>
                </a:solidFill>
                <a:latin typeface="Segoe UI"/>
              </a:rPr>
              <a:t>Missing Type</a:t>
            </a:r>
            <a:r>
              <a:rPr sz="1000" b="0" i="0" lang="en-US">
                <a:solidFill>
                  <a:srgbClr val="2B3844"/>
                </a:solidFill>
                <a:latin typeface="Segoe UI"/>
              </a:rPr>
              <a:t>.</a:t>
            </a:r>
          </a:p>
        </p:txBody>
      </p:sp>
      <p:sp>
        <p:nvSpPr>
          <p:cNvPr id="84" name="Rectangle 8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86" name="TextBox 8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56 / 153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Sales at booth and visibility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40080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8" name="TextBox 17"/>
          <p:cNvSpPr txBox="1"/>
          <p:nvPr/>
        </p:nvSpPr>
        <p:spPr>
          <a:xfrm>
            <a:off x="713232" y="295808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19" name="TextBox 18"/>
          <p:cNvSpPr txBox="1"/>
          <p:nvPr/>
        </p:nvSpPr>
        <p:spPr>
          <a:xfrm>
            <a:off x="713232" y="319582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0" name="TextBox 19"/>
          <p:cNvSpPr txBox="1"/>
          <p:nvPr/>
        </p:nvSpPr>
        <p:spPr>
          <a:xfrm>
            <a:off x="2249424" y="1700784"/>
            <a:ext cx="36576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Edit Exhibitor</a:t>
            </a:r>
          </a:p>
        </p:txBody>
      </p:sp>
      <p:sp>
        <p:nvSpPr>
          <p:cNvPr id="21" name="Rectangle 20"/>
          <p:cNvSpPr/>
          <p:nvPr/>
        </p:nvSpPr>
        <p:spPr>
          <a:xfrm>
            <a:off x="2249424" y="1993392"/>
            <a:ext cx="4517136" cy="217627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2249424"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359152" y="2061972"/>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Exhibitor Data</a:t>
            </a:r>
          </a:p>
        </p:txBody>
      </p:sp>
      <p:sp>
        <p:nvSpPr>
          <p:cNvPr id="25" name="TextBox 24"/>
          <p:cNvSpPr txBox="1"/>
          <p:nvPr/>
        </p:nvSpPr>
        <p:spPr>
          <a:xfrm>
            <a:off x="2377440" y="2395728"/>
            <a:ext cx="4261103"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Event &amp; Location Details</a:t>
            </a:r>
          </a:p>
        </p:txBody>
      </p:sp>
      <p:sp>
        <p:nvSpPr>
          <p:cNvPr id="26" name="TextBox 25"/>
          <p:cNvSpPr txBox="1"/>
          <p:nvPr/>
        </p:nvSpPr>
        <p:spPr>
          <a:xfrm>
            <a:off x="2377440" y="2633472"/>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Sales at Booth</a:t>
            </a:r>
          </a:p>
        </p:txBody>
      </p:sp>
      <p:sp>
        <p:nvSpPr>
          <p:cNvPr id="27" name="Rounded Rectangle 26"/>
          <p:cNvSpPr/>
          <p:nvPr/>
        </p:nvSpPr>
        <p:spPr>
          <a:xfrm>
            <a:off x="2377440" y="2843784"/>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468880" y="2894076"/>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Yes</a:t>
            </a:r>
          </a:p>
        </p:txBody>
      </p:sp>
      <p:sp>
        <p:nvSpPr>
          <p:cNvPr id="29" name="TextBox 28"/>
          <p:cNvSpPr txBox="1"/>
          <p:nvPr/>
        </p:nvSpPr>
        <p:spPr>
          <a:xfrm>
            <a:off x="4133088" y="289407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30" name="TextBox 29"/>
          <p:cNvSpPr txBox="1"/>
          <p:nvPr/>
        </p:nvSpPr>
        <p:spPr>
          <a:xfrm>
            <a:off x="2377440" y="3108960"/>
            <a:ext cx="1975103" cy="256032"/>
          </a:xfrm>
          <a:prstGeom prst="rect">
            <a:avLst/>
          </a:prstGeom>
          <a:noFill/>
        </p:spPr>
        <p:txBody>
          <a:bodyPr wrap="square" lIns="0" rIns="0" tIns="0" bIns="0" anchor="t">
            <a:spAutoFit/>
          </a:bodyPr>
          <a:lstStyle/>
          <a:p>
            <a:pPr algn="l">
              <a:lnSpc>
                <a:spcPct val="110000"/>
              </a:lnSpc>
            </a:pPr>
            <a:r>
              <a:rPr sz="550" b="0" i="0" lang="en-US">
                <a:solidFill>
                  <a:srgbClr val="6B7A88"/>
                </a:solidFill>
                <a:latin typeface="Segoe UI"/>
              </a:rPr>
              <a:t>Does this exhibitor sell goods at the booth? "No information" keeps the exhibitor out of this filter.</a:t>
            </a:r>
          </a:p>
        </p:txBody>
      </p:sp>
      <p:sp>
        <p:nvSpPr>
          <p:cNvPr id="31" name="TextBox 30"/>
          <p:cNvSpPr txBox="1"/>
          <p:nvPr/>
        </p:nvSpPr>
        <p:spPr>
          <a:xfrm>
            <a:off x="4663440" y="2633472"/>
            <a:ext cx="1975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Display Visibility</a:t>
            </a:r>
          </a:p>
        </p:txBody>
      </p:sp>
      <p:sp>
        <p:nvSpPr>
          <p:cNvPr id="32" name="Rounded Rectangle 31"/>
          <p:cNvSpPr/>
          <p:nvPr/>
        </p:nvSpPr>
        <p:spPr>
          <a:xfrm>
            <a:off x="4663440" y="2843784"/>
            <a:ext cx="1975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754880" y="2894076"/>
            <a:ext cx="1591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List &amp; Map (Default)</a:t>
            </a:r>
          </a:p>
        </p:txBody>
      </p:sp>
      <p:sp>
        <p:nvSpPr>
          <p:cNvPr id="34" name="TextBox 33"/>
          <p:cNvSpPr txBox="1"/>
          <p:nvPr/>
        </p:nvSpPr>
        <p:spPr>
          <a:xfrm>
            <a:off x="6419088" y="289407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35" name="Rectangle 34"/>
          <p:cNvSpPr/>
          <p:nvPr/>
        </p:nvSpPr>
        <p:spPr>
          <a:xfrm>
            <a:off x="4663440" y="3081528"/>
            <a:ext cx="1975103" cy="566928"/>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4663440" y="3081528"/>
            <a:ext cx="1975103" cy="28346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754880" y="3145536"/>
            <a:ext cx="1792223" cy="146304"/>
          </a:xfrm>
          <a:prstGeom prst="rect">
            <a:avLst/>
          </a:prstGeom>
          <a:noFill/>
        </p:spPr>
        <p:txBody>
          <a:bodyPr wrap="square" lIns="0" rIns="0" tIns="0" bIns="0" anchor="t">
            <a:spAutoFit/>
          </a:bodyPr>
          <a:lstStyle/>
          <a:p>
            <a:pPr algn="l">
              <a:lnSpc>
                <a:spcPct val="100000"/>
              </a:lnSpc>
            </a:pPr>
            <a:r>
              <a:rPr sz="700" b="0" i="0" lang="en-US">
                <a:solidFill>
                  <a:srgbClr val="1F2933"/>
                </a:solidFill>
                <a:latin typeface="Segoe UI"/>
              </a:rPr>
              <a:t>List &amp; Map (Default)</a:t>
            </a:r>
          </a:p>
        </p:txBody>
      </p:sp>
      <p:sp>
        <p:nvSpPr>
          <p:cNvPr id="38" name="TextBox 37"/>
          <p:cNvSpPr txBox="1"/>
          <p:nvPr/>
        </p:nvSpPr>
        <p:spPr>
          <a:xfrm>
            <a:off x="4754880" y="3429000"/>
            <a:ext cx="1792223" cy="146304"/>
          </a:xfrm>
          <a:prstGeom prst="rect">
            <a:avLst/>
          </a:prstGeom>
          <a:noFill/>
        </p:spPr>
        <p:txBody>
          <a:bodyPr wrap="square" lIns="0" rIns="0" tIns="0" bIns="0" anchor="t">
            <a:spAutoFit/>
          </a:bodyPr>
          <a:lstStyle/>
          <a:p>
            <a:pPr algn="l">
              <a:lnSpc>
                <a:spcPct val="100000"/>
              </a:lnSpc>
            </a:pPr>
            <a:r>
              <a:rPr sz="700" b="1" i="0" lang="en-US">
                <a:solidFill>
                  <a:srgbClr val="1F2933"/>
                </a:solidFill>
                <a:latin typeface="Segoe UI"/>
              </a:rPr>
              <a:t>Map only (Hidden in list)</a:t>
            </a:r>
          </a:p>
        </p:txBody>
      </p:sp>
      <p:sp>
        <p:nvSpPr>
          <p:cNvPr id="39" name="Oval 38"/>
          <p:cNvSpPr/>
          <p:nvPr/>
        </p:nvSpPr>
        <p:spPr>
          <a:xfrm>
            <a:off x="2039112" y="2825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039112" y="28849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41" name="Oval 40"/>
          <p:cNvSpPr/>
          <p:nvPr/>
        </p:nvSpPr>
        <p:spPr>
          <a:xfrm>
            <a:off x="4370831" y="2825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4370831" y="28849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43" name="Oval 42"/>
          <p:cNvSpPr/>
          <p:nvPr/>
        </p:nvSpPr>
        <p:spPr>
          <a:xfrm>
            <a:off x="4434840" y="33649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4434840" y="342442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45" name="TextBox 44"/>
          <p:cNvSpPr txBox="1"/>
          <p:nvPr/>
        </p:nvSpPr>
        <p:spPr>
          <a:xfrm>
            <a:off x="7379208" y="1353312"/>
            <a:ext cx="424555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Two select boxes with a big effect</a:t>
            </a:r>
          </a:p>
        </p:txBody>
      </p:sp>
      <p:sp>
        <p:nvSpPr>
          <p:cNvPr id="46" name="TextBox 45"/>
          <p:cNvSpPr txBox="1"/>
          <p:nvPr/>
        </p:nvSpPr>
        <p:spPr>
          <a:xfrm>
            <a:off x="7379208" y="1737360"/>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Sales at Booth</a:t>
            </a:r>
          </a:p>
        </p:txBody>
      </p:sp>
      <p:sp>
        <p:nvSpPr>
          <p:cNvPr id="47" name="TextBox 46"/>
          <p:cNvSpPr txBox="1"/>
          <p:nvPr/>
        </p:nvSpPr>
        <p:spPr>
          <a:xfrm>
            <a:off x="7379208" y="1957070"/>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Three options: </a:t>
            </a:r>
            <a:r>
              <a:rPr sz="1000" b="1" i="0" lang="en-US">
                <a:solidFill>
                  <a:srgbClr val="3B4A57"/>
                </a:solidFill>
                <a:latin typeface="Segoe UI"/>
              </a:rPr>
              <a:t>Yes</a:t>
            </a:r>
            <a:r>
              <a:rPr sz="1000" b="0" i="0" lang="en-US">
                <a:solidFill>
                  <a:srgbClr val="3B4A57"/>
                </a:solidFill>
                <a:latin typeface="Segoe UI"/>
              </a:rPr>
              <a:t>, </a:t>
            </a:r>
            <a:r>
              <a:rPr sz="1000" b="1" i="0" lang="en-US">
                <a:solidFill>
                  <a:srgbClr val="3B4A57"/>
                </a:solidFill>
                <a:latin typeface="Segoe UI"/>
              </a:rPr>
              <a:t>No</a:t>
            </a:r>
            <a:r>
              <a:rPr sz="1000" b="0" i="0" lang="en-US">
                <a:solidFill>
                  <a:srgbClr val="3B4A57"/>
                </a:solidFill>
                <a:latin typeface="Segoe UI"/>
              </a:rPr>
              <a:t> and </a:t>
            </a:r>
            <a:r>
              <a:rPr sz="1000" b="1" i="0" lang="en-US">
                <a:solidFill>
                  <a:srgbClr val="3B4A57"/>
                </a:solidFill>
                <a:latin typeface="Segoe UI"/>
              </a:rPr>
              <a:t>No information</a:t>
            </a:r>
            <a:r>
              <a:rPr sz="1000" b="0" i="0" lang="en-US">
                <a:solidFill>
                  <a:srgbClr val="3B4A57"/>
                </a:solidFill>
                <a:latin typeface="Segoe UI"/>
              </a:rPr>
              <a:t>. All three can be filtered for specifically in the front end - so the undecided are findable too.</a:t>
            </a:r>
          </a:p>
        </p:txBody>
      </p:sp>
      <p:sp>
        <p:nvSpPr>
          <p:cNvPr id="48" name="TextBox 47"/>
          <p:cNvSpPr txBox="1"/>
          <p:nvPr/>
        </p:nvSpPr>
        <p:spPr>
          <a:xfrm>
            <a:off x="7379208" y="2486406"/>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Display Visibility</a:t>
            </a:r>
          </a:p>
        </p:txBody>
      </p:sp>
      <p:sp>
        <p:nvSpPr>
          <p:cNvPr id="49" name="TextBox 48"/>
          <p:cNvSpPr txBox="1"/>
          <p:nvPr/>
        </p:nvSpPr>
        <p:spPr>
          <a:xfrm>
            <a:off x="7379208" y="2706116"/>
            <a:ext cx="424555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List &amp; Map (Default)</a:t>
            </a:r>
            <a:r>
              <a:rPr sz="1000" b="0" i="0" lang="en-US">
                <a:solidFill>
                  <a:srgbClr val="3B4A57"/>
                </a:solidFill>
                <a:latin typeface="Segoe UI"/>
              </a:rPr>
              <a:t> is the normal case.</a:t>
            </a:r>
          </a:p>
        </p:txBody>
      </p:sp>
      <p:sp>
        <p:nvSpPr>
          <p:cNvPr id="50" name="TextBox 49"/>
          <p:cNvSpPr txBox="1"/>
          <p:nvPr/>
        </p:nvSpPr>
        <p:spPr>
          <a:xfrm>
            <a:off x="7379208" y="3080512"/>
            <a:ext cx="424555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Map only (Hidden in list)</a:t>
            </a:r>
          </a:p>
        </p:txBody>
      </p:sp>
      <p:sp>
        <p:nvSpPr>
          <p:cNvPr id="51" name="TextBox 50"/>
          <p:cNvSpPr txBox="1"/>
          <p:nvPr/>
        </p:nvSpPr>
        <p:spPr>
          <a:xfrm>
            <a:off x="7379208" y="3300222"/>
            <a:ext cx="424555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record does not appear in the directory and in no filter, but it does appear in the hall plan - meant for stages, toilets, catering or storage areas.</a:t>
            </a:r>
          </a:p>
        </p:txBody>
      </p:sp>
      <p:sp>
        <p:nvSpPr>
          <p:cNvPr id="52" name="Rectangle 5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5" name="TextBox 5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Use </a:t>
            </a:r>
            <a:r>
              <a:rPr sz="1000" b="1" i="0" lang="en-US">
                <a:solidFill>
                  <a:srgbClr val="2B3844"/>
                </a:solidFill>
                <a:latin typeface="Segoe UI"/>
              </a:rPr>
              <a:t>Map only</a:t>
            </a:r>
            <a:r>
              <a:rPr sz="1000" b="0" i="0" lang="en-US">
                <a:solidFill>
                  <a:srgbClr val="2B3844"/>
                </a:solidFill>
                <a:latin typeface="Segoe UI"/>
              </a:rPr>
              <a:t> for everything that should be on the plan but is not an exhibitor. That keeps the directory clean.</a:t>
            </a:r>
          </a:p>
        </p:txBody>
      </p:sp>
      <p:sp>
        <p:nvSpPr>
          <p:cNvPr id="56" name="Rectangle 5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58" name="TextBox 5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57 / 153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Logo and product gallery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You set the logo on the right under </a:t>
            </a:r>
            <a:r>
              <a:rPr sz="1150" b="1" i="0" lang="en-US">
                <a:solidFill>
                  <a:srgbClr val="25333F"/>
                </a:solidFill>
                <a:latin typeface="Segoe UI"/>
              </a:rPr>
              <a:t>Featured image</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You fill the gallery in the </a:t>
            </a:r>
            <a:r>
              <a:rPr sz="1150" b="1" i="0" lang="en-US">
                <a:solidFill>
                  <a:srgbClr val="25333F"/>
                </a:solidFill>
                <a:latin typeface="Segoe UI"/>
              </a:rPr>
              <a:t>Product Gallery</a:t>
            </a:r>
            <a:r>
              <a:rPr sz="1150" b="0" i="0" lang="en-US">
                <a:solidFill>
                  <a:srgbClr val="25333F"/>
                </a:solidFill>
                <a:latin typeface="Segoe UI"/>
              </a:rPr>
              <a:t> section.</a:t>
            </a:r>
          </a:p>
        </p:txBody>
      </p:sp>
      <p:sp>
        <p:nvSpPr>
          <p:cNvPr id="12" name="TextBox 11"/>
          <p:cNvSpPr txBox="1"/>
          <p:nvPr/>
        </p:nvSpPr>
        <p:spPr>
          <a:xfrm>
            <a:off x="950976" y="1993138"/>
            <a:ext cx="3952951" cy="219456"/>
          </a:xfrm>
          <a:prstGeom prst="rect">
            <a:avLst/>
          </a:prstGeom>
          <a:noFill/>
        </p:spPr>
        <p:txBody>
          <a:bodyPr wrap="square" lIns="0" rIns="0" tIns="0" bIns="0" anchor="t">
            <a:spAutoFit/>
          </a:bodyPr>
          <a:lstStyle/>
          <a:p>
            <a:pPr algn="l">
              <a:lnSpc>
                <a:spcPct val="120000"/>
              </a:lnSpc>
            </a:pPr>
            <a:r>
              <a:rPr sz="950" b="1" i="0" lang="en-US">
                <a:solidFill>
                  <a:srgbClr val="6B7A88"/>
                </a:solidFill>
                <a:latin typeface="Segoe UI"/>
              </a:rPr>
              <a:t>Add Images to Gallery</a:t>
            </a:r>
            <a:r>
              <a:rPr sz="950" b="0" i="0" lang="en-US">
                <a:solidFill>
                  <a:srgbClr val="6B7A88"/>
                </a:solidFill>
                <a:latin typeface="Segoe UI"/>
              </a:rPr>
              <a:t> opens the media library; multiple selection is possible.</a:t>
            </a:r>
          </a:p>
        </p:txBody>
      </p:sp>
      <p:sp>
        <p:nvSpPr>
          <p:cNvPr id="13" name="Oval 12"/>
          <p:cNvSpPr/>
          <p:nvPr/>
        </p:nvSpPr>
        <p:spPr>
          <a:xfrm>
            <a:off x="566928" y="25295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57073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20442"/>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You remove an image with the small cross at its corner.</a:t>
            </a:r>
          </a:p>
        </p:txBody>
      </p:sp>
      <p:sp>
        <p:nvSpPr>
          <p:cNvPr id="16" name="Oval 15"/>
          <p:cNvSpPr/>
          <p:nvPr/>
        </p:nvSpPr>
        <p:spPr>
          <a:xfrm>
            <a:off x="566928" y="29455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98665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936367"/>
            <a:ext cx="39529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If the logo is missing, the plugin looks for a stand-in itself.</a:t>
            </a:r>
          </a:p>
        </p:txBody>
      </p:sp>
      <p:sp>
        <p:nvSpPr>
          <p:cNvPr id="19" name="TextBox 18"/>
          <p:cNvSpPr txBox="1"/>
          <p:nvPr/>
        </p:nvSpPr>
        <p:spPr>
          <a:xfrm>
            <a:off x="950976" y="3338449"/>
            <a:ext cx="39529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First the image of the exhibitor type, then the default image from the settings.</a:t>
            </a:r>
          </a:p>
        </p:txBody>
      </p:sp>
      <p:sp>
        <p:nvSpPr>
          <p:cNvPr id="20" name="Rectangle 19"/>
          <p:cNvSpPr/>
          <p:nvPr/>
        </p:nvSpPr>
        <p:spPr>
          <a:xfrm>
            <a:off x="5315407" y="1353312"/>
            <a:ext cx="630936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315407" y="1353312"/>
            <a:ext cx="63093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4068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3" name="Rectangle 22"/>
          <p:cNvSpPr/>
          <p:nvPr/>
        </p:nvSpPr>
        <p:spPr>
          <a:xfrm>
            <a:off x="531540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4617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5" name="Rectangle 24"/>
          <p:cNvSpPr/>
          <p:nvPr/>
        </p:nvSpPr>
        <p:spPr>
          <a:xfrm>
            <a:off x="53154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617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27" name="Rectangle 26"/>
          <p:cNvSpPr/>
          <p:nvPr/>
        </p:nvSpPr>
        <p:spPr>
          <a:xfrm>
            <a:off x="5315407"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897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29" name="TextBox 28"/>
          <p:cNvSpPr txBox="1"/>
          <p:nvPr/>
        </p:nvSpPr>
        <p:spPr>
          <a:xfrm>
            <a:off x="558972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30" name="TextBox 29"/>
          <p:cNvSpPr txBox="1"/>
          <p:nvPr/>
        </p:nvSpPr>
        <p:spPr>
          <a:xfrm>
            <a:off x="558972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31" name="TextBox 30"/>
          <p:cNvSpPr txBox="1"/>
          <p:nvPr/>
        </p:nvSpPr>
        <p:spPr>
          <a:xfrm>
            <a:off x="55897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2" name="TextBox 31"/>
          <p:cNvSpPr txBox="1"/>
          <p:nvPr/>
        </p:nvSpPr>
        <p:spPr>
          <a:xfrm>
            <a:off x="5461711" y="295808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3" name="TextBox 32"/>
          <p:cNvSpPr txBox="1"/>
          <p:nvPr/>
        </p:nvSpPr>
        <p:spPr>
          <a:xfrm>
            <a:off x="5461711" y="319582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4" name="TextBox 33"/>
          <p:cNvSpPr txBox="1"/>
          <p:nvPr/>
        </p:nvSpPr>
        <p:spPr>
          <a:xfrm>
            <a:off x="6997903" y="1700784"/>
            <a:ext cx="36576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Edit Exhibitor</a:t>
            </a:r>
          </a:p>
        </p:txBody>
      </p:sp>
      <p:sp>
        <p:nvSpPr>
          <p:cNvPr id="35" name="Rectangle 34"/>
          <p:cNvSpPr/>
          <p:nvPr/>
        </p:nvSpPr>
        <p:spPr>
          <a:xfrm>
            <a:off x="6997903" y="1975104"/>
            <a:ext cx="2920959" cy="15179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6997903" y="1975104"/>
            <a:ext cx="292095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6997903" y="2249424"/>
            <a:ext cx="292095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107631" y="2043684"/>
            <a:ext cx="2701503"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Exhibitor Data</a:t>
            </a:r>
          </a:p>
        </p:txBody>
      </p:sp>
      <p:sp>
        <p:nvSpPr>
          <p:cNvPr id="39" name="TextBox 38"/>
          <p:cNvSpPr txBox="1"/>
          <p:nvPr/>
        </p:nvSpPr>
        <p:spPr>
          <a:xfrm>
            <a:off x="7125919" y="2377440"/>
            <a:ext cx="2664927"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Product Gallery</a:t>
            </a:r>
          </a:p>
        </p:txBody>
      </p:sp>
      <p:sp>
        <p:nvSpPr>
          <p:cNvPr id="40" name="TextBox 39"/>
          <p:cNvSpPr txBox="1"/>
          <p:nvPr/>
        </p:nvSpPr>
        <p:spPr>
          <a:xfrm>
            <a:off x="7125919" y="2578608"/>
            <a:ext cx="2664927"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Gallery Images</a:t>
            </a:r>
          </a:p>
        </p:txBody>
      </p:sp>
      <p:sp>
        <p:nvSpPr>
          <p:cNvPr id="41" name="Rectangle 40"/>
          <p:cNvSpPr/>
          <p:nvPr/>
        </p:nvSpPr>
        <p:spPr>
          <a:xfrm>
            <a:off x="7125919" y="2779776"/>
            <a:ext cx="597651"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7125919" y="2898648"/>
            <a:ext cx="597651" cy="164592"/>
          </a:xfrm>
          <a:prstGeom prst="rect">
            <a:avLst/>
          </a:prstGeom>
          <a:noFill/>
        </p:spPr>
        <p:txBody>
          <a:bodyPr wrap="square" lIns="0" rIns="0" tIns="0" bIns="0" anchor="t">
            <a:spAutoFit/>
          </a:bodyPr>
          <a:lstStyle/>
          <a:p>
            <a:pPr algn="ctr">
              <a:lnSpc>
                <a:spcPct val="100000"/>
              </a:lnSpc>
            </a:pPr>
          </a:p>
        </p:txBody>
      </p:sp>
      <p:sp>
        <p:nvSpPr>
          <p:cNvPr id="43" name="Oval 42"/>
          <p:cNvSpPr/>
          <p:nvPr/>
        </p:nvSpPr>
        <p:spPr>
          <a:xfrm>
            <a:off x="7632131" y="2743200"/>
            <a:ext cx="128016" cy="128016"/>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632131" y="2747772"/>
            <a:ext cx="128016" cy="118872"/>
          </a:xfrm>
          <a:prstGeom prst="rect">
            <a:avLst/>
          </a:prstGeom>
          <a:noFill/>
        </p:spPr>
        <p:txBody>
          <a:bodyPr wrap="square" lIns="0" rIns="0" tIns="0" bIns="0" anchor="t">
            <a:spAutoFit/>
          </a:bodyPr>
          <a:lstStyle/>
          <a:p>
            <a:pPr algn="ctr">
              <a:lnSpc>
                <a:spcPct val="100000"/>
              </a:lnSpc>
            </a:pPr>
            <a:r>
              <a:rPr sz="600" b="1" i="0" lang="en-US">
                <a:solidFill>
                  <a:srgbClr val="FFFFFF"/>
                </a:solidFill>
                <a:latin typeface="Segoe UI"/>
              </a:rPr>
              <a:t>×</a:t>
            </a:r>
          </a:p>
        </p:txBody>
      </p:sp>
      <p:sp>
        <p:nvSpPr>
          <p:cNvPr id="45" name="Rectangle 44"/>
          <p:cNvSpPr/>
          <p:nvPr/>
        </p:nvSpPr>
        <p:spPr>
          <a:xfrm>
            <a:off x="7815011" y="2779776"/>
            <a:ext cx="597651"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815011" y="2898648"/>
            <a:ext cx="597651" cy="164592"/>
          </a:xfrm>
          <a:prstGeom prst="rect">
            <a:avLst/>
          </a:prstGeom>
          <a:noFill/>
        </p:spPr>
        <p:txBody>
          <a:bodyPr wrap="square" lIns="0" rIns="0" tIns="0" bIns="0" anchor="t">
            <a:spAutoFit/>
          </a:bodyPr>
          <a:lstStyle/>
          <a:p>
            <a:pPr algn="ctr">
              <a:lnSpc>
                <a:spcPct val="100000"/>
              </a:lnSpc>
            </a:pPr>
          </a:p>
        </p:txBody>
      </p:sp>
      <p:sp>
        <p:nvSpPr>
          <p:cNvPr id="47" name="Oval 46"/>
          <p:cNvSpPr/>
          <p:nvPr/>
        </p:nvSpPr>
        <p:spPr>
          <a:xfrm>
            <a:off x="8321222" y="2743200"/>
            <a:ext cx="128016" cy="128016"/>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8321222" y="2747772"/>
            <a:ext cx="128016" cy="118872"/>
          </a:xfrm>
          <a:prstGeom prst="rect">
            <a:avLst/>
          </a:prstGeom>
          <a:noFill/>
        </p:spPr>
        <p:txBody>
          <a:bodyPr wrap="square" lIns="0" rIns="0" tIns="0" bIns="0" anchor="t">
            <a:spAutoFit/>
          </a:bodyPr>
          <a:lstStyle/>
          <a:p>
            <a:pPr algn="ctr">
              <a:lnSpc>
                <a:spcPct val="100000"/>
              </a:lnSpc>
            </a:pPr>
            <a:r>
              <a:rPr sz="600" b="1" i="0" lang="en-US">
                <a:solidFill>
                  <a:srgbClr val="FFFFFF"/>
                </a:solidFill>
                <a:latin typeface="Segoe UI"/>
              </a:rPr>
              <a:t>×</a:t>
            </a:r>
          </a:p>
        </p:txBody>
      </p:sp>
      <p:sp>
        <p:nvSpPr>
          <p:cNvPr id="49" name="Rectangle 48"/>
          <p:cNvSpPr/>
          <p:nvPr/>
        </p:nvSpPr>
        <p:spPr>
          <a:xfrm>
            <a:off x="8504102" y="2779776"/>
            <a:ext cx="597651"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8504102" y="2898648"/>
            <a:ext cx="597651" cy="164592"/>
          </a:xfrm>
          <a:prstGeom prst="rect">
            <a:avLst/>
          </a:prstGeom>
          <a:noFill/>
        </p:spPr>
        <p:txBody>
          <a:bodyPr wrap="square" lIns="0" rIns="0" tIns="0" bIns="0" anchor="t">
            <a:spAutoFit/>
          </a:bodyPr>
          <a:lstStyle/>
          <a:p>
            <a:pPr algn="ctr">
              <a:lnSpc>
                <a:spcPct val="100000"/>
              </a:lnSpc>
            </a:pPr>
          </a:p>
        </p:txBody>
      </p:sp>
      <p:sp>
        <p:nvSpPr>
          <p:cNvPr id="51" name="Oval 50"/>
          <p:cNvSpPr/>
          <p:nvPr/>
        </p:nvSpPr>
        <p:spPr>
          <a:xfrm>
            <a:off x="9010314" y="2743200"/>
            <a:ext cx="128016" cy="128016"/>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9010314" y="2747772"/>
            <a:ext cx="128016" cy="118872"/>
          </a:xfrm>
          <a:prstGeom prst="rect">
            <a:avLst/>
          </a:prstGeom>
          <a:noFill/>
        </p:spPr>
        <p:txBody>
          <a:bodyPr wrap="square" lIns="0" rIns="0" tIns="0" bIns="0" anchor="t">
            <a:spAutoFit/>
          </a:bodyPr>
          <a:lstStyle/>
          <a:p>
            <a:pPr algn="ctr">
              <a:lnSpc>
                <a:spcPct val="100000"/>
              </a:lnSpc>
            </a:pPr>
            <a:r>
              <a:rPr sz="600" b="1" i="0" lang="en-US">
                <a:solidFill>
                  <a:srgbClr val="FFFFFF"/>
                </a:solidFill>
                <a:latin typeface="Segoe UI"/>
              </a:rPr>
              <a:t>×</a:t>
            </a:r>
          </a:p>
        </p:txBody>
      </p:sp>
      <p:sp>
        <p:nvSpPr>
          <p:cNvPr id="53" name="Rectangle 52"/>
          <p:cNvSpPr/>
          <p:nvPr/>
        </p:nvSpPr>
        <p:spPr>
          <a:xfrm>
            <a:off x="9193194" y="2779776"/>
            <a:ext cx="597651"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193194" y="2898648"/>
            <a:ext cx="597651" cy="164592"/>
          </a:xfrm>
          <a:prstGeom prst="rect">
            <a:avLst/>
          </a:prstGeom>
          <a:noFill/>
        </p:spPr>
        <p:txBody>
          <a:bodyPr wrap="square" lIns="0" rIns="0" tIns="0" bIns="0" anchor="t">
            <a:spAutoFit/>
          </a:bodyPr>
          <a:lstStyle/>
          <a:p>
            <a:pPr algn="ctr">
              <a:lnSpc>
                <a:spcPct val="100000"/>
              </a:lnSpc>
            </a:pPr>
          </a:p>
        </p:txBody>
      </p:sp>
      <p:sp>
        <p:nvSpPr>
          <p:cNvPr id="55" name="Oval 54"/>
          <p:cNvSpPr/>
          <p:nvPr/>
        </p:nvSpPr>
        <p:spPr>
          <a:xfrm>
            <a:off x="9699406" y="2743200"/>
            <a:ext cx="128016" cy="128016"/>
          </a:xfrm>
          <a:prstGeom prst="ellipse">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9699406" y="2747772"/>
            <a:ext cx="128016" cy="118872"/>
          </a:xfrm>
          <a:prstGeom prst="rect">
            <a:avLst/>
          </a:prstGeom>
          <a:noFill/>
        </p:spPr>
        <p:txBody>
          <a:bodyPr wrap="square" lIns="0" rIns="0" tIns="0" bIns="0" anchor="t">
            <a:spAutoFit/>
          </a:bodyPr>
          <a:lstStyle/>
          <a:p>
            <a:pPr algn="ctr">
              <a:lnSpc>
                <a:spcPct val="100000"/>
              </a:lnSpc>
            </a:pPr>
            <a:r>
              <a:rPr sz="600" b="1" i="0" lang="en-US">
                <a:solidFill>
                  <a:srgbClr val="FFFFFF"/>
                </a:solidFill>
                <a:latin typeface="Segoe UI"/>
              </a:rPr>
              <a:t>×</a:t>
            </a:r>
          </a:p>
        </p:txBody>
      </p:sp>
      <p:sp>
        <p:nvSpPr>
          <p:cNvPr id="57" name="Rounded Rectangle 56"/>
          <p:cNvSpPr/>
          <p:nvPr/>
        </p:nvSpPr>
        <p:spPr>
          <a:xfrm>
            <a:off x="7125919" y="3273552"/>
            <a:ext cx="1464868"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7125919" y="3323844"/>
            <a:ext cx="1464868"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Add Images to Gallery</a:t>
            </a:r>
          </a:p>
        </p:txBody>
      </p:sp>
      <p:sp>
        <p:nvSpPr>
          <p:cNvPr id="59" name="TextBox 58"/>
          <p:cNvSpPr txBox="1"/>
          <p:nvPr/>
        </p:nvSpPr>
        <p:spPr>
          <a:xfrm>
            <a:off x="7125919" y="3584448"/>
            <a:ext cx="2664927"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Add images to showcase products.</a:t>
            </a:r>
          </a:p>
        </p:txBody>
      </p:sp>
      <p:sp>
        <p:nvSpPr>
          <p:cNvPr id="60" name="Rectangle 59"/>
          <p:cNvSpPr/>
          <p:nvPr/>
        </p:nvSpPr>
        <p:spPr>
          <a:xfrm>
            <a:off x="10101742" y="1975104"/>
            <a:ext cx="1321856" cy="1316736"/>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10101742" y="1975104"/>
            <a:ext cx="132185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10101742" y="2249424"/>
            <a:ext cx="132185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10211470" y="2043684"/>
            <a:ext cx="1102400"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Featured image</a:t>
            </a:r>
          </a:p>
        </p:txBody>
      </p:sp>
      <p:sp>
        <p:nvSpPr>
          <p:cNvPr id="64" name="Rectangle 63"/>
          <p:cNvSpPr/>
          <p:nvPr/>
        </p:nvSpPr>
        <p:spPr>
          <a:xfrm>
            <a:off x="10229758" y="2377440"/>
            <a:ext cx="1065824" cy="566928"/>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10229758" y="2578608"/>
            <a:ext cx="1065824"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Logo</a:t>
            </a:r>
          </a:p>
        </p:txBody>
      </p:sp>
      <p:sp>
        <p:nvSpPr>
          <p:cNvPr id="66" name="TextBox 65"/>
          <p:cNvSpPr txBox="1"/>
          <p:nvPr/>
        </p:nvSpPr>
        <p:spPr>
          <a:xfrm>
            <a:off x="10229758" y="3017520"/>
            <a:ext cx="1065824" cy="146304"/>
          </a:xfrm>
          <a:prstGeom prst="rect">
            <a:avLst/>
          </a:prstGeom>
          <a:noFill/>
        </p:spPr>
        <p:txBody>
          <a:bodyPr wrap="square" lIns="0" rIns="0" tIns="0" bIns="0" anchor="t">
            <a:spAutoFit/>
          </a:bodyPr>
          <a:lstStyle/>
          <a:p>
            <a:pPr algn="l">
              <a:lnSpc>
                <a:spcPct val="100000"/>
              </a:lnSpc>
            </a:pPr>
            <a:r>
              <a:rPr sz="650" b="0" i="0" lang="en-US">
                <a:solidFill>
                  <a:srgbClr val="2271B1"/>
                </a:solidFill>
                <a:latin typeface="Segoe UI"/>
              </a:rPr>
              <a:t>Replace featured image</a:t>
            </a:r>
          </a:p>
        </p:txBody>
      </p:sp>
      <p:sp>
        <p:nvSpPr>
          <p:cNvPr id="67" name="TextBox 66"/>
          <p:cNvSpPr txBox="1"/>
          <p:nvPr/>
        </p:nvSpPr>
        <p:spPr>
          <a:xfrm>
            <a:off x="10229758" y="3182112"/>
            <a:ext cx="1065824" cy="146304"/>
          </a:xfrm>
          <a:prstGeom prst="rect">
            <a:avLst/>
          </a:prstGeom>
          <a:noFill/>
        </p:spPr>
        <p:txBody>
          <a:bodyPr wrap="square" lIns="0" rIns="0" tIns="0" bIns="0" anchor="t">
            <a:spAutoFit/>
          </a:bodyPr>
          <a:lstStyle/>
          <a:p>
            <a:pPr algn="l">
              <a:lnSpc>
                <a:spcPct val="100000"/>
              </a:lnSpc>
            </a:pPr>
            <a:r>
              <a:rPr sz="650" b="0" i="0" lang="en-US">
                <a:solidFill>
                  <a:srgbClr val="C0392B"/>
                </a:solidFill>
                <a:latin typeface="Segoe UI"/>
              </a:rPr>
              <a:t>Remove featured image</a:t>
            </a:r>
          </a:p>
        </p:txBody>
      </p:sp>
      <p:sp>
        <p:nvSpPr>
          <p:cNvPr id="68" name="Oval 67"/>
          <p:cNvSpPr/>
          <p:nvPr/>
        </p:nvSpPr>
        <p:spPr>
          <a:xfrm>
            <a:off x="9836566" y="19659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836566" y="20253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0" name="Oval 69"/>
          <p:cNvSpPr/>
          <p:nvPr/>
        </p:nvSpPr>
        <p:spPr>
          <a:xfrm>
            <a:off x="6897319" y="32598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897319" y="33192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2" name="Oval 71"/>
          <p:cNvSpPr/>
          <p:nvPr/>
        </p:nvSpPr>
        <p:spPr>
          <a:xfrm>
            <a:off x="9854854" y="26700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9854854" y="27294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4" name="Rectangle 7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7" name="TextBox 7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Because of this fallback chain a card looks tidy even without a logo of its own. The dashboard still counts it under </a:t>
            </a:r>
            <a:r>
              <a:rPr sz="1000" b="1" i="0" lang="en-US">
                <a:solidFill>
                  <a:srgbClr val="2B3844"/>
                </a:solidFill>
                <a:latin typeface="Segoe UI"/>
              </a:rPr>
              <a:t>Missing Logo</a:t>
            </a:r>
            <a:r>
              <a:rPr sz="1000" b="0" i="0" lang="en-US">
                <a:solidFill>
                  <a:srgbClr val="2B3844"/>
                </a:solidFill>
                <a:latin typeface="Segoe UI"/>
              </a:rPr>
              <a:t> - it only asks about the featured image.</a:t>
            </a:r>
          </a:p>
        </p:txBody>
      </p:sp>
      <p:sp>
        <p:nvSpPr>
          <p:cNvPr id="78" name="Rectangle 7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80" name="TextBox 7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58 / 153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“Contact &amp; Social Details” section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403446"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Field</a:t>
            </a:r>
          </a:p>
        </p:txBody>
      </p:sp>
      <p:sp>
        <p:nvSpPr>
          <p:cNvPr id="8" name="TextBox 7"/>
          <p:cNvSpPr txBox="1"/>
          <p:nvPr/>
        </p:nvSpPr>
        <p:spPr>
          <a:xfrm>
            <a:off x="4262982" y="1435608"/>
            <a:ext cx="4399647"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What goes in</a:t>
            </a:r>
          </a:p>
        </p:txBody>
      </p:sp>
      <p:sp>
        <p:nvSpPr>
          <p:cNvPr id="9" name="TextBox 8"/>
          <p:cNvSpPr txBox="1"/>
          <p:nvPr/>
        </p:nvSpPr>
        <p:spPr>
          <a:xfrm>
            <a:off x="8845510" y="1435608"/>
            <a:ext cx="2706105"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Where it shows</a:t>
            </a:r>
          </a:p>
        </p:txBody>
      </p:sp>
      <p:sp>
        <p:nvSpPr>
          <p:cNvPr id="10" name="TextBox 9"/>
          <p:cNvSpPr txBox="1"/>
          <p:nvPr/>
        </p:nvSpPr>
        <p:spPr>
          <a:xfrm>
            <a:off x="676656" y="1789549"/>
            <a:ext cx="3403446"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E-Mail</a:t>
            </a:r>
          </a:p>
        </p:txBody>
      </p:sp>
      <p:sp>
        <p:nvSpPr>
          <p:cNvPr id="11" name="TextBox 10"/>
          <p:cNvSpPr txBox="1"/>
          <p:nvPr/>
        </p:nvSpPr>
        <p:spPr>
          <a:xfrm>
            <a:off x="4262982" y="1789549"/>
            <a:ext cx="43996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Address without </a:t>
            </a:r>
            <a:r>
              <a:rPr sz="950" b="0" i="0" lang="en-US">
                <a:solidFill>
                  <a:srgbClr val="1F2933"/>
                </a:solidFill>
                <a:latin typeface="Consolas"/>
              </a:rPr>
              <a:t>mailto:</a:t>
            </a:r>
          </a:p>
        </p:txBody>
      </p:sp>
      <p:sp>
        <p:nvSpPr>
          <p:cNvPr id="12" name="TextBox 11"/>
          <p:cNvSpPr txBox="1"/>
          <p:nvPr/>
        </p:nvSpPr>
        <p:spPr>
          <a:xfrm>
            <a:off x="8845510" y="1789549"/>
            <a:ext cx="27061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Detail view, as a clickable link</a:t>
            </a:r>
          </a:p>
        </p:txBody>
      </p:sp>
      <p:sp>
        <p:nvSpPr>
          <p:cNvPr id="13" name="Rectangle 12"/>
          <p:cNvSpPr/>
          <p:nvPr/>
        </p:nvSpPr>
        <p:spPr>
          <a:xfrm>
            <a:off x="566928" y="205725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57258"/>
            <a:ext cx="11057839" cy="39305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182600"/>
            <a:ext cx="3403446"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Phone Number</a:t>
            </a:r>
          </a:p>
        </p:txBody>
      </p:sp>
      <p:sp>
        <p:nvSpPr>
          <p:cNvPr id="16" name="TextBox 15"/>
          <p:cNvSpPr txBox="1"/>
          <p:nvPr/>
        </p:nvSpPr>
        <p:spPr>
          <a:xfrm>
            <a:off x="4262982" y="2182600"/>
            <a:ext cx="43996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Number in any notation</a:t>
            </a:r>
          </a:p>
        </p:txBody>
      </p:sp>
      <p:sp>
        <p:nvSpPr>
          <p:cNvPr id="17" name="TextBox 16"/>
          <p:cNvSpPr txBox="1"/>
          <p:nvPr/>
        </p:nvSpPr>
        <p:spPr>
          <a:xfrm>
            <a:off x="8845510" y="2182600"/>
            <a:ext cx="27061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Detail view</a:t>
            </a:r>
          </a:p>
        </p:txBody>
      </p:sp>
      <p:sp>
        <p:nvSpPr>
          <p:cNvPr id="18" name="Rectangle 17"/>
          <p:cNvSpPr/>
          <p:nvPr/>
        </p:nvSpPr>
        <p:spPr>
          <a:xfrm>
            <a:off x="566928" y="24503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575651"/>
            <a:ext cx="3403446"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Contact Person</a:t>
            </a:r>
          </a:p>
        </p:txBody>
      </p:sp>
      <p:sp>
        <p:nvSpPr>
          <p:cNvPr id="20" name="TextBox 19"/>
          <p:cNvSpPr txBox="1"/>
          <p:nvPr/>
        </p:nvSpPr>
        <p:spPr>
          <a:xfrm>
            <a:off x="4262982" y="2575651"/>
            <a:ext cx="43996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Name of the person at the booth</a:t>
            </a:r>
          </a:p>
        </p:txBody>
      </p:sp>
      <p:sp>
        <p:nvSpPr>
          <p:cNvPr id="21" name="TextBox 20"/>
          <p:cNvSpPr txBox="1"/>
          <p:nvPr/>
        </p:nvSpPr>
        <p:spPr>
          <a:xfrm>
            <a:off x="8845510" y="2575651"/>
            <a:ext cx="27061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Detail view</a:t>
            </a:r>
          </a:p>
        </p:txBody>
      </p:sp>
      <p:sp>
        <p:nvSpPr>
          <p:cNvPr id="22" name="Rectangle 21"/>
          <p:cNvSpPr/>
          <p:nvPr/>
        </p:nvSpPr>
        <p:spPr>
          <a:xfrm>
            <a:off x="566928" y="284336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843360"/>
            <a:ext cx="11057839" cy="39305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2968702"/>
            <a:ext cx="3403446"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Postal Address</a:t>
            </a:r>
          </a:p>
        </p:txBody>
      </p:sp>
      <p:sp>
        <p:nvSpPr>
          <p:cNvPr id="25" name="TextBox 24"/>
          <p:cNvSpPr txBox="1"/>
          <p:nvPr/>
        </p:nvSpPr>
        <p:spPr>
          <a:xfrm>
            <a:off x="4262982" y="2968702"/>
            <a:ext cx="43996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Street, postcode, town</a:t>
            </a:r>
          </a:p>
        </p:txBody>
      </p:sp>
      <p:sp>
        <p:nvSpPr>
          <p:cNvPr id="26" name="TextBox 25"/>
          <p:cNvSpPr txBox="1"/>
          <p:nvPr/>
        </p:nvSpPr>
        <p:spPr>
          <a:xfrm>
            <a:off x="8845510" y="2968702"/>
            <a:ext cx="27061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Detail view</a:t>
            </a:r>
          </a:p>
        </p:txBody>
      </p:sp>
      <p:sp>
        <p:nvSpPr>
          <p:cNvPr id="27" name="Rectangle 26"/>
          <p:cNvSpPr/>
          <p:nvPr/>
        </p:nvSpPr>
        <p:spPr>
          <a:xfrm>
            <a:off x="566928" y="32364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61753"/>
            <a:ext cx="3403446"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Web &amp; Shop</a:t>
            </a:r>
          </a:p>
        </p:txBody>
      </p:sp>
      <p:sp>
        <p:nvSpPr>
          <p:cNvPr id="29" name="TextBox 28"/>
          <p:cNvSpPr txBox="1"/>
          <p:nvPr/>
        </p:nvSpPr>
        <p:spPr>
          <a:xfrm>
            <a:off x="4262982" y="3361753"/>
            <a:ext cx="43996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Website · Shop · Etsy</a:t>
            </a:r>
          </a:p>
        </p:txBody>
      </p:sp>
      <p:sp>
        <p:nvSpPr>
          <p:cNvPr id="30" name="TextBox 29"/>
          <p:cNvSpPr txBox="1"/>
          <p:nvPr/>
        </p:nvSpPr>
        <p:spPr>
          <a:xfrm>
            <a:off x="8845510" y="3361753"/>
            <a:ext cx="27061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Link list in the detail view</a:t>
            </a:r>
          </a:p>
        </p:txBody>
      </p:sp>
      <p:sp>
        <p:nvSpPr>
          <p:cNvPr id="31" name="Rectangle 30"/>
          <p:cNvSpPr/>
          <p:nvPr/>
        </p:nvSpPr>
        <p:spPr>
          <a:xfrm>
            <a:off x="566928" y="362946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629462"/>
            <a:ext cx="11057839" cy="53541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825987"/>
            <a:ext cx="3403446"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Social Media</a:t>
            </a:r>
          </a:p>
        </p:txBody>
      </p:sp>
      <p:sp>
        <p:nvSpPr>
          <p:cNvPr id="34" name="TextBox 33"/>
          <p:cNvSpPr txBox="1"/>
          <p:nvPr/>
        </p:nvSpPr>
        <p:spPr>
          <a:xfrm>
            <a:off x="4262982" y="3754804"/>
            <a:ext cx="4399647"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Instagram · TikTok · Facebook · Twitter / X · Bluesky · Threads · Mastodon · Pinterest</a:t>
            </a:r>
          </a:p>
        </p:txBody>
      </p:sp>
      <p:sp>
        <p:nvSpPr>
          <p:cNvPr id="35" name="TextBox 34"/>
          <p:cNvSpPr txBox="1"/>
          <p:nvPr/>
        </p:nvSpPr>
        <p:spPr>
          <a:xfrm>
            <a:off x="8845510" y="3825987"/>
            <a:ext cx="27061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Link list in the detail view</a:t>
            </a:r>
          </a:p>
        </p:txBody>
      </p:sp>
      <p:sp>
        <p:nvSpPr>
          <p:cNvPr id="36" name="Rectangle 35"/>
          <p:cNvSpPr/>
          <p:nvPr/>
        </p:nvSpPr>
        <p:spPr>
          <a:xfrm>
            <a:off x="566928" y="41648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290222"/>
            <a:ext cx="3403446"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Video &amp; Music</a:t>
            </a:r>
          </a:p>
        </p:txBody>
      </p:sp>
      <p:sp>
        <p:nvSpPr>
          <p:cNvPr id="38" name="TextBox 37"/>
          <p:cNvSpPr txBox="1"/>
          <p:nvPr/>
        </p:nvSpPr>
        <p:spPr>
          <a:xfrm>
            <a:off x="4262982" y="4290222"/>
            <a:ext cx="43996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YouTube · Twitch · Spotify · SoundCloud · Bandcamp</a:t>
            </a:r>
          </a:p>
        </p:txBody>
      </p:sp>
      <p:sp>
        <p:nvSpPr>
          <p:cNvPr id="39" name="TextBox 38"/>
          <p:cNvSpPr txBox="1"/>
          <p:nvPr/>
        </p:nvSpPr>
        <p:spPr>
          <a:xfrm>
            <a:off x="8845510" y="4290222"/>
            <a:ext cx="27061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Link list in the detail view</a:t>
            </a:r>
          </a:p>
        </p:txBody>
      </p:sp>
      <p:sp>
        <p:nvSpPr>
          <p:cNvPr id="40" name="Rectangle 39"/>
          <p:cNvSpPr/>
          <p:nvPr/>
        </p:nvSpPr>
        <p:spPr>
          <a:xfrm>
            <a:off x="566928" y="4557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557931"/>
            <a:ext cx="11057839" cy="53541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54456"/>
            <a:ext cx="3403446"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Community · Professional · Support</a:t>
            </a:r>
          </a:p>
        </p:txBody>
      </p:sp>
      <p:sp>
        <p:nvSpPr>
          <p:cNvPr id="43" name="TextBox 42"/>
          <p:cNvSpPr txBox="1"/>
          <p:nvPr/>
        </p:nvSpPr>
        <p:spPr>
          <a:xfrm>
            <a:off x="4262982" y="4683273"/>
            <a:ext cx="4399647"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Discord · WhatsApp · Telegram · LinkedIn · XING · Patreon · Ko-fi · ArtStation</a:t>
            </a:r>
          </a:p>
        </p:txBody>
      </p:sp>
      <p:sp>
        <p:nvSpPr>
          <p:cNvPr id="44" name="TextBox 43"/>
          <p:cNvSpPr txBox="1"/>
          <p:nvPr/>
        </p:nvSpPr>
        <p:spPr>
          <a:xfrm>
            <a:off x="8845510" y="4754456"/>
            <a:ext cx="27061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Link list in the detail view</a:t>
            </a:r>
          </a:p>
        </p:txBody>
      </p:sp>
      <p:sp>
        <p:nvSpPr>
          <p:cNvPr id="45" name="Rectangle 44"/>
          <p:cNvSpPr/>
          <p:nvPr/>
        </p:nvSpPr>
        <p:spPr>
          <a:xfrm>
            <a:off x="566928" y="509334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218691"/>
            <a:ext cx="3403446"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Internal Info Page</a:t>
            </a:r>
          </a:p>
        </p:txBody>
      </p:sp>
      <p:sp>
        <p:nvSpPr>
          <p:cNvPr id="47" name="TextBox 46"/>
          <p:cNvSpPr txBox="1"/>
          <p:nvPr/>
        </p:nvSpPr>
        <p:spPr>
          <a:xfrm>
            <a:off x="4262982" y="5218691"/>
            <a:ext cx="439964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Link to a subpage of your own</a:t>
            </a:r>
          </a:p>
        </p:txBody>
      </p:sp>
      <p:sp>
        <p:nvSpPr>
          <p:cNvPr id="48" name="TextBox 47"/>
          <p:cNvSpPr txBox="1"/>
          <p:nvPr/>
        </p:nvSpPr>
        <p:spPr>
          <a:xfrm>
            <a:off x="8845510" y="5218691"/>
            <a:ext cx="2706105"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Detail view, opens in the same window</a:t>
            </a:r>
          </a:p>
        </p:txBody>
      </p:sp>
      <p:sp>
        <p:nvSpPr>
          <p:cNvPr id="49" name="Rectangle 48"/>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3" name="TextBox 52"/>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All 28 fields are optional. </a:t>
            </a:r>
            <a:r>
              <a:rPr sz="1000" b="1" i="0" lang="en-US">
                <a:solidFill>
                  <a:srgbClr val="2B3844"/>
                </a:solidFill>
                <a:latin typeface="Segoe UI"/>
              </a:rPr>
              <a:t>Short forms are enough:</a:t>
            </a:r>
            <a:r>
              <a:rPr sz="1000" b="0" i="0" lang="en-US">
                <a:solidFill>
                  <a:srgbClr val="2B3844"/>
                </a:solidFill>
                <a:latin typeface="Segoe UI"/>
              </a:rPr>
              <a:t> the plugin turns </a:t>
            </a:r>
            <a:r>
              <a:rPr sz="1000" b="0" i="0" lang="en-US">
                <a:solidFill>
                  <a:srgbClr val="2B3844"/>
                </a:solidFill>
                <a:latin typeface="Consolas"/>
              </a:rPr>
              <a:t>@name</a:t>
            </a:r>
            <a:r>
              <a:rPr sz="1000" b="0" i="0" lang="en-US">
                <a:solidFill>
                  <a:srgbClr val="2B3844"/>
                </a:solidFill>
                <a:latin typeface="Segoe UI"/>
              </a:rPr>
              <a:t> into the full profile address and a phone number for WhatsApp into the chat link. If </a:t>
            </a:r>
            <a:r>
              <a:rPr sz="1000" b="1" i="0" lang="en-US">
                <a:solidFill>
                  <a:srgbClr val="2B3844"/>
                </a:solidFill>
                <a:latin typeface="Segoe UI"/>
              </a:rPr>
              <a:t>everything</a:t>
            </a:r>
            <a:r>
              <a:rPr sz="1000" b="0" i="0" lang="en-US">
                <a:solidFill>
                  <a:srgbClr val="2B3844"/>
                </a:solidFill>
                <a:latin typeface="Segoe UI"/>
              </a:rPr>
              <a:t> stays empty, the dashboard reports </a:t>
            </a:r>
            <a:r>
              <a:rPr sz="1000" b="1" i="0" lang="en-US">
                <a:solidFill>
                  <a:srgbClr val="2B3844"/>
                </a:solidFill>
                <a:latin typeface="Segoe UI"/>
              </a:rPr>
              <a:t>Missing Contact Info</a:t>
            </a:r>
            <a:r>
              <a:rPr sz="1000" b="0" i="0" lang="en-US">
                <a:solidFill>
                  <a:srgbClr val="2B3844"/>
                </a:solidFill>
                <a:latin typeface="Segoe UI"/>
              </a:rPr>
              <a:t>.</a:t>
            </a: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59 / 153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Featured exhibitors: the event comes first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583680" cy="33832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1638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8" name="TextBox 17"/>
          <p:cNvSpPr txBox="1"/>
          <p:nvPr/>
        </p:nvSpPr>
        <p:spPr>
          <a:xfrm>
            <a:off x="713232" y="295808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19" name="TextBox 18"/>
          <p:cNvSpPr txBox="1"/>
          <p:nvPr/>
        </p:nvSpPr>
        <p:spPr>
          <a:xfrm>
            <a:off x="713232" y="319582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0" name="TextBox 19"/>
          <p:cNvSpPr txBox="1"/>
          <p:nvPr/>
        </p:nvSpPr>
        <p:spPr>
          <a:xfrm>
            <a:off x="2249424" y="1700784"/>
            <a:ext cx="45720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Edit Event</a:t>
            </a:r>
          </a:p>
        </p:txBody>
      </p:sp>
      <p:sp>
        <p:nvSpPr>
          <p:cNvPr id="21" name="Rectangle 20"/>
          <p:cNvSpPr/>
          <p:nvPr/>
        </p:nvSpPr>
        <p:spPr>
          <a:xfrm>
            <a:off x="2249424" y="1993392"/>
            <a:ext cx="4700016" cy="252374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2249424" y="1993392"/>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2267712"/>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359152" y="2061972"/>
            <a:ext cx="448055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Featured Exhibitors (Parent Event Only)</a:t>
            </a:r>
          </a:p>
        </p:txBody>
      </p:sp>
      <p:sp>
        <p:nvSpPr>
          <p:cNvPr id="25" name="Rounded Rectangle 24"/>
          <p:cNvSpPr/>
          <p:nvPr/>
        </p:nvSpPr>
        <p:spPr>
          <a:xfrm>
            <a:off x="2377440" y="2414016"/>
            <a:ext cx="310896" cy="164592"/>
          </a:xfrm>
          <a:prstGeom prst="roundRect">
            <a:avLst>
              <a:gd name="adj" fmla="val 5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Oval 25"/>
          <p:cNvSpPr/>
          <p:nvPr/>
        </p:nvSpPr>
        <p:spPr>
          <a:xfrm>
            <a:off x="2542032" y="2436876"/>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761488" y="2418588"/>
            <a:ext cx="4059935" cy="155448"/>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Show featured exhibitors above the list</a:t>
            </a:r>
          </a:p>
        </p:txBody>
      </p:sp>
      <p:sp>
        <p:nvSpPr>
          <p:cNvPr id="28" name="TextBox 27"/>
          <p:cNvSpPr txBox="1"/>
          <p:nvPr/>
        </p:nvSpPr>
        <p:spPr>
          <a:xfrm>
            <a:off x="2377440" y="2615184"/>
            <a:ext cx="4443983" cy="256032"/>
          </a:xfrm>
          <a:prstGeom prst="rect">
            <a:avLst/>
          </a:prstGeom>
          <a:noFill/>
        </p:spPr>
        <p:txBody>
          <a:bodyPr wrap="square" lIns="0" rIns="0" tIns="0" bIns="0" anchor="t">
            <a:spAutoFit/>
          </a:bodyPr>
          <a:lstStyle/>
          <a:p>
            <a:pPr algn="l">
              <a:lnSpc>
                <a:spcPct val="110000"/>
              </a:lnSpc>
            </a:pPr>
            <a:r>
              <a:rPr sz="550" b="0" i="0" lang="en-US">
                <a:solidFill>
                  <a:srgbClr val="6B7A88"/>
                </a:solidFill>
                <a:latin typeface="Segoe UI"/>
              </a:rPr>
              <a:t>Displays a row of tiles above the exhibitor list. Which exhibitors appear there is set per exhibitor.</a:t>
            </a:r>
          </a:p>
        </p:txBody>
      </p:sp>
      <p:sp>
        <p:nvSpPr>
          <p:cNvPr id="29" name="Rounded Rectangle 28"/>
          <p:cNvSpPr/>
          <p:nvPr/>
        </p:nvSpPr>
        <p:spPr>
          <a:xfrm>
            <a:off x="2377440" y="2962656"/>
            <a:ext cx="310896" cy="164592"/>
          </a:xfrm>
          <a:prstGeom prst="roundRect">
            <a:avLst>
              <a:gd name="adj" fmla="val 5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Oval 29"/>
          <p:cNvSpPr/>
          <p:nvPr/>
        </p:nvSpPr>
        <p:spPr>
          <a:xfrm>
            <a:off x="2542032" y="2985516"/>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761488" y="2967228"/>
            <a:ext cx="4059935" cy="155448"/>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Show headings above both rows</a:t>
            </a:r>
          </a:p>
        </p:txBody>
      </p:sp>
      <p:sp>
        <p:nvSpPr>
          <p:cNvPr id="32" name="Rounded Rectangle 31"/>
          <p:cNvSpPr/>
          <p:nvPr/>
        </p:nvSpPr>
        <p:spPr>
          <a:xfrm>
            <a:off x="2377440" y="3310128"/>
            <a:ext cx="310896" cy="164592"/>
          </a:xfrm>
          <a:prstGeom prst="roundRect">
            <a:avLst>
              <a:gd name="adj" fmla="val 5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Oval 32"/>
          <p:cNvSpPr/>
          <p:nvPr/>
        </p:nvSpPr>
        <p:spPr>
          <a:xfrm>
            <a:off x="2542032" y="3332988"/>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761488" y="3314700"/>
            <a:ext cx="4059935" cy="155448"/>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Slide automatically</a:t>
            </a:r>
          </a:p>
        </p:txBody>
      </p:sp>
      <p:sp>
        <p:nvSpPr>
          <p:cNvPr id="35" name="TextBox 34"/>
          <p:cNvSpPr txBox="1"/>
          <p:nvPr/>
        </p:nvSpPr>
        <p:spPr>
          <a:xfrm>
            <a:off x="2377440" y="3602736"/>
            <a:ext cx="4443983"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Seconds per tile</a:t>
            </a:r>
          </a:p>
        </p:txBody>
      </p:sp>
      <p:sp>
        <p:nvSpPr>
          <p:cNvPr id="36" name="Rounded Rectangle 35"/>
          <p:cNvSpPr/>
          <p:nvPr/>
        </p:nvSpPr>
        <p:spPr>
          <a:xfrm>
            <a:off x="2377440" y="3785616"/>
            <a:ext cx="841248" cy="237744"/>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468880" y="3835908"/>
            <a:ext cx="694944" cy="155448"/>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3</a:t>
            </a:r>
          </a:p>
        </p:txBody>
      </p:sp>
      <p:sp>
        <p:nvSpPr>
          <p:cNvPr id="38" name="Rectangle 37"/>
          <p:cNvSpPr/>
          <p:nvPr/>
        </p:nvSpPr>
        <p:spPr>
          <a:xfrm>
            <a:off x="2377440" y="4169664"/>
            <a:ext cx="4443983"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377440" y="4261104"/>
            <a:ext cx="4443983" cy="164592"/>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  Exhibitors of this event currently marked as featured: 4</a:t>
            </a:r>
          </a:p>
        </p:txBody>
      </p:sp>
      <p:sp>
        <p:nvSpPr>
          <p:cNvPr id="40" name="Oval 39"/>
          <p:cNvSpPr/>
          <p:nvPr/>
        </p:nvSpPr>
        <p:spPr>
          <a:xfrm>
            <a:off x="2093976" y="23591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093976" y="24185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42" name="Oval 41"/>
          <p:cNvSpPr/>
          <p:nvPr/>
        </p:nvSpPr>
        <p:spPr>
          <a:xfrm>
            <a:off x="2093976" y="29077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093976" y="296722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44" name="Oval 43"/>
          <p:cNvSpPr/>
          <p:nvPr/>
        </p:nvSpPr>
        <p:spPr>
          <a:xfrm>
            <a:off x="2093976" y="32552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093976" y="33147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46" name="Oval 45"/>
          <p:cNvSpPr/>
          <p:nvPr/>
        </p:nvSpPr>
        <p:spPr>
          <a:xfrm>
            <a:off x="2130552" y="37673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2130552" y="38267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48" name="TextBox 47"/>
          <p:cNvSpPr txBox="1"/>
          <p:nvPr/>
        </p:nvSpPr>
        <p:spPr>
          <a:xfrm>
            <a:off x="7562088" y="1353312"/>
            <a:ext cx="406267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box in the event record</a:t>
            </a:r>
          </a:p>
        </p:txBody>
      </p:sp>
      <p:sp>
        <p:nvSpPr>
          <p:cNvPr id="49" name="TextBox 48"/>
          <p:cNvSpPr txBox="1"/>
          <p:nvPr/>
        </p:nvSpPr>
        <p:spPr>
          <a:xfrm>
            <a:off x="7562088" y="1737360"/>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main switch</a:t>
            </a:r>
          </a:p>
        </p:txBody>
      </p:sp>
      <p:sp>
        <p:nvSpPr>
          <p:cNvPr id="50" name="TextBox 49"/>
          <p:cNvSpPr txBox="1"/>
          <p:nvPr/>
        </p:nvSpPr>
        <p:spPr>
          <a:xfrm>
            <a:off x="7562088" y="1957070"/>
            <a:ext cx="406267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Show featured exhibitors above the list</a:t>
            </a:r>
            <a:r>
              <a:rPr sz="1000" b="0" i="0" lang="en-US">
                <a:solidFill>
                  <a:srgbClr val="3B4A57"/>
                </a:solidFill>
                <a:latin typeface="Segoe UI"/>
              </a:rPr>
              <a:t> turns the whole row on. Out of the box it is off.</a:t>
            </a:r>
          </a:p>
        </p:txBody>
      </p:sp>
      <p:sp>
        <p:nvSpPr>
          <p:cNvPr id="51" name="TextBox 50"/>
          <p:cNvSpPr txBox="1"/>
          <p:nvPr/>
        </p:nvSpPr>
        <p:spPr>
          <a:xfrm>
            <a:off x="7562088" y="2486406"/>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Headings</a:t>
            </a:r>
          </a:p>
        </p:txBody>
      </p:sp>
      <p:sp>
        <p:nvSpPr>
          <p:cNvPr id="52" name="TextBox 51"/>
          <p:cNvSpPr txBox="1"/>
          <p:nvPr/>
        </p:nvSpPr>
        <p:spPr>
          <a:xfrm>
            <a:off x="7562088" y="2706116"/>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Puts a heading above the row </a:t>
            </a:r>
            <a:r>
              <a:rPr sz="1000" b="1" i="0" lang="en-US">
                <a:solidFill>
                  <a:srgbClr val="3B4A57"/>
                </a:solidFill>
                <a:latin typeface="Segoe UI"/>
              </a:rPr>
              <a:t>and</a:t>
            </a:r>
            <a:r>
              <a:rPr sz="1000" b="0" i="0" lang="en-US">
                <a:solidFill>
                  <a:srgbClr val="3B4A57"/>
                </a:solidFill>
                <a:latin typeface="Segoe UI"/>
              </a:rPr>
              <a:t> one above the regular list. Only together.</a:t>
            </a:r>
          </a:p>
        </p:txBody>
      </p:sp>
      <p:sp>
        <p:nvSpPr>
          <p:cNvPr id="53" name="TextBox 52"/>
          <p:cNvSpPr txBox="1"/>
          <p:nvPr/>
        </p:nvSpPr>
        <p:spPr>
          <a:xfrm>
            <a:off x="7562088" y="3235452"/>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Slide automatically</a:t>
            </a:r>
          </a:p>
        </p:txBody>
      </p:sp>
      <p:sp>
        <p:nvSpPr>
          <p:cNvPr id="54" name="TextBox 53"/>
          <p:cNvSpPr txBox="1"/>
          <p:nvPr/>
        </p:nvSpPr>
        <p:spPr>
          <a:xfrm>
            <a:off x="7562088" y="3455161"/>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Lets the row move on by itself - only when not all tiles are visible at once.</a:t>
            </a:r>
          </a:p>
        </p:txBody>
      </p:sp>
      <p:sp>
        <p:nvSpPr>
          <p:cNvPr id="55" name="TextBox 54"/>
          <p:cNvSpPr txBox="1"/>
          <p:nvPr/>
        </p:nvSpPr>
        <p:spPr>
          <a:xfrm>
            <a:off x="7562088" y="3984498"/>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Seconds per tile</a:t>
            </a:r>
          </a:p>
        </p:txBody>
      </p:sp>
      <p:sp>
        <p:nvSpPr>
          <p:cNvPr id="56" name="TextBox 55"/>
          <p:cNvSpPr txBox="1"/>
          <p:nvPr/>
        </p:nvSpPr>
        <p:spPr>
          <a:xfrm>
            <a:off x="7562088" y="4204208"/>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Appears only after that. Allowed are 1 to 60 seconds, the default is 3.</a:t>
            </a:r>
          </a:p>
        </p:txBody>
      </p:sp>
      <p:sp>
        <p:nvSpPr>
          <p:cNvPr id="57" name="TextBox 56"/>
          <p:cNvSpPr txBox="1"/>
          <p:nvPr/>
        </p:nvSpPr>
        <p:spPr>
          <a:xfrm>
            <a:off x="7562088" y="4733544"/>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counter below</a:t>
            </a:r>
          </a:p>
        </p:txBody>
      </p:sp>
      <p:sp>
        <p:nvSpPr>
          <p:cNvPr id="58" name="TextBox 57"/>
          <p:cNvSpPr txBox="1"/>
          <p:nvPr/>
        </p:nvSpPr>
        <p:spPr>
          <a:xfrm>
            <a:off x="7562088" y="4953254"/>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It tells you how many exhibitors of this event are already marked. If it says </a:t>
            </a:r>
            <a:r>
              <a:rPr sz="1000" b="1" i="0" lang="en-US">
                <a:solidFill>
                  <a:srgbClr val="3B4A57"/>
                </a:solidFill>
                <a:latin typeface="Segoe UI"/>
              </a:rPr>
              <a:t>0</a:t>
            </a:r>
            <a:r>
              <a:rPr sz="1000" b="0" i="0" lang="en-US">
                <a:solidFill>
                  <a:srgbClr val="3B4A57"/>
                </a:solidFill>
                <a:latin typeface="Segoe UI"/>
              </a:rPr>
              <a:t>, the row stays invisible on the front end.</a:t>
            </a:r>
          </a:p>
        </p:txBody>
      </p:sp>
      <p:sp>
        <p:nvSpPr>
          <p:cNvPr id="59" name="Rectangle 5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2" name="TextBox 6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row shows your sponsors, premium booths or new arrivals above the list. The featured exhibitors </a:t>
            </a:r>
            <a:r>
              <a:rPr sz="1000" b="1" i="0" lang="en-US">
                <a:solidFill>
                  <a:srgbClr val="2B3844"/>
                </a:solidFill>
                <a:latin typeface="Segoe UI"/>
              </a:rPr>
              <a:t>do not disappear</a:t>
            </a:r>
            <a:r>
              <a:rPr sz="1000" b="0" i="0" lang="en-US">
                <a:solidFill>
                  <a:srgbClr val="2B3844"/>
                </a:solidFill>
                <a:latin typeface="Segoe UI"/>
              </a:rPr>
              <a:t> from the regular list - they simply appear on top as well.</a:t>
            </a:r>
          </a:p>
        </p:txBody>
      </p:sp>
      <p:sp>
        <p:nvSpPr>
          <p:cNvPr id="63" name="Rectangle 6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65" name="TextBox 6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60 / 153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Then the individual exhibitors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the exhibitor for editing.</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Under </a:t>
            </a:r>
            <a:r>
              <a:rPr sz="1150" b="1" i="0" lang="en-US">
                <a:solidFill>
                  <a:srgbClr val="25333F"/>
                </a:solidFill>
                <a:latin typeface="Segoe UI"/>
              </a:rPr>
              <a:t>Event &amp; Location Details</a:t>
            </a:r>
            <a:r>
              <a:rPr sz="1150" b="0" i="0" lang="en-US">
                <a:solidFill>
                  <a:srgbClr val="25333F"/>
                </a:solidFill>
                <a:latin typeface="Segoe UI"/>
              </a:rPr>
              <a:t>, right below the event picker, flip the </a:t>
            </a:r>
            <a:r>
              <a:rPr sz="1150" b="1" i="0" lang="en-US">
                <a:solidFill>
                  <a:srgbClr val="25333F"/>
                </a:solidFill>
                <a:latin typeface="Segoe UI"/>
              </a:rPr>
              <a:t>Featured exhibitor</a:t>
            </a:r>
            <a:r>
              <a:rPr sz="1150" b="0" i="0" lang="en-US">
                <a:solidFill>
                  <a:srgbClr val="25333F"/>
                </a:solidFill>
                <a:latin typeface="Segoe UI"/>
              </a:rPr>
              <a:t> switch.</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36334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Optionally enter a </a:t>
            </a:r>
            <a:r>
              <a:rPr sz="1150" b="1" i="0" lang="en-US">
                <a:solidFill>
                  <a:srgbClr val="25333F"/>
                </a:solidFill>
                <a:latin typeface="Segoe UI"/>
              </a:rPr>
              <a:t>Position in the row</a:t>
            </a:r>
            <a:r>
              <a:rPr sz="1150" b="0" i="0" lang="en-US">
                <a:solidFill>
                  <a:srgbClr val="25333F"/>
                </a:solidFill>
                <a:latin typeface="Segoe UI"/>
              </a:rPr>
              <a:t>.</a:t>
            </a:r>
          </a:p>
        </p:txBody>
      </p:sp>
      <p:sp>
        <p:nvSpPr>
          <p:cNvPr id="15" name="TextBox 14"/>
          <p:cNvSpPr txBox="1"/>
          <p:nvPr/>
        </p:nvSpPr>
        <p:spPr>
          <a:xfrm>
            <a:off x="950976" y="2587244"/>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field only appears once the switch is on. Whoever gets a number stands in that order at the front.</a:t>
            </a:r>
          </a:p>
        </p:txBody>
      </p:sp>
      <p:sp>
        <p:nvSpPr>
          <p:cNvPr id="16" name="Oval 15"/>
          <p:cNvSpPr/>
          <p:nvPr/>
        </p:nvSpPr>
        <p:spPr>
          <a:xfrm>
            <a:off x="566928" y="31236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6484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11454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Leaving it empty is the rule, not the exception.</a:t>
            </a:r>
          </a:p>
        </p:txBody>
      </p:sp>
      <p:sp>
        <p:nvSpPr>
          <p:cNvPr id="19" name="TextBox 18"/>
          <p:cNvSpPr txBox="1"/>
          <p:nvPr/>
        </p:nvSpPr>
        <p:spPr>
          <a:xfrm>
            <a:off x="950976" y="3338449"/>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Everyone without a number gets a random place behind them, drawn afresh on every page load - so it is not always the same one in front.</a:t>
            </a:r>
          </a:p>
        </p:txBody>
      </p:sp>
      <p:sp>
        <p:nvSpPr>
          <p:cNvPr id="20" name="Oval 19"/>
          <p:cNvSpPr/>
          <p:nvPr/>
        </p:nvSpPr>
        <p:spPr>
          <a:xfrm>
            <a:off x="566928" y="401967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406082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401053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Update - done.</a:t>
            </a:r>
          </a:p>
        </p:txBody>
      </p:sp>
      <p:sp>
        <p:nvSpPr>
          <p:cNvPr id="23" name="Rectangle 22"/>
          <p:cNvSpPr/>
          <p:nvPr/>
        </p:nvSpPr>
        <p:spPr>
          <a:xfrm>
            <a:off x="5223967" y="1353312"/>
            <a:ext cx="640080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6" name="Rectangle 25"/>
          <p:cNvSpPr/>
          <p:nvPr/>
        </p:nvSpPr>
        <p:spPr>
          <a:xfrm>
            <a:off x="522396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8" name="Rectangle 27"/>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0" name="Rectangle 29"/>
          <p:cNvSpPr/>
          <p:nvPr/>
        </p:nvSpPr>
        <p:spPr>
          <a:xfrm>
            <a:off x="5223967"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2" name="TextBox 31"/>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33" name="TextBox 32"/>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34" name="TextBox 33"/>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5" name="TextBox 34"/>
          <p:cNvSpPr txBox="1"/>
          <p:nvPr/>
        </p:nvSpPr>
        <p:spPr>
          <a:xfrm>
            <a:off x="5370271" y="295808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6" name="TextBox 35"/>
          <p:cNvSpPr txBox="1"/>
          <p:nvPr/>
        </p:nvSpPr>
        <p:spPr>
          <a:xfrm>
            <a:off x="5370271" y="319582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7" name="TextBox 36"/>
          <p:cNvSpPr txBox="1"/>
          <p:nvPr/>
        </p:nvSpPr>
        <p:spPr>
          <a:xfrm>
            <a:off x="6906463" y="1700784"/>
            <a:ext cx="36576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Edit Exhibitor</a:t>
            </a:r>
          </a:p>
        </p:txBody>
      </p:sp>
      <p:sp>
        <p:nvSpPr>
          <p:cNvPr id="38" name="Rectangle 37"/>
          <p:cNvSpPr/>
          <p:nvPr/>
        </p:nvSpPr>
        <p:spPr>
          <a:xfrm>
            <a:off x="6906463" y="1993392"/>
            <a:ext cx="4517136" cy="226771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906463"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6906463"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016191" y="2061972"/>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Exhibitor Data</a:t>
            </a:r>
          </a:p>
        </p:txBody>
      </p:sp>
      <p:sp>
        <p:nvSpPr>
          <p:cNvPr id="42" name="TextBox 41"/>
          <p:cNvSpPr txBox="1"/>
          <p:nvPr/>
        </p:nvSpPr>
        <p:spPr>
          <a:xfrm>
            <a:off x="7034479" y="2395728"/>
            <a:ext cx="4261103"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Event &amp; Location Details</a:t>
            </a:r>
          </a:p>
        </p:txBody>
      </p:sp>
      <p:sp>
        <p:nvSpPr>
          <p:cNvPr id="43" name="TextBox 42"/>
          <p:cNvSpPr txBox="1"/>
          <p:nvPr/>
        </p:nvSpPr>
        <p:spPr>
          <a:xfrm>
            <a:off x="7034479" y="2615184"/>
            <a:ext cx="4261103"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Event</a:t>
            </a:r>
          </a:p>
        </p:txBody>
      </p:sp>
      <p:sp>
        <p:nvSpPr>
          <p:cNvPr id="44" name="Rounded Rectangle 43"/>
          <p:cNvSpPr/>
          <p:nvPr/>
        </p:nvSpPr>
        <p:spPr>
          <a:xfrm>
            <a:off x="7034479" y="2825496"/>
            <a:ext cx="4261103"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7125919" y="2875788"/>
            <a:ext cx="3877055"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Comic Con 2026</a:t>
            </a:r>
          </a:p>
        </p:txBody>
      </p:sp>
      <p:sp>
        <p:nvSpPr>
          <p:cNvPr id="46" name="TextBox 45"/>
          <p:cNvSpPr txBox="1"/>
          <p:nvPr/>
        </p:nvSpPr>
        <p:spPr>
          <a:xfrm>
            <a:off x="11076127" y="2875788"/>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47" name="Rounded Rectangle 46"/>
          <p:cNvSpPr/>
          <p:nvPr/>
        </p:nvSpPr>
        <p:spPr>
          <a:xfrm>
            <a:off x="7034479" y="3236976"/>
            <a:ext cx="310896" cy="164592"/>
          </a:xfrm>
          <a:prstGeom prst="roundRect">
            <a:avLst>
              <a:gd name="adj" fmla="val 50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Oval 47"/>
          <p:cNvSpPr/>
          <p:nvPr/>
        </p:nvSpPr>
        <p:spPr>
          <a:xfrm>
            <a:off x="7199071" y="3259836"/>
            <a:ext cx="118872" cy="11887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18527" y="3241548"/>
            <a:ext cx="3877055" cy="155448"/>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Featured exhibitor</a:t>
            </a:r>
          </a:p>
        </p:txBody>
      </p:sp>
      <p:sp>
        <p:nvSpPr>
          <p:cNvPr id="50" name="TextBox 49"/>
          <p:cNvSpPr txBox="1"/>
          <p:nvPr/>
        </p:nvSpPr>
        <p:spPr>
          <a:xfrm>
            <a:off x="7034479" y="3438144"/>
            <a:ext cx="4261103" cy="256032"/>
          </a:xfrm>
          <a:prstGeom prst="rect">
            <a:avLst/>
          </a:prstGeom>
          <a:noFill/>
        </p:spPr>
        <p:txBody>
          <a:bodyPr wrap="square" lIns="0" rIns="0" tIns="0" bIns="0" anchor="t">
            <a:spAutoFit/>
          </a:bodyPr>
          <a:lstStyle/>
          <a:p>
            <a:pPr algn="l">
              <a:lnSpc>
                <a:spcPct val="110000"/>
              </a:lnSpc>
            </a:pPr>
            <a:r>
              <a:rPr sz="550" b="0" i="0" lang="en-US">
                <a:solidFill>
                  <a:srgbClr val="6B7A88"/>
                </a:solidFill>
                <a:latin typeface="Segoe UI"/>
              </a:rPr>
              <a:t>Shows this exhibitor in the highlighted row above the list. The row itself has to be switched on at the event.</a:t>
            </a:r>
          </a:p>
        </p:txBody>
      </p:sp>
      <p:sp>
        <p:nvSpPr>
          <p:cNvPr id="51" name="TextBox 50"/>
          <p:cNvSpPr txBox="1"/>
          <p:nvPr/>
        </p:nvSpPr>
        <p:spPr>
          <a:xfrm>
            <a:off x="7034479" y="3785616"/>
            <a:ext cx="4261103"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Position in the row</a:t>
            </a:r>
          </a:p>
        </p:txBody>
      </p:sp>
      <p:sp>
        <p:nvSpPr>
          <p:cNvPr id="52" name="Rounded Rectangle 51"/>
          <p:cNvSpPr/>
          <p:nvPr/>
        </p:nvSpPr>
        <p:spPr>
          <a:xfrm>
            <a:off x="7034479" y="3968496"/>
            <a:ext cx="841248" cy="237744"/>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125919" y="4018787"/>
            <a:ext cx="694944" cy="155448"/>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2</a:t>
            </a:r>
          </a:p>
        </p:txBody>
      </p:sp>
      <p:sp>
        <p:nvSpPr>
          <p:cNvPr id="54" name="Oval 53"/>
          <p:cNvSpPr/>
          <p:nvPr/>
        </p:nvSpPr>
        <p:spPr>
          <a:xfrm>
            <a:off x="6751015" y="31821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751015" y="32415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6" name="Oval 55"/>
          <p:cNvSpPr/>
          <p:nvPr/>
        </p:nvSpPr>
        <p:spPr>
          <a:xfrm>
            <a:off x="6787591" y="39502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6787591" y="40096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58" name="Rectangle 57"/>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1" name="TextBox 6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For many exhibitors at once the </a:t>
            </a:r>
            <a:r>
              <a:rPr sz="1000" b="1" i="0" lang="en-US">
                <a:solidFill>
                  <a:srgbClr val="2B3844"/>
                </a:solidFill>
                <a:latin typeface="Segoe UI"/>
              </a:rPr>
              <a:t>Mass Editor</a:t>
            </a:r>
            <a:r>
              <a:rPr sz="1000" b="0" i="0" lang="en-US">
                <a:solidFill>
                  <a:srgbClr val="2B3844"/>
                </a:solidFill>
                <a:latin typeface="Segoe UI"/>
              </a:rPr>
              <a:t> is the quicker way: it has the </a:t>
            </a:r>
            <a:r>
              <a:rPr sz="1000" b="1" i="0" lang="en-US">
                <a:solidFill>
                  <a:srgbClr val="2B3844"/>
                </a:solidFill>
                <a:latin typeface="Segoe UI"/>
              </a:rPr>
              <a:t>Featured</a:t>
            </a:r>
            <a:r>
              <a:rPr sz="1000" b="0" i="0" lang="en-US">
                <a:solidFill>
                  <a:srgbClr val="2B3844"/>
                </a:solidFill>
                <a:latin typeface="Segoe UI"/>
              </a:rPr>
              <a:t> column, the </a:t>
            </a:r>
            <a:r>
              <a:rPr sz="1000" b="1" i="0" lang="en-US">
                <a:solidFill>
                  <a:srgbClr val="2B3844"/>
                </a:solidFill>
                <a:latin typeface="Segoe UI"/>
              </a:rPr>
              <a:t>Pos.</a:t>
            </a:r>
            <a:r>
              <a:rPr sz="1000" b="0" i="0" lang="en-US">
                <a:solidFill>
                  <a:srgbClr val="2B3844"/>
                </a:solidFill>
                <a:latin typeface="Segoe UI"/>
              </a:rPr>
              <a:t> column and the bulk action </a:t>
            </a:r>
            <a:r>
              <a:rPr sz="1000" b="1" i="0" lang="en-US">
                <a:solidFill>
                  <a:srgbClr val="2B3844"/>
                </a:solidFill>
                <a:latin typeface="Segoe UI"/>
              </a:rPr>
              <a:t>Set Featured</a:t>
            </a:r>
            <a:r>
              <a:rPr sz="1000" b="0" i="0" lang="en-US">
                <a:solidFill>
                  <a:srgbClr val="2B3844"/>
                </a:solidFill>
                <a:latin typeface="Segoe UI"/>
              </a:rPr>
              <a:t> - see chapter 8.</a:t>
            </a:r>
          </a:p>
        </p:txBody>
      </p:sp>
      <p:sp>
        <p:nvSpPr>
          <p:cNvPr id="62" name="Rectangle 6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64" name="TextBox 6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61 / 153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Assigning the events of an exhibitor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Find the field </a:t>
            </a:r>
            <a:r>
              <a:rPr sz="1150" b="1" i="0" lang="en-US">
                <a:solidFill>
                  <a:srgbClr val="25333F"/>
                </a:solidFill>
                <a:latin typeface="Segoe UI"/>
              </a:rPr>
              <a:t>Events of this exhibitor</a:t>
            </a:r>
            <a:r>
              <a:rPr sz="1150" b="0" i="0" lang="en-US">
                <a:solidFill>
                  <a:srgbClr val="25333F"/>
                </a:solidFill>
                <a:latin typeface="Segoe UI"/>
              </a:rPr>
              <a:t> in the </a:t>
            </a:r>
            <a:r>
              <a:rPr sz="1150" b="1" i="0" lang="en-US">
                <a:solidFill>
                  <a:srgbClr val="25333F"/>
                </a:solidFill>
                <a:latin typeface="Segoe UI"/>
              </a:rPr>
              <a:t>Exhibitor Data</a:t>
            </a:r>
            <a:r>
              <a:rPr sz="1150" b="0" i="0" lang="en-US">
                <a:solidFill>
                  <a:srgbClr val="25333F"/>
                </a:solidFill>
                <a:latin typeface="Segoe UI"/>
              </a:rPr>
              <a:t> block.</a:t>
            </a:r>
          </a:p>
        </p:txBody>
      </p:sp>
      <p:sp>
        <p:nvSpPr>
          <p:cNvPr id="9" name="TextBox 8"/>
          <p:cNvSpPr txBox="1"/>
          <p:nvPr/>
        </p:nvSpPr>
        <p:spPr>
          <a:xfrm>
            <a:off x="950976" y="1755394"/>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Only with the sibling plugin </a:t>
            </a:r>
            <a:r>
              <a:rPr sz="950" b="0" i="1" lang="en-US">
                <a:solidFill>
                  <a:srgbClr val="6B7A88"/>
                </a:solidFill>
                <a:latin typeface="Segoe UI"/>
              </a:rPr>
              <a:t>Event Calendar</a:t>
            </a:r>
            <a:r>
              <a:rPr sz="950" b="0" i="0" lang="en-US">
                <a:solidFill>
                  <a:srgbClr val="6B7A88"/>
                </a:solidFill>
                <a:latin typeface="Segoe UI"/>
              </a:rPr>
              <a:t>.</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3791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Type the title of the programme item – suggestions from two characters.</a:t>
            </a:r>
          </a:p>
        </p:txBody>
      </p:sp>
      <p:sp>
        <p:nvSpPr>
          <p:cNvPr id="13" name="TextBox 12"/>
          <p:cNvSpPr txBox="1"/>
          <p:nvPr/>
        </p:nvSpPr>
        <p:spPr>
          <a:xfrm>
            <a:off x="950976" y="2540000"/>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Pick one with the mouse or with the arrow keys and Enter.</a:t>
            </a:r>
          </a:p>
        </p:txBody>
      </p:sp>
      <p:sp>
        <p:nvSpPr>
          <p:cNvPr id="14" name="Oval 13"/>
          <p:cNvSpPr/>
          <p:nvPr/>
        </p:nvSpPr>
        <p:spPr>
          <a:xfrm>
            <a:off x="566928" y="293166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7281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922524"/>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Or type the post ID directly, for example </a:t>
            </a:r>
            <a:r>
              <a:rPr sz="1150" b="0" i="0" lang="en-US">
                <a:solidFill>
                  <a:srgbClr val="25333F"/>
                </a:solidFill>
                <a:latin typeface="Consolas"/>
              </a:rPr>
              <a:t>287277</a:t>
            </a:r>
            <a:r>
              <a:rPr sz="1150" b="0" i="0" lang="en-US">
                <a:solidFill>
                  <a:srgbClr val="25333F"/>
                </a:solidFill>
                <a:latin typeface="Segoe UI"/>
              </a:rPr>
              <a:t>, and press Enter.</a:t>
            </a:r>
          </a:p>
        </p:txBody>
      </p:sp>
      <p:sp>
        <p:nvSpPr>
          <p:cNvPr id="17" name="TextBox 16"/>
          <p:cNvSpPr txBox="1"/>
          <p:nvPr/>
        </p:nvSpPr>
        <p:spPr>
          <a:xfrm>
            <a:off x="950976" y="3324606"/>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 pasted link carrying </a:t>
            </a:r>
            <a:r>
              <a:rPr sz="950" b="0" i="0" lang="en-US">
                <a:solidFill>
                  <a:srgbClr val="6B7A88"/>
                </a:solidFill>
                <a:latin typeface="Consolas"/>
              </a:rPr>
              <a:t>?post=287277</a:t>
            </a:r>
            <a:r>
              <a:rPr sz="950" b="0" i="0" lang="en-US">
                <a:solidFill>
                  <a:srgbClr val="6B7A88"/>
                </a:solidFill>
                <a:latin typeface="Segoe UI"/>
              </a:rPr>
              <a:t> is recognised too.</a:t>
            </a:r>
          </a:p>
        </p:txBody>
      </p:sp>
      <p:sp>
        <p:nvSpPr>
          <p:cNvPr id="18" name="Oval 17"/>
          <p:cNvSpPr/>
          <p:nvPr/>
        </p:nvSpPr>
        <p:spPr>
          <a:xfrm>
            <a:off x="566928" y="3716274"/>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757422"/>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707130"/>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Every entry becomes a pill with title, ID, date, time and room.</a:t>
            </a:r>
          </a:p>
        </p:txBody>
      </p:sp>
      <p:sp>
        <p:nvSpPr>
          <p:cNvPr id="21" name="Oval 20"/>
          <p:cNvSpPr/>
          <p:nvPr/>
        </p:nvSpPr>
        <p:spPr>
          <a:xfrm>
            <a:off x="566928" y="431038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4351528"/>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3" name="TextBox 22"/>
          <p:cNvSpPr txBox="1"/>
          <p:nvPr/>
        </p:nvSpPr>
        <p:spPr>
          <a:xfrm>
            <a:off x="950976" y="4301236"/>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Update – done.</a:t>
            </a:r>
          </a:p>
        </p:txBody>
      </p:sp>
      <p:sp>
        <p:nvSpPr>
          <p:cNvPr id="24" name="TextBox 23"/>
          <p:cNvSpPr txBox="1"/>
          <p:nvPr/>
        </p:nvSpPr>
        <p:spPr>
          <a:xfrm>
            <a:off x="950976" y="4525137"/>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At most 50 entries per exhibitor.</a:t>
            </a:r>
          </a:p>
        </p:txBody>
      </p:sp>
      <p:sp>
        <p:nvSpPr>
          <p:cNvPr id="25" name="Oval 24"/>
          <p:cNvSpPr/>
          <p:nvPr/>
        </p:nvSpPr>
        <p:spPr>
          <a:xfrm>
            <a:off x="566928" y="491680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4957953"/>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7" name="TextBox 26"/>
          <p:cNvSpPr txBox="1"/>
          <p:nvPr/>
        </p:nvSpPr>
        <p:spPr>
          <a:xfrm>
            <a:off x="950976" y="4907661"/>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Or pick the exhibitor on the programme item.</a:t>
            </a:r>
          </a:p>
        </p:txBody>
      </p:sp>
      <p:sp>
        <p:nvSpPr>
          <p:cNvPr id="28" name="TextBox 27"/>
          <p:cNvSpPr txBox="1"/>
          <p:nvPr/>
        </p:nvSpPr>
        <p:spPr>
          <a:xfrm>
            <a:off x="950976" y="5131562"/>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Both sides are kept in step automatically.</a:t>
            </a:r>
          </a:p>
        </p:txBody>
      </p:sp>
      <p:sp>
        <p:nvSpPr>
          <p:cNvPr id="29" name="Rectangle 28"/>
          <p:cNvSpPr/>
          <p:nvPr/>
        </p:nvSpPr>
        <p:spPr>
          <a:xfrm>
            <a:off x="5223967" y="1353312"/>
            <a:ext cx="640080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32" name="Rectangle 31"/>
          <p:cNvSpPr/>
          <p:nvPr/>
        </p:nvSpPr>
        <p:spPr>
          <a:xfrm>
            <a:off x="522396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4" name="Rectangle 33"/>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6" name="Rectangle 35"/>
          <p:cNvSpPr/>
          <p:nvPr/>
        </p:nvSpPr>
        <p:spPr>
          <a:xfrm>
            <a:off x="5223967" y="2112264"/>
            <a:ext cx="1481328" cy="78638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8" name="TextBox 37"/>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39" name="TextBox 38"/>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40" name="TextBox 39"/>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41" name="TextBox 40"/>
          <p:cNvSpPr txBox="1"/>
          <p:nvPr/>
        </p:nvSpPr>
        <p:spPr>
          <a:xfrm>
            <a:off x="5370271" y="295808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2" name="TextBox 41"/>
          <p:cNvSpPr txBox="1"/>
          <p:nvPr/>
        </p:nvSpPr>
        <p:spPr>
          <a:xfrm>
            <a:off x="5370271" y="319582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3" name="TextBox 42"/>
          <p:cNvSpPr txBox="1"/>
          <p:nvPr/>
        </p:nvSpPr>
        <p:spPr>
          <a:xfrm>
            <a:off x="6906463" y="1700784"/>
            <a:ext cx="36576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Edit Exhibitor</a:t>
            </a:r>
          </a:p>
        </p:txBody>
      </p:sp>
      <p:sp>
        <p:nvSpPr>
          <p:cNvPr id="44" name="Rectangle 43"/>
          <p:cNvSpPr/>
          <p:nvPr/>
        </p:nvSpPr>
        <p:spPr>
          <a:xfrm>
            <a:off x="6906463" y="1993392"/>
            <a:ext cx="4517136" cy="2432304"/>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906463" y="1993392"/>
            <a:ext cx="451713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6906463" y="2267712"/>
            <a:ext cx="451713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7016191" y="2061972"/>
            <a:ext cx="429767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Exhibitor Data</a:t>
            </a:r>
          </a:p>
        </p:txBody>
      </p:sp>
      <p:sp>
        <p:nvSpPr>
          <p:cNvPr id="48" name="TextBox 47"/>
          <p:cNvSpPr txBox="1"/>
          <p:nvPr/>
        </p:nvSpPr>
        <p:spPr>
          <a:xfrm>
            <a:off x="7034479" y="2395728"/>
            <a:ext cx="4261103" cy="146304"/>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Events of this exhibitor</a:t>
            </a:r>
          </a:p>
        </p:txBody>
      </p:sp>
      <p:sp>
        <p:nvSpPr>
          <p:cNvPr id="49" name="Rounded Rectangle 48"/>
          <p:cNvSpPr/>
          <p:nvPr/>
        </p:nvSpPr>
        <p:spPr>
          <a:xfrm>
            <a:off x="7034479" y="2596896"/>
            <a:ext cx="2048255" cy="365760"/>
          </a:xfrm>
          <a:prstGeom prst="roundRect">
            <a:avLst>
              <a:gd name="adj" fmla="val 14000"/>
            </a:avLst>
          </a:prstGeom>
          <a:solidFill>
            <a:srgbClr val="ECF3FA"/>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125919" y="2638044"/>
            <a:ext cx="1737359" cy="146304"/>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Cosplay Workshop</a:t>
            </a:r>
          </a:p>
        </p:txBody>
      </p:sp>
      <p:sp>
        <p:nvSpPr>
          <p:cNvPr id="51" name="TextBox 50"/>
          <p:cNvSpPr txBox="1"/>
          <p:nvPr/>
        </p:nvSpPr>
        <p:spPr>
          <a:xfrm>
            <a:off x="7125919" y="2784348"/>
            <a:ext cx="1737359" cy="137160"/>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#287277 · Sat, 13.06. · 14:00 · Stage 2</a:t>
            </a:r>
          </a:p>
        </p:txBody>
      </p:sp>
      <p:sp>
        <p:nvSpPr>
          <p:cNvPr id="52" name="TextBox 51"/>
          <p:cNvSpPr txBox="1"/>
          <p:nvPr/>
        </p:nvSpPr>
        <p:spPr>
          <a:xfrm>
            <a:off x="8881567" y="2688336"/>
            <a:ext cx="146304" cy="146304"/>
          </a:xfrm>
          <a:prstGeom prst="rect">
            <a:avLst/>
          </a:prstGeom>
          <a:noFill/>
        </p:spPr>
        <p:txBody>
          <a:bodyPr wrap="square" lIns="0" rIns="0" tIns="0" bIns="0" anchor="t">
            <a:spAutoFit/>
          </a:bodyPr>
          <a:lstStyle/>
          <a:p>
            <a:pPr algn="ctr">
              <a:lnSpc>
                <a:spcPct val="100000"/>
              </a:lnSpc>
            </a:pPr>
            <a:r>
              <a:rPr sz="700" b="0" i="0" lang="en-US">
                <a:solidFill>
                  <a:srgbClr val="6B7A88"/>
                </a:solidFill>
                <a:latin typeface="Segoe UI"/>
              </a:rPr>
              <a:t>×</a:t>
            </a:r>
          </a:p>
        </p:txBody>
      </p:sp>
      <p:sp>
        <p:nvSpPr>
          <p:cNvPr id="53" name="Rounded Rectangle 52"/>
          <p:cNvSpPr/>
          <p:nvPr/>
        </p:nvSpPr>
        <p:spPr>
          <a:xfrm>
            <a:off x="9247327" y="2596896"/>
            <a:ext cx="2048255" cy="365760"/>
          </a:xfrm>
          <a:prstGeom prst="roundRect">
            <a:avLst>
              <a:gd name="adj" fmla="val 14000"/>
            </a:avLst>
          </a:prstGeom>
          <a:solidFill>
            <a:srgbClr val="FBE9E9"/>
          </a:solidFill>
          <a:ln w="1143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9338767" y="2638044"/>
            <a:ext cx="1737359" cy="146304"/>
          </a:xfrm>
          <a:prstGeom prst="rect">
            <a:avLst/>
          </a:prstGeom>
          <a:noFill/>
        </p:spPr>
        <p:txBody>
          <a:bodyPr wrap="square" lIns="0" rIns="0" tIns="0" bIns="0" anchor="t">
            <a:spAutoFit/>
          </a:bodyPr>
          <a:lstStyle/>
          <a:p>
            <a:pPr algn="l">
              <a:lnSpc>
                <a:spcPct val="100000"/>
              </a:lnSpc>
            </a:pPr>
            <a:r>
              <a:rPr sz="700" b="1" i="0" lang="en-US">
                <a:solidFill>
                  <a:srgbClr val="C0392B"/>
                </a:solidFill>
                <a:latin typeface="Segoe UI"/>
              </a:rPr>
              <a:t>ID 281044 not found</a:t>
            </a:r>
          </a:p>
        </p:txBody>
      </p:sp>
      <p:sp>
        <p:nvSpPr>
          <p:cNvPr id="55" name="TextBox 54"/>
          <p:cNvSpPr txBox="1"/>
          <p:nvPr/>
        </p:nvSpPr>
        <p:spPr>
          <a:xfrm>
            <a:off x="9338767" y="2784348"/>
            <a:ext cx="1737359" cy="137160"/>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#281044</a:t>
            </a:r>
          </a:p>
        </p:txBody>
      </p:sp>
      <p:sp>
        <p:nvSpPr>
          <p:cNvPr id="56" name="TextBox 55"/>
          <p:cNvSpPr txBox="1"/>
          <p:nvPr/>
        </p:nvSpPr>
        <p:spPr>
          <a:xfrm>
            <a:off x="11094415" y="2688336"/>
            <a:ext cx="146304" cy="146304"/>
          </a:xfrm>
          <a:prstGeom prst="rect">
            <a:avLst/>
          </a:prstGeom>
          <a:noFill/>
        </p:spPr>
        <p:txBody>
          <a:bodyPr wrap="square" lIns="0" rIns="0" tIns="0" bIns="0" anchor="t">
            <a:spAutoFit/>
          </a:bodyPr>
          <a:lstStyle/>
          <a:p>
            <a:pPr algn="ctr">
              <a:lnSpc>
                <a:spcPct val="100000"/>
              </a:lnSpc>
            </a:pPr>
            <a:r>
              <a:rPr sz="700" b="0" i="0" lang="en-US">
                <a:solidFill>
                  <a:srgbClr val="6B7A88"/>
                </a:solidFill>
                <a:latin typeface="Segoe UI"/>
              </a:rPr>
              <a:t>×</a:t>
            </a:r>
          </a:p>
        </p:txBody>
      </p:sp>
      <p:sp>
        <p:nvSpPr>
          <p:cNvPr id="57" name="Rounded Rectangle 56"/>
          <p:cNvSpPr/>
          <p:nvPr/>
        </p:nvSpPr>
        <p:spPr>
          <a:xfrm>
            <a:off x="7034479" y="3054096"/>
            <a:ext cx="4261103" cy="237744"/>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7125919" y="3104388"/>
            <a:ext cx="4078223" cy="155448"/>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Consolas"/>
              </a:rPr>
              <a:t>Cosplay</a:t>
            </a:r>
          </a:p>
        </p:txBody>
      </p:sp>
      <p:sp>
        <p:nvSpPr>
          <p:cNvPr id="59" name="Rectangle 58"/>
          <p:cNvSpPr/>
          <p:nvPr/>
        </p:nvSpPr>
        <p:spPr>
          <a:xfrm>
            <a:off x="7034479" y="3328416"/>
            <a:ext cx="4261103" cy="877824"/>
          </a:xfrm>
          <a:prstGeom prst="rect">
            <a:avLst/>
          </a:prstGeom>
          <a:solidFill>
            <a:srgbClr val="FFFFFF"/>
          </a:solidFill>
          <a:ln w="1143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7052767" y="3346704"/>
            <a:ext cx="4224527" cy="256032"/>
          </a:xfrm>
          <a:prstGeom prst="rect">
            <a:avLst/>
          </a:prstGeom>
          <a:solidFill>
            <a:srgbClr val="ECF3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7125919" y="3369564"/>
            <a:ext cx="4078223"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Cosplay Contest Heats</a:t>
            </a:r>
          </a:p>
        </p:txBody>
      </p:sp>
      <p:sp>
        <p:nvSpPr>
          <p:cNvPr id="62" name="TextBox 61"/>
          <p:cNvSpPr txBox="1"/>
          <p:nvPr/>
        </p:nvSpPr>
        <p:spPr>
          <a:xfrm>
            <a:off x="7125919" y="3497580"/>
            <a:ext cx="4078223" cy="118872"/>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#287280 · Sun, 14.06. · 11:00 · Main Stage</a:t>
            </a:r>
          </a:p>
        </p:txBody>
      </p:sp>
      <p:sp>
        <p:nvSpPr>
          <p:cNvPr id="63" name="TextBox 62"/>
          <p:cNvSpPr txBox="1"/>
          <p:nvPr/>
        </p:nvSpPr>
        <p:spPr>
          <a:xfrm>
            <a:off x="7125919" y="3662172"/>
            <a:ext cx="4078223"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Cosplay Repair Station</a:t>
            </a:r>
          </a:p>
        </p:txBody>
      </p:sp>
      <p:sp>
        <p:nvSpPr>
          <p:cNvPr id="64" name="TextBox 63"/>
          <p:cNvSpPr txBox="1"/>
          <p:nvPr/>
        </p:nvSpPr>
        <p:spPr>
          <a:xfrm>
            <a:off x="7125919" y="3790188"/>
            <a:ext cx="4078223" cy="118872"/>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#287291 · Sat, 13.06. · 10:00 · Workshop</a:t>
            </a:r>
          </a:p>
        </p:txBody>
      </p:sp>
      <p:sp>
        <p:nvSpPr>
          <p:cNvPr id="65" name="TextBox 64"/>
          <p:cNvSpPr txBox="1"/>
          <p:nvPr/>
        </p:nvSpPr>
        <p:spPr>
          <a:xfrm>
            <a:off x="7125919" y="3954780"/>
            <a:ext cx="4078223" cy="137160"/>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Cosplay Photowalk</a:t>
            </a:r>
          </a:p>
        </p:txBody>
      </p:sp>
      <p:sp>
        <p:nvSpPr>
          <p:cNvPr id="66" name="TextBox 65"/>
          <p:cNvSpPr txBox="1"/>
          <p:nvPr/>
        </p:nvSpPr>
        <p:spPr>
          <a:xfrm>
            <a:off x="7125919" y="4082796"/>
            <a:ext cx="4078223" cy="118872"/>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#287305 · Sun, 14.06. · 13:30 · Foyer</a:t>
            </a:r>
          </a:p>
        </p:txBody>
      </p:sp>
      <p:sp>
        <p:nvSpPr>
          <p:cNvPr id="67" name="TextBox 66"/>
          <p:cNvSpPr txBox="1"/>
          <p:nvPr/>
        </p:nvSpPr>
        <p:spPr>
          <a:xfrm>
            <a:off x="7034479" y="4297680"/>
            <a:ext cx="4261103" cy="146304"/>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Programme items from the Event Calendar that this exhibitor runs.</a:t>
            </a:r>
          </a:p>
        </p:txBody>
      </p:sp>
      <p:sp>
        <p:nvSpPr>
          <p:cNvPr id="68" name="Oval 67"/>
          <p:cNvSpPr/>
          <p:nvPr/>
        </p:nvSpPr>
        <p:spPr>
          <a:xfrm>
            <a:off x="6751015" y="23317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6751015" y="23911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0" name="Oval 69"/>
          <p:cNvSpPr/>
          <p:nvPr/>
        </p:nvSpPr>
        <p:spPr>
          <a:xfrm>
            <a:off x="6787591" y="30358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787591" y="30952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2" name="Oval 71"/>
          <p:cNvSpPr/>
          <p:nvPr/>
        </p:nvSpPr>
        <p:spPr>
          <a:xfrm>
            <a:off x="6751015" y="26426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6751015" y="27020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74" name="Rectangle 73"/>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77" name="TextBox 76"/>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a:t>
            </a:r>
            <a:r>
              <a:rPr sz="1000" b="1" i="0" lang="en-US">
                <a:solidFill>
                  <a:srgbClr val="2B3844"/>
                </a:solidFill>
                <a:latin typeface="Segoe UI"/>
              </a:rPr>
              <a:t>red pill</a:t>
            </a:r>
            <a:r>
              <a:rPr sz="1000" b="0" i="0" lang="en-US">
                <a:solidFill>
                  <a:srgbClr val="2B3844"/>
                </a:solidFill>
                <a:latin typeface="Segoe UI"/>
              </a:rPr>
              <a:t> reports </a:t>
            </a:r>
            <a:r>
              <a:rPr sz="1000" b="1" i="0" lang="en-US">
                <a:solidFill>
                  <a:srgbClr val="2B3844"/>
                </a:solidFill>
                <a:latin typeface="Segoe UI"/>
              </a:rPr>
              <a:t>ID not found</a:t>
            </a:r>
            <a:r>
              <a:rPr sz="1000" b="0" i="0" lang="en-US">
                <a:solidFill>
                  <a:srgbClr val="2B3844"/>
                </a:solidFill>
                <a:latin typeface="Segoe UI"/>
              </a:rPr>
              <a:t> – typical of a number from last year. It stays visible until you remove it.</a:t>
            </a:r>
          </a:p>
        </p:txBody>
      </p:sp>
      <p:sp>
        <p:nvSpPr>
          <p:cNvPr id="78" name="Rectangle 7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80" name="TextBox 7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62 / 153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that becomes on the exhibitor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766560" cy="324612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9801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85216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https://my-trade-fair.com/exhibitor/paperworks-berlin</a:t>
            </a:r>
          </a:p>
        </p:txBody>
      </p:sp>
      <p:sp>
        <p:nvSpPr>
          <p:cNvPr id="13" name="TextBox 12"/>
          <p:cNvSpPr txBox="1"/>
          <p:nvPr/>
        </p:nvSpPr>
        <p:spPr>
          <a:xfrm>
            <a:off x="768096" y="1810512"/>
            <a:ext cx="2743200" cy="201168"/>
          </a:xfrm>
          <a:prstGeom prst="rect">
            <a:avLst/>
          </a:prstGeom>
          <a:noFill/>
        </p:spPr>
        <p:txBody>
          <a:bodyPr wrap="square" lIns="0" rIns="0" tIns="0" bIns="0" anchor="t">
            <a:spAutoFit/>
          </a:bodyPr>
          <a:lstStyle/>
          <a:p>
            <a:pPr algn="l">
              <a:lnSpc>
                <a:spcPct val="100000"/>
              </a:lnSpc>
            </a:pPr>
            <a:r>
              <a:rPr sz="1200" b="1" i="0" lang="en-US">
                <a:solidFill>
                  <a:srgbClr val="0B3A5D"/>
                </a:solidFill>
                <a:latin typeface="Segoe UI"/>
              </a:rPr>
              <a:t>Paperworks Berlin</a:t>
            </a:r>
          </a:p>
        </p:txBody>
      </p:sp>
      <p:sp>
        <p:nvSpPr>
          <p:cNvPr id="14" name="TextBox 13"/>
          <p:cNvSpPr txBox="1"/>
          <p:nvPr/>
        </p:nvSpPr>
        <p:spPr>
          <a:xfrm>
            <a:off x="768096" y="2084832"/>
            <a:ext cx="2743200" cy="164592"/>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About</a:t>
            </a:r>
          </a:p>
        </p:txBody>
      </p:sp>
      <p:sp>
        <p:nvSpPr>
          <p:cNvPr id="15" name="Rectangle 14"/>
          <p:cNvSpPr/>
          <p:nvPr/>
        </p:nvSpPr>
        <p:spPr>
          <a:xfrm>
            <a:off x="768096" y="2304288"/>
            <a:ext cx="5872276" cy="45720"/>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768096" y="2423160"/>
            <a:ext cx="4821448" cy="45720"/>
          </a:xfrm>
          <a:prstGeom prst="rect">
            <a:avLst/>
          </a:prstGeom>
          <a:solidFill>
            <a:srgbClr val="E4EAF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68096" y="2651760"/>
            <a:ext cx="2743200" cy="182880"/>
          </a:xfrm>
          <a:prstGeom prst="rect">
            <a:avLst/>
          </a:prstGeom>
          <a:noFill/>
        </p:spPr>
        <p:txBody>
          <a:bodyPr wrap="square" lIns="0" rIns="0" tIns="0" bIns="0" anchor="t">
            <a:spAutoFit/>
          </a:bodyPr>
          <a:lstStyle/>
          <a:p>
            <a:pPr algn="l">
              <a:lnSpc>
                <a:spcPct val="100000"/>
              </a:lnSpc>
            </a:pPr>
            <a:r>
              <a:rPr sz="950" b="1" i="0" lang="en-US">
                <a:solidFill>
                  <a:srgbClr val="0B3A5D"/>
                </a:solidFill>
                <a:latin typeface="Segoe UI"/>
              </a:rPr>
              <a:t>Events</a:t>
            </a:r>
          </a:p>
        </p:txBody>
      </p:sp>
      <p:sp>
        <p:nvSpPr>
          <p:cNvPr id="18" name="Rounded Rectangle 17"/>
          <p:cNvSpPr/>
          <p:nvPr/>
        </p:nvSpPr>
        <p:spPr>
          <a:xfrm>
            <a:off x="768096" y="2889504"/>
            <a:ext cx="2023872" cy="1389888"/>
          </a:xfrm>
          <a:prstGeom prst="roundRect">
            <a:avLst>
              <a:gd name="adj" fmla="val 5000"/>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768096" y="2889504"/>
            <a:ext cx="32004" cy="1389888"/>
          </a:xfrm>
          <a:prstGeom prst="rect">
            <a:avLst/>
          </a:prstGeom>
          <a:solidFill>
            <a:srgbClr val="1E8E5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800100" y="2889504"/>
            <a:ext cx="1991868" cy="548640"/>
          </a:xfrm>
          <a:prstGeom prst="rect">
            <a:avLst/>
          </a:prstGeom>
          <a:solidFill>
            <a:srgbClr val="DDE6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00100" y="3236976"/>
            <a:ext cx="1991868" cy="128016"/>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Image</a:t>
            </a:r>
          </a:p>
        </p:txBody>
      </p:sp>
      <p:sp>
        <p:nvSpPr>
          <p:cNvPr id="22" name="Rounded Rectangle 21"/>
          <p:cNvSpPr/>
          <p:nvPr/>
        </p:nvSpPr>
        <p:spPr>
          <a:xfrm>
            <a:off x="877824" y="2962656"/>
            <a:ext cx="607161" cy="155448"/>
          </a:xfrm>
          <a:prstGeom prst="roundRect">
            <a:avLst>
              <a:gd name="adj" fmla="val 50000"/>
            </a:avLst>
          </a:prstGeom>
          <a:solidFill>
            <a:srgbClr val="EEF4FA"/>
          </a:solidFill>
          <a:ln w="889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877824" y="2988259"/>
            <a:ext cx="607161" cy="137160"/>
          </a:xfrm>
          <a:prstGeom prst="rect">
            <a:avLst/>
          </a:prstGeom>
          <a:noFill/>
        </p:spPr>
        <p:txBody>
          <a:bodyPr wrap="square" lIns="0" rIns="0" tIns="0" bIns="0" anchor="t">
            <a:spAutoFit/>
          </a:bodyPr>
          <a:lstStyle/>
          <a:p>
            <a:pPr algn="ctr">
              <a:lnSpc>
                <a:spcPct val="100000"/>
              </a:lnSpc>
            </a:pPr>
            <a:r>
              <a:rPr sz="700" b="1" i="0" lang="en-US">
                <a:solidFill>
                  <a:srgbClr val="1E8E5A"/>
                </a:solidFill>
                <a:latin typeface="Segoe UI"/>
              </a:rPr>
              <a:t>Workshop</a:t>
            </a:r>
          </a:p>
        </p:txBody>
      </p:sp>
      <p:sp>
        <p:nvSpPr>
          <p:cNvPr id="24" name="Rounded Rectangle 23"/>
          <p:cNvSpPr/>
          <p:nvPr/>
        </p:nvSpPr>
        <p:spPr>
          <a:xfrm>
            <a:off x="2225040" y="2962656"/>
            <a:ext cx="457200" cy="155448"/>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225040" y="2985516"/>
            <a:ext cx="457200" cy="118872"/>
          </a:xfrm>
          <a:prstGeom prst="rect">
            <a:avLst/>
          </a:prstGeom>
          <a:noFill/>
        </p:spPr>
        <p:txBody>
          <a:bodyPr wrap="square" lIns="0" rIns="0" tIns="0" bIns="0" anchor="t">
            <a:spAutoFit/>
          </a:bodyPr>
          <a:lstStyle/>
          <a:p>
            <a:pPr algn="ctr">
              <a:lnSpc>
                <a:spcPct val="100000"/>
              </a:lnSpc>
            </a:pPr>
            <a:r>
              <a:rPr sz="500" b="1" i="0" lang="en-US">
                <a:solidFill>
                  <a:srgbClr val="0B3A5D"/>
                </a:solidFill>
                <a:latin typeface="Segoe UI"/>
              </a:rPr>
              <a:t>SAT, 13.06.</a:t>
            </a:r>
          </a:p>
        </p:txBody>
      </p:sp>
      <p:sp>
        <p:nvSpPr>
          <p:cNvPr id="26" name="TextBox 25"/>
          <p:cNvSpPr txBox="1"/>
          <p:nvPr/>
        </p:nvSpPr>
        <p:spPr>
          <a:xfrm>
            <a:off x="896112" y="3529584"/>
            <a:ext cx="1786128" cy="164592"/>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Cosplay Workshop</a:t>
            </a:r>
          </a:p>
        </p:txBody>
      </p:sp>
      <p:sp>
        <p:nvSpPr>
          <p:cNvPr id="27" name="TextBox 26"/>
          <p:cNvSpPr txBox="1"/>
          <p:nvPr/>
        </p:nvSpPr>
        <p:spPr>
          <a:xfrm>
            <a:off x="896112" y="3767328"/>
            <a:ext cx="1786128"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  14:00 – 16:00 h</a:t>
            </a:r>
          </a:p>
        </p:txBody>
      </p:sp>
      <p:sp>
        <p:nvSpPr>
          <p:cNvPr id="28" name="TextBox 27"/>
          <p:cNvSpPr txBox="1"/>
          <p:nvPr/>
        </p:nvSpPr>
        <p:spPr>
          <a:xfrm>
            <a:off x="896112" y="3941064"/>
            <a:ext cx="1786128"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  Stage 2</a:t>
            </a:r>
          </a:p>
        </p:txBody>
      </p:sp>
      <p:sp>
        <p:nvSpPr>
          <p:cNvPr id="29" name="TextBox 28"/>
          <p:cNvSpPr txBox="1"/>
          <p:nvPr/>
        </p:nvSpPr>
        <p:spPr>
          <a:xfrm>
            <a:off x="896112" y="4114800"/>
            <a:ext cx="1786128"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  Lena Bergmann</a:t>
            </a:r>
          </a:p>
        </p:txBody>
      </p:sp>
      <p:sp>
        <p:nvSpPr>
          <p:cNvPr id="30" name="Rounded Rectangle 29"/>
          <p:cNvSpPr/>
          <p:nvPr/>
        </p:nvSpPr>
        <p:spPr>
          <a:xfrm>
            <a:off x="2938272" y="2889504"/>
            <a:ext cx="2023872" cy="1389888"/>
          </a:xfrm>
          <a:prstGeom prst="roundRect">
            <a:avLst>
              <a:gd name="adj" fmla="val 5000"/>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2938272" y="2889504"/>
            <a:ext cx="32004" cy="1389888"/>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2970276" y="2889504"/>
            <a:ext cx="1991868" cy="548640"/>
          </a:xfrm>
          <a:prstGeom prst="rect">
            <a:avLst/>
          </a:prstGeom>
          <a:solidFill>
            <a:srgbClr val="DDE6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970276" y="3236976"/>
            <a:ext cx="1991868" cy="128016"/>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Image</a:t>
            </a:r>
          </a:p>
        </p:txBody>
      </p:sp>
      <p:sp>
        <p:nvSpPr>
          <p:cNvPr id="34" name="Rounded Rectangle 33"/>
          <p:cNvSpPr/>
          <p:nvPr/>
        </p:nvSpPr>
        <p:spPr>
          <a:xfrm>
            <a:off x="3048000" y="2962656"/>
            <a:ext cx="395020" cy="155448"/>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3048000" y="2988259"/>
            <a:ext cx="395020"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Show</a:t>
            </a:r>
          </a:p>
        </p:txBody>
      </p:sp>
      <p:sp>
        <p:nvSpPr>
          <p:cNvPr id="36" name="Rounded Rectangle 35"/>
          <p:cNvSpPr/>
          <p:nvPr/>
        </p:nvSpPr>
        <p:spPr>
          <a:xfrm>
            <a:off x="4395216" y="2962656"/>
            <a:ext cx="457200" cy="155448"/>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395216" y="2985516"/>
            <a:ext cx="457200" cy="118872"/>
          </a:xfrm>
          <a:prstGeom prst="rect">
            <a:avLst/>
          </a:prstGeom>
          <a:noFill/>
        </p:spPr>
        <p:txBody>
          <a:bodyPr wrap="square" lIns="0" rIns="0" tIns="0" bIns="0" anchor="t">
            <a:spAutoFit/>
          </a:bodyPr>
          <a:lstStyle/>
          <a:p>
            <a:pPr algn="ctr">
              <a:lnSpc>
                <a:spcPct val="100000"/>
              </a:lnSpc>
            </a:pPr>
            <a:r>
              <a:rPr sz="500" b="1" i="0" lang="en-US">
                <a:solidFill>
                  <a:srgbClr val="0B3A5D"/>
                </a:solidFill>
                <a:latin typeface="Segoe UI"/>
              </a:rPr>
              <a:t>SUN, 14.06.</a:t>
            </a:r>
          </a:p>
        </p:txBody>
      </p:sp>
      <p:sp>
        <p:nvSpPr>
          <p:cNvPr id="38" name="TextBox 37"/>
          <p:cNvSpPr txBox="1"/>
          <p:nvPr/>
        </p:nvSpPr>
        <p:spPr>
          <a:xfrm>
            <a:off x="3066288" y="3529584"/>
            <a:ext cx="1786128" cy="164592"/>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Cosplay Contest</a:t>
            </a:r>
          </a:p>
        </p:txBody>
      </p:sp>
      <p:sp>
        <p:nvSpPr>
          <p:cNvPr id="39" name="TextBox 38"/>
          <p:cNvSpPr txBox="1"/>
          <p:nvPr/>
        </p:nvSpPr>
        <p:spPr>
          <a:xfrm>
            <a:off x="3066288" y="3767328"/>
            <a:ext cx="1786128"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  11:00 – 12:30 h</a:t>
            </a:r>
          </a:p>
        </p:txBody>
      </p:sp>
      <p:sp>
        <p:nvSpPr>
          <p:cNvPr id="40" name="TextBox 39"/>
          <p:cNvSpPr txBox="1"/>
          <p:nvPr/>
        </p:nvSpPr>
        <p:spPr>
          <a:xfrm>
            <a:off x="3066288" y="3941064"/>
            <a:ext cx="1786128"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  Main Stage</a:t>
            </a:r>
          </a:p>
        </p:txBody>
      </p:sp>
      <p:sp>
        <p:nvSpPr>
          <p:cNvPr id="41" name="TextBox 40"/>
          <p:cNvSpPr txBox="1"/>
          <p:nvPr/>
        </p:nvSpPr>
        <p:spPr>
          <a:xfrm>
            <a:off x="3066288" y="4114800"/>
            <a:ext cx="1786128"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  Jury &amp; hosts</a:t>
            </a:r>
          </a:p>
        </p:txBody>
      </p:sp>
      <p:sp>
        <p:nvSpPr>
          <p:cNvPr id="42" name="Rounded Rectangle 41"/>
          <p:cNvSpPr/>
          <p:nvPr/>
        </p:nvSpPr>
        <p:spPr>
          <a:xfrm>
            <a:off x="5108448" y="2889504"/>
            <a:ext cx="2023872" cy="1389888"/>
          </a:xfrm>
          <a:prstGeom prst="roundRect">
            <a:avLst>
              <a:gd name="adj" fmla="val 5000"/>
            </a:avLst>
          </a:prstGeom>
          <a:solidFill>
            <a:srgbClr val="FFFFFF"/>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5108448" y="2889504"/>
            <a:ext cx="32004" cy="13898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5140452" y="2889504"/>
            <a:ext cx="1991868" cy="548640"/>
          </a:xfrm>
          <a:prstGeom prst="rect">
            <a:avLst/>
          </a:prstGeom>
          <a:solidFill>
            <a:srgbClr val="DDE6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5140452" y="3236976"/>
            <a:ext cx="1991868" cy="128016"/>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Image</a:t>
            </a:r>
          </a:p>
        </p:txBody>
      </p:sp>
      <p:sp>
        <p:nvSpPr>
          <p:cNvPr id="46" name="Rounded Rectangle 45"/>
          <p:cNvSpPr/>
          <p:nvPr/>
        </p:nvSpPr>
        <p:spPr>
          <a:xfrm>
            <a:off x="5218176" y="2962656"/>
            <a:ext cx="554126" cy="155448"/>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5218176" y="2988259"/>
            <a:ext cx="554126" cy="137160"/>
          </a:xfrm>
          <a:prstGeom prst="rect">
            <a:avLst/>
          </a:prstGeom>
          <a:noFill/>
        </p:spPr>
        <p:txBody>
          <a:bodyPr wrap="square" lIns="0" rIns="0" tIns="0" bIns="0" anchor="t">
            <a:spAutoFit/>
          </a:bodyPr>
          <a:lstStyle/>
          <a:p>
            <a:pPr algn="ctr">
              <a:lnSpc>
                <a:spcPct val="100000"/>
              </a:lnSpc>
            </a:pPr>
            <a:r>
              <a:rPr sz="700" b="1" i="0" lang="en-US">
                <a:solidFill>
                  <a:srgbClr val="C25708"/>
                </a:solidFill>
                <a:latin typeface="Segoe UI"/>
              </a:rPr>
              <a:t>Signing</a:t>
            </a:r>
          </a:p>
        </p:txBody>
      </p:sp>
      <p:sp>
        <p:nvSpPr>
          <p:cNvPr id="48" name="Rounded Rectangle 47"/>
          <p:cNvSpPr/>
          <p:nvPr/>
        </p:nvSpPr>
        <p:spPr>
          <a:xfrm>
            <a:off x="6565392" y="2962656"/>
            <a:ext cx="457200" cy="155448"/>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6565392" y="2985516"/>
            <a:ext cx="457200" cy="118872"/>
          </a:xfrm>
          <a:prstGeom prst="rect">
            <a:avLst/>
          </a:prstGeom>
          <a:noFill/>
        </p:spPr>
        <p:txBody>
          <a:bodyPr wrap="square" lIns="0" rIns="0" tIns="0" bIns="0" anchor="t">
            <a:spAutoFit/>
          </a:bodyPr>
          <a:lstStyle/>
          <a:p>
            <a:pPr algn="ctr">
              <a:lnSpc>
                <a:spcPct val="100000"/>
              </a:lnSpc>
            </a:pPr>
            <a:r>
              <a:rPr sz="500" b="1" i="0" lang="en-US">
                <a:solidFill>
                  <a:srgbClr val="0B3A5D"/>
                </a:solidFill>
                <a:latin typeface="Segoe UI"/>
              </a:rPr>
              <a:t>TODAY</a:t>
            </a:r>
          </a:p>
        </p:txBody>
      </p:sp>
      <p:sp>
        <p:nvSpPr>
          <p:cNvPr id="50" name="TextBox 49"/>
          <p:cNvSpPr txBox="1"/>
          <p:nvPr/>
        </p:nvSpPr>
        <p:spPr>
          <a:xfrm>
            <a:off x="5236464" y="3529584"/>
            <a:ext cx="1786128" cy="164592"/>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Signing Session</a:t>
            </a:r>
          </a:p>
        </p:txBody>
      </p:sp>
      <p:sp>
        <p:nvSpPr>
          <p:cNvPr id="51" name="TextBox 50"/>
          <p:cNvSpPr txBox="1"/>
          <p:nvPr/>
        </p:nvSpPr>
        <p:spPr>
          <a:xfrm>
            <a:off x="5236464" y="3767328"/>
            <a:ext cx="1786128"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  16:30 – 17:30 h</a:t>
            </a:r>
          </a:p>
        </p:txBody>
      </p:sp>
      <p:sp>
        <p:nvSpPr>
          <p:cNvPr id="52" name="TextBox 51"/>
          <p:cNvSpPr txBox="1"/>
          <p:nvPr/>
        </p:nvSpPr>
        <p:spPr>
          <a:xfrm>
            <a:off x="5236464" y="3941064"/>
            <a:ext cx="1786128"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  Booth A12</a:t>
            </a:r>
          </a:p>
        </p:txBody>
      </p:sp>
      <p:sp>
        <p:nvSpPr>
          <p:cNvPr id="53" name="TextBox 52"/>
          <p:cNvSpPr txBox="1"/>
          <p:nvPr/>
        </p:nvSpPr>
        <p:spPr>
          <a:xfrm>
            <a:off x="5236464" y="4114800"/>
            <a:ext cx="1786128"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  Lena Bergmann</a:t>
            </a:r>
          </a:p>
        </p:txBody>
      </p:sp>
      <p:sp>
        <p:nvSpPr>
          <p:cNvPr id="54" name="TextBox 53"/>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“Events” section</a:t>
            </a:r>
          </a:p>
        </p:txBody>
      </p:sp>
      <p:sp>
        <p:nvSpPr>
          <p:cNvPr id="55" name="TextBox 54"/>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 section of its own</a:t>
            </a:r>
          </a:p>
        </p:txBody>
      </p:sp>
      <p:sp>
        <p:nvSpPr>
          <p:cNvPr id="56" name="TextBox 55"/>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programme items sit below </a:t>
            </a:r>
            <a:r>
              <a:rPr sz="1000" b="1" i="0" lang="en-US">
                <a:solidFill>
                  <a:srgbClr val="3B4A57"/>
                </a:solidFill>
                <a:latin typeface="Segoe UI"/>
              </a:rPr>
              <a:t>About</a:t>
            </a:r>
            <a:r>
              <a:rPr sz="1000" b="0" i="0" lang="en-US">
                <a:solidFill>
                  <a:srgbClr val="3B4A57"/>
                </a:solidFill>
                <a:latin typeface="Segoe UI"/>
              </a:rPr>
              <a:t> and </a:t>
            </a:r>
            <a:r>
              <a:rPr sz="1000" b="1" i="0" lang="en-US">
                <a:solidFill>
                  <a:srgbClr val="3B4A57"/>
                </a:solidFill>
                <a:latin typeface="Segoe UI"/>
              </a:rPr>
              <a:t>Gallery</a:t>
            </a:r>
            <a:r>
              <a:rPr sz="1000" b="0" i="0" lang="en-US">
                <a:solidFill>
                  <a:srgbClr val="3B4A57"/>
                </a:solidFill>
                <a:latin typeface="Segoe UI"/>
              </a:rPr>
              <a:t> – the same on the page and in the window.</a:t>
            </a:r>
          </a:p>
        </p:txBody>
      </p:sp>
      <p:sp>
        <p:nvSpPr>
          <p:cNvPr id="57" name="TextBox 56"/>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One tile per item</a:t>
            </a:r>
          </a:p>
        </p:txBody>
      </p:sp>
      <p:sp>
        <p:nvSpPr>
          <p:cNvPr id="58" name="TextBox 57"/>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Image, category badge, date pill, title, plus time, room and person.</a:t>
            </a:r>
          </a:p>
        </p:txBody>
      </p:sp>
      <p:sp>
        <p:nvSpPr>
          <p:cNvPr id="59" name="TextBox 58"/>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Sorted by date</a:t>
            </a:r>
          </a:p>
        </p:txBody>
      </p:sp>
      <p:sp>
        <p:nvSpPr>
          <p:cNvPr id="60" name="TextBox 59"/>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Not in the order of entry. Items without a date go last.</a:t>
            </a:r>
          </a:p>
        </p:txBody>
      </p:sp>
      <p:sp>
        <p:nvSpPr>
          <p:cNvPr id="61" name="TextBox 60"/>
          <p:cNvSpPr txBox="1"/>
          <p:nvPr/>
        </p:nvSpPr>
        <p:spPr>
          <a:xfrm>
            <a:off x="7744967" y="3829557"/>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A click leads into the calendar</a:t>
            </a:r>
          </a:p>
        </p:txBody>
      </p:sp>
      <p:sp>
        <p:nvSpPr>
          <p:cNvPr id="62" name="TextBox 61"/>
          <p:cNvSpPr txBox="1"/>
          <p:nvPr/>
        </p:nvSpPr>
        <p:spPr>
          <a:xfrm>
            <a:off x="7744967" y="4049267"/>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Window, detail page or external link – whatever is set there.</a:t>
            </a:r>
          </a:p>
        </p:txBody>
      </p:sp>
      <p:sp>
        <p:nvSpPr>
          <p:cNvPr id="63" name="TextBox 62"/>
          <p:cNvSpPr txBox="1"/>
          <p:nvPr/>
        </p:nvSpPr>
        <p:spPr>
          <a:xfrm>
            <a:off x="7744967" y="4423664"/>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No map button</a:t>
            </a:r>
          </a:p>
        </p:txBody>
      </p:sp>
      <p:sp>
        <p:nvSpPr>
          <p:cNvPr id="64" name="TextBox 63"/>
          <p:cNvSpPr txBox="1"/>
          <p:nvPr/>
        </p:nvSpPr>
        <p:spPr>
          <a:xfrm>
            <a:off x="7744967" y="4643374"/>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room is shown as information. A second navigation target would only distract here.</a:t>
            </a:r>
          </a:p>
        </p:txBody>
      </p:sp>
      <p:sp>
        <p:nvSpPr>
          <p:cNvPr id="65" name="Rectangle 6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8" name="TextBox 6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Out of the box the heading reads </a:t>
            </a:r>
            <a:r>
              <a:rPr sz="1000" b="1" i="0" lang="en-US">
                <a:solidFill>
                  <a:srgbClr val="2B3844"/>
                </a:solidFill>
                <a:latin typeface="Segoe UI"/>
              </a:rPr>
              <a:t>Events</a:t>
            </a:r>
            <a:r>
              <a:rPr sz="1000" b="0" i="0" lang="en-US">
                <a:solidFill>
                  <a:srgbClr val="2B3844"/>
                </a:solidFill>
                <a:latin typeface="Segoe UI"/>
              </a:rPr>
              <a:t>. A different text goes into </a:t>
            </a:r>
            <a:r>
              <a:rPr sz="1000" b="0" i="0" lang="en-US">
                <a:solidFill>
                  <a:srgbClr val="2B3844"/>
                </a:solidFill>
                <a:latin typeface="Consolas"/>
              </a:rPr>
              <a:t>Settings → Labels &amp; Texts</a:t>
            </a:r>
            <a:r>
              <a:rPr sz="1000" b="0" i="0" lang="en-US">
                <a:solidFill>
                  <a:srgbClr val="2B3844"/>
                </a:solidFill>
                <a:latin typeface="Segoe UI"/>
              </a:rPr>
              <a:t> under </a:t>
            </a:r>
            <a:r>
              <a:rPr sz="1000" b="1" i="0" lang="en-US">
                <a:solidFill>
                  <a:srgbClr val="2B3844"/>
                </a:solidFill>
                <a:latin typeface="Segoe UI"/>
              </a:rPr>
              <a:t>Exhibitor Events Heading</a:t>
            </a:r>
            <a:r>
              <a:rPr sz="1000" b="0" i="0" lang="en-US">
                <a:solidFill>
                  <a:srgbClr val="2B3844"/>
                </a:solidFill>
                <a:latin typeface="Segoe UI"/>
              </a:rPr>
              <a:t>.</a:t>
            </a:r>
          </a:p>
        </p:txBody>
      </p:sp>
      <p:sp>
        <p:nvSpPr>
          <p:cNvPr id="69" name="Rectangle 6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71" name="TextBox 7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63 / 153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5.13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Before you hand the exhibitor 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name</a:t>
            </a:r>
            <a:r>
              <a:rPr sz="1150" b="0" i="0" lang="en-US">
                <a:solidFill>
                  <a:srgbClr val="2B3844"/>
                </a:solidFill>
                <a:latin typeface="Segoe UI"/>
              </a:rPr>
              <a:t> is spelled correctly - it ends up on the booth sign.</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event</a:t>
            </a:r>
            <a:r>
              <a:rPr sz="1150" b="0" i="0" lang="en-US">
                <a:solidFill>
                  <a:srgbClr val="2B3844"/>
                </a:solidFill>
                <a:latin typeface="Segoe UI"/>
              </a:rPr>
              <a:t> has been picked.</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Booth IDs</a:t>
            </a:r>
            <a:r>
              <a:rPr sz="1150" b="0" i="0" lang="en-US">
                <a:solidFill>
                  <a:srgbClr val="2B3844"/>
                </a:solidFill>
                <a:latin typeface="Segoe UI"/>
              </a:rPr>
              <a:t> and </a:t>
            </a:r>
            <a:r>
              <a:rPr sz="1150" b="1" i="0" lang="en-US">
                <a:solidFill>
                  <a:srgbClr val="2B3844"/>
                </a:solidFill>
                <a:latin typeface="Segoe UI"/>
              </a:rPr>
              <a:t>Hall / Room</a:t>
            </a:r>
            <a:r>
              <a:rPr sz="1150" b="0" i="0" lang="en-US">
                <a:solidFill>
                  <a:srgbClr val="2B3844"/>
                </a:solidFill>
                <a:latin typeface="Segoe UI"/>
              </a:rPr>
              <a:t> are set.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 </a:t>
            </a:r>
            <a:r>
              <a:rPr sz="1150" b="1" i="0" lang="en-US">
                <a:solidFill>
                  <a:srgbClr val="2B3844"/>
                </a:solidFill>
                <a:latin typeface="Segoe UI"/>
              </a:rPr>
              <a:t>type</a:t>
            </a:r>
            <a:r>
              <a:rPr sz="1150" b="0" i="0" lang="en-US">
                <a:solidFill>
                  <a:srgbClr val="2B3844"/>
                </a:solidFill>
                <a:latin typeface="Segoe UI"/>
              </a:rPr>
              <a:t> has been chosen.</a:t>
            </a:r>
          </a:p>
        </p:txBody>
      </p:sp>
      <p:sp>
        <p:nvSpPr>
          <p:cNvPr id="18" name="Rounded Rectangle 17"/>
          <p:cNvSpPr/>
          <p:nvPr/>
        </p:nvSpPr>
        <p:spPr>
          <a:xfrm>
            <a:off x="566928" y="2639568"/>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08076" y="2662428"/>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914400" y="2648712"/>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At least one </a:t>
            </a:r>
            <a:r>
              <a:rPr sz="1150" b="1" i="0" lang="en-US">
                <a:solidFill>
                  <a:srgbClr val="2B3844"/>
                </a:solidFill>
                <a:latin typeface="Segoe UI"/>
              </a:rPr>
              <a:t>category</a:t>
            </a:r>
            <a:r>
              <a:rPr sz="1150" b="0" i="0" lang="en-US">
                <a:solidFill>
                  <a:srgbClr val="2B3844"/>
                </a:solidFill>
                <a:latin typeface="Segoe UI"/>
              </a:rPr>
              <a:t> is assigned.</a:t>
            </a:r>
          </a:p>
        </p:txBody>
      </p:sp>
      <p:sp>
        <p:nvSpPr>
          <p:cNvPr id="21" name="Rounded Rectangle 20"/>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description</a:t>
            </a:r>
            <a:r>
              <a:rPr sz="1150" b="0" i="0" lang="en-US">
                <a:solidFill>
                  <a:srgbClr val="2B3844"/>
                </a:solidFill>
                <a:latin typeface="Segoe UI"/>
              </a:rPr>
              <a:t> is filled in.</a:t>
            </a:r>
          </a:p>
        </p:txBody>
      </p:sp>
      <p:sp>
        <p:nvSpPr>
          <p:cNvPr id="24" name="Rounded Rectangle 23"/>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 </a:t>
            </a:r>
            <a:r>
              <a:rPr sz="1150" b="1" i="0" lang="en-US">
                <a:solidFill>
                  <a:srgbClr val="2B3844"/>
                </a:solidFill>
                <a:latin typeface="Segoe UI"/>
              </a:rPr>
              <a:t>featured image</a:t>
            </a:r>
            <a:r>
              <a:rPr sz="1150" b="0" i="0" lang="en-US">
                <a:solidFill>
                  <a:srgbClr val="2B3844"/>
                </a:solidFill>
                <a:latin typeface="Segoe UI"/>
              </a:rPr>
              <a:t> is set.</a:t>
            </a:r>
          </a:p>
        </p:txBody>
      </p:sp>
      <p:sp>
        <p:nvSpPr>
          <p:cNvPr id="27" name="Rounded Rectangle 26"/>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At least one </a:t>
            </a:r>
            <a:r>
              <a:rPr sz="1150" b="1" i="0" lang="en-US">
                <a:solidFill>
                  <a:srgbClr val="2B3844"/>
                </a:solidFill>
                <a:latin typeface="Segoe UI"/>
              </a:rPr>
              <a:t>contact field</a:t>
            </a:r>
            <a:r>
              <a:rPr sz="1150" b="0" i="0" lang="en-US">
                <a:solidFill>
                  <a:srgbClr val="2B3844"/>
                </a:solidFill>
                <a:latin typeface="Segoe UI"/>
              </a:rPr>
              <a:t> is filled in.</a:t>
            </a:r>
          </a:p>
        </p:txBody>
      </p:sp>
      <p:sp>
        <p:nvSpPr>
          <p:cNvPr id="30" name="Rounded Rectangle 29"/>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32" name="TextBox 31"/>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record is </a:t>
            </a:r>
            <a:r>
              <a:rPr sz="1150" b="1" i="0" lang="en-US">
                <a:solidFill>
                  <a:srgbClr val="2B3844"/>
                </a:solidFill>
                <a:latin typeface="Segoe UI"/>
              </a:rPr>
              <a:t>published</a:t>
            </a:r>
            <a:r>
              <a:rPr sz="1150" b="0" i="0" lang="en-US">
                <a:solidFill>
                  <a:srgbClr val="2B3844"/>
                </a:solidFill>
                <a:latin typeface="Segoe UI"/>
              </a:rPr>
              <a:t>.</a:t>
            </a:r>
          </a:p>
        </p:txBody>
      </p:sp>
      <p:sp>
        <p:nvSpPr>
          <p:cNvPr id="33" name="Rounded Rectangle 32"/>
          <p:cNvSpPr/>
          <p:nvPr/>
        </p:nvSpPr>
        <p:spPr>
          <a:xfrm>
            <a:off x="6301587" y="2639568"/>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342735" y="2662428"/>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35" name="TextBox 34"/>
          <p:cNvSpPr txBox="1"/>
          <p:nvPr/>
        </p:nvSpPr>
        <p:spPr>
          <a:xfrm>
            <a:off x="6649059" y="2648712"/>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dashboard</a:t>
            </a:r>
            <a:r>
              <a:rPr sz="1150" b="0" i="0" lang="en-US">
                <a:solidFill>
                  <a:srgbClr val="2B3844"/>
                </a:solidFill>
                <a:latin typeface="Segoe UI"/>
              </a:rPr>
              <a:t> no longer reports anything about this exhibitor.</a:t>
            </a:r>
          </a:p>
        </p:txBody>
      </p:sp>
      <p:sp>
        <p:nvSpPr>
          <p:cNvPr id="36" name="Rectangle 35"/>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9" name="TextBox 38"/>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These ten points match the audit cards from chapter 4 exactly. Tick them off while creating a record and there is nothing to add later.</a:t>
            </a:r>
          </a:p>
        </p:txBody>
      </p:sp>
      <p:sp>
        <p:nvSpPr>
          <p:cNvPr id="40" name="Rectangle 3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5 · Adding an exhibitor</a:t>
            </a:r>
          </a:p>
        </p:txBody>
      </p:sp>
      <p:sp>
        <p:nvSpPr>
          <p:cNvPr id="42" name="TextBox 4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64 / 153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6</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Getting organised</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Five lists sort your exhibitors - and drive colour, flag and filters.</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five lists</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Locations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Types</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Countries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Categories &amp; products</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Effect in the front end</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6 · Getting organised</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65 / 153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five lists compared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70990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List</a:t>
            </a:r>
          </a:p>
        </p:txBody>
      </p:sp>
      <p:sp>
        <p:nvSpPr>
          <p:cNvPr id="8" name="TextBox 7"/>
          <p:cNvSpPr txBox="1"/>
          <p:nvPr/>
        </p:nvSpPr>
        <p:spPr>
          <a:xfrm>
            <a:off x="2569439" y="1435608"/>
            <a:ext cx="320420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for</a:t>
            </a:r>
          </a:p>
        </p:txBody>
      </p:sp>
      <p:sp>
        <p:nvSpPr>
          <p:cNvPr id="9" name="TextBox 8"/>
          <p:cNvSpPr txBox="1"/>
          <p:nvPr/>
        </p:nvSpPr>
        <p:spPr>
          <a:xfrm>
            <a:off x="5956525" y="1435608"/>
            <a:ext cx="220800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How many per exhibitor</a:t>
            </a:r>
          </a:p>
        </p:txBody>
      </p:sp>
      <p:sp>
        <p:nvSpPr>
          <p:cNvPr id="10" name="TextBox 9"/>
          <p:cNvSpPr txBox="1"/>
          <p:nvPr/>
        </p:nvSpPr>
        <p:spPr>
          <a:xfrm>
            <a:off x="8347409" y="1435608"/>
            <a:ext cx="3204205"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Special feature</a:t>
            </a:r>
          </a:p>
        </p:txBody>
      </p:sp>
      <p:sp>
        <p:nvSpPr>
          <p:cNvPr id="11" name="TextBox 10"/>
          <p:cNvSpPr txBox="1"/>
          <p:nvPr/>
        </p:nvSpPr>
        <p:spPr>
          <a:xfrm>
            <a:off x="676656" y="1856232"/>
            <a:ext cx="170990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Types</a:t>
            </a:r>
          </a:p>
        </p:txBody>
      </p:sp>
      <p:sp>
        <p:nvSpPr>
          <p:cNvPr id="12" name="TextBox 11"/>
          <p:cNvSpPr txBox="1"/>
          <p:nvPr/>
        </p:nvSpPr>
        <p:spPr>
          <a:xfrm>
            <a:off x="2569439" y="1856232"/>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kind of exhibitor</a:t>
            </a:r>
          </a:p>
        </p:txBody>
      </p:sp>
      <p:sp>
        <p:nvSpPr>
          <p:cNvPr id="13" name="TextBox 12"/>
          <p:cNvSpPr txBox="1"/>
          <p:nvPr/>
        </p:nvSpPr>
        <p:spPr>
          <a:xfrm>
            <a:off x="5956525" y="1856232"/>
            <a:ext cx="22080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exactly one</a:t>
            </a:r>
          </a:p>
        </p:txBody>
      </p:sp>
      <p:sp>
        <p:nvSpPr>
          <p:cNvPr id="14" name="TextBox 13"/>
          <p:cNvSpPr txBox="1"/>
          <p:nvPr/>
        </p:nvSpPr>
        <p:spPr>
          <a:xfrm>
            <a:off x="8347409" y="1856232"/>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Accent Color and Type Image/Icon</a:t>
            </a:r>
          </a:p>
        </p:txBody>
      </p:sp>
      <p:sp>
        <p:nvSpPr>
          <p:cNvPr id="15" name="Rectangle 14"/>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390140"/>
            <a:ext cx="170990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Categories</a:t>
            </a:r>
          </a:p>
        </p:txBody>
      </p:sp>
      <p:sp>
        <p:nvSpPr>
          <p:cNvPr id="18" name="TextBox 17"/>
          <p:cNvSpPr txBox="1"/>
          <p:nvPr/>
        </p:nvSpPr>
        <p:spPr>
          <a:xfrm>
            <a:off x="2569439" y="2390140"/>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theme</a:t>
            </a:r>
          </a:p>
        </p:txBody>
      </p:sp>
      <p:sp>
        <p:nvSpPr>
          <p:cNvPr id="19" name="TextBox 18"/>
          <p:cNvSpPr txBox="1"/>
          <p:nvPr/>
        </p:nvSpPr>
        <p:spPr>
          <a:xfrm>
            <a:off x="5956525" y="2390140"/>
            <a:ext cx="22080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as many as you like</a:t>
            </a:r>
          </a:p>
        </p:txBody>
      </p:sp>
      <p:sp>
        <p:nvSpPr>
          <p:cNvPr id="20" name="TextBox 19"/>
          <p:cNvSpPr txBox="1"/>
          <p:nvPr/>
        </p:nvSpPr>
        <p:spPr>
          <a:xfrm>
            <a:off x="8347409" y="2390140"/>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Sub-levels possible</a:t>
            </a:r>
          </a:p>
        </p:txBody>
      </p:sp>
      <p:sp>
        <p:nvSpPr>
          <p:cNvPr id="21" name="Rectangle 20"/>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2924048"/>
            <a:ext cx="170990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Products</a:t>
            </a:r>
          </a:p>
        </p:txBody>
      </p:sp>
      <p:sp>
        <p:nvSpPr>
          <p:cNvPr id="23" name="TextBox 22"/>
          <p:cNvSpPr txBox="1"/>
          <p:nvPr/>
        </p:nvSpPr>
        <p:spPr>
          <a:xfrm>
            <a:off x="2569439" y="2924048"/>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What is on offer at the booth</a:t>
            </a:r>
          </a:p>
        </p:txBody>
      </p:sp>
      <p:sp>
        <p:nvSpPr>
          <p:cNvPr id="24" name="TextBox 23"/>
          <p:cNvSpPr txBox="1"/>
          <p:nvPr/>
        </p:nvSpPr>
        <p:spPr>
          <a:xfrm>
            <a:off x="5956525" y="2924048"/>
            <a:ext cx="22080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as many as you like</a:t>
            </a:r>
          </a:p>
        </p:txBody>
      </p:sp>
      <p:sp>
        <p:nvSpPr>
          <p:cNvPr id="25" name="TextBox 24"/>
          <p:cNvSpPr txBox="1"/>
          <p:nvPr/>
        </p:nvSpPr>
        <p:spPr>
          <a:xfrm>
            <a:off x="8347409" y="2924048"/>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Filter shown on request only</a:t>
            </a:r>
          </a:p>
        </p:txBody>
      </p:sp>
      <p:sp>
        <p:nvSpPr>
          <p:cNvPr id="26" name="Rectangle 25"/>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457955"/>
            <a:ext cx="170990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Countries</a:t>
            </a:r>
          </a:p>
        </p:txBody>
      </p:sp>
      <p:sp>
        <p:nvSpPr>
          <p:cNvPr id="29" name="TextBox 28"/>
          <p:cNvSpPr txBox="1"/>
          <p:nvPr/>
        </p:nvSpPr>
        <p:spPr>
          <a:xfrm>
            <a:off x="2569439" y="3457955"/>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origin</a:t>
            </a:r>
          </a:p>
        </p:txBody>
      </p:sp>
      <p:sp>
        <p:nvSpPr>
          <p:cNvPr id="30" name="TextBox 29"/>
          <p:cNvSpPr txBox="1"/>
          <p:nvPr/>
        </p:nvSpPr>
        <p:spPr>
          <a:xfrm>
            <a:off x="5956525" y="3457955"/>
            <a:ext cx="22080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exactly one</a:t>
            </a:r>
          </a:p>
        </p:txBody>
      </p:sp>
      <p:sp>
        <p:nvSpPr>
          <p:cNvPr id="31" name="TextBox 30"/>
          <p:cNvSpPr txBox="1"/>
          <p:nvPr/>
        </p:nvSpPr>
        <p:spPr>
          <a:xfrm>
            <a:off x="8347409" y="3457955"/>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Country Code (ISO) drives the flag</a:t>
            </a:r>
          </a:p>
        </p:txBody>
      </p:sp>
      <p:sp>
        <p:nvSpPr>
          <p:cNvPr id="32" name="Rectangle 31"/>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91863"/>
            <a:ext cx="1709903"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Locations</a:t>
            </a:r>
          </a:p>
        </p:txBody>
      </p:sp>
      <p:sp>
        <p:nvSpPr>
          <p:cNvPr id="34" name="TextBox 33"/>
          <p:cNvSpPr txBox="1"/>
          <p:nvPr/>
        </p:nvSpPr>
        <p:spPr>
          <a:xfrm>
            <a:off x="2569439" y="3991863"/>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Hall or room</a:t>
            </a:r>
          </a:p>
        </p:txBody>
      </p:sp>
      <p:sp>
        <p:nvSpPr>
          <p:cNvPr id="35" name="TextBox 34"/>
          <p:cNvSpPr txBox="1"/>
          <p:nvPr/>
        </p:nvSpPr>
        <p:spPr>
          <a:xfrm>
            <a:off x="5956525" y="3991863"/>
            <a:ext cx="22080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as many as you like</a:t>
            </a:r>
          </a:p>
        </p:txBody>
      </p:sp>
      <p:sp>
        <p:nvSpPr>
          <p:cNvPr id="36" name="TextBox 35"/>
          <p:cNvSpPr txBox="1"/>
          <p:nvPr/>
        </p:nvSpPr>
        <p:spPr>
          <a:xfrm>
            <a:off x="8347409" y="3991863"/>
            <a:ext cx="3204205"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Sub-levels possible, links to the hall plan</a:t>
            </a:r>
          </a:p>
        </p:txBody>
      </p:sp>
      <p:sp>
        <p:nvSpPr>
          <p:cNvPr id="37" name="Rectangle 36"/>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4534915"/>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566928" y="4534915"/>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49808" y="4653787"/>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1" name="TextBox 40"/>
          <p:cNvSpPr txBox="1"/>
          <p:nvPr/>
        </p:nvSpPr>
        <p:spPr>
          <a:xfrm>
            <a:off x="1773936" y="4653787"/>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find all five as menu entries of their own under </a:t>
            </a:r>
            <a:r>
              <a:rPr sz="1000" b="0" i="0" lang="en-US">
                <a:solidFill>
                  <a:srgbClr val="2B3844"/>
                </a:solidFill>
                <a:latin typeface="Consolas"/>
              </a:rPr>
              <a:t>Exhibitor Manager</a:t>
            </a:r>
            <a:r>
              <a:rPr sz="1000" b="0" i="0" lang="en-US">
                <a:solidFill>
                  <a:srgbClr val="2B3844"/>
                </a:solidFill>
                <a:latin typeface="Segoe UI"/>
              </a:rPr>
              <a:t>. The pages look the same - only the extra fields differ.</a:t>
            </a:r>
          </a:p>
        </p:txBody>
      </p:sp>
      <p:sp>
        <p:nvSpPr>
          <p:cNvPr id="42" name="Rectangle 4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Getting organised</a:t>
            </a:r>
          </a:p>
        </p:txBody>
      </p:sp>
      <p:sp>
        <p:nvSpPr>
          <p:cNvPr id="44" name="TextBox 4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66 / 153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Creating a location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Exhibitor Manager → Locations</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a:t>
            </a:r>
            <a:r>
              <a:rPr sz="1150" b="1" i="0" lang="en-US">
                <a:solidFill>
                  <a:srgbClr val="25333F"/>
                </a:solidFill>
                <a:latin typeface="Segoe UI"/>
              </a:rPr>
              <a:t>Name</a:t>
            </a:r>
            <a:r>
              <a:rPr sz="1150" b="0" i="0" lang="en-US">
                <a:solidFill>
                  <a:srgbClr val="25333F"/>
                </a:solidFill>
                <a:latin typeface="Segoe UI"/>
              </a:rPr>
              <a:t> on the left, for instance “Hall 01”.</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185162"/>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For a room inside a hall pick the hall under </a:t>
            </a:r>
            <a:r>
              <a:rPr sz="1150" b="1" i="0" lang="en-US">
                <a:solidFill>
                  <a:srgbClr val="25333F"/>
                </a:solidFill>
                <a:latin typeface="Segoe UI"/>
              </a:rPr>
              <a:t>Parent Category</a:t>
            </a:r>
            <a:r>
              <a:rPr sz="1150" b="0" i="0" lang="en-US">
                <a:solidFill>
                  <a:srgbClr val="25333F"/>
                </a:solidFill>
                <a:latin typeface="Segoe UI"/>
              </a:rPr>
              <a:t>.</a:t>
            </a:r>
          </a:p>
        </p:txBody>
      </p:sp>
      <p:sp>
        <p:nvSpPr>
          <p:cNvPr id="15" name="TextBox 14"/>
          <p:cNvSpPr txBox="1"/>
          <p:nvPr/>
        </p:nvSpPr>
        <p:spPr>
          <a:xfrm>
            <a:off x="950976" y="2587244"/>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That produces “Hall 01 → Workshop”. Both can be assigned to an exhibitor.</a:t>
            </a:r>
          </a:p>
        </p:txBody>
      </p:sp>
      <p:sp>
        <p:nvSpPr>
          <p:cNvPr id="16" name="Oval 15"/>
          <p:cNvSpPr/>
          <p:nvPr/>
        </p:nvSpPr>
        <p:spPr>
          <a:xfrm>
            <a:off x="566928" y="31236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6484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114548"/>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Add New Category</a:t>
            </a:r>
            <a:r>
              <a:rPr sz="1150" b="0" i="0" lang="en-US">
                <a:solidFill>
                  <a:srgbClr val="25333F"/>
                </a:solidFill>
                <a:latin typeface="Segoe UI"/>
              </a:rPr>
              <a:t>.</a:t>
            </a:r>
          </a:p>
        </p:txBody>
      </p:sp>
      <p:sp>
        <p:nvSpPr>
          <p:cNvPr id="19" name="Oval 18"/>
          <p:cNvSpPr/>
          <p:nvPr/>
        </p:nvSpPr>
        <p:spPr>
          <a:xfrm>
            <a:off x="566928" y="353961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566928" y="358076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1" name="TextBox 20"/>
          <p:cNvSpPr txBox="1"/>
          <p:nvPr/>
        </p:nvSpPr>
        <p:spPr>
          <a:xfrm>
            <a:off x="950976" y="3530473"/>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The new entry appears in the list on the right.</a:t>
            </a:r>
          </a:p>
        </p:txBody>
      </p:sp>
      <p:sp>
        <p:nvSpPr>
          <p:cNvPr id="22" name="TextBox 21"/>
          <p:cNvSpPr txBox="1"/>
          <p:nvPr/>
        </p:nvSpPr>
        <p:spPr>
          <a:xfrm>
            <a:off x="950976" y="3754373"/>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a:t>
            </a:r>
            <a:r>
              <a:rPr sz="950" b="1" i="0" lang="en-US">
                <a:solidFill>
                  <a:srgbClr val="6B7A88"/>
                </a:solidFill>
                <a:latin typeface="Segoe UI"/>
              </a:rPr>
              <a:t>Count</a:t>
            </a:r>
            <a:r>
              <a:rPr sz="950" b="0" i="0" lang="en-US">
                <a:solidFill>
                  <a:srgbClr val="6B7A88"/>
                </a:solidFill>
                <a:latin typeface="Segoe UI"/>
              </a:rPr>
              <a:t> column shows how many exhibitors sit there.</a:t>
            </a:r>
          </a:p>
        </p:txBody>
      </p:sp>
      <p:sp>
        <p:nvSpPr>
          <p:cNvPr id="23" name="Rectangle 22"/>
          <p:cNvSpPr/>
          <p:nvPr/>
        </p:nvSpPr>
        <p:spPr>
          <a:xfrm>
            <a:off x="5041087" y="1353312"/>
            <a:ext cx="658368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041087"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13252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6" name="Rectangle 25"/>
          <p:cNvSpPr/>
          <p:nvPr/>
        </p:nvSpPr>
        <p:spPr>
          <a:xfrm>
            <a:off x="504108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18739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8" name="Rectangle 27"/>
          <p:cNvSpPr/>
          <p:nvPr/>
        </p:nvSpPr>
        <p:spPr>
          <a:xfrm>
            <a:off x="50410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18739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0" name="Rectangle 29"/>
          <p:cNvSpPr/>
          <p:nvPr/>
        </p:nvSpPr>
        <p:spPr>
          <a:xfrm>
            <a:off x="5041087" y="2112264"/>
            <a:ext cx="1481328" cy="13350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31540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2" name="TextBox 31"/>
          <p:cNvSpPr txBox="1"/>
          <p:nvPr/>
        </p:nvSpPr>
        <p:spPr>
          <a:xfrm>
            <a:off x="531540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3" name="TextBox 32"/>
          <p:cNvSpPr txBox="1"/>
          <p:nvPr/>
        </p:nvSpPr>
        <p:spPr>
          <a:xfrm>
            <a:off x="531540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Types</a:t>
            </a:r>
          </a:p>
        </p:txBody>
      </p:sp>
      <p:sp>
        <p:nvSpPr>
          <p:cNvPr id="34" name="TextBox 33"/>
          <p:cNvSpPr txBox="1"/>
          <p:nvPr/>
        </p:nvSpPr>
        <p:spPr>
          <a:xfrm>
            <a:off x="531540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5" name="TextBox 34"/>
          <p:cNvSpPr txBox="1"/>
          <p:nvPr/>
        </p:nvSpPr>
        <p:spPr>
          <a:xfrm>
            <a:off x="531540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Products</a:t>
            </a:r>
          </a:p>
        </p:txBody>
      </p:sp>
      <p:sp>
        <p:nvSpPr>
          <p:cNvPr id="36" name="TextBox 35"/>
          <p:cNvSpPr txBox="1"/>
          <p:nvPr/>
        </p:nvSpPr>
        <p:spPr>
          <a:xfrm>
            <a:off x="531540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Countries</a:t>
            </a:r>
          </a:p>
        </p:txBody>
      </p:sp>
      <p:sp>
        <p:nvSpPr>
          <p:cNvPr id="37" name="TextBox 36"/>
          <p:cNvSpPr txBox="1"/>
          <p:nvPr/>
        </p:nvSpPr>
        <p:spPr>
          <a:xfrm>
            <a:off x="5315407" y="32506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Locations</a:t>
            </a:r>
          </a:p>
        </p:txBody>
      </p:sp>
      <p:sp>
        <p:nvSpPr>
          <p:cNvPr id="38" name="TextBox 37"/>
          <p:cNvSpPr txBox="1"/>
          <p:nvPr/>
        </p:nvSpPr>
        <p:spPr>
          <a:xfrm>
            <a:off x="5187391" y="35067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9" name="TextBox 38"/>
          <p:cNvSpPr txBox="1"/>
          <p:nvPr/>
        </p:nvSpPr>
        <p:spPr>
          <a:xfrm>
            <a:off x="5187391" y="374446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0" name="TextBox 39"/>
          <p:cNvSpPr txBox="1"/>
          <p:nvPr/>
        </p:nvSpPr>
        <p:spPr>
          <a:xfrm>
            <a:off x="6723583" y="1700784"/>
            <a:ext cx="45720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Locations (Halls/Rooms)</a:t>
            </a:r>
          </a:p>
        </p:txBody>
      </p:sp>
      <p:sp>
        <p:nvSpPr>
          <p:cNvPr id="41" name="TextBox 40"/>
          <p:cNvSpPr txBox="1"/>
          <p:nvPr/>
        </p:nvSpPr>
        <p:spPr>
          <a:xfrm>
            <a:off x="6723583" y="2011680"/>
            <a:ext cx="1692005" cy="164592"/>
          </a:xfrm>
          <a:prstGeom prst="rect">
            <a:avLst/>
          </a:prstGeom>
          <a:noFill/>
        </p:spPr>
        <p:txBody>
          <a:bodyPr wrap="square" lIns="0" rIns="0" tIns="0" bIns="0" anchor="t">
            <a:spAutoFit/>
          </a:bodyPr>
          <a:lstStyle/>
          <a:p>
            <a:pPr algn="l">
              <a:lnSpc>
                <a:spcPct val="100000"/>
              </a:lnSpc>
            </a:pPr>
            <a:r>
              <a:rPr sz="850" b="1" i="0" lang="en-US">
                <a:solidFill>
                  <a:srgbClr val="1F2933"/>
                </a:solidFill>
                <a:latin typeface="Segoe UI"/>
              </a:rPr>
              <a:t>Add New Category</a:t>
            </a:r>
          </a:p>
        </p:txBody>
      </p:sp>
      <p:sp>
        <p:nvSpPr>
          <p:cNvPr id="42" name="TextBox 41"/>
          <p:cNvSpPr txBox="1"/>
          <p:nvPr/>
        </p:nvSpPr>
        <p:spPr>
          <a:xfrm>
            <a:off x="6723583" y="2249424"/>
            <a:ext cx="1692005"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43" name="Rounded Rectangle 42"/>
          <p:cNvSpPr/>
          <p:nvPr/>
        </p:nvSpPr>
        <p:spPr>
          <a:xfrm>
            <a:off x="6723583" y="2459736"/>
            <a:ext cx="169200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815023" y="2510028"/>
            <a:ext cx="1307957"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Workshop</a:t>
            </a:r>
          </a:p>
        </p:txBody>
      </p:sp>
      <p:sp>
        <p:nvSpPr>
          <p:cNvPr id="45" name="TextBox 44"/>
          <p:cNvSpPr txBox="1"/>
          <p:nvPr/>
        </p:nvSpPr>
        <p:spPr>
          <a:xfrm>
            <a:off x="6723583" y="2788920"/>
            <a:ext cx="1692005"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Slug</a:t>
            </a:r>
          </a:p>
        </p:txBody>
      </p:sp>
      <p:sp>
        <p:nvSpPr>
          <p:cNvPr id="46" name="Rounded Rectangle 45"/>
          <p:cNvSpPr/>
          <p:nvPr/>
        </p:nvSpPr>
        <p:spPr>
          <a:xfrm>
            <a:off x="6723583" y="2999232"/>
            <a:ext cx="169200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815023" y="3049524"/>
            <a:ext cx="1307957" cy="146304"/>
          </a:xfrm>
          <a:prstGeom prst="rect">
            <a:avLst/>
          </a:prstGeom>
          <a:noFill/>
        </p:spPr>
        <p:txBody>
          <a:bodyPr wrap="square" lIns="0" rIns="0" tIns="0" bIns="0" anchor="t">
            <a:spAutoFit/>
          </a:bodyPr>
          <a:lstStyle/>
          <a:p>
            <a:pPr algn="l">
              <a:lnSpc>
                <a:spcPct val="100000"/>
              </a:lnSpc>
            </a:pPr>
          </a:p>
        </p:txBody>
      </p:sp>
      <p:sp>
        <p:nvSpPr>
          <p:cNvPr id="48" name="TextBox 47"/>
          <p:cNvSpPr txBox="1"/>
          <p:nvPr/>
        </p:nvSpPr>
        <p:spPr>
          <a:xfrm>
            <a:off x="6723583" y="3328416"/>
            <a:ext cx="1692005"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Parent Category</a:t>
            </a:r>
          </a:p>
        </p:txBody>
      </p:sp>
      <p:sp>
        <p:nvSpPr>
          <p:cNvPr id="49" name="Rounded Rectangle 48"/>
          <p:cNvSpPr/>
          <p:nvPr/>
        </p:nvSpPr>
        <p:spPr>
          <a:xfrm>
            <a:off x="6723583" y="3538728"/>
            <a:ext cx="1692005"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815023" y="3589020"/>
            <a:ext cx="1307957"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Hall 01</a:t>
            </a:r>
          </a:p>
        </p:txBody>
      </p:sp>
      <p:sp>
        <p:nvSpPr>
          <p:cNvPr id="51" name="TextBox 50"/>
          <p:cNvSpPr txBox="1"/>
          <p:nvPr/>
        </p:nvSpPr>
        <p:spPr>
          <a:xfrm>
            <a:off x="8196132" y="358902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2" name="Rounded Rectangle 51"/>
          <p:cNvSpPr/>
          <p:nvPr/>
        </p:nvSpPr>
        <p:spPr>
          <a:xfrm>
            <a:off x="6723583" y="3895344"/>
            <a:ext cx="1181404"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723583" y="3945636"/>
            <a:ext cx="1181404"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Add New Category</a:t>
            </a:r>
          </a:p>
        </p:txBody>
      </p:sp>
      <p:sp>
        <p:nvSpPr>
          <p:cNvPr id="54" name="Rectangle 53"/>
          <p:cNvSpPr/>
          <p:nvPr/>
        </p:nvSpPr>
        <p:spPr>
          <a:xfrm>
            <a:off x="8689908" y="2011680"/>
            <a:ext cx="2733690"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8753916" y="2066544"/>
            <a:ext cx="1111383"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Name</a:t>
            </a:r>
          </a:p>
        </p:txBody>
      </p:sp>
      <p:sp>
        <p:nvSpPr>
          <p:cNvPr id="56" name="TextBox 55"/>
          <p:cNvSpPr txBox="1"/>
          <p:nvPr/>
        </p:nvSpPr>
        <p:spPr>
          <a:xfrm>
            <a:off x="9956740" y="2066544"/>
            <a:ext cx="892688"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Slug</a:t>
            </a:r>
          </a:p>
        </p:txBody>
      </p:sp>
      <p:sp>
        <p:nvSpPr>
          <p:cNvPr id="57" name="TextBox 56"/>
          <p:cNvSpPr txBox="1"/>
          <p:nvPr/>
        </p:nvSpPr>
        <p:spPr>
          <a:xfrm>
            <a:off x="10940869" y="2066544"/>
            <a:ext cx="455298"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Count</a:t>
            </a:r>
          </a:p>
        </p:txBody>
      </p:sp>
      <p:sp>
        <p:nvSpPr>
          <p:cNvPr id="58" name="Rectangle 57"/>
          <p:cNvSpPr/>
          <p:nvPr/>
        </p:nvSpPr>
        <p:spPr>
          <a:xfrm>
            <a:off x="8689908" y="2249424"/>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8753916" y="2313432"/>
            <a:ext cx="111138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Hall 01</a:t>
            </a:r>
          </a:p>
        </p:txBody>
      </p:sp>
      <p:sp>
        <p:nvSpPr>
          <p:cNvPr id="60" name="TextBox 59"/>
          <p:cNvSpPr txBox="1"/>
          <p:nvPr/>
        </p:nvSpPr>
        <p:spPr>
          <a:xfrm>
            <a:off x="9956740" y="2313432"/>
            <a:ext cx="89268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hall-01</a:t>
            </a:r>
          </a:p>
        </p:txBody>
      </p:sp>
      <p:sp>
        <p:nvSpPr>
          <p:cNvPr id="61" name="TextBox 60"/>
          <p:cNvSpPr txBox="1"/>
          <p:nvPr/>
        </p:nvSpPr>
        <p:spPr>
          <a:xfrm>
            <a:off x="10940869" y="2313432"/>
            <a:ext cx="45529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62</a:t>
            </a:r>
          </a:p>
        </p:txBody>
      </p:sp>
      <p:sp>
        <p:nvSpPr>
          <p:cNvPr id="62" name="Rectangle 61"/>
          <p:cNvSpPr/>
          <p:nvPr/>
        </p:nvSpPr>
        <p:spPr>
          <a:xfrm>
            <a:off x="8689908" y="2505456"/>
            <a:ext cx="2733690"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8689908" y="2505456"/>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8753916" y="2569464"/>
            <a:ext cx="111138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 Workshop</a:t>
            </a:r>
          </a:p>
        </p:txBody>
      </p:sp>
      <p:sp>
        <p:nvSpPr>
          <p:cNvPr id="65" name="TextBox 64"/>
          <p:cNvSpPr txBox="1"/>
          <p:nvPr/>
        </p:nvSpPr>
        <p:spPr>
          <a:xfrm>
            <a:off x="9956740" y="2569464"/>
            <a:ext cx="89268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workshop</a:t>
            </a:r>
          </a:p>
        </p:txBody>
      </p:sp>
      <p:sp>
        <p:nvSpPr>
          <p:cNvPr id="66" name="TextBox 65"/>
          <p:cNvSpPr txBox="1"/>
          <p:nvPr/>
        </p:nvSpPr>
        <p:spPr>
          <a:xfrm>
            <a:off x="10940869" y="2569464"/>
            <a:ext cx="45529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3</a:t>
            </a:r>
          </a:p>
        </p:txBody>
      </p:sp>
      <p:sp>
        <p:nvSpPr>
          <p:cNvPr id="67" name="Rectangle 66"/>
          <p:cNvSpPr/>
          <p:nvPr/>
        </p:nvSpPr>
        <p:spPr>
          <a:xfrm>
            <a:off x="8689908" y="2761488"/>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8753916" y="2825496"/>
            <a:ext cx="111138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Hall 02</a:t>
            </a:r>
          </a:p>
        </p:txBody>
      </p:sp>
      <p:sp>
        <p:nvSpPr>
          <p:cNvPr id="69" name="TextBox 68"/>
          <p:cNvSpPr txBox="1"/>
          <p:nvPr/>
        </p:nvSpPr>
        <p:spPr>
          <a:xfrm>
            <a:off x="9956740" y="2825496"/>
            <a:ext cx="89268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hall-02</a:t>
            </a:r>
          </a:p>
        </p:txBody>
      </p:sp>
      <p:sp>
        <p:nvSpPr>
          <p:cNvPr id="70" name="TextBox 69"/>
          <p:cNvSpPr txBox="1"/>
          <p:nvPr/>
        </p:nvSpPr>
        <p:spPr>
          <a:xfrm>
            <a:off x="10940869" y="2825496"/>
            <a:ext cx="45529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48</a:t>
            </a:r>
          </a:p>
        </p:txBody>
      </p:sp>
      <p:sp>
        <p:nvSpPr>
          <p:cNvPr id="71" name="Rectangle 70"/>
          <p:cNvSpPr/>
          <p:nvPr/>
        </p:nvSpPr>
        <p:spPr>
          <a:xfrm>
            <a:off x="8689908" y="3017520"/>
            <a:ext cx="2733690"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8689908" y="3017520"/>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8753916" y="3081528"/>
            <a:ext cx="111138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Artist Alley</a:t>
            </a:r>
          </a:p>
        </p:txBody>
      </p:sp>
      <p:sp>
        <p:nvSpPr>
          <p:cNvPr id="74" name="TextBox 73"/>
          <p:cNvSpPr txBox="1"/>
          <p:nvPr/>
        </p:nvSpPr>
        <p:spPr>
          <a:xfrm>
            <a:off x="9956740" y="3081528"/>
            <a:ext cx="89268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artist-alley</a:t>
            </a:r>
          </a:p>
        </p:txBody>
      </p:sp>
      <p:sp>
        <p:nvSpPr>
          <p:cNvPr id="75" name="TextBox 74"/>
          <p:cNvSpPr txBox="1"/>
          <p:nvPr/>
        </p:nvSpPr>
        <p:spPr>
          <a:xfrm>
            <a:off x="10940869" y="3081528"/>
            <a:ext cx="45529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26</a:t>
            </a:r>
          </a:p>
        </p:txBody>
      </p:sp>
      <p:sp>
        <p:nvSpPr>
          <p:cNvPr id="76" name="Rectangle 75"/>
          <p:cNvSpPr/>
          <p:nvPr/>
        </p:nvSpPr>
        <p:spPr>
          <a:xfrm>
            <a:off x="8689908" y="3273552"/>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8753916" y="3337560"/>
            <a:ext cx="1111383"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Foyer</a:t>
            </a:r>
          </a:p>
        </p:txBody>
      </p:sp>
      <p:sp>
        <p:nvSpPr>
          <p:cNvPr id="78" name="TextBox 77"/>
          <p:cNvSpPr txBox="1"/>
          <p:nvPr/>
        </p:nvSpPr>
        <p:spPr>
          <a:xfrm>
            <a:off x="9956740" y="3337560"/>
            <a:ext cx="89268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foyer</a:t>
            </a:r>
          </a:p>
        </p:txBody>
      </p:sp>
      <p:sp>
        <p:nvSpPr>
          <p:cNvPr id="79" name="TextBox 78"/>
          <p:cNvSpPr txBox="1"/>
          <p:nvPr/>
        </p:nvSpPr>
        <p:spPr>
          <a:xfrm>
            <a:off x="10940869" y="3337560"/>
            <a:ext cx="455298"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11</a:t>
            </a:r>
          </a:p>
        </p:txBody>
      </p:sp>
      <p:sp>
        <p:nvSpPr>
          <p:cNvPr id="80" name="Rectangle 79"/>
          <p:cNvSpPr/>
          <p:nvPr/>
        </p:nvSpPr>
        <p:spPr>
          <a:xfrm>
            <a:off x="8689908" y="3529584"/>
            <a:ext cx="2733690"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Oval 80"/>
          <p:cNvSpPr/>
          <p:nvPr/>
        </p:nvSpPr>
        <p:spPr>
          <a:xfrm>
            <a:off x="4995367" y="31866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4995367" y="32461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3" name="Oval 82"/>
          <p:cNvSpPr/>
          <p:nvPr/>
        </p:nvSpPr>
        <p:spPr>
          <a:xfrm>
            <a:off x="6494983" y="2441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494983" y="25008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5" name="Oval 84"/>
          <p:cNvSpPr/>
          <p:nvPr/>
        </p:nvSpPr>
        <p:spPr>
          <a:xfrm>
            <a:off x="6494983" y="35204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494983" y="35798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7" name="Oval 86"/>
          <p:cNvSpPr/>
          <p:nvPr/>
        </p:nvSpPr>
        <p:spPr>
          <a:xfrm>
            <a:off x="6494983" y="38816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494983" y="39410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9" name="Oval 88"/>
          <p:cNvSpPr/>
          <p:nvPr/>
        </p:nvSpPr>
        <p:spPr>
          <a:xfrm>
            <a:off x="8461308" y="24963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8461308" y="25557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91" name="Rectangle 90"/>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4" name="TextBox 93"/>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Whoever maintains the hall plan creates hall and rooms along the way (chapter 9). So you mainly need this page for renaming and tidying up. The heading reads </a:t>
            </a:r>
            <a:r>
              <a:rPr sz="1000" b="1" i="0" lang="en-US">
                <a:solidFill>
                  <a:srgbClr val="2B3844"/>
                </a:solidFill>
                <a:latin typeface="Segoe UI"/>
              </a:rPr>
              <a:t>Locations (Halls/Rooms)</a:t>
            </a:r>
            <a:r>
              <a:rPr sz="1000" b="0" i="0" lang="en-US">
                <a:solidFill>
                  <a:srgbClr val="2B3844"/>
                </a:solidFill>
                <a:latin typeface="Segoe UI"/>
              </a:rPr>
              <a:t> while the menu entry is simply </a:t>
            </a:r>
            <a:r>
              <a:rPr sz="1000" b="1" i="0" lang="en-US">
                <a:solidFill>
                  <a:srgbClr val="2B3844"/>
                </a:solidFill>
                <a:latin typeface="Segoe UI"/>
              </a:rPr>
              <a:t>Locations</a:t>
            </a:r>
            <a:r>
              <a:rPr sz="1000" b="0" i="0" lang="en-US">
                <a:solidFill>
                  <a:srgbClr val="2B3844"/>
                </a:solidFill>
                <a:latin typeface="Segoe UI"/>
              </a:rPr>
              <a:t>.</a:t>
            </a:r>
          </a:p>
        </p:txBody>
      </p:sp>
      <p:sp>
        <p:nvSpPr>
          <p:cNvPr id="95" name="Rectangle 9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Getting organised</a:t>
            </a:r>
          </a:p>
        </p:txBody>
      </p:sp>
      <p:sp>
        <p:nvSpPr>
          <p:cNvPr id="97" name="TextBox 9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67 / 153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 quirk that turns up on all five pages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387092"/>
            <a:ext cx="11057839" cy="238353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387092"/>
            <a:ext cx="54864" cy="238353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07716"/>
            <a:ext cx="9777679" cy="88391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The button reads “Add New Category” - on types, products and locations as well.</a:t>
            </a:r>
          </a:p>
        </p:txBody>
      </p:sp>
      <p:sp>
        <p:nvSpPr>
          <p:cNvPr id="9" name="TextBox 8"/>
          <p:cNvSpPr txBox="1"/>
          <p:nvPr/>
        </p:nvSpPr>
        <p:spPr>
          <a:xfrm>
            <a:off x="1207007" y="3819652"/>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For </a:t>
            </a:r>
            <a:r>
              <a:rPr sz="1200" b="1" i="0" lang="en-US">
                <a:solidFill>
                  <a:srgbClr val="4A5D6E"/>
                </a:solidFill>
                <a:latin typeface="Segoe UI"/>
              </a:rPr>
              <a:t>countries</a:t>
            </a:r>
            <a:r>
              <a:rPr sz="1200" b="0" i="0" lang="en-US">
                <a:solidFill>
                  <a:srgbClr val="4A5D6E"/>
                </a:solidFill>
                <a:latin typeface="Segoe UI"/>
              </a:rPr>
              <a:t> it even reads “Add New Tag”. The plugin only supplies three labels for these lists: the name, the singular and the menu title. Everything else comes from WordPress itself - and there, hierarchical lists are called “category” and flat ones “tag”. Do not let that confuse you: you always create exactly what the heading at the top says.</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Getting organised</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68 / 153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Creating an exhibitor type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Exhibitor Manager → Types</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a:t>
            </a:r>
            <a:r>
              <a:rPr sz="1150" b="1" i="0" lang="en-US">
                <a:solidFill>
                  <a:srgbClr val="25333F"/>
                </a:solidFill>
                <a:latin typeface="Segoe UI"/>
              </a:rPr>
              <a:t>Name</a:t>
            </a:r>
            <a:r>
              <a:rPr sz="1150" b="0" i="0" lang="en-US">
                <a:solidFill>
                  <a:srgbClr val="25333F"/>
                </a:solidFill>
                <a:latin typeface="Segoe UI"/>
              </a:rPr>
              <a:t>, for instance “Artist”.</a:t>
            </a:r>
          </a:p>
        </p:txBody>
      </p:sp>
      <p:sp>
        <p:nvSpPr>
          <p:cNvPr id="12" name="Oval 11"/>
          <p:cNvSpPr/>
          <p:nvPr/>
        </p:nvSpPr>
        <p:spPr>
          <a:xfrm>
            <a:off x="566928" y="21943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2354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18516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a colour under </a:t>
            </a:r>
            <a:r>
              <a:rPr sz="1150" b="1" i="0" lang="en-US">
                <a:solidFill>
                  <a:srgbClr val="25333F"/>
                </a:solidFill>
                <a:latin typeface="Segoe UI"/>
              </a:rPr>
              <a:t>Accent Color</a:t>
            </a:r>
            <a:r>
              <a:rPr sz="1150" b="0" i="0" lang="en-US">
                <a:solidFill>
                  <a:srgbClr val="25333F"/>
                </a:solidFill>
                <a:latin typeface="Segoe UI"/>
              </a:rPr>
              <a:t>.</a:t>
            </a:r>
          </a:p>
        </p:txBody>
      </p:sp>
      <p:sp>
        <p:nvSpPr>
          <p:cNvPr id="15" name="TextBox 14"/>
          <p:cNvSpPr txBox="1"/>
          <p:nvPr/>
        </p:nvSpPr>
        <p:spPr>
          <a:xfrm>
            <a:off x="950976" y="2409062"/>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paints frames and tints of the card in the front end.</a:t>
            </a:r>
          </a:p>
        </p:txBody>
      </p:sp>
      <p:sp>
        <p:nvSpPr>
          <p:cNvPr id="16" name="Oval 15"/>
          <p:cNvSpPr/>
          <p:nvPr/>
        </p:nvSpPr>
        <p:spPr>
          <a:xfrm>
            <a:off x="566928" y="280073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84187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79158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Store an image under </a:t>
            </a:r>
            <a:r>
              <a:rPr sz="1150" b="1" i="0" lang="en-US">
                <a:solidFill>
                  <a:srgbClr val="25333F"/>
                </a:solidFill>
                <a:latin typeface="Segoe UI"/>
              </a:rPr>
              <a:t>Type Image/Icon</a:t>
            </a:r>
            <a:r>
              <a:rPr sz="1150" b="0" i="0" lang="en-US">
                <a:solidFill>
                  <a:srgbClr val="25333F"/>
                </a:solidFill>
                <a:latin typeface="Segoe UI"/>
              </a:rPr>
              <a:t> via </a:t>
            </a:r>
            <a:r>
              <a:rPr sz="1150" b="1" i="0" lang="en-US">
                <a:solidFill>
                  <a:srgbClr val="25333F"/>
                </a:solidFill>
                <a:latin typeface="Segoe UI"/>
              </a:rPr>
              <a:t>Select Image</a:t>
            </a:r>
            <a:r>
              <a:rPr sz="1150" b="0" i="0" lang="en-US">
                <a:solidFill>
                  <a:srgbClr val="25333F"/>
                </a:solidFill>
                <a:latin typeface="Segoe UI"/>
              </a:rPr>
              <a:t>.</a:t>
            </a:r>
          </a:p>
        </p:txBody>
      </p:sp>
      <p:sp>
        <p:nvSpPr>
          <p:cNvPr id="19" name="TextBox 18"/>
          <p:cNvSpPr txBox="1"/>
          <p:nvPr/>
        </p:nvSpPr>
        <p:spPr>
          <a:xfrm>
            <a:off x="950976" y="3015487"/>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steps in for every exhibitor of this type that has no logo of its own.</a:t>
            </a:r>
          </a:p>
        </p:txBody>
      </p:sp>
      <p:sp>
        <p:nvSpPr>
          <p:cNvPr id="20" name="Oval 19"/>
          <p:cNvSpPr/>
          <p:nvPr/>
        </p:nvSpPr>
        <p:spPr>
          <a:xfrm>
            <a:off x="566928" y="355193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59308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54279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Add New Category</a:t>
            </a:r>
            <a:r>
              <a:rPr sz="1150" b="0" i="0" lang="en-US">
                <a:solidFill>
                  <a:srgbClr val="25333F"/>
                </a:solidFill>
                <a:latin typeface="Segoe UI"/>
              </a:rPr>
              <a:t> at the bottom.</a:t>
            </a:r>
          </a:p>
        </p:txBody>
      </p:sp>
      <p:sp>
        <p:nvSpPr>
          <p:cNvPr id="23" name="TextBox 22"/>
          <p:cNvSpPr txBox="1"/>
          <p:nvPr/>
        </p:nvSpPr>
        <p:spPr>
          <a:xfrm>
            <a:off x="950976" y="3766692"/>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 an existing type the button reads </a:t>
            </a:r>
            <a:r>
              <a:rPr sz="950" b="1" i="0" lang="en-US">
                <a:solidFill>
                  <a:srgbClr val="6B7A88"/>
                </a:solidFill>
                <a:latin typeface="Segoe UI"/>
              </a:rPr>
              <a:t>Update</a:t>
            </a:r>
            <a:r>
              <a:rPr sz="950" b="0" i="0" lang="en-US">
                <a:solidFill>
                  <a:srgbClr val="6B7A88"/>
                </a:solidFill>
                <a:latin typeface="Segoe UI"/>
              </a:rPr>
              <a:t>.</a:t>
            </a:r>
          </a:p>
        </p:txBody>
      </p:sp>
      <p:sp>
        <p:nvSpPr>
          <p:cNvPr id="24" name="Rectangle 23"/>
          <p:cNvSpPr/>
          <p:nvPr/>
        </p:nvSpPr>
        <p:spPr>
          <a:xfrm>
            <a:off x="5223967" y="1353312"/>
            <a:ext cx="640080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7" name="Rectangle 26"/>
          <p:cNvSpPr/>
          <p:nvPr/>
        </p:nvSpPr>
        <p:spPr>
          <a:xfrm>
            <a:off x="522396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1" name="Rectangle 30"/>
          <p:cNvSpPr/>
          <p:nvPr/>
        </p:nvSpPr>
        <p:spPr>
          <a:xfrm>
            <a:off x="5223967" y="2112264"/>
            <a:ext cx="1481328" cy="13350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3" name="TextBox 32"/>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4" name="TextBox 33"/>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Types</a:t>
            </a:r>
          </a:p>
        </p:txBody>
      </p:sp>
      <p:sp>
        <p:nvSpPr>
          <p:cNvPr id="35" name="TextBox 34"/>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6" name="TextBox 35"/>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Products</a:t>
            </a:r>
          </a:p>
        </p:txBody>
      </p:sp>
      <p:sp>
        <p:nvSpPr>
          <p:cNvPr id="37" name="TextBox 36"/>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Countries</a:t>
            </a:r>
          </a:p>
        </p:txBody>
      </p:sp>
      <p:sp>
        <p:nvSpPr>
          <p:cNvPr id="38" name="TextBox 37"/>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9" name="TextBox 38"/>
          <p:cNvSpPr txBox="1"/>
          <p:nvPr/>
        </p:nvSpPr>
        <p:spPr>
          <a:xfrm>
            <a:off x="5370271" y="35067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0" name="TextBox 39"/>
          <p:cNvSpPr txBox="1"/>
          <p:nvPr/>
        </p:nvSpPr>
        <p:spPr>
          <a:xfrm>
            <a:off x="5370271" y="374446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1" name="TextBox 40"/>
          <p:cNvSpPr txBox="1"/>
          <p:nvPr/>
        </p:nvSpPr>
        <p:spPr>
          <a:xfrm>
            <a:off x="6906463" y="1700784"/>
            <a:ext cx="45720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Exhibitor Types</a:t>
            </a:r>
          </a:p>
        </p:txBody>
      </p:sp>
      <p:sp>
        <p:nvSpPr>
          <p:cNvPr id="42" name="TextBox 41"/>
          <p:cNvSpPr txBox="1"/>
          <p:nvPr/>
        </p:nvSpPr>
        <p:spPr>
          <a:xfrm>
            <a:off x="6906463" y="2011680"/>
            <a:ext cx="2083368" cy="164592"/>
          </a:xfrm>
          <a:prstGeom prst="rect">
            <a:avLst/>
          </a:prstGeom>
          <a:noFill/>
        </p:spPr>
        <p:txBody>
          <a:bodyPr wrap="square" lIns="0" rIns="0" tIns="0" bIns="0" anchor="t">
            <a:spAutoFit/>
          </a:bodyPr>
          <a:lstStyle/>
          <a:p>
            <a:pPr algn="l">
              <a:lnSpc>
                <a:spcPct val="100000"/>
              </a:lnSpc>
            </a:pPr>
            <a:r>
              <a:rPr sz="850" b="1" i="0" lang="en-US">
                <a:solidFill>
                  <a:srgbClr val="1F2933"/>
                </a:solidFill>
                <a:latin typeface="Segoe UI"/>
              </a:rPr>
              <a:t>Add New Category</a:t>
            </a:r>
          </a:p>
        </p:txBody>
      </p:sp>
      <p:sp>
        <p:nvSpPr>
          <p:cNvPr id="43" name="TextBox 42"/>
          <p:cNvSpPr txBox="1"/>
          <p:nvPr/>
        </p:nvSpPr>
        <p:spPr>
          <a:xfrm>
            <a:off x="6906463" y="2249424"/>
            <a:ext cx="2083368"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44" name="Rounded Rectangle 43"/>
          <p:cNvSpPr/>
          <p:nvPr/>
        </p:nvSpPr>
        <p:spPr>
          <a:xfrm>
            <a:off x="6906463" y="2459736"/>
            <a:ext cx="208336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997903" y="2510028"/>
            <a:ext cx="1699320"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Artist</a:t>
            </a:r>
          </a:p>
        </p:txBody>
      </p:sp>
      <p:sp>
        <p:nvSpPr>
          <p:cNvPr id="46" name="TextBox 45"/>
          <p:cNvSpPr txBox="1"/>
          <p:nvPr/>
        </p:nvSpPr>
        <p:spPr>
          <a:xfrm>
            <a:off x="6906463" y="2788920"/>
            <a:ext cx="2083368"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Accent Color</a:t>
            </a:r>
          </a:p>
        </p:txBody>
      </p:sp>
      <p:sp>
        <p:nvSpPr>
          <p:cNvPr id="47" name="Rounded Rectangle 46"/>
          <p:cNvSpPr/>
          <p:nvPr/>
        </p:nvSpPr>
        <p:spPr>
          <a:xfrm>
            <a:off x="6906463" y="2999232"/>
            <a:ext cx="1005840"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6952183" y="3044952"/>
            <a:ext cx="164592" cy="146304"/>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180783" y="3049524"/>
            <a:ext cx="640080" cy="146304"/>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Consolas"/>
              </a:rPr>
              <a:t>#9B358C</a:t>
            </a:r>
          </a:p>
        </p:txBody>
      </p:sp>
      <p:sp>
        <p:nvSpPr>
          <p:cNvPr id="50" name="TextBox 49"/>
          <p:cNvSpPr txBox="1"/>
          <p:nvPr/>
        </p:nvSpPr>
        <p:spPr>
          <a:xfrm>
            <a:off x="6906463" y="3291840"/>
            <a:ext cx="2083368" cy="237744"/>
          </a:xfrm>
          <a:prstGeom prst="rect">
            <a:avLst/>
          </a:prstGeom>
          <a:noFill/>
        </p:spPr>
        <p:txBody>
          <a:bodyPr wrap="square" lIns="0" rIns="0" tIns="0" bIns="0" anchor="t">
            <a:spAutoFit/>
          </a:bodyPr>
          <a:lstStyle/>
          <a:p>
            <a:pPr algn="l">
              <a:lnSpc>
                <a:spcPct val="110000"/>
              </a:lnSpc>
            </a:pPr>
            <a:r>
              <a:rPr sz="600" b="0" i="0" lang="en-US">
                <a:solidFill>
                  <a:srgbClr val="6B7A88"/>
                </a:solidFill>
                <a:latin typeface="Segoe UI"/>
              </a:rPr>
              <a:t>Choose a color for this type (used for borders and tints in the frontend).</a:t>
            </a:r>
          </a:p>
        </p:txBody>
      </p:sp>
      <p:sp>
        <p:nvSpPr>
          <p:cNvPr id="51" name="TextBox 50"/>
          <p:cNvSpPr txBox="1"/>
          <p:nvPr/>
        </p:nvSpPr>
        <p:spPr>
          <a:xfrm>
            <a:off x="6906463" y="3621024"/>
            <a:ext cx="2083368"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Type Image/Icon</a:t>
            </a:r>
          </a:p>
        </p:txBody>
      </p:sp>
      <p:sp>
        <p:nvSpPr>
          <p:cNvPr id="52" name="Rounded Rectangle 51"/>
          <p:cNvSpPr/>
          <p:nvPr/>
        </p:nvSpPr>
        <p:spPr>
          <a:xfrm>
            <a:off x="6906463" y="3840480"/>
            <a:ext cx="954633"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906463" y="3890772"/>
            <a:ext cx="954633"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Select Image</a:t>
            </a:r>
          </a:p>
        </p:txBody>
      </p:sp>
      <p:sp>
        <p:nvSpPr>
          <p:cNvPr id="54" name="TextBox 53"/>
          <p:cNvSpPr txBox="1"/>
          <p:nvPr/>
        </p:nvSpPr>
        <p:spPr>
          <a:xfrm>
            <a:off x="6906463" y="4169664"/>
            <a:ext cx="2083368"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Upload an icon or image for this category.</a:t>
            </a:r>
          </a:p>
        </p:txBody>
      </p:sp>
      <p:sp>
        <p:nvSpPr>
          <p:cNvPr id="55" name="Rectangle 54"/>
          <p:cNvSpPr/>
          <p:nvPr/>
        </p:nvSpPr>
        <p:spPr>
          <a:xfrm>
            <a:off x="9264152" y="2011680"/>
            <a:ext cx="2159447"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9328160" y="2066544"/>
            <a:ext cx="1333795"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Name</a:t>
            </a:r>
          </a:p>
        </p:txBody>
      </p:sp>
      <p:sp>
        <p:nvSpPr>
          <p:cNvPr id="57" name="TextBox 56"/>
          <p:cNvSpPr txBox="1"/>
          <p:nvPr/>
        </p:nvSpPr>
        <p:spPr>
          <a:xfrm>
            <a:off x="10753395" y="2066544"/>
            <a:ext cx="642771"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Count</a:t>
            </a:r>
          </a:p>
        </p:txBody>
      </p:sp>
      <p:sp>
        <p:nvSpPr>
          <p:cNvPr id="58" name="Rectangle 57"/>
          <p:cNvSpPr/>
          <p:nvPr/>
        </p:nvSpPr>
        <p:spPr>
          <a:xfrm>
            <a:off x="9264152" y="2249424"/>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9328160" y="2313432"/>
            <a:ext cx="133379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Retailer</a:t>
            </a:r>
          </a:p>
        </p:txBody>
      </p:sp>
      <p:sp>
        <p:nvSpPr>
          <p:cNvPr id="60" name="TextBox 59"/>
          <p:cNvSpPr txBox="1"/>
          <p:nvPr/>
        </p:nvSpPr>
        <p:spPr>
          <a:xfrm>
            <a:off x="10753395" y="2313432"/>
            <a:ext cx="642771"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96</a:t>
            </a:r>
          </a:p>
        </p:txBody>
      </p:sp>
      <p:sp>
        <p:nvSpPr>
          <p:cNvPr id="61" name="Rectangle 60"/>
          <p:cNvSpPr/>
          <p:nvPr/>
        </p:nvSpPr>
        <p:spPr>
          <a:xfrm>
            <a:off x="9264152" y="2505456"/>
            <a:ext cx="215944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9264152" y="2505456"/>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9328160" y="2569464"/>
            <a:ext cx="133379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Artist</a:t>
            </a:r>
          </a:p>
        </p:txBody>
      </p:sp>
      <p:sp>
        <p:nvSpPr>
          <p:cNvPr id="64" name="TextBox 63"/>
          <p:cNvSpPr txBox="1"/>
          <p:nvPr/>
        </p:nvSpPr>
        <p:spPr>
          <a:xfrm>
            <a:off x="10753395" y="2569464"/>
            <a:ext cx="642771"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38</a:t>
            </a:r>
          </a:p>
        </p:txBody>
      </p:sp>
      <p:sp>
        <p:nvSpPr>
          <p:cNvPr id="65" name="Rectangle 64"/>
          <p:cNvSpPr/>
          <p:nvPr/>
        </p:nvSpPr>
        <p:spPr>
          <a:xfrm>
            <a:off x="9264152" y="2761488"/>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9328160" y="2825496"/>
            <a:ext cx="133379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Association</a:t>
            </a:r>
          </a:p>
        </p:txBody>
      </p:sp>
      <p:sp>
        <p:nvSpPr>
          <p:cNvPr id="67" name="TextBox 66"/>
          <p:cNvSpPr txBox="1"/>
          <p:nvPr/>
        </p:nvSpPr>
        <p:spPr>
          <a:xfrm>
            <a:off x="10753395" y="2825496"/>
            <a:ext cx="642771"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14</a:t>
            </a:r>
          </a:p>
        </p:txBody>
      </p:sp>
      <p:sp>
        <p:nvSpPr>
          <p:cNvPr id="68" name="Rectangle 67"/>
          <p:cNvSpPr/>
          <p:nvPr/>
        </p:nvSpPr>
        <p:spPr>
          <a:xfrm>
            <a:off x="9264152" y="3017520"/>
            <a:ext cx="215944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9264152" y="3017520"/>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9328160" y="3081528"/>
            <a:ext cx="133379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Sponsor</a:t>
            </a:r>
          </a:p>
        </p:txBody>
      </p:sp>
      <p:sp>
        <p:nvSpPr>
          <p:cNvPr id="71" name="TextBox 70"/>
          <p:cNvSpPr txBox="1"/>
          <p:nvPr/>
        </p:nvSpPr>
        <p:spPr>
          <a:xfrm>
            <a:off x="10753395" y="3081528"/>
            <a:ext cx="642771"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6</a:t>
            </a:r>
          </a:p>
        </p:txBody>
      </p:sp>
      <p:sp>
        <p:nvSpPr>
          <p:cNvPr id="72" name="Rectangle 71"/>
          <p:cNvSpPr/>
          <p:nvPr/>
        </p:nvSpPr>
        <p:spPr>
          <a:xfrm>
            <a:off x="9264152" y="3273552"/>
            <a:ext cx="215944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Oval 72"/>
          <p:cNvSpPr/>
          <p:nvPr/>
        </p:nvSpPr>
        <p:spPr>
          <a:xfrm>
            <a:off x="5178247" y="24551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5178247" y="25146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5" name="Oval 74"/>
          <p:cNvSpPr/>
          <p:nvPr/>
        </p:nvSpPr>
        <p:spPr>
          <a:xfrm>
            <a:off x="6677863" y="2441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677863" y="25008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7" name="Oval 76"/>
          <p:cNvSpPr/>
          <p:nvPr/>
        </p:nvSpPr>
        <p:spPr>
          <a:xfrm>
            <a:off x="6677863" y="2980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6677863" y="304038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9" name="Oval 78"/>
          <p:cNvSpPr/>
          <p:nvPr/>
        </p:nvSpPr>
        <p:spPr>
          <a:xfrm>
            <a:off x="6677863" y="3826763"/>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677863" y="38862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1" name="Rectangle 80"/>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4" name="TextBox 8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Give every type a clearly distinguishable colour. On the card it is often the first thing your visitors notice.</a:t>
            </a:r>
          </a:p>
        </p:txBody>
      </p:sp>
      <p:sp>
        <p:nvSpPr>
          <p:cNvPr id="85" name="Rectangle 8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Getting organised</a:t>
            </a:r>
          </a:p>
        </p:txBody>
      </p:sp>
      <p:sp>
        <p:nvSpPr>
          <p:cNvPr id="87" name="TextBox 8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69 / 153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Creating a country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a:t>
            </a:r>
            <a:r>
              <a:rPr sz="1150" b="0" i="0" lang="en-US">
                <a:solidFill>
                  <a:srgbClr val="25333F"/>
                </a:solidFill>
                <a:latin typeface="Consolas"/>
              </a:rPr>
              <a:t>Exhibitor Manager → Countries</a:t>
            </a:r>
            <a:r>
              <a:rPr sz="1150" b="0" i="0" lang="en-US">
                <a:solidFill>
                  <a:srgbClr val="25333F"/>
                </a:solidFill>
                <a:latin typeface="Segoe UI"/>
              </a:rPr>
              <a:t>.</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a:t>
            </a:r>
            <a:r>
              <a:rPr sz="1150" b="1" i="0" lang="en-US">
                <a:solidFill>
                  <a:srgbClr val="25333F"/>
                </a:solidFill>
                <a:latin typeface="Segoe UI"/>
              </a:rPr>
              <a:t>Name</a:t>
            </a:r>
            <a:r>
              <a:rPr sz="1150" b="0" i="0" lang="en-US">
                <a:solidFill>
                  <a:srgbClr val="25333F"/>
                </a:solidFill>
                <a:latin typeface="Segoe UI"/>
              </a:rPr>
              <a:t> freely - for instance “Germany” or “Austria”.</a:t>
            </a:r>
          </a:p>
        </p:txBody>
      </p:sp>
      <p:sp>
        <p:nvSpPr>
          <p:cNvPr id="12" name="Oval 11"/>
          <p:cNvSpPr/>
          <p:nvPr/>
        </p:nvSpPr>
        <p:spPr>
          <a:xfrm>
            <a:off x="566928" y="2372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66928" y="24136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4" name="TextBox 13"/>
          <p:cNvSpPr txBox="1"/>
          <p:nvPr/>
        </p:nvSpPr>
        <p:spPr>
          <a:xfrm>
            <a:off x="950976" y="2363343"/>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code under </a:t>
            </a:r>
            <a:r>
              <a:rPr sz="1150" b="1" i="0" lang="en-US">
                <a:solidFill>
                  <a:srgbClr val="25333F"/>
                </a:solidFill>
                <a:latin typeface="Segoe UI"/>
              </a:rPr>
              <a:t>Country Code (ISO)</a:t>
            </a:r>
            <a:r>
              <a:rPr sz="1150" b="0" i="0" lang="en-US">
                <a:solidFill>
                  <a:srgbClr val="25333F"/>
                </a:solidFill>
                <a:latin typeface="Segoe UI"/>
              </a:rPr>
              <a:t>, e.g. </a:t>
            </a:r>
            <a:r>
              <a:rPr sz="1150" b="0" i="0" lang="en-US">
                <a:solidFill>
                  <a:srgbClr val="25333F"/>
                </a:solidFill>
                <a:latin typeface="Consolas"/>
              </a:rPr>
              <a:t>DE</a:t>
            </a:r>
            <a:r>
              <a:rPr sz="1150" b="0" i="0" lang="en-US">
                <a:solidFill>
                  <a:srgbClr val="25333F"/>
                </a:solidFill>
                <a:latin typeface="Segoe UI"/>
              </a:rPr>
              <a:t> or </a:t>
            </a:r>
            <a:r>
              <a:rPr sz="1150" b="0" i="0" lang="en-US">
                <a:solidFill>
                  <a:srgbClr val="25333F"/>
                </a:solidFill>
                <a:latin typeface="Consolas"/>
              </a:rPr>
              <a:t>AT</a:t>
            </a:r>
            <a:r>
              <a:rPr sz="1150" b="0" i="0" lang="en-US">
                <a:solidFill>
                  <a:srgbClr val="25333F"/>
                </a:solidFill>
                <a:latin typeface="Segoe UI"/>
              </a:rPr>
              <a:t>.</a:t>
            </a:r>
          </a:p>
        </p:txBody>
      </p:sp>
      <p:sp>
        <p:nvSpPr>
          <p:cNvPr id="15" name="TextBox 14"/>
          <p:cNvSpPr txBox="1"/>
          <p:nvPr/>
        </p:nvSpPr>
        <p:spPr>
          <a:xfrm>
            <a:off x="950976" y="2587244"/>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Only this code decides which flag appears. The name itself is yours to choose.</a:t>
            </a:r>
          </a:p>
        </p:txBody>
      </p:sp>
      <p:sp>
        <p:nvSpPr>
          <p:cNvPr id="16" name="Oval 15"/>
          <p:cNvSpPr/>
          <p:nvPr/>
        </p:nvSpPr>
        <p:spPr>
          <a:xfrm>
            <a:off x="566928" y="31236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316484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3114548"/>
            <a:ext cx="386151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list the </a:t>
            </a:r>
            <a:r>
              <a:rPr sz="1150" b="1" i="0" lang="en-US">
                <a:solidFill>
                  <a:srgbClr val="25333F"/>
                </a:solidFill>
                <a:latin typeface="Segoe UI"/>
              </a:rPr>
              <a:t>Flag / Code</a:t>
            </a:r>
            <a:r>
              <a:rPr sz="1150" b="0" i="0" lang="en-US">
                <a:solidFill>
                  <a:srgbClr val="25333F"/>
                </a:solidFill>
                <a:latin typeface="Segoe UI"/>
              </a:rPr>
              <a:t> column shows whether all is well.</a:t>
            </a:r>
          </a:p>
        </p:txBody>
      </p:sp>
      <p:sp>
        <p:nvSpPr>
          <p:cNvPr id="19" name="TextBox 18"/>
          <p:cNvSpPr txBox="1"/>
          <p:nvPr/>
        </p:nvSpPr>
        <p:spPr>
          <a:xfrm>
            <a:off x="950976" y="3516630"/>
            <a:ext cx="386151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If the code is missing it reads </a:t>
            </a:r>
            <a:r>
              <a:rPr sz="950" b="1" i="0" lang="en-US">
                <a:solidFill>
                  <a:srgbClr val="6B7A88"/>
                </a:solidFill>
                <a:latin typeface="Segoe UI"/>
              </a:rPr>
              <a:t>not set</a:t>
            </a:r>
            <a:r>
              <a:rPr sz="950" b="0" i="0" lang="en-US">
                <a:solidFill>
                  <a:srgbClr val="6B7A88"/>
                </a:solidFill>
                <a:latin typeface="Segoe UI"/>
              </a:rPr>
              <a:t>.</a:t>
            </a:r>
          </a:p>
        </p:txBody>
      </p:sp>
      <p:sp>
        <p:nvSpPr>
          <p:cNvPr id="20" name="Rectangle 19"/>
          <p:cNvSpPr/>
          <p:nvPr/>
        </p:nvSpPr>
        <p:spPr>
          <a:xfrm>
            <a:off x="5223967" y="1353312"/>
            <a:ext cx="6400800" cy="30175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223967" y="1353312"/>
            <a:ext cx="640080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31540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3" name="Rectangle 22"/>
          <p:cNvSpPr/>
          <p:nvPr/>
        </p:nvSpPr>
        <p:spPr>
          <a:xfrm>
            <a:off x="5223967" y="1572768"/>
            <a:ext cx="1481328" cy="27980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7027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5" name="Rectangle 24"/>
          <p:cNvSpPr/>
          <p:nvPr/>
        </p:nvSpPr>
        <p:spPr>
          <a:xfrm>
            <a:off x="522396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37027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27" name="Rectangle 26"/>
          <p:cNvSpPr/>
          <p:nvPr/>
        </p:nvSpPr>
        <p:spPr>
          <a:xfrm>
            <a:off x="5223967" y="2112264"/>
            <a:ext cx="1481328" cy="133502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9828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29" name="TextBox 28"/>
          <p:cNvSpPr txBox="1"/>
          <p:nvPr/>
        </p:nvSpPr>
        <p:spPr>
          <a:xfrm>
            <a:off x="549828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0" name="TextBox 29"/>
          <p:cNvSpPr txBox="1"/>
          <p:nvPr/>
        </p:nvSpPr>
        <p:spPr>
          <a:xfrm>
            <a:off x="549828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Types</a:t>
            </a:r>
          </a:p>
        </p:txBody>
      </p:sp>
      <p:sp>
        <p:nvSpPr>
          <p:cNvPr id="31" name="TextBox 30"/>
          <p:cNvSpPr txBox="1"/>
          <p:nvPr/>
        </p:nvSpPr>
        <p:spPr>
          <a:xfrm>
            <a:off x="549828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Categories</a:t>
            </a:r>
          </a:p>
        </p:txBody>
      </p:sp>
      <p:sp>
        <p:nvSpPr>
          <p:cNvPr id="32" name="TextBox 31"/>
          <p:cNvSpPr txBox="1"/>
          <p:nvPr/>
        </p:nvSpPr>
        <p:spPr>
          <a:xfrm>
            <a:off x="549828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Products</a:t>
            </a:r>
          </a:p>
        </p:txBody>
      </p:sp>
      <p:sp>
        <p:nvSpPr>
          <p:cNvPr id="33" name="TextBox 32"/>
          <p:cNvSpPr txBox="1"/>
          <p:nvPr/>
        </p:nvSpPr>
        <p:spPr>
          <a:xfrm>
            <a:off x="5498287" y="30678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Countries</a:t>
            </a:r>
          </a:p>
        </p:txBody>
      </p:sp>
      <p:sp>
        <p:nvSpPr>
          <p:cNvPr id="34" name="TextBox 33"/>
          <p:cNvSpPr txBox="1"/>
          <p:nvPr/>
        </p:nvSpPr>
        <p:spPr>
          <a:xfrm>
            <a:off x="5498287" y="32506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5" name="TextBox 34"/>
          <p:cNvSpPr txBox="1"/>
          <p:nvPr/>
        </p:nvSpPr>
        <p:spPr>
          <a:xfrm>
            <a:off x="5370271" y="35067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6" name="TextBox 35"/>
          <p:cNvSpPr txBox="1"/>
          <p:nvPr/>
        </p:nvSpPr>
        <p:spPr>
          <a:xfrm>
            <a:off x="5370271" y="374446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7" name="TextBox 36"/>
          <p:cNvSpPr txBox="1"/>
          <p:nvPr/>
        </p:nvSpPr>
        <p:spPr>
          <a:xfrm>
            <a:off x="6906463" y="1700784"/>
            <a:ext cx="45720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Countries</a:t>
            </a:r>
          </a:p>
        </p:txBody>
      </p:sp>
      <p:sp>
        <p:nvSpPr>
          <p:cNvPr id="38" name="TextBox 37"/>
          <p:cNvSpPr txBox="1"/>
          <p:nvPr/>
        </p:nvSpPr>
        <p:spPr>
          <a:xfrm>
            <a:off x="6906463" y="2011680"/>
            <a:ext cx="1900488" cy="164592"/>
          </a:xfrm>
          <a:prstGeom prst="rect">
            <a:avLst/>
          </a:prstGeom>
          <a:noFill/>
        </p:spPr>
        <p:txBody>
          <a:bodyPr wrap="square" lIns="0" rIns="0" tIns="0" bIns="0" anchor="t">
            <a:spAutoFit/>
          </a:bodyPr>
          <a:lstStyle/>
          <a:p>
            <a:pPr algn="l">
              <a:lnSpc>
                <a:spcPct val="100000"/>
              </a:lnSpc>
            </a:pPr>
            <a:r>
              <a:rPr sz="850" b="1" i="0" lang="en-US">
                <a:solidFill>
                  <a:srgbClr val="1F2933"/>
                </a:solidFill>
                <a:latin typeface="Segoe UI"/>
              </a:rPr>
              <a:t>Add New Tag</a:t>
            </a:r>
          </a:p>
        </p:txBody>
      </p:sp>
      <p:sp>
        <p:nvSpPr>
          <p:cNvPr id="39" name="TextBox 38"/>
          <p:cNvSpPr txBox="1"/>
          <p:nvPr/>
        </p:nvSpPr>
        <p:spPr>
          <a:xfrm>
            <a:off x="6906463" y="2249424"/>
            <a:ext cx="1900488"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Name</a:t>
            </a:r>
          </a:p>
        </p:txBody>
      </p:sp>
      <p:sp>
        <p:nvSpPr>
          <p:cNvPr id="40" name="Rounded Rectangle 39"/>
          <p:cNvSpPr/>
          <p:nvPr/>
        </p:nvSpPr>
        <p:spPr>
          <a:xfrm>
            <a:off x="6906463" y="2459736"/>
            <a:ext cx="19004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997903" y="2510028"/>
            <a:ext cx="1516440"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Austria</a:t>
            </a:r>
          </a:p>
        </p:txBody>
      </p:sp>
      <p:sp>
        <p:nvSpPr>
          <p:cNvPr id="42" name="TextBox 41"/>
          <p:cNvSpPr txBox="1"/>
          <p:nvPr/>
        </p:nvSpPr>
        <p:spPr>
          <a:xfrm>
            <a:off x="6906463" y="2788920"/>
            <a:ext cx="1900488"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Slug</a:t>
            </a:r>
          </a:p>
        </p:txBody>
      </p:sp>
      <p:sp>
        <p:nvSpPr>
          <p:cNvPr id="43" name="Rounded Rectangle 42"/>
          <p:cNvSpPr/>
          <p:nvPr/>
        </p:nvSpPr>
        <p:spPr>
          <a:xfrm>
            <a:off x="6906463" y="2999232"/>
            <a:ext cx="19004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997903" y="3049524"/>
            <a:ext cx="1516440"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austria</a:t>
            </a:r>
          </a:p>
        </p:txBody>
      </p:sp>
      <p:sp>
        <p:nvSpPr>
          <p:cNvPr id="45" name="TextBox 44"/>
          <p:cNvSpPr txBox="1"/>
          <p:nvPr/>
        </p:nvSpPr>
        <p:spPr>
          <a:xfrm>
            <a:off x="6906463" y="3328416"/>
            <a:ext cx="1900488" cy="18288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Country Code (ISO)</a:t>
            </a:r>
          </a:p>
        </p:txBody>
      </p:sp>
      <p:sp>
        <p:nvSpPr>
          <p:cNvPr id="46" name="Rounded Rectangle 45"/>
          <p:cNvSpPr/>
          <p:nvPr/>
        </p:nvSpPr>
        <p:spPr>
          <a:xfrm>
            <a:off x="6906463" y="3538728"/>
            <a:ext cx="1900488"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6997903" y="3589020"/>
            <a:ext cx="1516440" cy="146304"/>
          </a:xfrm>
          <a:prstGeom prst="rect">
            <a:avLst/>
          </a:prstGeom>
          <a:noFill/>
        </p:spPr>
        <p:txBody>
          <a:bodyPr wrap="square" lIns="0" rIns="0" tIns="0" bIns="0" anchor="t">
            <a:spAutoFit/>
          </a:bodyPr>
          <a:lstStyle/>
          <a:p>
            <a:pPr algn="l">
              <a:lnSpc>
                <a:spcPct val="100000"/>
              </a:lnSpc>
            </a:pPr>
            <a:r>
              <a:rPr sz="800" b="0" i="0" lang="en-US">
                <a:solidFill>
                  <a:srgbClr val="1F2933"/>
                </a:solidFill>
                <a:latin typeface="Segoe UI"/>
              </a:rPr>
              <a:t>AT</a:t>
            </a:r>
          </a:p>
        </p:txBody>
      </p:sp>
      <p:sp>
        <p:nvSpPr>
          <p:cNvPr id="48" name="Rounded Rectangle 47"/>
          <p:cNvSpPr/>
          <p:nvPr/>
        </p:nvSpPr>
        <p:spPr>
          <a:xfrm>
            <a:off x="6906463" y="3895344"/>
            <a:ext cx="89794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6906463" y="3945636"/>
            <a:ext cx="89794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Add New Tag</a:t>
            </a:r>
          </a:p>
        </p:txBody>
      </p:sp>
      <p:sp>
        <p:nvSpPr>
          <p:cNvPr id="50" name="Rectangle 49"/>
          <p:cNvSpPr/>
          <p:nvPr/>
        </p:nvSpPr>
        <p:spPr>
          <a:xfrm>
            <a:off x="9081272" y="2011680"/>
            <a:ext cx="2342327" cy="23774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9145280" y="2066544"/>
            <a:ext cx="892337"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Name</a:t>
            </a:r>
          </a:p>
        </p:txBody>
      </p:sp>
      <p:sp>
        <p:nvSpPr>
          <p:cNvPr id="52" name="TextBox 51"/>
          <p:cNvSpPr txBox="1"/>
          <p:nvPr/>
        </p:nvSpPr>
        <p:spPr>
          <a:xfrm>
            <a:off x="10129057" y="2066544"/>
            <a:ext cx="798644"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Flag / Code</a:t>
            </a:r>
          </a:p>
        </p:txBody>
      </p:sp>
      <p:sp>
        <p:nvSpPr>
          <p:cNvPr id="53" name="TextBox 52"/>
          <p:cNvSpPr txBox="1"/>
          <p:nvPr/>
        </p:nvSpPr>
        <p:spPr>
          <a:xfrm>
            <a:off x="11019141" y="2066544"/>
            <a:ext cx="377025" cy="137160"/>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Count</a:t>
            </a:r>
          </a:p>
        </p:txBody>
      </p:sp>
      <p:sp>
        <p:nvSpPr>
          <p:cNvPr id="54" name="Rectangle 53"/>
          <p:cNvSpPr/>
          <p:nvPr/>
        </p:nvSpPr>
        <p:spPr>
          <a:xfrm>
            <a:off x="9081272" y="2249424"/>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9145280" y="2313432"/>
            <a:ext cx="892337"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Germany</a:t>
            </a:r>
          </a:p>
        </p:txBody>
      </p:sp>
      <p:sp>
        <p:nvSpPr>
          <p:cNvPr id="56" name="TextBox 55"/>
          <p:cNvSpPr txBox="1"/>
          <p:nvPr/>
        </p:nvSpPr>
        <p:spPr>
          <a:xfrm>
            <a:off x="10129057" y="2313432"/>
            <a:ext cx="798644"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DE</a:t>
            </a:r>
          </a:p>
        </p:txBody>
      </p:sp>
      <p:sp>
        <p:nvSpPr>
          <p:cNvPr id="57" name="TextBox 56"/>
          <p:cNvSpPr txBox="1"/>
          <p:nvPr/>
        </p:nvSpPr>
        <p:spPr>
          <a:xfrm>
            <a:off x="11019141" y="2313432"/>
            <a:ext cx="37702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108</a:t>
            </a:r>
          </a:p>
        </p:txBody>
      </p:sp>
      <p:sp>
        <p:nvSpPr>
          <p:cNvPr id="58" name="Rectangle 57"/>
          <p:cNvSpPr/>
          <p:nvPr/>
        </p:nvSpPr>
        <p:spPr>
          <a:xfrm>
            <a:off x="9081272" y="2505456"/>
            <a:ext cx="23423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9081272" y="2505456"/>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9145280" y="2569464"/>
            <a:ext cx="892337"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Austria</a:t>
            </a:r>
          </a:p>
        </p:txBody>
      </p:sp>
      <p:sp>
        <p:nvSpPr>
          <p:cNvPr id="61" name="TextBox 60"/>
          <p:cNvSpPr txBox="1"/>
          <p:nvPr/>
        </p:nvSpPr>
        <p:spPr>
          <a:xfrm>
            <a:off x="10129057" y="2569464"/>
            <a:ext cx="798644"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AT</a:t>
            </a:r>
          </a:p>
        </p:txBody>
      </p:sp>
      <p:sp>
        <p:nvSpPr>
          <p:cNvPr id="62" name="TextBox 61"/>
          <p:cNvSpPr txBox="1"/>
          <p:nvPr/>
        </p:nvSpPr>
        <p:spPr>
          <a:xfrm>
            <a:off x="11019141" y="2569464"/>
            <a:ext cx="37702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21</a:t>
            </a:r>
          </a:p>
        </p:txBody>
      </p:sp>
      <p:sp>
        <p:nvSpPr>
          <p:cNvPr id="63" name="Rectangle 62"/>
          <p:cNvSpPr/>
          <p:nvPr/>
        </p:nvSpPr>
        <p:spPr>
          <a:xfrm>
            <a:off x="9081272" y="2761488"/>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9145280" y="2825496"/>
            <a:ext cx="892337"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Switzerland</a:t>
            </a:r>
          </a:p>
        </p:txBody>
      </p:sp>
      <p:sp>
        <p:nvSpPr>
          <p:cNvPr id="65" name="TextBox 64"/>
          <p:cNvSpPr txBox="1"/>
          <p:nvPr/>
        </p:nvSpPr>
        <p:spPr>
          <a:xfrm>
            <a:off x="10129057" y="2825496"/>
            <a:ext cx="798644"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CH</a:t>
            </a:r>
          </a:p>
        </p:txBody>
      </p:sp>
      <p:sp>
        <p:nvSpPr>
          <p:cNvPr id="66" name="TextBox 65"/>
          <p:cNvSpPr txBox="1"/>
          <p:nvPr/>
        </p:nvSpPr>
        <p:spPr>
          <a:xfrm>
            <a:off x="11019141" y="2825496"/>
            <a:ext cx="37702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12</a:t>
            </a:r>
          </a:p>
        </p:txBody>
      </p:sp>
      <p:sp>
        <p:nvSpPr>
          <p:cNvPr id="67" name="Rectangle 66"/>
          <p:cNvSpPr/>
          <p:nvPr/>
        </p:nvSpPr>
        <p:spPr>
          <a:xfrm>
            <a:off x="9081272" y="3017520"/>
            <a:ext cx="2342327" cy="2560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9081272" y="3017520"/>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145280" y="3081528"/>
            <a:ext cx="892337"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Japan</a:t>
            </a:r>
          </a:p>
        </p:txBody>
      </p:sp>
      <p:sp>
        <p:nvSpPr>
          <p:cNvPr id="70" name="TextBox 69"/>
          <p:cNvSpPr txBox="1"/>
          <p:nvPr/>
        </p:nvSpPr>
        <p:spPr>
          <a:xfrm>
            <a:off x="10129057" y="3081528"/>
            <a:ext cx="798644" cy="137160"/>
          </a:xfrm>
          <a:prstGeom prst="rect">
            <a:avLst/>
          </a:prstGeom>
          <a:noFill/>
        </p:spPr>
        <p:txBody>
          <a:bodyPr wrap="square" lIns="0" rIns="0" tIns="0" bIns="0" anchor="t">
            <a:spAutoFit/>
          </a:bodyPr>
          <a:lstStyle/>
          <a:p>
            <a:pPr algn="l">
              <a:lnSpc>
                <a:spcPct val="100000"/>
              </a:lnSpc>
            </a:pPr>
            <a:r>
              <a:rPr sz="750" b="0" i="0" lang="en-US">
                <a:solidFill>
                  <a:srgbClr val="C0392B"/>
                </a:solidFill>
                <a:latin typeface="Segoe UI"/>
              </a:rPr>
              <a:t>not set</a:t>
            </a:r>
          </a:p>
        </p:txBody>
      </p:sp>
      <p:sp>
        <p:nvSpPr>
          <p:cNvPr id="71" name="TextBox 70"/>
          <p:cNvSpPr txBox="1"/>
          <p:nvPr/>
        </p:nvSpPr>
        <p:spPr>
          <a:xfrm>
            <a:off x="11019141" y="3081528"/>
            <a:ext cx="377025"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7</a:t>
            </a:r>
          </a:p>
        </p:txBody>
      </p:sp>
      <p:sp>
        <p:nvSpPr>
          <p:cNvPr id="72" name="Rectangle 71"/>
          <p:cNvSpPr/>
          <p:nvPr/>
        </p:nvSpPr>
        <p:spPr>
          <a:xfrm>
            <a:off x="9081272" y="3273552"/>
            <a:ext cx="2342327"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Oval 72"/>
          <p:cNvSpPr/>
          <p:nvPr/>
        </p:nvSpPr>
        <p:spPr>
          <a:xfrm>
            <a:off x="5178247" y="30038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5178247" y="30632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5" name="Oval 74"/>
          <p:cNvSpPr/>
          <p:nvPr/>
        </p:nvSpPr>
        <p:spPr>
          <a:xfrm>
            <a:off x="6677863" y="24414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677863" y="25008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7" name="Oval 76"/>
          <p:cNvSpPr/>
          <p:nvPr/>
        </p:nvSpPr>
        <p:spPr>
          <a:xfrm>
            <a:off x="6677863" y="35204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6677863" y="35798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9" name="Oval 78"/>
          <p:cNvSpPr/>
          <p:nvPr/>
        </p:nvSpPr>
        <p:spPr>
          <a:xfrm>
            <a:off x="9772441" y="30083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772441" y="30678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1" name="Rectangle 80"/>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84" name="TextBox 8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Countries are the only one of the five lists without sub-levels. There is therefore no </a:t>
            </a:r>
            <a:r>
              <a:rPr sz="1000" b="1" i="0" lang="en-US">
                <a:solidFill>
                  <a:srgbClr val="2B3844"/>
                </a:solidFill>
                <a:latin typeface="Segoe UI"/>
              </a:rPr>
              <a:t>Parent Category</a:t>
            </a:r>
            <a:r>
              <a:rPr sz="1000" b="0" i="0" lang="en-US">
                <a:solidFill>
                  <a:srgbClr val="2B3844"/>
                </a:solidFill>
                <a:latin typeface="Segoe UI"/>
              </a:rPr>
              <a:t> select box here.</a:t>
            </a:r>
          </a:p>
        </p:txBody>
      </p:sp>
      <p:sp>
        <p:nvSpPr>
          <p:cNvPr id="85" name="Rectangle 8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Getting organised</a:t>
            </a:r>
          </a:p>
        </p:txBody>
      </p:sp>
      <p:sp>
        <p:nvSpPr>
          <p:cNvPr id="87" name="TextBox 8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70 / 153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Categories and products - where is the difference?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Categories</a:t>
            </a:r>
          </a:p>
        </p:txBody>
      </p:sp>
      <p:sp>
        <p:nvSpPr>
          <p:cNvPr id="9" name="TextBox 8"/>
          <p:cNvSpPr txBox="1"/>
          <p:nvPr/>
        </p:nvSpPr>
        <p:spPr>
          <a:xfrm>
            <a:off x="768096"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Describe </a:t>
            </a:r>
            <a:r>
              <a:rPr sz="1050" b="1" i="0" lang="en-US">
                <a:solidFill>
                  <a:srgbClr val="3B4A57"/>
                </a:solidFill>
                <a:latin typeface="Segoe UI"/>
              </a:rPr>
              <a:t>what an exhibitor is</a:t>
            </a:r>
            <a:r>
              <a:rPr sz="1050" b="0" i="0" lang="en-US">
                <a:solidFill>
                  <a:srgbClr val="3B4A57"/>
                </a:solidFill>
                <a:latin typeface="Segoe UI"/>
              </a:rPr>
              <a:t>: manga, fashion, crafts, food. The category filter is always present in the front end.</a:t>
            </a:r>
          </a:p>
        </p:txBody>
      </p:sp>
      <p:sp>
        <p:nvSpPr>
          <p:cNvPr id="10" name="TextBox 9"/>
          <p:cNvSpPr txBox="1"/>
          <p:nvPr/>
        </p:nvSpPr>
        <p:spPr>
          <a:xfrm>
            <a:off x="768096" y="3739896"/>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Always visible</a:t>
            </a:r>
          </a:p>
        </p:txBody>
      </p:sp>
      <p:sp>
        <p:nvSpPr>
          <p:cNvPr id="11" name="Rounded Rectangle 10"/>
          <p:cNvSpPr/>
          <p:nvPr/>
        </p:nvSpPr>
        <p:spPr>
          <a:xfrm>
            <a:off x="339996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Products</a:t>
            </a:r>
          </a:p>
        </p:txBody>
      </p:sp>
      <p:sp>
        <p:nvSpPr>
          <p:cNvPr id="14" name="TextBox 13"/>
          <p:cNvSpPr txBox="1"/>
          <p:nvPr/>
        </p:nvSpPr>
        <p:spPr>
          <a:xfrm>
            <a:off x="360113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Describe </a:t>
            </a:r>
            <a:r>
              <a:rPr sz="1050" b="1" i="0" lang="en-US">
                <a:solidFill>
                  <a:srgbClr val="3B4A57"/>
                </a:solidFill>
                <a:latin typeface="Segoe UI"/>
              </a:rPr>
              <a:t>what is on offer at the booth</a:t>
            </a:r>
            <a:r>
              <a:rPr sz="1050" b="0" i="0" lang="en-US">
                <a:solidFill>
                  <a:srgbClr val="3B4A57"/>
                </a:solidFill>
                <a:latin typeface="Segoe UI"/>
              </a:rPr>
              <a:t>: postcards, books, coffee. The products filter only appears if you switch it on in the settings.</a:t>
            </a:r>
          </a:p>
        </p:txBody>
      </p:sp>
      <p:sp>
        <p:nvSpPr>
          <p:cNvPr id="15" name="TextBox 14"/>
          <p:cNvSpPr txBox="1"/>
          <p:nvPr/>
        </p:nvSpPr>
        <p:spPr>
          <a:xfrm>
            <a:off x="3601135" y="3739896"/>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On request</a:t>
            </a:r>
          </a:p>
        </p:txBody>
      </p:sp>
      <p:sp>
        <p:nvSpPr>
          <p:cNvPr id="16" name="Rounded Rectangle 15"/>
          <p:cNvSpPr/>
          <p:nvPr/>
        </p:nvSpPr>
        <p:spPr>
          <a:xfrm>
            <a:off x="623300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Both may be given more than once</a:t>
            </a:r>
          </a:p>
        </p:txBody>
      </p:sp>
      <p:sp>
        <p:nvSpPr>
          <p:cNvPr id="19" name="TextBox 18"/>
          <p:cNvSpPr txBox="1"/>
          <p:nvPr/>
        </p:nvSpPr>
        <p:spPr>
          <a:xfrm>
            <a:off x="6434175" y="2064004"/>
            <a:ext cx="2156383" cy="180390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An exhibitor can sit in manga and art prints at the same time and offer postcards, books and prints.</a:t>
            </a:r>
          </a:p>
        </p:txBody>
      </p:sp>
      <p:sp>
        <p:nvSpPr>
          <p:cNvPr id="20" name="Rounded Rectangle 19"/>
          <p:cNvSpPr/>
          <p:nvPr/>
        </p:nvSpPr>
        <p:spPr>
          <a:xfrm>
            <a:off x="906604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Both allow sub-levels</a:t>
            </a:r>
          </a:p>
        </p:txBody>
      </p:sp>
      <p:sp>
        <p:nvSpPr>
          <p:cNvPr id="23" name="TextBox 22"/>
          <p:cNvSpPr txBox="1"/>
          <p:nvPr/>
        </p:nvSpPr>
        <p:spPr>
          <a:xfrm>
            <a:off x="926721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“Crafts → Jewellery” is possible. Use that sparingly - in the filter all levels appear side by side.</a:t>
            </a:r>
          </a:p>
        </p:txBody>
      </p:sp>
      <p:sp>
        <p:nvSpPr>
          <p:cNvPr id="24" name="Rectangle 23"/>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7" name="TextBox 26"/>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Rule of thumb: what fits on a name badge is a </a:t>
            </a:r>
            <a:r>
              <a:rPr sz="1000" b="1" i="0" lang="en-US">
                <a:solidFill>
                  <a:srgbClr val="2B3844"/>
                </a:solidFill>
                <a:latin typeface="Segoe UI"/>
              </a:rPr>
              <a:t>category</a:t>
            </a:r>
            <a:r>
              <a:rPr sz="1000" b="0" i="0" lang="en-US">
                <a:solidFill>
                  <a:srgbClr val="2B3844"/>
                </a:solidFill>
                <a:latin typeface="Segoe UI"/>
              </a:rPr>
              <a:t>. What lies on the table is a </a:t>
            </a:r>
            <a:r>
              <a:rPr sz="1000" b="1" i="0" lang="en-US">
                <a:solidFill>
                  <a:srgbClr val="2B3844"/>
                </a:solidFill>
                <a:latin typeface="Segoe UI"/>
              </a:rPr>
              <a:t>product</a:t>
            </a:r>
            <a:r>
              <a:rPr sz="1000" b="0" i="0" lang="en-US">
                <a:solidFill>
                  <a:srgbClr val="2B3844"/>
                </a:solidFill>
                <a:latin typeface="Segoe UI"/>
              </a:rPr>
              <a:t>.</a:t>
            </a:r>
          </a:p>
        </p:txBody>
      </p:sp>
      <p:sp>
        <p:nvSpPr>
          <p:cNvPr id="28" name="Rectangle 2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Getting organised</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71 / 153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Where your classification shows up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766560" cy="324612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5980176"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585216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https://my-trade-fair.com/exhibitors</a:t>
            </a:r>
          </a:p>
        </p:txBody>
      </p:sp>
      <p:sp>
        <p:nvSpPr>
          <p:cNvPr id="13" name="TextBox 12"/>
          <p:cNvSpPr txBox="1"/>
          <p:nvPr/>
        </p:nvSpPr>
        <p:spPr>
          <a:xfrm>
            <a:off x="768096" y="1810512"/>
            <a:ext cx="3657600" cy="219456"/>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Exhibitors</a:t>
            </a:r>
          </a:p>
        </p:txBody>
      </p:sp>
      <p:sp>
        <p:nvSpPr>
          <p:cNvPr id="14" name="Rounded Rectangle 13"/>
          <p:cNvSpPr/>
          <p:nvPr/>
        </p:nvSpPr>
        <p:spPr>
          <a:xfrm>
            <a:off x="768096" y="2139696"/>
            <a:ext cx="1691640" cy="237744"/>
          </a:xfrm>
          <a:prstGeom prst="roundRect">
            <a:avLst>
              <a:gd name="adj" fmla="val 14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896112" y="2189988"/>
            <a:ext cx="137160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Segoe UI"/>
              </a:rPr>
              <a:t>Search...</a:t>
            </a:r>
          </a:p>
        </p:txBody>
      </p:sp>
      <p:sp>
        <p:nvSpPr>
          <p:cNvPr id="16" name="Rounded Rectangle 15"/>
          <p:cNvSpPr/>
          <p:nvPr/>
        </p:nvSpPr>
        <p:spPr>
          <a:xfrm>
            <a:off x="2596896" y="2139696"/>
            <a:ext cx="91440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2596896" y="2189988"/>
            <a:ext cx="914400"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All Types  v</a:t>
            </a:r>
          </a:p>
        </p:txBody>
      </p:sp>
      <p:sp>
        <p:nvSpPr>
          <p:cNvPr id="18" name="Rounded Rectangle 17"/>
          <p:cNvSpPr/>
          <p:nvPr/>
        </p:nvSpPr>
        <p:spPr>
          <a:xfrm>
            <a:off x="3593591" y="2139696"/>
            <a:ext cx="113385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3593591" y="2189988"/>
            <a:ext cx="1133856"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All Categories  v</a:t>
            </a:r>
          </a:p>
        </p:txBody>
      </p:sp>
      <p:sp>
        <p:nvSpPr>
          <p:cNvPr id="20" name="Rounded Rectangle 19"/>
          <p:cNvSpPr/>
          <p:nvPr/>
        </p:nvSpPr>
        <p:spPr>
          <a:xfrm>
            <a:off x="4809744" y="2139696"/>
            <a:ext cx="1097280"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4809744" y="2189988"/>
            <a:ext cx="1097280"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All Halls  v</a:t>
            </a:r>
          </a:p>
        </p:txBody>
      </p:sp>
      <p:sp>
        <p:nvSpPr>
          <p:cNvPr id="22" name="Rounded Rectangle 21"/>
          <p:cNvSpPr/>
          <p:nvPr/>
        </p:nvSpPr>
        <p:spPr>
          <a:xfrm>
            <a:off x="6217920" y="2139696"/>
            <a:ext cx="420624"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217920" y="2180844"/>
            <a:ext cx="420624" cy="164592"/>
          </a:xfrm>
          <a:prstGeom prst="rect">
            <a:avLst/>
          </a:prstGeom>
          <a:noFill/>
        </p:spPr>
        <p:txBody>
          <a:bodyPr wrap="square" lIns="0" rIns="0" tIns="0" bIns="0" anchor="t">
            <a:spAutoFit/>
          </a:bodyPr>
          <a:lstStyle/>
          <a:p>
            <a:pPr algn="ctr">
              <a:lnSpc>
                <a:spcPct val="100000"/>
              </a:lnSpc>
            </a:pPr>
            <a:r>
              <a:rPr sz="1000" b="0" i="0" lang="en-US">
                <a:solidFill>
                  <a:srgbClr val="C25708"/>
                </a:solidFill>
                <a:latin typeface="Segoe UI"/>
              </a:rPr>
              <a:t>♥</a:t>
            </a:r>
          </a:p>
        </p:txBody>
      </p:sp>
      <p:sp>
        <p:nvSpPr>
          <p:cNvPr id="24" name="Rounded Rectangle 23"/>
          <p:cNvSpPr/>
          <p:nvPr/>
        </p:nvSpPr>
        <p:spPr>
          <a:xfrm>
            <a:off x="6693408" y="2139696"/>
            <a:ext cx="420624"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693408" y="2189988"/>
            <a:ext cx="420624" cy="146304"/>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Share</a:t>
            </a:r>
          </a:p>
        </p:txBody>
      </p:sp>
      <p:sp>
        <p:nvSpPr>
          <p:cNvPr id="26" name="Rounded Rectangle 25"/>
          <p:cNvSpPr/>
          <p:nvPr/>
        </p:nvSpPr>
        <p:spPr>
          <a:xfrm>
            <a:off x="768096" y="2542032"/>
            <a:ext cx="1481328" cy="1874519"/>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768096" y="2542032"/>
            <a:ext cx="45720" cy="1874519"/>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813816" y="2542032"/>
            <a:ext cx="1435608" cy="674827"/>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59536" y="2806293"/>
            <a:ext cx="1298448"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Logo</a:t>
            </a:r>
          </a:p>
        </p:txBody>
      </p:sp>
      <p:sp>
        <p:nvSpPr>
          <p:cNvPr id="30" name="Rounded Rectangle 29"/>
          <p:cNvSpPr/>
          <p:nvPr/>
        </p:nvSpPr>
        <p:spPr>
          <a:xfrm>
            <a:off x="896112" y="3308299"/>
            <a:ext cx="607161"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96112" y="3333902"/>
            <a:ext cx="607161" cy="137160"/>
          </a:xfrm>
          <a:prstGeom prst="rect">
            <a:avLst/>
          </a:prstGeom>
          <a:noFill/>
        </p:spPr>
        <p:txBody>
          <a:bodyPr wrap="square" lIns="0" rIns="0" tIns="0" bIns="0" anchor="t">
            <a:spAutoFit/>
          </a:bodyPr>
          <a:lstStyle/>
          <a:p>
            <a:pPr algn="ctr">
              <a:lnSpc>
                <a:spcPct val="100000"/>
              </a:lnSpc>
            </a:pPr>
            <a:r>
              <a:rPr sz="700" b="1" i="0" lang="en-US">
                <a:solidFill>
                  <a:srgbClr val="2C6EA8"/>
                </a:solidFill>
                <a:latin typeface="Segoe UI"/>
              </a:rPr>
              <a:t>Retailer</a:t>
            </a:r>
          </a:p>
        </p:txBody>
      </p:sp>
      <p:sp>
        <p:nvSpPr>
          <p:cNvPr id="32" name="TextBox 31"/>
          <p:cNvSpPr txBox="1"/>
          <p:nvPr/>
        </p:nvSpPr>
        <p:spPr>
          <a:xfrm>
            <a:off x="896112" y="3564331"/>
            <a:ext cx="1243584" cy="292608"/>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Paperworks Berlin</a:t>
            </a:r>
          </a:p>
        </p:txBody>
      </p:sp>
      <p:sp>
        <p:nvSpPr>
          <p:cNvPr id="33" name="TextBox 32"/>
          <p:cNvSpPr txBox="1"/>
          <p:nvPr/>
        </p:nvSpPr>
        <p:spPr>
          <a:xfrm>
            <a:off x="896112" y="3875227"/>
            <a:ext cx="124358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Booth A12  ·  Hall 01</a:t>
            </a:r>
          </a:p>
        </p:txBody>
      </p:sp>
      <p:sp>
        <p:nvSpPr>
          <p:cNvPr id="34" name="TextBox 33"/>
          <p:cNvSpPr txBox="1"/>
          <p:nvPr/>
        </p:nvSpPr>
        <p:spPr>
          <a:xfrm>
            <a:off x="1975104" y="3290011"/>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35" name="TextBox 34"/>
          <p:cNvSpPr txBox="1"/>
          <p:nvPr/>
        </p:nvSpPr>
        <p:spPr>
          <a:xfrm>
            <a:off x="1755648" y="3290011"/>
            <a:ext cx="164592" cy="164592"/>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36" name="Rounded Rectangle 35"/>
          <p:cNvSpPr/>
          <p:nvPr/>
        </p:nvSpPr>
        <p:spPr>
          <a:xfrm>
            <a:off x="896112" y="408736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96112" y="4128515"/>
            <a:ext cx="658368"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Details</a:t>
            </a:r>
          </a:p>
        </p:txBody>
      </p:sp>
      <p:sp>
        <p:nvSpPr>
          <p:cNvPr id="38" name="Rounded Rectangle 37"/>
          <p:cNvSpPr/>
          <p:nvPr/>
        </p:nvSpPr>
        <p:spPr>
          <a:xfrm>
            <a:off x="2395728" y="2542032"/>
            <a:ext cx="1481328" cy="1874519"/>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2395728" y="2542032"/>
            <a:ext cx="45720" cy="1874519"/>
          </a:xfrm>
          <a:prstGeom prst="rect">
            <a:avLst/>
          </a:prstGeom>
          <a:solidFill>
            <a:srgbClr val="9B358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2441448" y="2542032"/>
            <a:ext cx="1435608" cy="674827"/>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487168" y="2806293"/>
            <a:ext cx="1298448"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Logo</a:t>
            </a:r>
          </a:p>
        </p:txBody>
      </p:sp>
      <p:sp>
        <p:nvSpPr>
          <p:cNvPr id="42" name="Rounded Rectangle 41"/>
          <p:cNvSpPr/>
          <p:nvPr/>
        </p:nvSpPr>
        <p:spPr>
          <a:xfrm>
            <a:off x="2523744" y="3308299"/>
            <a:ext cx="501091" cy="182880"/>
          </a:xfrm>
          <a:prstGeom prst="roundRect">
            <a:avLst>
              <a:gd name="adj" fmla="val 50000"/>
            </a:avLst>
          </a:prstGeom>
          <a:solidFill>
            <a:srgbClr val="EEF4FA"/>
          </a:solidFill>
          <a:ln w="8890">
            <a:solidFill>
              <a:srgbClr val="9B358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523744" y="3333902"/>
            <a:ext cx="501091" cy="137160"/>
          </a:xfrm>
          <a:prstGeom prst="rect">
            <a:avLst/>
          </a:prstGeom>
          <a:noFill/>
        </p:spPr>
        <p:txBody>
          <a:bodyPr wrap="square" lIns="0" rIns="0" tIns="0" bIns="0" anchor="t">
            <a:spAutoFit/>
          </a:bodyPr>
          <a:lstStyle/>
          <a:p>
            <a:pPr algn="ctr">
              <a:lnSpc>
                <a:spcPct val="100000"/>
              </a:lnSpc>
            </a:pPr>
            <a:r>
              <a:rPr sz="700" b="1" i="0" lang="en-US">
                <a:solidFill>
                  <a:srgbClr val="9B358C"/>
                </a:solidFill>
                <a:latin typeface="Segoe UI"/>
              </a:rPr>
              <a:t>Artist</a:t>
            </a:r>
          </a:p>
        </p:txBody>
      </p:sp>
      <p:sp>
        <p:nvSpPr>
          <p:cNvPr id="44" name="TextBox 43"/>
          <p:cNvSpPr txBox="1"/>
          <p:nvPr/>
        </p:nvSpPr>
        <p:spPr>
          <a:xfrm>
            <a:off x="2523744" y="3564331"/>
            <a:ext cx="1243584" cy="292608"/>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Studio Northlight</a:t>
            </a:r>
          </a:p>
        </p:txBody>
      </p:sp>
      <p:sp>
        <p:nvSpPr>
          <p:cNvPr id="45" name="TextBox 44"/>
          <p:cNvSpPr txBox="1"/>
          <p:nvPr/>
        </p:nvSpPr>
        <p:spPr>
          <a:xfrm>
            <a:off x="2523744" y="3875227"/>
            <a:ext cx="124358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Booth B04  ·  Artist Alley</a:t>
            </a:r>
          </a:p>
        </p:txBody>
      </p:sp>
      <p:sp>
        <p:nvSpPr>
          <p:cNvPr id="46" name="TextBox 45"/>
          <p:cNvSpPr txBox="1"/>
          <p:nvPr/>
        </p:nvSpPr>
        <p:spPr>
          <a:xfrm>
            <a:off x="3602736" y="3290011"/>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47" name="TextBox 46"/>
          <p:cNvSpPr txBox="1"/>
          <p:nvPr/>
        </p:nvSpPr>
        <p:spPr>
          <a:xfrm>
            <a:off x="3383280" y="3290011"/>
            <a:ext cx="164592" cy="164592"/>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48" name="Rounded Rectangle 47"/>
          <p:cNvSpPr/>
          <p:nvPr/>
        </p:nvSpPr>
        <p:spPr>
          <a:xfrm>
            <a:off x="2523744" y="408736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523744" y="4128515"/>
            <a:ext cx="658368"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Details</a:t>
            </a:r>
          </a:p>
        </p:txBody>
      </p:sp>
      <p:sp>
        <p:nvSpPr>
          <p:cNvPr id="50" name="Rounded Rectangle 49"/>
          <p:cNvSpPr/>
          <p:nvPr/>
        </p:nvSpPr>
        <p:spPr>
          <a:xfrm>
            <a:off x="4023360" y="2542032"/>
            <a:ext cx="1481328" cy="1874519"/>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4023360" y="2542032"/>
            <a:ext cx="45720" cy="1874519"/>
          </a:xfrm>
          <a:prstGeom prst="rect">
            <a:avLst/>
          </a:prstGeom>
          <a:solidFill>
            <a:srgbClr val="2C6EA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4069080" y="2542032"/>
            <a:ext cx="1435608" cy="674827"/>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114800" y="2806293"/>
            <a:ext cx="1298448"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Logo</a:t>
            </a:r>
          </a:p>
        </p:txBody>
      </p:sp>
      <p:sp>
        <p:nvSpPr>
          <p:cNvPr id="54" name="Rounded Rectangle 53"/>
          <p:cNvSpPr/>
          <p:nvPr/>
        </p:nvSpPr>
        <p:spPr>
          <a:xfrm>
            <a:off x="4151376" y="3308299"/>
            <a:ext cx="607161"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4151376" y="3333902"/>
            <a:ext cx="607161" cy="137160"/>
          </a:xfrm>
          <a:prstGeom prst="rect">
            <a:avLst/>
          </a:prstGeom>
          <a:noFill/>
        </p:spPr>
        <p:txBody>
          <a:bodyPr wrap="square" lIns="0" rIns="0" tIns="0" bIns="0" anchor="t">
            <a:spAutoFit/>
          </a:bodyPr>
          <a:lstStyle/>
          <a:p>
            <a:pPr algn="ctr">
              <a:lnSpc>
                <a:spcPct val="100000"/>
              </a:lnSpc>
            </a:pPr>
            <a:r>
              <a:rPr sz="700" b="1" i="0" lang="en-US">
                <a:solidFill>
                  <a:srgbClr val="2C6EA8"/>
                </a:solidFill>
                <a:latin typeface="Segoe UI"/>
              </a:rPr>
              <a:t>Retailer</a:t>
            </a:r>
          </a:p>
        </p:txBody>
      </p:sp>
      <p:sp>
        <p:nvSpPr>
          <p:cNvPr id="56" name="TextBox 55"/>
          <p:cNvSpPr txBox="1"/>
          <p:nvPr/>
        </p:nvSpPr>
        <p:spPr>
          <a:xfrm>
            <a:off x="4151376" y="3564331"/>
            <a:ext cx="1243584" cy="292608"/>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Manga Corner</a:t>
            </a:r>
          </a:p>
        </p:txBody>
      </p:sp>
      <p:sp>
        <p:nvSpPr>
          <p:cNvPr id="57" name="TextBox 56"/>
          <p:cNvSpPr txBox="1"/>
          <p:nvPr/>
        </p:nvSpPr>
        <p:spPr>
          <a:xfrm>
            <a:off x="4151376" y="3875227"/>
            <a:ext cx="124358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Booth A21  ·  Hall 01</a:t>
            </a:r>
          </a:p>
        </p:txBody>
      </p:sp>
      <p:sp>
        <p:nvSpPr>
          <p:cNvPr id="58" name="TextBox 57"/>
          <p:cNvSpPr txBox="1"/>
          <p:nvPr/>
        </p:nvSpPr>
        <p:spPr>
          <a:xfrm>
            <a:off x="5230368" y="3290011"/>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59" name="TextBox 58"/>
          <p:cNvSpPr txBox="1"/>
          <p:nvPr/>
        </p:nvSpPr>
        <p:spPr>
          <a:xfrm>
            <a:off x="5010912" y="3290011"/>
            <a:ext cx="164592" cy="164592"/>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60" name="Rounded Rectangle 59"/>
          <p:cNvSpPr/>
          <p:nvPr/>
        </p:nvSpPr>
        <p:spPr>
          <a:xfrm>
            <a:off x="4151376" y="408736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4151376" y="4128515"/>
            <a:ext cx="658368"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Details</a:t>
            </a:r>
          </a:p>
        </p:txBody>
      </p:sp>
      <p:sp>
        <p:nvSpPr>
          <p:cNvPr id="62" name="Rounded Rectangle 61"/>
          <p:cNvSpPr/>
          <p:nvPr/>
        </p:nvSpPr>
        <p:spPr>
          <a:xfrm>
            <a:off x="5650992" y="2542032"/>
            <a:ext cx="1481328" cy="1874519"/>
          </a:xfrm>
          <a:prstGeom prst="roundRect">
            <a:avLst>
              <a:gd name="adj" fmla="val 6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5650992" y="2542032"/>
            <a:ext cx="45720" cy="187451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5696712" y="2542032"/>
            <a:ext cx="1435608" cy="674827"/>
          </a:xfrm>
          <a:prstGeom prst="rect">
            <a:avLst/>
          </a:prstGeom>
          <a:solidFill>
            <a:srgbClr val="E4EC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742431" y="2806293"/>
            <a:ext cx="1298448"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Logo</a:t>
            </a:r>
          </a:p>
        </p:txBody>
      </p:sp>
      <p:sp>
        <p:nvSpPr>
          <p:cNvPr id="66" name="Rounded Rectangle 65"/>
          <p:cNvSpPr/>
          <p:nvPr/>
        </p:nvSpPr>
        <p:spPr>
          <a:xfrm>
            <a:off x="5779007" y="3308299"/>
            <a:ext cx="554126" cy="182880"/>
          </a:xfrm>
          <a:prstGeom prst="roundRect">
            <a:avLst>
              <a:gd name="adj" fmla="val 50000"/>
            </a:avLst>
          </a:prstGeom>
          <a:solidFill>
            <a:srgbClr val="EEF4FA"/>
          </a:solidFill>
          <a:ln w="889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779007" y="3333902"/>
            <a:ext cx="554126" cy="137160"/>
          </a:xfrm>
          <a:prstGeom prst="rect">
            <a:avLst/>
          </a:prstGeom>
          <a:noFill/>
        </p:spPr>
        <p:txBody>
          <a:bodyPr wrap="square" lIns="0" rIns="0" tIns="0" bIns="0" anchor="t">
            <a:spAutoFit/>
          </a:bodyPr>
          <a:lstStyle/>
          <a:p>
            <a:pPr algn="ctr">
              <a:lnSpc>
                <a:spcPct val="100000"/>
              </a:lnSpc>
            </a:pPr>
            <a:r>
              <a:rPr sz="700" b="1" i="0" lang="en-US">
                <a:solidFill>
                  <a:srgbClr val="C25708"/>
                </a:solidFill>
                <a:latin typeface="Segoe UI"/>
              </a:rPr>
              <a:t>Sponsor</a:t>
            </a:r>
          </a:p>
        </p:txBody>
      </p:sp>
      <p:sp>
        <p:nvSpPr>
          <p:cNvPr id="68" name="TextBox 67"/>
          <p:cNvSpPr txBox="1"/>
          <p:nvPr/>
        </p:nvSpPr>
        <p:spPr>
          <a:xfrm>
            <a:off x="5779007" y="3564331"/>
            <a:ext cx="1243584" cy="292608"/>
          </a:xfrm>
          <a:prstGeom prst="rect">
            <a:avLst/>
          </a:prstGeom>
          <a:noFill/>
        </p:spPr>
        <p:txBody>
          <a:bodyPr wrap="square" lIns="0" rIns="0" tIns="0" bIns="0" anchor="t">
            <a:spAutoFit/>
          </a:bodyPr>
          <a:lstStyle/>
          <a:p>
            <a:pPr algn="l">
              <a:lnSpc>
                <a:spcPct val="110000"/>
              </a:lnSpc>
            </a:pPr>
            <a:r>
              <a:rPr sz="800" b="1" i="0" lang="en-US">
                <a:solidFill>
                  <a:srgbClr val="0B3A5D"/>
                </a:solidFill>
                <a:latin typeface="Segoe UI"/>
              </a:rPr>
              <a:t>Eastside Coffee</a:t>
            </a:r>
          </a:p>
        </p:txBody>
      </p:sp>
      <p:sp>
        <p:nvSpPr>
          <p:cNvPr id="69" name="TextBox 68"/>
          <p:cNvSpPr txBox="1"/>
          <p:nvPr/>
        </p:nvSpPr>
        <p:spPr>
          <a:xfrm>
            <a:off x="5779007" y="3875227"/>
            <a:ext cx="1243584"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Booth C07  ·  Foyer</a:t>
            </a:r>
          </a:p>
        </p:txBody>
      </p:sp>
      <p:sp>
        <p:nvSpPr>
          <p:cNvPr id="70" name="TextBox 69"/>
          <p:cNvSpPr txBox="1"/>
          <p:nvPr/>
        </p:nvSpPr>
        <p:spPr>
          <a:xfrm>
            <a:off x="6858000" y="3290011"/>
            <a:ext cx="164592" cy="164592"/>
          </a:xfrm>
          <a:prstGeom prst="rect">
            <a:avLst/>
          </a:prstGeom>
          <a:noFill/>
        </p:spPr>
        <p:txBody>
          <a:bodyPr wrap="square" lIns="0" rIns="0" tIns="0" bIns="0" anchor="t">
            <a:spAutoFit/>
          </a:bodyPr>
          <a:lstStyle/>
          <a:p>
            <a:pPr algn="l">
              <a:lnSpc>
                <a:spcPct val="100000"/>
              </a:lnSpc>
            </a:pPr>
            <a:r>
              <a:rPr sz="900" b="0" i="0" lang="en-US">
                <a:solidFill>
                  <a:srgbClr val="C25708"/>
                </a:solidFill>
                <a:latin typeface="Segoe UI"/>
              </a:rPr>
              <a:t>♥</a:t>
            </a:r>
          </a:p>
        </p:txBody>
      </p:sp>
      <p:sp>
        <p:nvSpPr>
          <p:cNvPr id="71" name="TextBox 70"/>
          <p:cNvSpPr txBox="1"/>
          <p:nvPr/>
        </p:nvSpPr>
        <p:spPr>
          <a:xfrm>
            <a:off x="6638544" y="3290011"/>
            <a:ext cx="164592" cy="164592"/>
          </a:xfrm>
          <a:prstGeom prst="rect">
            <a:avLst/>
          </a:prstGeom>
          <a:noFill/>
        </p:spPr>
        <p:txBody>
          <a:bodyPr wrap="square" lIns="0" rIns="0" tIns="0" bIns="0" anchor="t">
            <a:spAutoFit/>
          </a:bodyPr>
          <a:lstStyle/>
          <a:p>
            <a:pPr algn="l">
              <a:lnSpc>
                <a:spcPct val="100000"/>
              </a:lnSpc>
            </a:pPr>
            <a:r>
              <a:rPr sz="800" b="0" i="0" lang="en-US">
                <a:solidFill>
                  <a:srgbClr val="2271B1"/>
                </a:solidFill>
                <a:latin typeface="Segoe UI"/>
              </a:rPr>
              <a:t>◉</a:t>
            </a:r>
          </a:p>
        </p:txBody>
      </p:sp>
      <p:sp>
        <p:nvSpPr>
          <p:cNvPr id="72" name="Rounded Rectangle 71"/>
          <p:cNvSpPr/>
          <p:nvPr/>
        </p:nvSpPr>
        <p:spPr>
          <a:xfrm>
            <a:off x="5779007" y="4087368"/>
            <a:ext cx="658368"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779007" y="4128515"/>
            <a:ext cx="658368"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Details</a:t>
            </a:r>
          </a:p>
        </p:txBody>
      </p:sp>
      <p:sp>
        <p:nvSpPr>
          <p:cNvPr id="74" name="Oval 73"/>
          <p:cNvSpPr/>
          <p:nvPr/>
        </p:nvSpPr>
        <p:spPr>
          <a:xfrm>
            <a:off x="2459736" y="20025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2459736" y="20619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6" name="Oval 75"/>
          <p:cNvSpPr/>
          <p:nvPr/>
        </p:nvSpPr>
        <p:spPr>
          <a:xfrm>
            <a:off x="1033271" y="3061411"/>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1033271" y="3120847"/>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8" name="TextBox 77"/>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Five lists, one directory</a:t>
            </a:r>
          </a:p>
        </p:txBody>
      </p:sp>
      <p:sp>
        <p:nvSpPr>
          <p:cNvPr id="79" name="TextBox 78"/>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filter bar</a:t>
            </a:r>
          </a:p>
        </p:txBody>
      </p:sp>
      <p:sp>
        <p:nvSpPr>
          <p:cNvPr id="80" name="TextBox 79"/>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All Types</a:t>
            </a:r>
            <a:r>
              <a:rPr sz="1000" b="0" i="0" lang="en-US">
                <a:solidFill>
                  <a:srgbClr val="3B4A57"/>
                </a:solidFill>
                <a:latin typeface="Segoe UI"/>
              </a:rPr>
              <a:t>, </a:t>
            </a:r>
            <a:r>
              <a:rPr sz="1000" b="1" i="0" lang="en-US">
                <a:solidFill>
                  <a:srgbClr val="3B4A57"/>
                </a:solidFill>
                <a:latin typeface="Segoe UI"/>
              </a:rPr>
              <a:t>All Categories</a:t>
            </a:r>
            <a:r>
              <a:rPr sz="1000" b="0" i="0" lang="en-US">
                <a:solidFill>
                  <a:srgbClr val="3B4A57"/>
                </a:solidFill>
                <a:latin typeface="Segoe UI"/>
              </a:rPr>
              <a:t> and </a:t>
            </a:r>
            <a:r>
              <a:rPr sz="1000" b="1" i="0" lang="en-US">
                <a:solidFill>
                  <a:srgbClr val="3B4A57"/>
                </a:solidFill>
                <a:latin typeface="Segoe UI"/>
              </a:rPr>
              <a:t>All Halls</a:t>
            </a:r>
            <a:r>
              <a:rPr sz="1000" b="0" i="0" lang="en-US">
                <a:solidFill>
                  <a:srgbClr val="3B4A57"/>
                </a:solidFill>
                <a:latin typeface="Segoe UI"/>
              </a:rPr>
              <a:t> are always there. </a:t>
            </a:r>
            <a:r>
              <a:rPr sz="1000" b="1" i="0" lang="en-US">
                <a:solidFill>
                  <a:srgbClr val="3B4A57"/>
                </a:solidFill>
                <a:latin typeface="Segoe UI"/>
              </a:rPr>
              <a:t>All Products</a:t>
            </a:r>
            <a:r>
              <a:rPr sz="1000" b="0" i="0" lang="en-US">
                <a:solidFill>
                  <a:srgbClr val="3B4A57"/>
                </a:solidFill>
                <a:latin typeface="Segoe UI"/>
              </a:rPr>
              <a:t> and </a:t>
            </a:r>
            <a:r>
              <a:rPr sz="1000" b="1" i="0" lang="en-US">
                <a:solidFill>
                  <a:srgbClr val="3B4A57"/>
                </a:solidFill>
                <a:latin typeface="Segoe UI"/>
              </a:rPr>
              <a:t>All Countries</a:t>
            </a:r>
            <a:r>
              <a:rPr sz="1000" b="0" i="0" lang="en-US">
                <a:solidFill>
                  <a:srgbClr val="3B4A57"/>
                </a:solidFill>
                <a:latin typeface="Segoe UI"/>
              </a:rPr>
              <a:t> you switch on in the settings.</a:t>
            </a:r>
          </a:p>
        </p:txBody>
      </p:sp>
      <p:sp>
        <p:nvSpPr>
          <p:cNvPr id="81" name="TextBox 80"/>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The badge on the card</a:t>
            </a:r>
          </a:p>
        </p:txBody>
      </p:sp>
      <p:sp>
        <p:nvSpPr>
          <p:cNvPr id="82" name="TextBox 81"/>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It shows the type - in its accent colour.</a:t>
            </a:r>
          </a:p>
        </p:txBody>
      </p:sp>
      <p:sp>
        <p:nvSpPr>
          <p:cNvPr id="83" name="TextBox 82"/>
          <p:cNvSpPr txBox="1"/>
          <p:nvPr/>
        </p:nvSpPr>
        <p:spPr>
          <a:xfrm>
            <a:off x="7744967" y="3080512"/>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coloured stripe</a:t>
            </a:r>
          </a:p>
        </p:txBody>
      </p:sp>
      <p:sp>
        <p:nvSpPr>
          <p:cNvPr id="84" name="TextBox 83"/>
          <p:cNvSpPr txBox="1"/>
          <p:nvPr/>
        </p:nvSpPr>
        <p:spPr>
          <a:xfrm>
            <a:off x="7744967" y="3300222"/>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That comes from the type as well.</a:t>
            </a:r>
          </a:p>
        </p:txBody>
      </p:sp>
      <p:sp>
        <p:nvSpPr>
          <p:cNvPr id="85" name="TextBox 84"/>
          <p:cNvSpPr txBox="1"/>
          <p:nvPr/>
        </p:nvSpPr>
        <p:spPr>
          <a:xfrm>
            <a:off x="7744967" y="3674617"/>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The flag</a:t>
            </a:r>
          </a:p>
        </p:txBody>
      </p:sp>
      <p:sp>
        <p:nvSpPr>
          <p:cNvPr id="86" name="TextBox 85"/>
          <p:cNvSpPr txBox="1"/>
          <p:nvPr/>
        </p:nvSpPr>
        <p:spPr>
          <a:xfrm>
            <a:off x="7744967" y="3894327"/>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It appears in the detail view and comes from the country code.</a:t>
            </a:r>
          </a:p>
        </p:txBody>
      </p:sp>
      <p:sp>
        <p:nvSpPr>
          <p:cNvPr id="87" name="Rectangle 8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0" name="TextBox 8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Empty lists do not appear: a filter with no entries behind it stays invisible in the front end.</a:t>
            </a:r>
          </a:p>
        </p:txBody>
      </p:sp>
      <p:sp>
        <p:nvSpPr>
          <p:cNvPr id="91" name="Rectangle 9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Getting organised</a:t>
            </a:r>
          </a:p>
        </p:txBody>
      </p:sp>
      <p:sp>
        <p:nvSpPr>
          <p:cNvPr id="93" name="TextBox 9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72 / 153</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Six pieces of advice for setting up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Structure first, exhibitors second.</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Types, categories and locations set up cleanly once save a great deal of rework later.</a:t>
            </a:r>
          </a:p>
        </p:txBody>
      </p:sp>
      <p:sp>
        <p:nvSpPr>
          <p:cNvPr id="9" name="Oval 8"/>
          <p:cNvSpPr/>
          <p:nvPr/>
        </p:nvSpPr>
        <p:spPr>
          <a:xfrm>
            <a:off x="566928" y="212255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031111"/>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Few types.</a:t>
            </a:r>
          </a:p>
        </p:txBody>
      </p:sp>
      <p:sp>
        <p:nvSpPr>
          <p:cNvPr id="11" name="TextBox 10"/>
          <p:cNvSpPr txBox="1"/>
          <p:nvPr/>
        </p:nvSpPr>
        <p:spPr>
          <a:xfrm>
            <a:off x="841247" y="2282444"/>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Three to six are almost always enough - beyond that the colour coding becomes unreadable.</a:t>
            </a:r>
          </a:p>
        </p:txBody>
      </p:sp>
      <p:sp>
        <p:nvSpPr>
          <p:cNvPr id="12" name="Oval 11"/>
          <p:cNvSpPr/>
          <p:nvPr/>
        </p:nvSpPr>
        <p:spPr>
          <a:xfrm>
            <a:off x="566928" y="2800350"/>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708910"/>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Name categories the way your visitors see things.</a:t>
            </a:r>
          </a:p>
        </p:txBody>
      </p:sp>
      <p:sp>
        <p:nvSpPr>
          <p:cNvPr id="14" name="TextBox 13"/>
          <p:cNvSpPr txBox="1"/>
          <p:nvPr/>
        </p:nvSpPr>
        <p:spPr>
          <a:xfrm>
            <a:off x="841247" y="2960243"/>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Not the way your internal administration does.</a:t>
            </a:r>
          </a:p>
        </p:txBody>
      </p:sp>
      <p:sp>
        <p:nvSpPr>
          <p:cNvPr id="15" name="Oval 14"/>
          <p:cNvSpPr/>
          <p:nvPr/>
        </p:nvSpPr>
        <p:spPr>
          <a:xfrm>
            <a:off x="566928" y="347814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386709"/>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Write location names exactly as they appear on site.</a:t>
            </a:r>
          </a:p>
        </p:txBody>
      </p:sp>
      <p:sp>
        <p:nvSpPr>
          <p:cNvPr id="17" name="TextBox 16"/>
          <p:cNvSpPr txBox="1"/>
          <p:nvPr/>
        </p:nvSpPr>
        <p:spPr>
          <a:xfrm>
            <a:off x="841247" y="3638042"/>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“Hall 01” and “Hall 1” are two different entries. Renaming belongs on this page - in the hall plan it creates a second term.</a:t>
            </a:r>
          </a:p>
        </p:txBody>
      </p:sp>
      <p:sp>
        <p:nvSpPr>
          <p:cNvPr id="18" name="Oval 17"/>
          <p:cNvSpPr/>
          <p:nvPr/>
        </p:nvSpPr>
        <p:spPr>
          <a:xfrm>
            <a:off x="566928" y="415594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41247" y="4064508"/>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Set country codes right when you create the entry.</a:t>
            </a:r>
          </a:p>
        </p:txBody>
      </p:sp>
      <p:sp>
        <p:nvSpPr>
          <p:cNvPr id="20" name="TextBox 19"/>
          <p:cNvSpPr txBox="1"/>
          <p:nvPr/>
        </p:nvSpPr>
        <p:spPr>
          <a:xfrm>
            <a:off x="841247" y="4315841"/>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Added later they are easy to overlook.</a:t>
            </a:r>
          </a:p>
        </p:txBody>
      </p:sp>
      <p:sp>
        <p:nvSpPr>
          <p:cNvPr id="21" name="Oval 20"/>
          <p:cNvSpPr/>
          <p:nvPr/>
        </p:nvSpPr>
        <p:spPr>
          <a:xfrm>
            <a:off x="566928" y="4833747"/>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841247" y="4742307"/>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Check the Count column before the fair.</a:t>
            </a:r>
          </a:p>
        </p:txBody>
      </p:sp>
      <p:sp>
        <p:nvSpPr>
          <p:cNvPr id="23" name="TextBox 22"/>
          <p:cNvSpPr txBox="1"/>
          <p:nvPr/>
        </p:nvSpPr>
        <p:spPr>
          <a:xfrm>
            <a:off x="841247" y="4993640"/>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Entries with </a:t>
            </a:r>
            <a:r>
              <a:rPr sz="1100" b="1" i="0" lang="en-US">
                <a:solidFill>
                  <a:srgbClr val="3B4A57"/>
                </a:solidFill>
                <a:latin typeface="Segoe UI"/>
              </a:rPr>
              <a:t>0</a:t>
            </a:r>
            <a:r>
              <a:rPr sz="1100" b="0" i="0" lang="en-US">
                <a:solidFill>
                  <a:srgbClr val="3B4A57"/>
                </a:solidFill>
                <a:latin typeface="Segoe UI"/>
              </a:rPr>
              <a:t> have been used by nobody - either delete or assign them.</a:t>
            </a:r>
          </a:p>
        </p:txBody>
      </p:sp>
      <p:sp>
        <p:nvSpPr>
          <p:cNvPr id="24" name="Rectangle 23"/>
          <p:cNvSpPr/>
          <p:nvPr/>
        </p:nvSpPr>
        <p:spPr>
          <a:xfrm>
            <a:off x="566928" y="5650992"/>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5650992"/>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7" name="TextBox 26"/>
          <p:cNvSpPr txBox="1"/>
          <p:nvPr/>
        </p:nvSpPr>
        <p:spPr>
          <a:xfrm>
            <a:off x="1773936" y="5769864"/>
            <a:ext cx="9686239" cy="274320"/>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Renaming</a:t>
            </a:r>
            <a:r>
              <a:rPr sz="1000" b="0" i="0" lang="en-US">
                <a:solidFill>
                  <a:srgbClr val="2B3844"/>
                </a:solidFill>
                <a:latin typeface="Segoe UI"/>
              </a:rPr>
              <a:t> is harmless - the assignments stay, only the displayed name changes. </a:t>
            </a:r>
            <a:r>
              <a:rPr sz="1000" b="1" i="0" lang="en-US">
                <a:solidFill>
                  <a:srgbClr val="2B3844"/>
                </a:solidFill>
                <a:latin typeface="Segoe UI"/>
              </a:rPr>
              <a:t>Deleting</a:t>
            </a:r>
            <a:r>
              <a:rPr sz="1000" b="0" i="0" lang="en-US">
                <a:solidFill>
                  <a:srgbClr val="2B3844"/>
                </a:solidFill>
                <a:latin typeface="Segoe UI"/>
              </a:rPr>
              <a:t> is final: the entry disappears from every exhibitor that had it.</a:t>
            </a:r>
          </a:p>
        </p:txBody>
      </p:sp>
      <p:sp>
        <p:nvSpPr>
          <p:cNvPr id="28" name="Rectangle 2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Getting organised</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73 / 153</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6.8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Is your classification complete?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a:t>
            </a:r>
            <a:r>
              <a:rPr sz="1150" b="1" i="0" lang="en-US">
                <a:solidFill>
                  <a:srgbClr val="2B3844"/>
                </a:solidFill>
                <a:latin typeface="Segoe UI"/>
              </a:rPr>
              <a:t>hall</a:t>
            </a:r>
            <a:r>
              <a:rPr sz="1150" b="0" i="0" lang="en-US">
                <a:solidFill>
                  <a:srgbClr val="2B3844"/>
                </a:solidFill>
                <a:latin typeface="Segoe UI"/>
              </a:rPr>
              <a:t> and every </a:t>
            </a:r>
            <a:r>
              <a:rPr sz="1150" b="1" i="0" lang="en-US">
                <a:solidFill>
                  <a:srgbClr val="2B3844"/>
                </a:solidFill>
                <a:latin typeface="Segoe UI"/>
              </a:rPr>
              <a:t>room</a:t>
            </a:r>
            <a:r>
              <a:rPr sz="1150" b="0" i="0" lang="en-US">
                <a:solidFill>
                  <a:srgbClr val="2B3844"/>
                </a:solidFill>
                <a:latin typeface="Segoe UI"/>
              </a:rPr>
              <a:t> exists.</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Rooms sit under the right hall.</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a:t>
            </a:r>
            <a:r>
              <a:rPr sz="1150" b="1" i="0" lang="en-US">
                <a:solidFill>
                  <a:srgbClr val="2B3844"/>
                </a:solidFill>
                <a:latin typeface="Segoe UI"/>
              </a:rPr>
              <a:t>type</a:t>
            </a:r>
            <a:r>
              <a:rPr sz="1150" b="0" i="0" lang="en-US">
                <a:solidFill>
                  <a:srgbClr val="2B3844"/>
                </a:solidFill>
                <a:latin typeface="Segoe UI"/>
              </a:rPr>
              <a:t> has an accent colour.</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a:t>
            </a:r>
            <a:r>
              <a:rPr sz="1150" b="1" i="0" lang="en-US">
                <a:solidFill>
                  <a:srgbClr val="2B3844"/>
                </a:solidFill>
                <a:latin typeface="Segoe UI"/>
              </a:rPr>
              <a:t>type</a:t>
            </a:r>
            <a:r>
              <a:rPr sz="1150" b="0" i="0" lang="en-US">
                <a:solidFill>
                  <a:srgbClr val="2B3844"/>
                </a:solidFill>
                <a:latin typeface="Segoe UI"/>
              </a:rPr>
              <a:t> has an image or icon.</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a:t>
            </a:r>
            <a:r>
              <a:rPr sz="1150" b="1" i="0" lang="en-US">
                <a:solidFill>
                  <a:srgbClr val="2B3844"/>
                </a:solidFill>
                <a:latin typeface="Segoe UI"/>
              </a:rPr>
              <a:t>country</a:t>
            </a:r>
            <a:r>
              <a:rPr sz="1150" b="0" i="0" lang="en-US">
                <a:solidFill>
                  <a:srgbClr val="2B3844"/>
                </a:solidFill>
                <a:latin typeface="Segoe UI"/>
              </a:rPr>
              <a:t> has a country code.</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categories</a:t>
            </a:r>
            <a:r>
              <a:rPr sz="1150" b="0" i="0" lang="en-US">
                <a:solidFill>
                  <a:srgbClr val="2B3844"/>
                </a:solidFill>
                <a:latin typeface="Segoe UI"/>
              </a:rPr>
              <a:t> cover every exhibitor.</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Products</a:t>
            </a:r>
            <a:r>
              <a:rPr sz="1150" b="0" i="0" lang="en-US">
                <a:solidFill>
                  <a:srgbClr val="2B3844"/>
                </a:solidFill>
                <a:latin typeface="Segoe UI"/>
              </a:rPr>
              <a:t> exist if you want to use the filter.</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No list contains entries with a count of </a:t>
            </a:r>
            <a:r>
              <a:rPr sz="1150" b="1" i="0" lang="en-US">
                <a:solidFill>
                  <a:srgbClr val="2B3844"/>
                </a:solidFill>
                <a:latin typeface="Segoe UI"/>
              </a:rPr>
              <a:t>0</a:t>
            </a:r>
            <a:r>
              <a:rPr sz="1150" b="0" i="0" lang="en-US">
                <a:solidFill>
                  <a:srgbClr val="2B3844"/>
                </a:solidFill>
                <a:latin typeface="Segoe UI"/>
              </a:rPr>
              <a:t>.</a:t>
            </a:r>
          </a:p>
        </p:txBody>
      </p:sp>
      <p:sp>
        <p:nvSpPr>
          <p:cNvPr id="30" name="Rectangle 29"/>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3" name="TextBox 32"/>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After that the dashboard is worth a look: the cards </a:t>
            </a:r>
            <a:r>
              <a:rPr sz="1000" b="1" i="0" lang="en-US">
                <a:solidFill>
                  <a:srgbClr val="2B3844"/>
                </a:solidFill>
                <a:latin typeface="Segoe UI"/>
              </a:rPr>
              <a:t>Missing Type</a:t>
            </a:r>
            <a:r>
              <a:rPr sz="1000" b="0" i="0" lang="en-US">
                <a:solidFill>
                  <a:srgbClr val="2B3844"/>
                </a:solidFill>
                <a:latin typeface="Segoe UI"/>
              </a:rPr>
              <a:t>, </a:t>
            </a:r>
            <a:r>
              <a:rPr sz="1000" b="1" i="0" lang="en-US">
                <a:solidFill>
                  <a:srgbClr val="2B3844"/>
                </a:solidFill>
                <a:latin typeface="Segoe UI"/>
              </a:rPr>
              <a:t>Missing Category</a:t>
            </a:r>
            <a:r>
              <a:rPr sz="1000" b="0" i="0" lang="en-US">
                <a:solidFill>
                  <a:srgbClr val="2B3844"/>
                </a:solidFill>
                <a:latin typeface="Segoe UI"/>
              </a:rPr>
              <a:t> and </a:t>
            </a:r>
            <a:r>
              <a:rPr sz="1000" b="1" i="0" lang="en-US">
                <a:solidFill>
                  <a:srgbClr val="2B3844"/>
                </a:solidFill>
                <a:latin typeface="Segoe UI"/>
              </a:rPr>
              <a:t>Unassigned Hall</a:t>
            </a:r>
            <a:r>
              <a:rPr sz="1000" b="0" i="0" lang="en-US">
                <a:solidFill>
                  <a:srgbClr val="2B3844"/>
                </a:solidFill>
                <a:latin typeface="Segoe UI"/>
              </a:rPr>
              <a:t> should have shrunk noticeably.</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6 · Getting organised</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74 / 153</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7</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Import and export</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One CSV file brings a hundred exhibitors into the system in one go. Import and export belong to the PRO package.</a:t>
            </a:r>
          </a:p>
        </p:txBody>
      </p:sp>
      <p:sp>
        <p:nvSpPr>
          <p:cNvPr id="9" name="Rectangle 8"/>
          <p:cNvSpPr/>
          <p:nvPr/>
        </p:nvSpPr>
        <p:spPr>
          <a:xfrm>
            <a:off x="7434072" y="1783080"/>
            <a:ext cx="32004" cy="277977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page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Exporting</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46 columns</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Importing</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Pitfalls</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safe routine</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Backing up settings</a:t>
            </a:r>
          </a:p>
        </p:txBody>
      </p:sp>
      <p:sp>
        <p:nvSpPr>
          <p:cNvPr id="31" name="Rectangle 30"/>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7 · Import and export</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75 / 153</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“Import / Export”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39776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7581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Import / Export</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2" name="TextBox 21"/>
          <p:cNvSpPr txBox="1"/>
          <p:nvPr/>
        </p:nvSpPr>
        <p:spPr>
          <a:xfrm>
            <a:off x="2249424" y="1700784"/>
            <a:ext cx="45720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Data Import / Export</a:t>
            </a:r>
          </a:p>
        </p:txBody>
      </p:sp>
      <p:sp>
        <p:nvSpPr>
          <p:cNvPr id="23" name="Rectangle 22"/>
          <p:cNvSpPr/>
          <p:nvPr/>
        </p:nvSpPr>
        <p:spPr>
          <a:xfrm>
            <a:off x="2249424" y="2011680"/>
            <a:ext cx="2423159" cy="31546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011680"/>
            <a:ext cx="242315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2249424" y="2286000"/>
            <a:ext cx="242315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359152" y="2080260"/>
            <a:ext cx="2203703"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Import (CSV)</a:t>
            </a:r>
          </a:p>
        </p:txBody>
      </p:sp>
      <p:sp>
        <p:nvSpPr>
          <p:cNvPr id="27" name="Rectangle 26"/>
          <p:cNvSpPr/>
          <p:nvPr/>
        </p:nvSpPr>
        <p:spPr>
          <a:xfrm>
            <a:off x="2377440" y="2414016"/>
            <a:ext cx="2167127" cy="841248"/>
          </a:xfrm>
          <a:prstGeom prst="rect">
            <a:avLst/>
          </a:prstGeom>
          <a:solidFill>
            <a:srgbClr val="F7FAFC"/>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468880" y="2468880"/>
            <a:ext cx="1984247" cy="146304"/>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Not sure how the file should look?</a:t>
            </a:r>
          </a:p>
        </p:txBody>
      </p:sp>
      <p:sp>
        <p:nvSpPr>
          <p:cNvPr id="29" name="TextBox 28"/>
          <p:cNvSpPr txBox="1"/>
          <p:nvPr/>
        </p:nvSpPr>
        <p:spPr>
          <a:xfrm>
            <a:off x="2468880" y="2633472"/>
            <a:ext cx="1984247" cy="237744"/>
          </a:xfrm>
          <a:prstGeom prst="rect">
            <a:avLst/>
          </a:prstGeom>
          <a:noFill/>
        </p:spPr>
        <p:txBody>
          <a:bodyPr wrap="square" lIns="0" rIns="0" tIns="0" bIns="0" anchor="t">
            <a:spAutoFit/>
          </a:bodyPr>
          <a:lstStyle/>
          <a:p>
            <a:pPr algn="l">
              <a:lnSpc>
                <a:spcPct val="110000"/>
              </a:lnSpc>
            </a:pPr>
            <a:r>
              <a:rPr sz="550" b="0" i="0" lang="en-US">
                <a:solidFill>
                  <a:srgbClr val="6B7A88"/>
                </a:solidFill>
                <a:latin typeface="Segoe UI"/>
              </a:rPr>
              <a:t>Download a template with sample data here to avoid errors.</a:t>
            </a:r>
          </a:p>
        </p:txBody>
      </p:sp>
      <p:sp>
        <p:nvSpPr>
          <p:cNvPr id="30" name="Rounded Rectangle 29"/>
          <p:cNvSpPr/>
          <p:nvPr/>
        </p:nvSpPr>
        <p:spPr>
          <a:xfrm>
            <a:off x="2468880" y="2926080"/>
            <a:ext cx="1984247" cy="219456"/>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468880" y="2962656"/>
            <a:ext cx="1984247"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Download Sample Template (.csv)</a:t>
            </a:r>
          </a:p>
        </p:txBody>
      </p:sp>
      <p:sp>
        <p:nvSpPr>
          <p:cNvPr id="32" name="TextBox 31"/>
          <p:cNvSpPr txBox="1"/>
          <p:nvPr/>
        </p:nvSpPr>
        <p:spPr>
          <a:xfrm>
            <a:off x="2377440" y="3364992"/>
            <a:ext cx="2167127"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Upload CSV file:</a:t>
            </a:r>
          </a:p>
        </p:txBody>
      </p:sp>
      <p:sp>
        <p:nvSpPr>
          <p:cNvPr id="33" name="Rounded Rectangle 32"/>
          <p:cNvSpPr/>
          <p:nvPr/>
        </p:nvSpPr>
        <p:spPr>
          <a:xfrm>
            <a:off x="2377440" y="3566160"/>
            <a:ext cx="2167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468880" y="3616452"/>
            <a:ext cx="1783079" cy="164592"/>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exhibitors-2026.csv</a:t>
            </a:r>
          </a:p>
        </p:txBody>
      </p:sp>
      <p:sp>
        <p:nvSpPr>
          <p:cNvPr id="35" name="TextBox 34"/>
          <p:cNvSpPr txBox="1"/>
          <p:nvPr/>
        </p:nvSpPr>
        <p:spPr>
          <a:xfrm>
            <a:off x="4325112" y="361645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36" name="TextBox 35"/>
          <p:cNvSpPr txBox="1"/>
          <p:nvPr/>
        </p:nvSpPr>
        <p:spPr>
          <a:xfrm>
            <a:off x="2377440" y="3931920"/>
            <a:ext cx="2167127" cy="237744"/>
          </a:xfrm>
          <a:prstGeom prst="rect">
            <a:avLst/>
          </a:prstGeom>
          <a:noFill/>
        </p:spPr>
        <p:txBody>
          <a:bodyPr wrap="square" lIns="0" rIns="0" tIns="0" bIns="0" anchor="t">
            <a:spAutoFit/>
          </a:bodyPr>
          <a:lstStyle/>
          <a:p>
            <a:pPr algn="l">
              <a:lnSpc>
                <a:spcPct val="110000"/>
              </a:lnSpc>
            </a:pPr>
            <a:r>
              <a:rPr sz="500" b="0" i="0" lang="en-US">
                <a:solidFill>
                  <a:srgbClr val="6B7A88"/>
                </a:solidFill>
                <a:latin typeface="Segoe UI"/>
              </a:rPr>
              <a:t>Updates existing exhibitors (matched by Name and Event) or creates new ones.</a:t>
            </a:r>
          </a:p>
        </p:txBody>
      </p:sp>
      <p:sp>
        <p:nvSpPr>
          <p:cNvPr id="37" name="TextBox 36"/>
          <p:cNvSpPr txBox="1"/>
          <p:nvPr/>
        </p:nvSpPr>
        <p:spPr>
          <a:xfrm>
            <a:off x="2377440" y="4206240"/>
            <a:ext cx="2167127"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Target Event:</a:t>
            </a:r>
          </a:p>
        </p:txBody>
      </p:sp>
      <p:sp>
        <p:nvSpPr>
          <p:cNvPr id="38" name="Rounded Rectangle 37"/>
          <p:cNvSpPr/>
          <p:nvPr/>
        </p:nvSpPr>
        <p:spPr>
          <a:xfrm>
            <a:off x="2377440" y="4407408"/>
            <a:ext cx="2167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468880" y="4457700"/>
            <a:ext cx="1783079" cy="164592"/>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 From CSV or Create New --</a:t>
            </a:r>
          </a:p>
        </p:txBody>
      </p:sp>
      <p:sp>
        <p:nvSpPr>
          <p:cNvPr id="40" name="TextBox 39"/>
          <p:cNvSpPr txBox="1"/>
          <p:nvPr/>
        </p:nvSpPr>
        <p:spPr>
          <a:xfrm>
            <a:off x="4325112" y="445770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41" name="Rounded Rectangle 40"/>
          <p:cNvSpPr/>
          <p:nvPr/>
        </p:nvSpPr>
        <p:spPr>
          <a:xfrm>
            <a:off x="2377440" y="4791456"/>
            <a:ext cx="954633"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2377440" y="4841748"/>
            <a:ext cx="954633"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Start Import</a:t>
            </a:r>
          </a:p>
        </p:txBody>
      </p:sp>
      <p:sp>
        <p:nvSpPr>
          <p:cNvPr id="43" name="Rectangle 42"/>
          <p:cNvSpPr/>
          <p:nvPr/>
        </p:nvSpPr>
        <p:spPr>
          <a:xfrm>
            <a:off x="4892040" y="2011680"/>
            <a:ext cx="2423159" cy="26060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4892040" y="2011680"/>
            <a:ext cx="2423159"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4892040" y="2286000"/>
            <a:ext cx="2423159"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001768" y="2080260"/>
            <a:ext cx="2203703"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Export (CSV)</a:t>
            </a:r>
          </a:p>
        </p:txBody>
      </p:sp>
      <p:sp>
        <p:nvSpPr>
          <p:cNvPr id="47" name="TextBox 46"/>
          <p:cNvSpPr txBox="1"/>
          <p:nvPr/>
        </p:nvSpPr>
        <p:spPr>
          <a:xfrm>
            <a:off x="5020055" y="2414016"/>
            <a:ext cx="2167127"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Export all currently saved exhibitors.</a:t>
            </a:r>
          </a:p>
        </p:txBody>
      </p:sp>
      <p:sp>
        <p:nvSpPr>
          <p:cNvPr id="48" name="TextBox 47"/>
          <p:cNvSpPr txBox="1"/>
          <p:nvPr/>
        </p:nvSpPr>
        <p:spPr>
          <a:xfrm>
            <a:off x="5020055" y="2596896"/>
            <a:ext cx="2167127"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CSV Delimiter:</a:t>
            </a:r>
          </a:p>
        </p:txBody>
      </p:sp>
      <p:sp>
        <p:nvSpPr>
          <p:cNvPr id="49" name="Rounded Rectangle 48"/>
          <p:cNvSpPr/>
          <p:nvPr/>
        </p:nvSpPr>
        <p:spPr>
          <a:xfrm>
            <a:off x="5020055" y="2798064"/>
            <a:ext cx="2167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111495" y="2848356"/>
            <a:ext cx="1783079" cy="164592"/>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Semicolon (;) - Recommended for German Excel</a:t>
            </a:r>
          </a:p>
        </p:txBody>
      </p:sp>
      <p:sp>
        <p:nvSpPr>
          <p:cNvPr id="51" name="TextBox 50"/>
          <p:cNvSpPr txBox="1"/>
          <p:nvPr/>
        </p:nvSpPr>
        <p:spPr>
          <a:xfrm>
            <a:off x="6967727" y="284835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2" name="Rounded Rectangle 51"/>
          <p:cNvSpPr/>
          <p:nvPr/>
        </p:nvSpPr>
        <p:spPr>
          <a:xfrm>
            <a:off x="5020055" y="3145536"/>
            <a:ext cx="1464868"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020055" y="3195828"/>
            <a:ext cx="1464868"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Export All Exhibitors</a:t>
            </a:r>
          </a:p>
        </p:txBody>
      </p:sp>
      <p:sp>
        <p:nvSpPr>
          <p:cNvPr id="54" name="Rectangle 53"/>
          <p:cNvSpPr/>
          <p:nvPr/>
        </p:nvSpPr>
        <p:spPr>
          <a:xfrm>
            <a:off x="5020055" y="3511296"/>
            <a:ext cx="2167127"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020055" y="3621024"/>
            <a:ext cx="2167127"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Export Specific Event</a:t>
            </a:r>
          </a:p>
        </p:txBody>
      </p:sp>
      <p:sp>
        <p:nvSpPr>
          <p:cNvPr id="56" name="Rounded Rectangle 55"/>
          <p:cNvSpPr/>
          <p:nvPr/>
        </p:nvSpPr>
        <p:spPr>
          <a:xfrm>
            <a:off x="5020055" y="3840480"/>
            <a:ext cx="2167127"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111495" y="3890772"/>
            <a:ext cx="1783079" cy="164592"/>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Comic Con 2026</a:t>
            </a:r>
          </a:p>
        </p:txBody>
      </p:sp>
      <p:sp>
        <p:nvSpPr>
          <p:cNvPr id="58" name="TextBox 57"/>
          <p:cNvSpPr txBox="1"/>
          <p:nvPr/>
        </p:nvSpPr>
        <p:spPr>
          <a:xfrm>
            <a:off x="6967727" y="389077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9" name="Rounded Rectangle 58"/>
          <p:cNvSpPr/>
          <p:nvPr/>
        </p:nvSpPr>
        <p:spPr>
          <a:xfrm>
            <a:off x="5020055" y="4187952"/>
            <a:ext cx="1181404"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020055" y="4238244"/>
            <a:ext cx="1181404"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Export Selection</a:t>
            </a:r>
          </a:p>
        </p:txBody>
      </p:sp>
      <p:sp>
        <p:nvSpPr>
          <p:cNvPr id="61" name="Oval 60"/>
          <p:cNvSpPr/>
          <p:nvPr/>
        </p:nvSpPr>
        <p:spPr>
          <a:xfrm>
            <a:off x="1984248" y="20116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1984248" y="20711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3" name="Oval 62"/>
          <p:cNvSpPr/>
          <p:nvPr/>
        </p:nvSpPr>
        <p:spPr>
          <a:xfrm>
            <a:off x="4626863" y="20116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4626863" y="20711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5" name="TextBox 64"/>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Two halves, one format</a:t>
            </a:r>
          </a:p>
        </p:txBody>
      </p:sp>
      <p:sp>
        <p:nvSpPr>
          <p:cNvPr id="66" name="TextBox 65"/>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Left: import</a:t>
            </a:r>
          </a:p>
        </p:txBody>
      </p:sp>
      <p:sp>
        <p:nvSpPr>
          <p:cNvPr id="67" name="TextBox 66"/>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Download the template, pick the file, set the target event, start.</a:t>
            </a:r>
          </a:p>
        </p:txBody>
      </p:sp>
      <p:sp>
        <p:nvSpPr>
          <p:cNvPr id="68" name="TextBox 67"/>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Right: export</a:t>
            </a:r>
          </a:p>
        </p:txBody>
      </p:sp>
      <p:sp>
        <p:nvSpPr>
          <p:cNvPr id="69" name="TextBox 68"/>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Pick a delimiter and download - either everything or a single event.</a:t>
            </a:r>
          </a:p>
        </p:txBody>
      </p:sp>
      <p:sp>
        <p:nvSpPr>
          <p:cNvPr id="70" name="TextBox 69"/>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Both routes use the same table</a:t>
            </a:r>
          </a:p>
        </p:txBody>
      </p:sp>
      <p:sp>
        <p:nvSpPr>
          <p:cNvPr id="71" name="TextBox 70"/>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What you export you can import again unchanged after editing.</a:t>
            </a:r>
          </a:p>
        </p:txBody>
      </p:sp>
      <p:sp>
        <p:nvSpPr>
          <p:cNvPr id="72" name="TextBox 71"/>
          <p:cNvSpPr txBox="1"/>
          <p:nvPr/>
        </p:nvSpPr>
        <p:spPr>
          <a:xfrm>
            <a:off x="7927847" y="3829557"/>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Exhibitors only, no hall plans</a:t>
            </a:r>
          </a:p>
        </p:txBody>
      </p:sp>
      <p:sp>
        <p:nvSpPr>
          <p:cNvPr id="73" name="TextBox 72"/>
          <p:cNvSpPr txBox="1"/>
          <p:nvPr/>
        </p:nvSpPr>
        <p:spPr>
          <a:xfrm>
            <a:off x="7927847" y="4049267"/>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SVG files and print settings stay out of it.</a:t>
            </a:r>
          </a:p>
        </p:txBody>
      </p:sp>
      <p:sp>
        <p:nvSpPr>
          <p:cNvPr id="74" name="Rectangle 7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7" name="TextBox 7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find the page under </a:t>
            </a:r>
            <a:r>
              <a:rPr sz="1000" b="0" i="0" lang="en-US">
                <a:solidFill>
                  <a:srgbClr val="2B3844"/>
                </a:solidFill>
                <a:latin typeface="Consolas"/>
              </a:rPr>
              <a:t>Exhibitor Manager → Import / Export</a:t>
            </a:r>
            <a:r>
              <a:rPr sz="1000" b="0" i="0" lang="en-US">
                <a:solidFill>
                  <a:srgbClr val="2B3844"/>
                </a:solidFill>
                <a:latin typeface="Segoe UI"/>
              </a:rPr>
              <a:t> (PRO package). If the PRO licence expires, the export stays available, the import rests. Since October 2026 the settings backup sits in the tab </a:t>
            </a:r>
            <a:r>
              <a:rPr sz="1000" b="1" i="0" lang="en-US">
                <a:solidFill>
                  <a:srgbClr val="2B3844"/>
                </a:solidFill>
                <a:latin typeface="Segoe UI"/>
              </a:rPr>
              <a:t>Security &amp; Maintenance</a:t>
            </a:r>
            <a:r>
              <a:rPr sz="1000" b="0" i="0" lang="en-US">
                <a:solidFill>
                  <a:srgbClr val="2B3844"/>
                </a:solidFill>
                <a:latin typeface="Segoe UI"/>
              </a:rPr>
              <a:t> - see chapter 7.9.</a:t>
            </a:r>
          </a:p>
        </p:txBody>
      </p:sp>
      <p:sp>
        <p:nvSpPr>
          <p:cNvPr id="78" name="Rectangle 7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80" name="TextBox 7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76 / 153</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Exporting data</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the right setting under </a:t>
            </a:r>
            <a:r>
              <a:rPr sz="1150" b="1" i="0" lang="en-US">
                <a:solidFill>
                  <a:srgbClr val="25333F"/>
                </a:solidFill>
                <a:latin typeface="Segoe UI"/>
              </a:rPr>
              <a:t>CSV Delimiter</a:t>
            </a:r>
            <a:r>
              <a:rPr sz="1150" b="0" i="0" lang="en-US">
                <a:solidFill>
                  <a:srgbClr val="25333F"/>
                </a:solidFill>
                <a:latin typeface="Segoe UI"/>
              </a:rPr>
              <a:t> on the right.</a:t>
            </a:r>
          </a:p>
        </p:txBody>
      </p:sp>
      <p:sp>
        <p:nvSpPr>
          <p:cNvPr id="9" name="TextBox 8"/>
          <p:cNvSpPr txBox="1"/>
          <p:nvPr/>
        </p:nvSpPr>
        <p:spPr>
          <a:xfrm>
            <a:off x="950976" y="1577213"/>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For German Excel </a:t>
            </a:r>
            <a:r>
              <a:rPr sz="950" b="1" i="0" lang="en-US">
                <a:solidFill>
                  <a:srgbClr val="6B7A88"/>
                </a:solidFill>
                <a:latin typeface="Segoe UI"/>
              </a:rPr>
              <a:t>Semicolon (;)</a:t>
            </a:r>
            <a:r>
              <a:rPr sz="950" b="0" i="0" lang="en-US">
                <a:solidFill>
                  <a:srgbClr val="6B7A88"/>
                </a:solidFill>
                <a:latin typeface="Segoe UI"/>
              </a:rPr>
              <a:t> is the right choice - the option says so itself.</a:t>
            </a:r>
          </a:p>
        </p:txBody>
      </p:sp>
      <p:sp>
        <p:nvSpPr>
          <p:cNvPr id="10" name="Oval 9"/>
          <p:cNvSpPr/>
          <p:nvPr/>
        </p:nvSpPr>
        <p:spPr>
          <a:xfrm>
            <a:off x="566928" y="211366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5480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0451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Export All Exhibitors</a:t>
            </a:r>
            <a:r>
              <a:rPr sz="1150" b="0" i="0" lang="en-US">
                <a:solidFill>
                  <a:srgbClr val="25333F"/>
                </a:solidFill>
                <a:latin typeface="Segoe UI"/>
              </a:rPr>
              <a:t>.</a:t>
            </a:r>
          </a:p>
        </p:txBody>
      </p:sp>
      <p:sp>
        <p:nvSpPr>
          <p:cNvPr id="13" name="TextBox 12"/>
          <p:cNvSpPr txBox="1"/>
          <p:nvPr/>
        </p:nvSpPr>
        <p:spPr>
          <a:xfrm>
            <a:off x="950976" y="2328417"/>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file is called </a:t>
            </a:r>
            <a:r>
              <a:rPr sz="950" b="0" i="0" lang="en-US">
                <a:solidFill>
                  <a:srgbClr val="6B7A88"/>
                </a:solidFill>
                <a:latin typeface="Consolas"/>
              </a:rPr>
              <a:t>exhibitors-export-</a:t>
            </a:r>
            <a:r>
              <a:rPr sz="950" b="0" i="0" lang="en-US">
                <a:solidFill>
                  <a:srgbClr val="6B7A88"/>
                </a:solidFill>
                <a:latin typeface="Segoe UI"/>
              </a:rPr>
              <a:t> followed by today's date.</a:t>
            </a:r>
          </a:p>
        </p:txBody>
      </p:sp>
      <p:sp>
        <p:nvSpPr>
          <p:cNvPr id="14" name="Oval 13"/>
          <p:cNvSpPr/>
          <p:nvPr/>
        </p:nvSpPr>
        <p:spPr>
          <a:xfrm>
            <a:off x="566928" y="272008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6123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71094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For a single fair pick the event below …</a:t>
            </a:r>
          </a:p>
        </p:txBody>
      </p:sp>
      <p:sp>
        <p:nvSpPr>
          <p:cNvPr id="17" name="Oval 16"/>
          <p:cNvSpPr/>
          <p:nvPr/>
        </p:nvSpPr>
        <p:spPr>
          <a:xfrm>
            <a:off x="566928" y="3136010"/>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17715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12686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 and click </a:t>
            </a:r>
            <a:r>
              <a:rPr sz="1150" b="1" i="0" lang="en-US">
                <a:solidFill>
                  <a:srgbClr val="25333F"/>
                </a:solidFill>
                <a:latin typeface="Segoe UI"/>
              </a:rPr>
              <a:t>Export Selection</a:t>
            </a:r>
            <a:r>
              <a:rPr sz="1150" b="0" i="0" lang="en-US">
                <a:solidFill>
                  <a:srgbClr val="25333F"/>
                </a:solidFill>
                <a:latin typeface="Segoe UI"/>
              </a:rPr>
              <a:t>.</a:t>
            </a:r>
          </a:p>
        </p:txBody>
      </p:sp>
      <p:sp>
        <p:nvSpPr>
          <p:cNvPr id="20" name="Oval 19"/>
          <p:cNvSpPr/>
          <p:nvPr/>
        </p:nvSpPr>
        <p:spPr>
          <a:xfrm>
            <a:off x="566928" y="355193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59308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54279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the file with Excel, LibreOffice or a text editor.</a:t>
            </a:r>
          </a:p>
        </p:txBody>
      </p:sp>
      <p:sp>
        <p:nvSpPr>
          <p:cNvPr id="23" name="TextBox 22"/>
          <p:cNvSpPr txBox="1"/>
          <p:nvPr/>
        </p:nvSpPr>
        <p:spPr>
          <a:xfrm>
            <a:off x="950976" y="3766692"/>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starts with a marker that lets Excel recognise the accented letters.</a:t>
            </a:r>
          </a:p>
        </p:txBody>
      </p:sp>
      <p:sp>
        <p:nvSpPr>
          <p:cNvPr id="24" name="Rectangle 23"/>
          <p:cNvSpPr/>
          <p:nvPr/>
        </p:nvSpPr>
        <p:spPr>
          <a:xfrm>
            <a:off x="5406847" y="1353312"/>
            <a:ext cx="6217920" cy="34747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7" name="Rectangle 26"/>
          <p:cNvSpPr/>
          <p:nvPr/>
        </p:nvSpPr>
        <p:spPr>
          <a:xfrm>
            <a:off x="5406847" y="1572768"/>
            <a:ext cx="1481328" cy="32552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1" name="Rectangle 30"/>
          <p:cNvSpPr/>
          <p:nvPr/>
        </p:nvSpPr>
        <p:spPr>
          <a:xfrm>
            <a:off x="540684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3" name="TextBox 32"/>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4" name="TextBox 33"/>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5" name="TextBox 34"/>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6" name="TextBox 35"/>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7" name="TextBox 36"/>
          <p:cNvSpPr txBox="1"/>
          <p:nvPr/>
        </p:nvSpPr>
        <p:spPr>
          <a:xfrm>
            <a:off x="5681167" y="30678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Import / Export</a:t>
            </a:r>
          </a:p>
        </p:txBody>
      </p:sp>
      <p:sp>
        <p:nvSpPr>
          <p:cNvPr id="38" name="TextBox 37"/>
          <p:cNvSpPr txBox="1"/>
          <p:nvPr/>
        </p:nvSpPr>
        <p:spPr>
          <a:xfrm>
            <a:off x="555315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9" name="TextBox 38"/>
          <p:cNvSpPr txBox="1"/>
          <p:nvPr/>
        </p:nvSpPr>
        <p:spPr>
          <a:xfrm>
            <a:off x="555315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0" name="TextBox 39"/>
          <p:cNvSpPr txBox="1"/>
          <p:nvPr/>
        </p:nvSpPr>
        <p:spPr>
          <a:xfrm>
            <a:off x="7089343" y="1700784"/>
            <a:ext cx="45720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Data Import / Export</a:t>
            </a:r>
          </a:p>
        </p:txBody>
      </p:sp>
      <p:sp>
        <p:nvSpPr>
          <p:cNvPr id="41" name="Rectangle 40"/>
          <p:cNvSpPr/>
          <p:nvPr/>
        </p:nvSpPr>
        <p:spPr>
          <a:xfrm>
            <a:off x="7747711" y="2011680"/>
            <a:ext cx="2798063" cy="260604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747711" y="2011680"/>
            <a:ext cx="279806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7747711" y="2286000"/>
            <a:ext cx="279806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857439" y="2080260"/>
            <a:ext cx="2578607"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Export (CSV)</a:t>
            </a:r>
          </a:p>
        </p:txBody>
      </p:sp>
      <p:sp>
        <p:nvSpPr>
          <p:cNvPr id="45" name="TextBox 44"/>
          <p:cNvSpPr txBox="1"/>
          <p:nvPr/>
        </p:nvSpPr>
        <p:spPr>
          <a:xfrm>
            <a:off x="7875727" y="2414016"/>
            <a:ext cx="2542031"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Export all currently saved exhibitors.</a:t>
            </a:r>
          </a:p>
        </p:txBody>
      </p:sp>
      <p:sp>
        <p:nvSpPr>
          <p:cNvPr id="46" name="TextBox 45"/>
          <p:cNvSpPr txBox="1"/>
          <p:nvPr/>
        </p:nvSpPr>
        <p:spPr>
          <a:xfrm>
            <a:off x="7875727" y="2596896"/>
            <a:ext cx="2542031"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CSV Delimiter:</a:t>
            </a:r>
          </a:p>
        </p:txBody>
      </p:sp>
      <p:sp>
        <p:nvSpPr>
          <p:cNvPr id="47" name="Rounded Rectangle 46"/>
          <p:cNvSpPr/>
          <p:nvPr/>
        </p:nvSpPr>
        <p:spPr>
          <a:xfrm>
            <a:off x="7875727" y="2798064"/>
            <a:ext cx="25420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967167" y="2848356"/>
            <a:ext cx="2157983" cy="164592"/>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Semicolon (;) - Recommended for German Excel</a:t>
            </a:r>
          </a:p>
        </p:txBody>
      </p:sp>
      <p:sp>
        <p:nvSpPr>
          <p:cNvPr id="49" name="TextBox 48"/>
          <p:cNvSpPr txBox="1"/>
          <p:nvPr/>
        </p:nvSpPr>
        <p:spPr>
          <a:xfrm>
            <a:off x="10198303" y="284835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0" name="Rounded Rectangle 49"/>
          <p:cNvSpPr/>
          <p:nvPr/>
        </p:nvSpPr>
        <p:spPr>
          <a:xfrm>
            <a:off x="7875727" y="3145536"/>
            <a:ext cx="1464868"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7875727" y="3195828"/>
            <a:ext cx="1464868"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Export All Exhibitors</a:t>
            </a:r>
          </a:p>
        </p:txBody>
      </p:sp>
      <p:sp>
        <p:nvSpPr>
          <p:cNvPr id="52" name="Rectangle 51"/>
          <p:cNvSpPr/>
          <p:nvPr/>
        </p:nvSpPr>
        <p:spPr>
          <a:xfrm>
            <a:off x="7875727" y="3511296"/>
            <a:ext cx="2542031"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875727" y="3621024"/>
            <a:ext cx="2542031"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Export Specific Event</a:t>
            </a:r>
          </a:p>
        </p:txBody>
      </p:sp>
      <p:sp>
        <p:nvSpPr>
          <p:cNvPr id="54" name="Rounded Rectangle 53"/>
          <p:cNvSpPr/>
          <p:nvPr/>
        </p:nvSpPr>
        <p:spPr>
          <a:xfrm>
            <a:off x="7875727" y="3840480"/>
            <a:ext cx="25420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7967167" y="3890772"/>
            <a:ext cx="2157983" cy="164592"/>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Comic Con 2026</a:t>
            </a:r>
          </a:p>
        </p:txBody>
      </p:sp>
      <p:sp>
        <p:nvSpPr>
          <p:cNvPr id="56" name="TextBox 55"/>
          <p:cNvSpPr txBox="1"/>
          <p:nvPr/>
        </p:nvSpPr>
        <p:spPr>
          <a:xfrm>
            <a:off x="10198303" y="389077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7" name="Rounded Rectangle 56"/>
          <p:cNvSpPr/>
          <p:nvPr/>
        </p:nvSpPr>
        <p:spPr>
          <a:xfrm>
            <a:off x="7875727" y="4187952"/>
            <a:ext cx="1181404"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7875727" y="4238244"/>
            <a:ext cx="1181404"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Export Selection</a:t>
            </a:r>
          </a:p>
        </p:txBody>
      </p:sp>
      <p:sp>
        <p:nvSpPr>
          <p:cNvPr id="59" name="Oval 58"/>
          <p:cNvSpPr/>
          <p:nvPr/>
        </p:nvSpPr>
        <p:spPr>
          <a:xfrm>
            <a:off x="7647127" y="27797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647127" y="28392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1" name="Oval 60"/>
          <p:cNvSpPr/>
          <p:nvPr/>
        </p:nvSpPr>
        <p:spPr>
          <a:xfrm>
            <a:off x="7647127" y="31318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647127" y="31912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3" name="Oval 62"/>
          <p:cNvSpPr/>
          <p:nvPr/>
        </p:nvSpPr>
        <p:spPr>
          <a:xfrm>
            <a:off x="7647127" y="38221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647127" y="388162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5" name="Oval 64"/>
          <p:cNvSpPr/>
          <p:nvPr/>
        </p:nvSpPr>
        <p:spPr>
          <a:xfrm>
            <a:off x="7647127" y="41742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647127" y="42336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67" name="Rectangle 6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0" name="TextBox 6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export always contains </a:t>
            </a:r>
            <a:r>
              <a:rPr sz="1000" b="1" i="0" lang="en-US">
                <a:solidFill>
                  <a:srgbClr val="2B3844"/>
                </a:solidFill>
                <a:latin typeface="Segoe UI"/>
              </a:rPr>
              <a:t>all 46 columns</a:t>
            </a:r>
            <a:r>
              <a:rPr sz="1000" b="0" i="0" lang="en-US">
                <a:solidFill>
                  <a:srgbClr val="2B3844"/>
                </a:solidFill>
                <a:latin typeface="Segoe UI"/>
              </a:rPr>
              <a:t> and every exhibitor except the trash - drafts included; the </a:t>
            </a:r>
            <a:r>
              <a:rPr sz="1000" b="0" i="0" lang="en-US">
                <a:solidFill>
                  <a:srgbClr val="2B3844"/>
                </a:solidFill>
                <a:latin typeface="Consolas"/>
              </a:rPr>
              <a:t>Status</a:t>
            </a:r>
            <a:r>
              <a:rPr sz="1000" b="0" i="0" lang="en-US">
                <a:solidFill>
                  <a:srgbClr val="2B3844"/>
                </a:solidFill>
                <a:latin typeface="Segoe UI"/>
              </a:rPr>
              <a:t> column says which state. A filter by type or category is not provided here.</a:t>
            </a:r>
          </a:p>
        </p:txBody>
      </p:sp>
      <p:sp>
        <p:nvSpPr>
          <p:cNvPr id="71" name="Rectangle 7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73" name="TextBox 7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77 / 153</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46 columns of the table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411042" cy="164592"/>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Group</a:t>
            </a:r>
          </a:p>
        </p:txBody>
      </p:sp>
      <p:sp>
        <p:nvSpPr>
          <p:cNvPr id="8" name="TextBox 7"/>
          <p:cNvSpPr txBox="1"/>
          <p:nvPr/>
        </p:nvSpPr>
        <p:spPr>
          <a:xfrm>
            <a:off x="2270578" y="1435608"/>
            <a:ext cx="6192811" cy="164592"/>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Columns</a:t>
            </a:r>
          </a:p>
        </p:txBody>
      </p:sp>
      <p:sp>
        <p:nvSpPr>
          <p:cNvPr id="9" name="TextBox 8"/>
          <p:cNvSpPr txBox="1"/>
          <p:nvPr/>
        </p:nvSpPr>
        <p:spPr>
          <a:xfrm>
            <a:off x="8646269" y="1435608"/>
            <a:ext cx="2905345" cy="164592"/>
          </a:xfrm>
          <a:prstGeom prst="rect">
            <a:avLst/>
          </a:prstGeom>
          <a:noFill/>
        </p:spPr>
        <p:txBody>
          <a:bodyPr wrap="square" lIns="0" rIns="0" tIns="0" bIns="0" anchor="t">
            <a:spAutoFit/>
          </a:bodyPr>
          <a:lstStyle/>
          <a:p>
            <a:pPr algn="l">
              <a:lnSpc>
                <a:spcPct val="100000"/>
              </a:lnSpc>
            </a:pPr>
            <a:r>
              <a:rPr sz="900" b="1" i="0" lang="en-US">
                <a:solidFill>
                  <a:srgbClr val="FFFFFF"/>
                </a:solidFill>
                <a:latin typeface="Segoe UI"/>
              </a:rPr>
              <a:t>Note</a:t>
            </a:r>
          </a:p>
        </p:txBody>
      </p:sp>
      <p:sp>
        <p:nvSpPr>
          <p:cNvPr id="10" name="TextBox 9"/>
          <p:cNvSpPr txBox="1"/>
          <p:nvPr/>
        </p:nvSpPr>
        <p:spPr>
          <a:xfrm>
            <a:off x="676656" y="1785258"/>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Assignment</a:t>
            </a:r>
          </a:p>
        </p:txBody>
      </p:sp>
      <p:sp>
        <p:nvSpPr>
          <p:cNvPr id="11" name="TextBox 10"/>
          <p:cNvSpPr txBox="1"/>
          <p:nvPr/>
        </p:nvSpPr>
        <p:spPr>
          <a:xfrm>
            <a:off x="2270578" y="1785258"/>
            <a:ext cx="6192811"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Name</a:t>
            </a:r>
            <a:r>
              <a:rPr sz="850" b="0" i="0" lang="en-US">
                <a:solidFill>
                  <a:srgbClr val="1F2933"/>
                </a:solidFill>
                <a:latin typeface="Segoe UI"/>
              </a:rPr>
              <a:t>, </a:t>
            </a:r>
            <a:r>
              <a:rPr sz="850" b="0" i="0" lang="en-US">
                <a:solidFill>
                  <a:srgbClr val="1F2933"/>
                </a:solidFill>
                <a:latin typeface="Consolas"/>
              </a:rPr>
              <a:t>Event_Name</a:t>
            </a:r>
            <a:r>
              <a:rPr sz="850" b="0" i="0" lang="en-US">
                <a:solidFill>
                  <a:srgbClr val="1F2933"/>
                </a:solidFill>
                <a:latin typeface="Segoe UI"/>
              </a:rPr>
              <a:t>, </a:t>
            </a:r>
            <a:r>
              <a:rPr sz="850" b="0" i="0" lang="en-US">
                <a:solidFill>
                  <a:srgbClr val="1F2933"/>
                </a:solidFill>
                <a:latin typeface="Consolas"/>
              </a:rPr>
              <a:t>Status</a:t>
            </a:r>
          </a:p>
        </p:txBody>
      </p:sp>
      <p:sp>
        <p:nvSpPr>
          <p:cNvPr id="12" name="TextBox 11"/>
          <p:cNvSpPr txBox="1"/>
          <p:nvPr/>
        </p:nvSpPr>
        <p:spPr>
          <a:xfrm>
            <a:off x="8646269" y="1785258"/>
            <a:ext cx="2905345"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Segoe UI"/>
              </a:rPr>
              <a:t>Name and event form the key; </a:t>
            </a:r>
            <a:r>
              <a:rPr sz="850" b="0" i="0" lang="en-US">
                <a:solidFill>
                  <a:srgbClr val="1F2933"/>
                </a:solidFill>
                <a:latin typeface="Consolas"/>
              </a:rPr>
              <a:t>Status</a:t>
            </a:r>
            <a:r>
              <a:rPr sz="850" b="0" i="0" lang="en-US">
                <a:solidFill>
                  <a:srgbClr val="1F2933"/>
                </a:solidFill>
                <a:latin typeface="Segoe UI"/>
              </a:rPr>
              <a:t> e.g. </a:t>
            </a:r>
            <a:r>
              <a:rPr sz="850" b="0" i="0" lang="en-US">
                <a:solidFill>
                  <a:srgbClr val="1F2933"/>
                </a:solidFill>
                <a:latin typeface="Consolas"/>
              </a:rPr>
              <a:t>publish</a:t>
            </a:r>
            <a:r>
              <a:rPr sz="850" b="0" i="0" lang="en-US">
                <a:solidFill>
                  <a:srgbClr val="1F2933"/>
                </a:solidFill>
                <a:latin typeface="Segoe UI"/>
              </a:rPr>
              <a:t>, </a:t>
            </a:r>
            <a:r>
              <a:rPr sz="850" b="0" i="0" lang="en-US">
                <a:solidFill>
                  <a:srgbClr val="1F2933"/>
                </a:solidFill>
                <a:latin typeface="Consolas"/>
              </a:rPr>
              <a:t>draft</a:t>
            </a:r>
          </a:p>
        </p:txBody>
      </p:sp>
      <p:sp>
        <p:nvSpPr>
          <p:cNvPr id="13" name="Rectangle 12"/>
          <p:cNvSpPr/>
          <p:nvPr/>
        </p:nvSpPr>
        <p:spPr>
          <a:xfrm>
            <a:off x="566928" y="203368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33689"/>
            <a:ext cx="11057839" cy="36948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154739"/>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Location</a:t>
            </a:r>
          </a:p>
        </p:txBody>
      </p:sp>
      <p:sp>
        <p:nvSpPr>
          <p:cNvPr id="16" name="TextBox 15"/>
          <p:cNvSpPr txBox="1"/>
          <p:nvPr/>
        </p:nvSpPr>
        <p:spPr>
          <a:xfrm>
            <a:off x="2270578" y="2154739"/>
            <a:ext cx="6192811"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Hall</a:t>
            </a:r>
            <a:r>
              <a:rPr sz="850" b="0" i="0" lang="en-US">
                <a:solidFill>
                  <a:srgbClr val="1F2933"/>
                </a:solidFill>
                <a:latin typeface="Segoe UI"/>
              </a:rPr>
              <a:t>, </a:t>
            </a:r>
            <a:r>
              <a:rPr sz="850" b="0" i="0" lang="en-US">
                <a:solidFill>
                  <a:srgbClr val="1F2933"/>
                </a:solidFill>
                <a:latin typeface="Consolas"/>
              </a:rPr>
              <a:t>Booth</a:t>
            </a:r>
          </a:p>
        </p:txBody>
      </p:sp>
      <p:sp>
        <p:nvSpPr>
          <p:cNvPr id="17" name="TextBox 16"/>
          <p:cNvSpPr txBox="1"/>
          <p:nvPr/>
        </p:nvSpPr>
        <p:spPr>
          <a:xfrm>
            <a:off x="8646269" y="2154739"/>
            <a:ext cx="2905345"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Hall</a:t>
            </a:r>
            <a:r>
              <a:rPr sz="850" b="0" i="0" lang="en-US">
                <a:solidFill>
                  <a:srgbClr val="1F2933"/>
                </a:solidFill>
                <a:latin typeface="Segoe UI"/>
              </a:rPr>
              <a:t> may hold several locations separated by commas</a:t>
            </a:r>
          </a:p>
        </p:txBody>
      </p:sp>
      <p:sp>
        <p:nvSpPr>
          <p:cNvPr id="18" name="Rectangle 17"/>
          <p:cNvSpPr/>
          <p:nvPr/>
        </p:nvSpPr>
        <p:spPr>
          <a:xfrm>
            <a:off x="566928" y="240317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524220"/>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Classification</a:t>
            </a:r>
          </a:p>
        </p:txBody>
      </p:sp>
      <p:sp>
        <p:nvSpPr>
          <p:cNvPr id="20" name="TextBox 19"/>
          <p:cNvSpPr txBox="1"/>
          <p:nvPr/>
        </p:nvSpPr>
        <p:spPr>
          <a:xfrm>
            <a:off x="2270578" y="2524220"/>
            <a:ext cx="6192811"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Type</a:t>
            </a:r>
            <a:r>
              <a:rPr sz="850" b="0" i="0" lang="en-US">
                <a:solidFill>
                  <a:srgbClr val="1F2933"/>
                </a:solidFill>
                <a:latin typeface="Segoe UI"/>
              </a:rPr>
              <a:t>, </a:t>
            </a:r>
            <a:r>
              <a:rPr sz="850" b="0" i="0" lang="en-US">
                <a:solidFill>
                  <a:srgbClr val="1F2933"/>
                </a:solidFill>
                <a:latin typeface="Consolas"/>
              </a:rPr>
              <a:t>Category</a:t>
            </a:r>
            <a:r>
              <a:rPr sz="850" b="0" i="0" lang="en-US">
                <a:solidFill>
                  <a:srgbClr val="1F2933"/>
                </a:solidFill>
                <a:latin typeface="Segoe UI"/>
              </a:rPr>
              <a:t>, </a:t>
            </a:r>
            <a:r>
              <a:rPr sz="850" b="0" i="0" lang="en-US">
                <a:solidFill>
                  <a:srgbClr val="1F2933"/>
                </a:solidFill>
                <a:latin typeface="Consolas"/>
              </a:rPr>
              <a:t>Products</a:t>
            </a:r>
          </a:p>
        </p:txBody>
      </p:sp>
      <p:sp>
        <p:nvSpPr>
          <p:cNvPr id="21" name="TextBox 20"/>
          <p:cNvSpPr txBox="1"/>
          <p:nvPr/>
        </p:nvSpPr>
        <p:spPr>
          <a:xfrm>
            <a:off x="8646269" y="2524220"/>
            <a:ext cx="2905345"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Segoe UI"/>
              </a:rPr>
              <a:t>Several values with commas; missing ones are created</a:t>
            </a:r>
          </a:p>
        </p:txBody>
      </p:sp>
      <p:sp>
        <p:nvSpPr>
          <p:cNvPr id="22" name="Rectangle 21"/>
          <p:cNvSpPr/>
          <p:nvPr/>
        </p:nvSpPr>
        <p:spPr>
          <a:xfrm>
            <a:off x="566928" y="277265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772651"/>
            <a:ext cx="11057839" cy="36948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2893701"/>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Origin</a:t>
            </a:r>
          </a:p>
        </p:txBody>
      </p:sp>
      <p:sp>
        <p:nvSpPr>
          <p:cNvPr id="25" name="TextBox 24"/>
          <p:cNvSpPr txBox="1"/>
          <p:nvPr/>
        </p:nvSpPr>
        <p:spPr>
          <a:xfrm>
            <a:off x="2270578" y="2893701"/>
            <a:ext cx="6192811"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Country</a:t>
            </a:r>
            <a:r>
              <a:rPr sz="850" b="0" i="0" lang="en-US">
                <a:solidFill>
                  <a:srgbClr val="1F2933"/>
                </a:solidFill>
                <a:latin typeface="Segoe UI"/>
              </a:rPr>
              <a:t>, </a:t>
            </a:r>
            <a:r>
              <a:rPr sz="850" b="0" i="0" lang="en-US">
                <a:solidFill>
                  <a:srgbClr val="1F2933"/>
                </a:solidFill>
                <a:latin typeface="Consolas"/>
              </a:rPr>
              <a:t>Country_Code</a:t>
            </a:r>
          </a:p>
        </p:txBody>
      </p:sp>
      <p:sp>
        <p:nvSpPr>
          <p:cNvPr id="26" name="TextBox 25"/>
          <p:cNvSpPr txBox="1"/>
          <p:nvPr/>
        </p:nvSpPr>
        <p:spPr>
          <a:xfrm>
            <a:off x="8646269" y="2893701"/>
            <a:ext cx="2905345"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Segoe UI"/>
              </a:rPr>
              <a:t>Either one is enough - the other is derived</a:t>
            </a:r>
          </a:p>
        </p:txBody>
      </p:sp>
      <p:sp>
        <p:nvSpPr>
          <p:cNvPr id="27" name="Rectangle 26"/>
          <p:cNvSpPr/>
          <p:nvPr/>
        </p:nvSpPr>
        <p:spPr>
          <a:xfrm>
            <a:off x="566928" y="314213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263182"/>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Control</a:t>
            </a:r>
          </a:p>
        </p:txBody>
      </p:sp>
      <p:sp>
        <p:nvSpPr>
          <p:cNvPr id="29" name="TextBox 28"/>
          <p:cNvSpPr txBox="1"/>
          <p:nvPr/>
        </p:nvSpPr>
        <p:spPr>
          <a:xfrm>
            <a:off x="2270578" y="3263182"/>
            <a:ext cx="6192811"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Onsite_Sales</a:t>
            </a:r>
            <a:r>
              <a:rPr sz="850" b="0" i="0" lang="en-US">
                <a:solidFill>
                  <a:srgbClr val="1F2933"/>
                </a:solidFill>
                <a:latin typeface="Segoe UI"/>
              </a:rPr>
              <a:t>, </a:t>
            </a:r>
            <a:r>
              <a:rPr sz="850" b="0" i="0" lang="en-US">
                <a:solidFill>
                  <a:srgbClr val="1F2933"/>
                </a:solidFill>
                <a:latin typeface="Consolas"/>
              </a:rPr>
              <a:t>Visibility</a:t>
            </a:r>
          </a:p>
        </p:txBody>
      </p:sp>
      <p:sp>
        <p:nvSpPr>
          <p:cNvPr id="30" name="TextBox 29"/>
          <p:cNvSpPr txBox="1"/>
          <p:nvPr/>
        </p:nvSpPr>
        <p:spPr>
          <a:xfrm>
            <a:off x="8646269" y="3263182"/>
            <a:ext cx="2905345"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yes</a:t>
            </a:r>
            <a:r>
              <a:rPr sz="850" b="0" i="0" lang="en-US">
                <a:solidFill>
                  <a:srgbClr val="1F2933"/>
                </a:solidFill>
                <a:latin typeface="Segoe UI"/>
              </a:rPr>
              <a:t>/</a:t>
            </a:r>
            <a:r>
              <a:rPr sz="850" b="0" i="0" lang="en-US">
                <a:solidFill>
                  <a:srgbClr val="1F2933"/>
                </a:solidFill>
                <a:latin typeface="Consolas"/>
              </a:rPr>
              <a:t>no</a:t>
            </a:r>
            <a:r>
              <a:rPr sz="850" b="0" i="0" lang="en-US">
                <a:solidFill>
                  <a:srgbClr val="1F2933"/>
                </a:solidFill>
                <a:latin typeface="Segoe UI"/>
              </a:rPr>
              <a:t>/empty and </a:t>
            </a:r>
            <a:r>
              <a:rPr sz="850" b="0" i="0" lang="en-US">
                <a:solidFill>
                  <a:srgbClr val="1F2933"/>
                </a:solidFill>
                <a:latin typeface="Consolas"/>
              </a:rPr>
              <a:t>both</a:t>
            </a:r>
            <a:r>
              <a:rPr sz="850" b="0" i="0" lang="en-US">
                <a:solidFill>
                  <a:srgbClr val="1F2933"/>
                </a:solidFill>
                <a:latin typeface="Segoe UI"/>
              </a:rPr>
              <a:t>/</a:t>
            </a:r>
            <a:r>
              <a:rPr sz="850" b="0" i="0" lang="en-US">
                <a:solidFill>
                  <a:srgbClr val="1F2933"/>
                </a:solidFill>
                <a:latin typeface="Consolas"/>
              </a:rPr>
              <a:t>map_only</a:t>
            </a:r>
          </a:p>
        </p:txBody>
      </p:sp>
      <p:sp>
        <p:nvSpPr>
          <p:cNvPr id="31" name="Rectangle 30"/>
          <p:cNvSpPr/>
          <p:nvPr/>
        </p:nvSpPr>
        <p:spPr>
          <a:xfrm>
            <a:off x="566928" y="351161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511613"/>
            <a:ext cx="11057839" cy="36948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632663"/>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Contact</a:t>
            </a:r>
          </a:p>
        </p:txBody>
      </p:sp>
      <p:sp>
        <p:nvSpPr>
          <p:cNvPr id="34" name="TextBox 33"/>
          <p:cNvSpPr txBox="1"/>
          <p:nvPr/>
        </p:nvSpPr>
        <p:spPr>
          <a:xfrm>
            <a:off x="2270578" y="3632663"/>
            <a:ext cx="6192811"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Email</a:t>
            </a:r>
            <a:r>
              <a:rPr sz="850" b="0" i="0" lang="en-US">
                <a:solidFill>
                  <a:srgbClr val="1F2933"/>
                </a:solidFill>
                <a:latin typeface="Segoe UI"/>
              </a:rPr>
              <a:t>, </a:t>
            </a:r>
            <a:r>
              <a:rPr sz="850" b="0" i="0" lang="en-US">
                <a:solidFill>
                  <a:srgbClr val="1F2933"/>
                </a:solidFill>
                <a:latin typeface="Consolas"/>
              </a:rPr>
              <a:t>Phone</a:t>
            </a:r>
            <a:r>
              <a:rPr sz="850" b="0" i="0" lang="en-US">
                <a:solidFill>
                  <a:srgbClr val="1F2933"/>
                </a:solidFill>
                <a:latin typeface="Segoe UI"/>
              </a:rPr>
              <a:t>, </a:t>
            </a:r>
            <a:r>
              <a:rPr sz="850" b="0" i="0" lang="en-US">
                <a:solidFill>
                  <a:srgbClr val="1F2933"/>
                </a:solidFill>
                <a:latin typeface="Consolas"/>
              </a:rPr>
              <a:t>Contact_Person</a:t>
            </a:r>
            <a:r>
              <a:rPr sz="850" b="0" i="0" lang="en-US">
                <a:solidFill>
                  <a:srgbClr val="1F2933"/>
                </a:solidFill>
                <a:latin typeface="Segoe UI"/>
              </a:rPr>
              <a:t>, </a:t>
            </a:r>
            <a:r>
              <a:rPr sz="850" b="0" i="0" lang="en-US">
                <a:solidFill>
                  <a:srgbClr val="1F2933"/>
                </a:solidFill>
                <a:latin typeface="Consolas"/>
              </a:rPr>
              <a:t>Address</a:t>
            </a:r>
          </a:p>
        </p:txBody>
      </p:sp>
      <p:sp>
        <p:nvSpPr>
          <p:cNvPr id="35" name="TextBox 34"/>
          <p:cNvSpPr txBox="1"/>
          <p:nvPr/>
        </p:nvSpPr>
        <p:spPr>
          <a:xfrm>
            <a:off x="8646269" y="3632663"/>
            <a:ext cx="2905345"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Address</a:t>
            </a:r>
            <a:r>
              <a:rPr sz="850" b="0" i="0" lang="en-US">
                <a:solidFill>
                  <a:srgbClr val="1F2933"/>
                </a:solidFill>
                <a:latin typeface="Segoe UI"/>
              </a:rPr>
              <a:t> may contain line breaks</a:t>
            </a:r>
          </a:p>
        </p:txBody>
      </p:sp>
      <p:sp>
        <p:nvSpPr>
          <p:cNvPr id="36" name="Rectangle 35"/>
          <p:cNvSpPr/>
          <p:nvPr/>
        </p:nvSpPr>
        <p:spPr>
          <a:xfrm>
            <a:off x="566928" y="388109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065835"/>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Links</a:t>
            </a:r>
          </a:p>
        </p:txBody>
      </p:sp>
      <p:sp>
        <p:nvSpPr>
          <p:cNvPr id="38" name="TextBox 37"/>
          <p:cNvSpPr txBox="1"/>
          <p:nvPr/>
        </p:nvSpPr>
        <p:spPr>
          <a:xfrm>
            <a:off x="2270578" y="4002144"/>
            <a:ext cx="6192811" cy="437642"/>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Website</a:t>
            </a:r>
            <a:r>
              <a:rPr sz="850" b="0" i="0" lang="en-US">
                <a:solidFill>
                  <a:srgbClr val="1F2933"/>
                </a:solidFill>
                <a:latin typeface="Segoe UI"/>
              </a:rPr>
              <a:t>, </a:t>
            </a:r>
            <a:r>
              <a:rPr sz="850" b="0" i="0" lang="en-US">
                <a:solidFill>
                  <a:srgbClr val="1F2933"/>
                </a:solidFill>
                <a:latin typeface="Consolas"/>
              </a:rPr>
              <a:t>Shop</a:t>
            </a:r>
            <a:r>
              <a:rPr sz="850" b="0" i="0" lang="en-US">
                <a:solidFill>
                  <a:srgbClr val="1F2933"/>
                </a:solidFill>
                <a:latin typeface="Segoe UI"/>
              </a:rPr>
              <a:t>, </a:t>
            </a:r>
            <a:r>
              <a:rPr sz="850" b="0" i="0" lang="en-US">
                <a:solidFill>
                  <a:srgbClr val="1F2933"/>
                </a:solidFill>
                <a:latin typeface="Consolas"/>
              </a:rPr>
              <a:t>Etsy</a:t>
            </a:r>
            <a:r>
              <a:rPr sz="850" b="0" i="0" lang="en-US">
                <a:solidFill>
                  <a:srgbClr val="1F2933"/>
                </a:solidFill>
                <a:latin typeface="Segoe UI"/>
              </a:rPr>
              <a:t>, </a:t>
            </a:r>
            <a:r>
              <a:rPr sz="850" b="0" i="0" lang="en-US">
                <a:solidFill>
                  <a:srgbClr val="1F2933"/>
                </a:solidFill>
                <a:latin typeface="Consolas"/>
              </a:rPr>
              <a:t>Instagram</a:t>
            </a:r>
            <a:r>
              <a:rPr sz="850" b="0" i="0" lang="en-US">
                <a:solidFill>
                  <a:srgbClr val="1F2933"/>
                </a:solidFill>
                <a:latin typeface="Segoe UI"/>
              </a:rPr>
              <a:t>, </a:t>
            </a:r>
            <a:r>
              <a:rPr sz="850" b="0" i="0" lang="en-US">
                <a:solidFill>
                  <a:srgbClr val="1F2933"/>
                </a:solidFill>
                <a:latin typeface="Consolas"/>
              </a:rPr>
              <a:t>TikTok</a:t>
            </a:r>
            <a:r>
              <a:rPr sz="850" b="0" i="0" lang="en-US">
                <a:solidFill>
                  <a:srgbClr val="1F2933"/>
                </a:solidFill>
                <a:latin typeface="Segoe UI"/>
              </a:rPr>
              <a:t>, </a:t>
            </a:r>
            <a:r>
              <a:rPr sz="850" b="0" i="0" lang="en-US">
                <a:solidFill>
                  <a:srgbClr val="1F2933"/>
                </a:solidFill>
                <a:latin typeface="Consolas"/>
              </a:rPr>
              <a:t>Facebook</a:t>
            </a:r>
            <a:r>
              <a:rPr sz="850" b="0" i="0" lang="en-US">
                <a:solidFill>
                  <a:srgbClr val="1F2933"/>
                </a:solidFill>
                <a:latin typeface="Segoe UI"/>
              </a:rPr>
              <a:t>, </a:t>
            </a:r>
            <a:r>
              <a:rPr sz="850" b="0" i="0" lang="en-US">
                <a:solidFill>
                  <a:srgbClr val="1F2933"/>
                </a:solidFill>
                <a:latin typeface="Consolas"/>
              </a:rPr>
              <a:t>Twitter_X</a:t>
            </a:r>
            <a:r>
              <a:rPr sz="850" b="0" i="0" lang="en-US">
                <a:solidFill>
                  <a:srgbClr val="1F2933"/>
                </a:solidFill>
                <a:latin typeface="Segoe UI"/>
              </a:rPr>
              <a:t>, </a:t>
            </a:r>
            <a:r>
              <a:rPr sz="850" b="0" i="0" lang="en-US">
                <a:solidFill>
                  <a:srgbClr val="1F2933"/>
                </a:solidFill>
                <a:latin typeface="Consolas"/>
              </a:rPr>
              <a:t>Bluesky</a:t>
            </a:r>
            <a:r>
              <a:rPr sz="850" b="0" i="0" lang="en-US">
                <a:solidFill>
                  <a:srgbClr val="1F2933"/>
                </a:solidFill>
                <a:latin typeface="Segoe UI"/>
              </a:rPr>
              <a:t>, </a:t>
            </a:r>
            <a:r>
              <a:rPr sz="850" b="0" i="0" lang="en-US">
                <a:solidFill>
                  <a:srgbClr val="1F2933"/>
                </a:solidFill>
                <a:latin typeface="Consolas"/>
              </a:rPr>
              <a:t>Threads</a:t>
            </a:r>
            <a:r>
              <a:rPr sz="850" b="0" i="0" lang="en-US">
                <a:solidFill>
                  <a:srgbClr val="1F2933"/>
                </a:solidFill>
                <a:latin typeface="Segoe UI"/>
              </a:rPr>
              <a:t>, </a:t>
            </a:r>
            <a:r>
              <a:rPr sz="850" b="0" i="0" lang="en-US">
                <a:solidFill>
                  <a:srgbClr val="1F2933"/>
                </a:solidFill>
                <a:latin typeface="Consolas"/>
              </a:rPr>
              <a:t>Mastodon</a:t>
            </a:r>
            <a:r>
              <a:rPr sz="850" b="0" i="0" lang="en-US">
                <a:solidFill>
                  <a:srgbClr val="1F2933"/>
                </a:solidFill>
                <a:latin typeface="Segoe UI"/>
              </a:rPr>
              <a:t>, </a:t>
            </a:r>
            <a:r>
              <a:rPr sz="850" b="0" i="0" lang="en-US">
                <a:solidFill>
                  <a:srgbClr val="1F2933"/>
                </a:solidFill>
                <a:latin typeface="Consolas"/>
              </a:rPr>
              <a:t>Pinterest</a:t>
            </a:r>
            <a:r>
              <a:rPr sz="850" b="0" i="0" lang="en-US">
                <a:solidFill>
                  <a:srgbClr val="1F2933"/>
                </a:solidFill>
                <a:latin typeface="Segoe UI"/>
              </a:rPr>
              <a:t>, </a:t>
            </a:r>
            <a:r>
              <a:rPr sz="850" b="0" i="0" lang="en-US">
                <a:solidFill>
                  <a:srgbClr val="1F2933"/>
                </a:solidFill>
                <a:latin typeface="Consolas"/>
              </a:rPr>
              <a:t>YouTube</a:t>
            </a:r>
            <a:r>
              <a:rPr sz="850" b="0" i="0" lang="en-US">
                <a:solidFill>
                  <a:srgbClr val="1F2933"/>
                </a:solidFill>
                <a:latin typeface="Segoe UI"/>
              </a:rPr>
              <a:t>, </a:t>
            </a:r>
            <a:r>
              <a:rPr sz="850" b="0" i="0" lang="en-US">
                <a:solidFill>
                  <a:srgbClr val="1F2933"/>
                </a:solidFill>
                <a:latin typeface="Consolas"/>
              </a:rPr>
              <a:t>Twitch</a:t>
            </a:r>
            <a:r>
              <a:rPr sz="850" b="0" i="0" lang="en-US">
                <a:solidFill>
                  <a:srgbClr val="1F2933"/>
                </a:solidFill>
                <a:latin typeface="Segoe UI"/>
              </a:rPr>
              <a:t>, </a:t>
            </a:r>
            <a:r>
              <a:rPr sz="850" b="0" i="0" lang="en-US">
                <a:solidFill>
                  <a:srgbClr val="1F2933"/>
                </a:solidFill>
                <a:latin typeface="Consolas"/>
              </a:rPr>
              <a:t>Spotify</a:t>
            </a:r>
            <a:r>
              <a:rPr sz="850" b="0" i="0" lang="en-US">
                <a:solidFill>
                  <a:srgbClr val="1F2933"/>
                </a:solidFill>
                <a:latin typeface="Segoe UI"/>
              </a:rPr>
              <a:t>, </a:t>
            </a:r>
            <a:r>
              <a:rPr sz="850" b="0" i="0" lang="en-US">
                <a:solidFill>
                  <a:srgbClr val="1F2933"/>
                </a:solidFill>
                <a:latin typeface="Consolas"/>
              </a:rPr>
              <a:t>SoundCloud</a:t>
            </a:r>
            <a:r>
              <a:rPr sz="850" b="0" i="0" lang="en-US">
                <a:solidFill>
                  <a:srgbClr val="1F2933"/>
                </a:solidFill>
                <a:latin typeface="Segoe UI"/>
              </a:rPr>
              <a:t>, </a:t>
            </a:r>
            <a:r>
              <a:rPr sz="850" b="0" i="0" lang="en-US">
                <a:solidFill>
                  <a:srgbClr val="1F2933"/>
                </a:solidFill>
                <a:latin typeface="Consolas"/>
              </a:rPr>
              <a:t>Bandcamp</a:t>
            </a:r>
            <a:r>
              <a:rPr sz="850" b="0" i="0" lang="en-US">
                <a:solidFill>
                  <a:srgbClr val="1F2933"/>
                </a:solidFill>
                <a:latin typeface="Segoe UI"/>
              </a:rPr>
              <a:t>, </a:t>
            </a:r>
            <a:r>
              <a:rPr sz="850" b="0" i="0" lang="en-US">
                <a:solidFill>
                  <a:srgbClr val="1F2933"/>
                </a:solidFill>
                <a:latin typeface="Consolas"/>
              </a:rPr>
              <a:t>Discord</a:t>
            </a:r>
            <a:r>
              <a:rPr sz="850" b="0" i="0" lang="en-US">
                <a:solidFill>
                  <a:srgbClr val="1F2933"/>
                </a:solidFill>
                <a:latin typeface="Segoe UI"/>
              </a:rPr>
              <a:t>, </a:t>
            </a:r>
            <a:r>
              <a:rPr sz="850" b="0" i="0" lang="en-US">
                <a:solidFill>
                  <a:srgbClr val="1F2933"/>
                </a:solidFill>
                <a:latin typeface="Consolas"/>
              </a:rPr>
              <a:t>WhatsApp</a:t>
            </a:r>
            <a:r>
              <a:rPr sz="850" b="0" i="0" lang="en-US">
                <a:solidFill>
                  <a:srgbClr val="1F2933"/>
                </a:solidFill>
                <a:latin typeface="Segoe UI"/>
              </a:rPr>
              <a:t>, </a:t>
            </a:r>
            <a:r>
              <a:rPr sz="850" b="0" i="0" lang="en-US">
                <a:solidFill>
                  <a:srgbClr val="1F2933"/>
                </a:solidFill>
                <a:latin typeface="Consolas"/>
              </a:rPr>
              <a:t>Telegram</a:t>
            </a:r>
            <a:r>
              <a:rPr sz="850" b="0" i="0" lang="en-US">
                <a:solidFill>
                  <a:srgbClr val="1F2933"/>
                </a:solidFill>
                <a:latin typeface="Segoe UI"/>
              </a:rPr>
              <a:t>, </a:t>
            </a:r>
            <a:r>
              <a:rPr sz="850" b="0" i="0" lang="en-US">
                <a:solidFill>
                  <a:srgbClr val="1F2933"/>
                </a:solidFill>
                <a:latin typeface="Consolas"/>
              </a:rPr>
              <a:t>LinkedIn</a:t>
            </a:r>
            <a:r>
              <a:rPr sz="850" b="0" i="0" lang="en-US">
                <a:solidFill>
                  <a:srgbClr val="1F2933"/>
                </a:solidFill>
                <a:latin typeface="Segoe UI"/>
              </a:rPr>
              <a:t>, </a:t>
            </a:r>
            <a:r>
              <a:rPr sz="850" b="0" i="0" lang="en-US">
                <a:solidFill>
                  <a:srgbClr val="1F2933"/>
                </a:solidFill>
                <a:latin typeface="Consolas"/>
              </a:rPr>
              <a:t>XING</a:t>
            </a:r>
            <a:r>
              <a:rPr sz="850" b="0" i="0" lang="en-US">
                <a:solidFill>
                  <a:srgbClr val="1F2933"/>
                </a:solidFill>
                <a:latin typeface="Segoe UI"/>
              </a:rPr>
              <a:t>, </a:t>
            </a:r>
            <a:r>
              <a:rPr sz="850" b="0" i="0" lang="en-US">
                <a:solidFill>
                  <a:srgbClr val="1F2933"/>
                </a:solidFill>
                <a:latin typeface="Consolas"/>
              </a:rPr>
              <a:t>Patreon</a:t>
            </a:r>
            <a:r>
              <a:rPr sz="850" b="0" i="0" lang="en-US">
                <a:solidFill>
                  <a:srgbClr val="1F2933"/>
                </a:solidFill>
                <a:latin typeface="Segoe UI"/>
              </a:rPr>
              <a:t>, </a:t>
            </a:r>
            <a:r>
              <a:rPr sz="850" b="0" i="0" lang="en-US">
                <a:solidFill>
                  <a:srgbClr val="1F2933"/>
                </a:solidFill>
                <a:latin typeface="Consolas"/>
              </a:rPr>
              <a:t>Kofi</a:t>
            </a:r>
            <a:r>
              <a:rPr sz="850" b="0" i="0" lang="en-US">
                <a:solidFill>
                  <a:srgbClr val="1F2933"/>
                </a:solidFill>
                <a:latin typeface="Segoe UI"/>
              </a:rPr>
              <a:t>, </a:t>
            </a:r>
            <a:r>
              <a:rPr sz="850" b="0" i="0" lang="en-US">
                <a:solidFill>
                  <a:srgbClr val="1F2933"/>
                </a:solidFill>
                <a:latin typeface="Consolas"/>
              </a:rPr>
              <a:t>ArtStation</a:t>
            </a:r>
          </a:p>
        </p:txBody>
      </p:sp>
      <p:sp>
        <p:nvSpPr>
          <p:cNvPr id="39" name="TextBox 38"/>
          <p:cNvSpPr txBox="1"/>
          <p:nvPr/>
        </p:nvSpPr>
        <p:spPr>
          <a:xfrm>
            <a:off x="8646269" y="4002144"/>
            <a:ext cx="2905345" cy="437642"/>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Segoe UI"/>
              </a:rPr>
              <a:t>24 columns in a row; short forms such as </a:t>
            </a:r>
            <a:r>
              <a:rPr sz="850" b="0" i="0" lang="en-US">
                <a:solidFill>
                  <a:srgbClr val="1F2933"/>
                </a:solidFill>
                <a:latin typeface="Consolas"/>
              </a:rPr>
              <a:t>@name</a:t>
            </a:r>
            <a:r>
              <a:rPr sz="850" b="0" i="0" lang="en-US">
                <a:solidFill>
                  <a:srgbClr val="1F2933"/>
                </a:solidFill>
                <a:latin typeface="Segoe UI"/>
              </a:rPr>
              <a:t> are enough</a:t>
            </a:r>
          </a:p>
        </p:txBody>
      </p:sp>
      <p:sp>
        <p:nvSpPr>
          <p:cNvPr id="40" name="Rectangle 39"/>
          <p:cNvSpPr/>
          <p:nvPr/>
        </p:nvSpPr>
        <p:spPr>
          <a:xfrm>
            <a:off x="566928" y="43779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377956"/>
            <a:ext cx="11057839" cy="36948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499006"/>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Content</a:t>
            </a:r>
          </a:p>
        </p:txBody>
      </p:sp>
      <p:sp>
        <p:nvSpPr>
          <p:cNvPr id="43" name="TextBox 42"/>
          <p:cNvSpPr txBox="1"/>
          <p:nvPr/>
        </p:nvSpPr>
        <p:spPr>
          <a:xfrm>
            <a:off x="2270578" y="4499006"/>
            <a:ext cx="6192811"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Internal_Info_Url</a:t>
            </a:r>
            <a:r>
              <a:rPr sz="850" b="0" i="0" lang="en-US">
                <a:solidFill>
                  <a:srgbClr val="1F2933"/>
                </a:solidFill>
                <a:latin typeface="Segoe UI"/>
              </a:rPr>
              <a:t>, </a:t>
            </a:r>
            <a:r>
              <a:rPr sz="850" b="0" i="0" lang="en-US">
                <a:solidFill>
                  <a:srgbClr val="1F2933"/>
                </a:solidFill>
                <a:latin typeface="Consolas"/>
              </a:rPr>
              <a:t>LogoUrl</a:t>
            </a:r>
            <a:r>
              <a:rPr sz="850" b="0" i="0" lang="en-US">
                <a:solidFill>
                  <a:srgbClr val="1F2933"/>
                </a:solidFill>
                <a:latin typeface="Segoe UI"/>
              </a:rPr>
              <a:t>, </a:t>
            </a:r>
            <a:r>
              <a:rPr sz="850" b="0" i="0" lang="en-US">
                <a:solidFill>
                  <a:srgbClr val="1F2933"/>
                </a:solidFill>
                <a:latin typeface="Consolas"/>
              </a:rPr>
              <a:t>Description</a:t>
            </a:r>
          </a:p>
        </p:txBody>
      </p:sp>
      <p:sp>
        <p:nvSpPr>
          <p:cNvPr id="44" name="TextBox 43"/>
          <p:cNvSpPr txBox="1"/>
          <p:nvPr/>
        </p:nvSpPr>
        <p:spPr>
          <a:xfrm>
            <a:off x="8646269" y="4499006"/>
            <a:ext cx="2905345"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LogoUrl</a:t>
            </a:r>
            <a:r>
              <a:rPr sz="850" b="0" i="0" lang="en-US">
                <a:solidFill>
                  <a:srgbClr val="1F2933"/>
                </a:solidFill>
                <a:latin typeface="Segoe UI"/>
              </a:rPr>
              <a:t> is downloaded during the import</a:t>
            </a:r>
          </a:p>
        </p:txBody>
      </p:sp>
      <p:sp>
        <p:nvSpPr>
          <p:cNvPr id="45" name="Rectangle 44"/>
          <p:cNvSpPr/>
          <p:nvPr/>
        </p:nvSpPr>
        <p:spPr>
          <a:xfrm>
            <a:off x="566928" y="474743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868487"/>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Highlighting</a:t>
            </a:r>
          </a:p>
        </p:txBody>
      </p:sp>
      <p:sp>
        <p:nvSpPr>
          <p:cNvPr id="47" name="TextBox 46"/>
          <p:cNvSpPr txBox="1"/>
          <p:nvPr/>
        </p:nvSpPr>
        <p:spPr>
          <a:xfrm>
            <a:off x="2270578" y="4868487"/>
            <a:ext cx="6192811"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Featured</a:t>
            </a:r>
            <a:r>
              <a:rPr sz="850" b="0" i="0" lang="en-US">
                <a:solidFill>
                  <a:srgbClr val="1F2933"/>
                </a:solidFill>
                <a:latin typeface="Segoe UI"/>
              </a:rPr>
              <a:t>, </a:t>
            </a:r>
            <a:r>
              <a:rPr sz="850" b="0" i="0" lang="en-US">
                <a:solidFill>
                  <a:srgbClr val="1F2933"/>
                </a:solidFill>
                <a:latin typeface="Consolas"/>
              </a:rPr>
              <a:t>Featured_Order</a:t>
            </a:r>
          </a:p>
        </p:txBody>
      </p:sp>
      <p:sp>
        <p:nvSpPr>
          <p:cNvPr id="48" name="TextBox 47"/>
          <p:cNvSpPr txBox="1"/>
          <p:nvPr/>
        </p:nvSpPr>
        <p:spPr>
          <a:xfrm>
            <a:off x="8646269" y="4868487"/>
            <a:ext cx="2905345"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Segoe UI"/>
              </a:rPr>
              <a:t>Highlighting in the directory, since version 1.3.0</a:t>
            </a:r>
          </a:p>
        </p:txBody>
      </p:sp>
      <p:sp>
        <p:nvSpPr>
          <p:cNvPr id="49" name="Rectangle 48"/>
          <p:cNvSpPr/>
          <p:nvPr/>
        </p:nvSpPr>
        <p:spPr>
          <a:xfrm>
            <a:off x="566928" y="511691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116918"/>
            <a:ext cx="11057839" cy="36948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5237968"/>
            <a:ext cx="1411042" cy="310261"/>
          </a:xfrm>
          <a:prstGeom prst="rect">
            <a:avLst/>
          </a:prstGeom>
          <a:noFill/>
        </p:spPr>
        <p:txBody>
          <a:bodyPr wrap="square" lIns="0" rIns="0" tIns="0" bIns="0" anchor="t">
            <a:spAutoFit/>
          </a:bodyPr>
          <a:lstStyle/>
          <a:p>
            <a:pPr algn="l">
              <a:lnSpc>
                <a:spcPct val="118000"/>
              </a:lnSpc>
            </a:pPr>
            <a:r>
              <a:rPr sz="850" b="1" i="0" lang="en-US">
                <a:solidFill>
                  <a:srgbClr val="1F2933"/>
                </a:solidFill>
                <a:latin typeface="Segoe UI"/>
              </a:rPr>
              <a:t>Programme</a:t>
            </a:r>
          </a:p>
        </p:txBody>
      </p:sp>
      <p:sp>
        <p:nvSpPr>
          <p:cNvPr id="52" name="TextBox 51"/>
          <p:cNvSpPr txBox="1"/>
          <p:nvPr/>
        </p:nvSpPr>
        <p:spPr>
          <a:xfrm>
            <a:off x="2270578" y="5237968"/>
            <a:ext cx="6192811"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Consolas"/>
              </a:rPr>
              <a:t>Event_Ids</a:t>
            </a:r>
          </a:p>
        </p:txBody>
      </p:sp>
      <p:sp>
        <p:nvSpPr>
          <p:cNvPr id="53" name="TextBox 52"/>
          <p:cNvSpPr txBox="1"/>
          <p:nvPr/>
        </p:nvSpPr>
        <p:spPr>
          <a:xfrm>
            <a:off x="8646269" y="5237968"/>
            <a:ext cx="2905345" cy="310261"/>
          </a:xfrm>
          <a:prstGeom prst="rect">
            <a:avLst/>
          </a:prstGeom>
          <a:noFill/>
        </p:spPr>
        <p:txBody>
          <a:bodyPr wrap="square" lIns="0" rIns="0" tIns="0" bIns="0" anchor="t">
            <a:spAutoFit/>
          </a:bodyPr>
          <a:lstStyle/>
          <a:p>
            <a:pPr algn="l">
              <a:lnSpc>
                <a:spcPct val="118000"/>
              </a:lnSpc>
            </a:pPr>
            <a:r>
              <a:rPr sz="850" b="0" i="0" lang="en-US">
                <a:solidFill>
                  <a:srgbClr val="1F2933"/>
                </a:solidFill>
                <a:latin typeface="Segoe UI"/>
              </a:rPr>
              <a:t>Post IDs from the Event Calendar, comma-separated</a:t>
            </a:r>
          </a:p>
        </p:txBody>
      </p:sp>
      <p:sp>
        <p:nvSpPr>
          <p:cNvPr id="54" name="Rectangle 53"/>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8" name="TextBox 57"/>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order is free - columns are matched by the header row only (without a </a:t>
            </a:r>
            <a:r>
              <a:rPr sz="1000" b="0" i="0" lang="en-US">
                <a:solidFill>
                  <a:srgbClr val="2B3844"/>
                </a:solidFill>
                <a:latin typeface="Consolas"/>
              </a:rPr>
              <a:t>Name</a:t>
            </a:r>
            <a:r>
              <a:rPr sz="1000" b="0" i="0" lang="en-US">
                <a:solidFill>
                  <a:srgbClr val="2B3844"/>
                </a:solidFill>
                <a:latin typeface="Segoe UI"/>
              </a:rPr>
              <a:t> column the import stops). </a:t>
            </a:r>
            <a:r>
              <a:rPr sz="1000" b="1" i="0" lang="en-US">
                <a:solidFill>
                  <a:srgbClr val="2B3844"/>
                </a:solidFill>
                <a:latin typeface="Segoe UI"/>
              </a:rPr>
              <a:t>An import never deletes anything:</a:t>
            </a:r>
            <a:r>
              <a:rPr sz="1000" b="0" i="0" lang="en-US">
                <a:solidFill>
                  <a:srgbClr val="2B3844"/>
                </a:solidFill>
                <a:latin typeface="Segoe UI"/>
              </a:rPr>
              <a:t> empty cells and missing columns leave existing values in place.</a:t>
            </a:r>
          </a:p>
        </p:txBody>
      </p:sp>
      <p:sp>
        <p:nvSpPr>
          <p:cNvPr id="59" name="Rectangle 5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61" name="TextBox 6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78 / 153</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Importing data</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The first time click </a:t>
            </a:r>
            <a:r>
              <a:rPr sz="1150" b="1" i="0" lang="en-US">
                <a:solidFill>
                  <a:srgbClr val="25333F"/>
                </a:solidFill>
                <a:latin typeface="Segoe UI"/>
              </a:rPr>
              <a:t>Download Sample Template (.csv)</a:t>
            </a:r>
            <a:r>
              <a:rPr sz="1150" b="0" i="0" lang="en-US">
                <a:solidFill>
                  <a:srgbClr val="25333F"/>
                </a:solidFill>
                <a:latin typeface="Segoe UI"/>
              </a:rPr>
              <a:t>.</a:t>
            </a:r>
          </a:p>
        </p:txBody>
      </p:sp>
      <p:sp>
        <p:nvSpPr>
          <p:cNvPr id="9" name="TextBox 8"/>
          <p:cNvSpPr txBox="1"/>
          <p:nvPr/>
        </p:nvSpPr>
        <p:spPr>
          <a:xfrm>
            <a:off x="950976" y="1577213"/>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template holds the header row and two filled-in sample rows.</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195973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Fill the table with your data and save it as CSV.</a:t>
            </a:r>
          </a:p>
        </p:txBody>
      </p:sp>
      <p:sp>
        <p:nvSpPr>
          <p:cNvPr id="13" name="Oval 12"/>
          <p:cNvSpPr/>
          <p:nvPr/>
        </p:nvSpPr>
        <p:spPr>
          <a:xfrm>
            <a:off x="566928" y="238480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4259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37566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the file under </a:t>
            </a:r>
            <a:r>
              <a:rPr sz="1150" b="1" i="0" lang="en-US">
                <a:solidFill>
                  <a:srgbClr val="25333F"/>
                </a:solidFill>
                <a:latin typeface="Segoe UI"/>
              </a:rPr>
              <a:t>Upload CSV file:</a:t>
            </a:r>
            <a:r>
              <a:rPr sz="1150" b="0" i="0" lang="en-US">
                <a:solidFill>
                  <a:srgbClr val="25333F"/>
                </a:solidFill>
                <a:latin typeface="Segoe UI"/>
              </a:rPr>
              <a:t>.</a:t>
            </a:r>
          </a:p>
        </p:txBody>
      </p:sp>
      <p:sp>
        <p:nvSpPr>
          <p:cNvPr id="16" name="Oval 15"/>
          <p:cNvSpPr/>
          <p:nvPr/>
        </p:nvSpPr>
        <p:spPr>
          <a:xfrm>
            <a:off x="566928" y="280073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566928" y="284187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8" name="TextBox 17"/>
          <p:cNvSpPr txBox="1"/>
          <p:nvPr/>
        </p:nvSpPr>
        <p:spPr>
          <a:xfrm>
            <a:off x="950976" y="279158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Under </a:t>
            </a:r>
            <a:r>
              <a:rPr sz="1150" b="1" i="0" lang="en-US">
                <a:solidFill>
                  <a:srgbClr val="25333F"/>
                </a:solidFill>
                <a:latin typeface="Segoe UI"/>
              </a:rPr>
              <a:t>Target Event:</a:t>
            </a:r>
            <a:r>
              <a:rPr sz="1150" b="0" i="0" lang="en-US">
                <a:solidFill>
                  <a:srgbClr val="25333F"/>
                </a:solidFill>
                <a:latin typeface="Segoe UI"/>
              </a:rPr>
              <a:t> decide where the rows belong.</a:t>
            </a:r>
          </a:p>
        </p:txBody>
      </p:sp>
      <p:sp>
        <p:nvSpPr>
          <p:cNvPr id="19" name="TextBox 18"/>
          <p:cNvSpPr txBox="1"/>
          <p:nvPr/>
        </p:nvSpPr>
        <p:spPr>
          <a:xfrm>
            <a:off x="950976" y="3015488"/>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 fair picked applies to every row. With </a:t>
            </a:r>
            <a:r>
              <a:rPr sz="950" b="1" i="0" lang="en-US">
                <a:solidFill>
                  <a:srgbClr val="6B7A88"/>
                </a:solidFill>
                <a:latin typeface="Segoe UI"/>
              </a:rPr>
              <a:t>-- From CSV or Create New --</a:t>
            </a:r>
            <a:r>
              <a:rPr sz="950" b="0" i="0" lang="en-US">
                <a:solidFill>
                  <a:srgbClr val="6B7A88"/>
                </a:solidFill>
                <a:latin typeface="Segoe UI"/>
              </a:rPr>
              <a:t> the </a:t>
            </a:r>
            <a:r>
              <a:rPr sz="950" b="0" i="0" lang="en-US">
                <a:solidFill>
                  <a:srgbClr val="6B7A88"/>
                </a:solidFill>
                <a:latin typeface="Consolas"/>
              </a:rPr>
              <a:t>Event_Name</a:t>
            </a:r>
            <a:r>
              <a:rPr sz="950" b="0" i="0" lang="en-US">
                <a:solidFill>
                  <a:srgbClr val="6B7A88"/>
                </a:solidFill>
                <a:latin typeface="Segoe UI"/>
              </a:rPr>
              <a:t> column applies per row - as in your own export.</a:t>
            </a:r>
          </a:p>
        </p:txBody>
      </p:sp>
      <p:sp>
        <p:nvSpPr>
          <p:cNvPr id="20" name="Oval 19"/>
          <p:cNvSpPr/>
          <p:nvPr/>
        </p:nvSpPr>
        <p:spPr>
          <a:xfrm>
            <a:off x="566928" y="355193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59308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54279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Start Import</a:t>
            </a:r>
            <a:r>
              <a:rPr sz="1150" b="0" i="0" lang="en-US">
                <a:solidFill>
                  <a:srgbClr val="25333F"/>
                </a:solidFill>
                <a:latin typeface="Segoe UI"/>
              </a:rPr>
              <a:t>.</a:t>
            </a:r>
          </a:p>
        </p:txBody>
      </p:sp>
      <p:sp>
        <p:nvSpPr>
          <p:cNvPr id="23" name="TextBox 22"/>
          <p:cNvSpPr txBox="1"/>
          <p:nvPr/>
        </p:nvSpPr>
        <p:spPr>
          <a:xfrm>
            <a:off x="950976" y="3766693"/>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page reports how many exhibitors were processed and how many rows without an event were skipped.</a:t>
            </a:r>
          </a:p>
        </p:txBody>
      </p:sp>
      <p:sp>
        <p:nvSpPr>
          <p:cNvPr id="24" name="Rectangle 23"/>
          <p:cNvSpPr/>
          <p:nvPr/>
        </p:nvSpPr>
        <p:spPr>
          <a:xfrm>
            <a:off x="5406847" y="1353312"/>
            <a:ext cx="6217920" cy="39776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7" name="Rectangle 26"/>
          <p:cNvSpPr/>
          <p:nvPr/>
        </p:nvSpPr>
        <p:spPr>
          <a:xfrm>
            <a:off x="5406847" y="1572768"/>
            <a:ext cx="1481328" cy="37581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1" name="Rectangle 30"/>
          <p:cNvSpPr/>
          <p:nvPr/>
        </p:nvSpPr>
        <p:spPr>
          <a:xfrm>
            <a:off x="540684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3" name="TextBox 32"/>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4" name="TextBox 33"/>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5" name="TextBox 34"/>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6" name="TextBox 35"/>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7" name="TextBox 36"/>
          <p:cNvSpPr txBox="1"/>
          <p:nvPr/>
        </p:nvSpPr>
        <p:spPr>
          <a:xfrm>
            <a:off x="5681167" y="306781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Import / Export</a:t>
            </a:r>
          </a:p>
        </p:txBody>
      </p:sp>
      <p:sp>
        <p:nvSpPr>
          <p:cNvPr id="38" name="TextBox 37"/>
          <p:cNvSpPr txBox="1"/>
          <p:nvPr/>
        </p:nvSpPr>
        <p:spPr>
          <a:xfrm>
            <a:off x="555315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9" name="TextBox 38"/>
          <p:cNvSpPr txBox="1"/>
          <p:nvPr/>
        </p:nvSpPr>
        <p:spPr>
          <a:xfrm>
            <a:off x="555315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0" name="TextBox 39"/>
          <p:cNvSpPr txBox="1"/>
          <p:nvPr/>
        </p:nvSpPr>
        <p:spPr>
          <a:xfrm>
            <a:off x="7089343" y="1700784"/>
            <a:ext cx="4572000" cy="219456"/>
          </a:xfrm>
          <a:prstGeom prst="rect">
            <a:avLst/>
          </a:prstGeom>
          <a:noFill/>
        </p:spPr>
        <p:txBody>
          <a:bodyPr wrap="square" lIns="0" rIns="0" tIns="0" bIns="0" anchor="t">
            <a:spAutoFit/>
          </a:bodyPr>
          <a:lstStyle/>
          <a:p>
            <a:pPr algn="l">
              <a:lnSpc>
                <a:spcPct val="100000"/>
              </a:lnSpc>
            </a:pPr>
            <a:r>
              <a:rPr sz="1150" b="0" i="0" lang="en-US">
                <a:solidFill>
                  <a:srgbClr val="1F2933"/>
                </a:solidFill>
                <a:latin typeface="Segoe UI"/>
              </a:rPr>
              <a:t>Data Import / Export</a:t>
            </a:r>
          </a:p>
        </p:txBody>
      </p:sp>
      <p:sp>
        <p:nvSpPr>
          <p:cNvPr id="41" name="Rectangle 40"/>
          <p:cNvSpPr/>
          <p:nvPr/>
        </p:nvSpPr>
        <p:spPr>
          <a:xfrm>
            <a:off x="7747711" y="2011680"/>
            <a:ext cx="2798063" cy="315468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747711" y="2011680"/>
            <a:ext cx="2798063"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7747711" y="2286000"/>
            <a:ext cx="2798063"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857439" y="2080260"/>
            <a:ext cx="2578607"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Import (CSV)</a:t>
            </a:r>
          </a:p>
        </p:txBody>
      </p:sp>
      <p:sp>
        <p:nvSpPr>
          <p:cNvPr id="45" name="Rectangle 44"/>
          <p:cNvSpPr/>
          <p:nvPr/>
        </p:nvSpPr>
        <p:spPr>
          <a:xfrm>
            <a:off x="7875727" y="2414016"/>
            <a:ext cx="2542031" cy="841248"/>
          </a:xfrm>
          <a:prstGeom prst="rect">
            <a:avLst/>
          </a:prstGeom>
          <a:solidFill>
            <a:srgbClr val="F7FAFC"/>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967167" y="2468880"/>
            <a:ext cx="2359151" cy="146304"/>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Not sure how the file should look?</a:t>
            </a:r>
          </a:p>
        </p:txBody>
      </p:sp>
      <p:sp>
        <p:nvSpPr>
          <p:cNvPr id="47" name="TextBox 46"/>
          <p:cNvSpPr txBox="1"/>
          <p:nvPr/>
        </p:nvSpPr>
        <p:spPr>
          <a:xfrm>
            <a:off x="7967167" y="2633472"/>
            <a:ext cx="2359151" cy="237744"/>
          </a:xfrm>
          <a:prstGeom prst="rect">
            <a:avLst/>
          </a:prstGeom>
          <a:noFill/>
        </p:spPr>
        <p:txBody>
          <a:bodyPr wrap="square" lIns="0" rIns="0" tIns="0" bIns="0" anchor="t">
            <a:spAutoFit/>
          </a:bodyPr>
          <a:lstStyle/>
          <a:p>
            <a:pPr algn="l">
              <a:lnSpc>
                <a:spcPct val="110000"/>
              </a:lnSpc>
            </a:pPr>
            <a:r>
              <a:rPr sz="550" b="0" i="0" lang="en-US">
                <a:solidFill>
                  <a:srgbClr val="6B7A88"/>
                </a:solidFill>
                <a:latin typeface="Segoe UI"/>
              </a:rPr>
              <a:t>Download a template with sample data here to avoid errors.</a:t>
            </a:r>
          </a:p>
        </p:txBody>
      </p:sp>
      <p:sp>
        <p:nvSpPr>
          <p:cNvPr id="48" name="Rounded Rectangle 47"/>
          <p:cNvSpPr/>
          <p:nvPr/>
        </p:nvSpPr>
        <p:spPr>
          <a:xfrm>
            <a:off x="7967167" y="2926080"/>
            <a:ext cx="2359151" cy="219456"/>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967167" y="2962656"/>
            <a:ext cx="2359151"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Download Sample Template (.csv)</a:t>
            </a:r>
          </a:p>
        </p:txBody>
      </p:sp>
      <p:sp>
        <p:nvSpPr>
          <p:cNvPr id="50" name="TextBox 49"/>
          <p:cNvSpPr txBox="1"/>
          <p:nvPr/>
        </p:nvSpPr>
        <p:spPr>
          <a:xfrm>
            <a:off x="7875727" y="3364992"/>
            <a:ext cx="2542031"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Upload CSV file:</a:t>
            </a:r>
          </a:p>
        </p:txBody>
      </p:sp>
      <p:sp>
        <p:nvSpPr>
          <p:cNvPr id="51" name="Rounded Rectangle 50"/>
          <p:cNvSpPr/>
          <p:nvPr/>
        </p:nvSpPr>
        <p:spPr>
          <a:xfrm>
            <a:off x="7875727" y="3566160"/>
            <a:ext cx="25420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967167" y="3616452"/>
            <a:ext cx="2157983" cy="164592"/>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exhibitors-2026.csv</a:t>
            </a:r>
          </a:p>
        </p:txBody>
      </p:sp>
      <p:sp>
        <p:nvSpPr>
          <p:cNvPr id="53" name="TextBox 52"/>
          <p:cNvSpPr txBox="1"/>
          <p:nvPr/>
        </p:nvSpPr>
        <p:spPr>
          <a:xfrm>
            <a:off x="10198303" y="3616452"/>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4" name="TextBox 53"/>
          <p:cNvSpPr txBox="1"/>
          <p:nvPr/>
        </p:nvSpPr>
        <p:spPr>
          <a:xfrm>
            <a:off x="7875727" y="3931920"/>
            <a:ext cx="2542031" cy="237744"/>
          </a:xfrm>
          <a:prstGeom prst="rect">
            <a:avLst/>
          </a:prstGeom>
          <a:noFill/>
        </p:spPr>
        <p:txBody>
          <a:bodyPr wrap="square" lIns="0" rIns="0" tIns="0" bIns="0" anchor="t">
            <a:spAutoFit/>
          </a:bodyPr>
          <a:lstStyle/>
          <a:p>
            <a:pPr algn="l">
              <a:lnSpc>
                <a:spcPct val="110000"/>
              </a:lnSpc>
            </a:pPr>
            <a:r>
              <a:rPr sz="500" b="0" i="0" lang="en-US">
                <a:solidFill>
                  <a:srgbClr val="6B7A88"/>
                </a:solidFill>
                <a:latin typeface="Segoe UI"/>
              </a:rPr>
              <a:t>Updates existing exhibitors (matched by Name and Event) or creates new ones.</a:t>
            </a:r>
          </a:p>
        </p:txBody>
      </p:sp>
      <p:sp>
        <p:nvSpPr>
          <p:cNvPr id="55" name="TextBox 54"/>
          <p:cNvSpPr txBox="1"/>
          <p:nvPr/>
        </p:nvSpPr>
        <p:spPr>
          <a:xfrm>
            <a:off x="7875727" y="4206240"/>
            <a:ext cx="2542031" cy="164592"/>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Target Event:</a:t>
            </a:r>
          </a:p>
        </p:txBody>
      </p:sp>
      <p:sp>
        <p:nvSpPr>
          <p:cNvPr id="56" name="Rounded Rectangle 55"/>
          <p:cNvSpPr/>
          <p:nvPr/>
        </p:nvSpPr>
        <p:spPr>
          <a:xfrm>
            <a:off x="7875727" y="4407408"/>
            <a:ext cx="2542031"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7967167" y="4457700"/>
            <a:ext cx="2157983" cy="164592"/>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 From CSV or Create New --</a:t>
            </a:r>
          </a:p>
        </p:txBody>
      </p:sp>
      <p:sp>
        <p:nvSpPr>
          <p:cNvPr id="58" name="TextBox 57"/>
          <p:cNvSpPr txBox="1"/>
          <p:nvPr/>
        </p:nvSpPr>
        <p:spPr>
          <a:xfrm>
            <a:off x="10198303" y="4457700"/>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59" name="Rounded Rectangle 58"/>
          <p:cNvSpPr/>
          <p:nvPr/>
        </p:nvSpPr>
        <p:spPr>
          <a:xfrm>
            <a:off x="7875727" y="4791456"/>
            <a:ext cx="954633"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875727" y="4841748"/>
            <a:ext cx="954633"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Start Import</a:t>
            </a:r>
          </a:p>
        </p:txBody>
      </p:sp>
      <p:sp>
        <p:nvSpPr>
          <p:cNvPr id="61" name="Oval 60"/>
          <p:cNvSpPr/>
          <p:nvPr/>
        </p:nvSpPr>
        <p:spPr>
          <a:xfrm>
            <a:off x="7738567" y="28986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738567" y="29580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3" name="Oval 62"/>
          <p:cNvSpPr/>
          <p:nvPr/>
        </p:nvSpPr>
        <p:spPr>
          <a:xfrm>
            <a:off x="7647127" y="35570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7647127" y="36164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5" name="Oval 64"/>
          <p:cNvSpPr/>
          <p:nvPr/>
        </p:nvSpPr>
        <p:spPr>
          <a:xfrm>
            <a:off x="7647127" y="43982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7647127" y="44577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67" name="Oval 66"/>
          <p:cNvSpPr/>
          <p:nvPr/>
        </p:nvSpPr>
        <p:spPr>
          <a:xfrm>
            <a:off x="7647127" y="47777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647127" y="48371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69" name="Rectangle 68"/>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72" name="TextBox 71"/>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Take an export as a backup first. An import cannot be undone.</a:t>
            </a:r>
          </a:p>
        </p:txBody>
      </p:sp>
      <p:sp>
        <p:nvSpPr>
          <p:cNvPr id="73" name="Rectangle 7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75" name="TextBox 7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79 / 153</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How the plugin recognises an exhibitor again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By the name - and by the event it belongs to.</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If both match an existing record, that record is </a:t>
            </a:r>
            <a:r>
              <a:rPr sz="1200" b="1" i="0" lang="en-US">
                <a:solidFill>
                  <a:srgbClr val="4A5D6E"/>
                </a:solidFill>
                <a:latin typeface="Segoe UI"/>
              </a:rPr>
              <a:t>updated</a:t>
            </a:r>
            <a:r>
              <a:rPr sz="1200" b="0" i="0" lang="en-US">
                <a:solidFill>
                  <a:srgbClr val="4A5D6E"/>
                </a:solidFill>
                <a:latin typeface="Segoe UI"/>
              </a:rPr>
              <a:t>. Otherwise a </a:t>
            </a:r>
            <a:r>
              <a:rPr sz="1200" b="1" i="0" lang="en-US">
                <a:solidFill>
                  <a:srgbClr val="4A5D6E"/>
                </a:solidFill>
                <a:latin typeface="Segoe UI"/>
              </a:rPr>
              <a:t>new</a:t>
            </a:r>
            <a:r>
              <a:rPr sz="1200" b="0" i="0" lang="en-US">
                <a:solidFill>
                  <a:srgbClr val="4A5D6E"/>
                </a:solidFill>
                <a:latin typeface="Segoe UI"/>
              </a:rPr>
              <a:t> exhibitor is created. That is why a typo in the name does not change anything, it creates a twin. And that is why it is safer to edit a changed file out of your own export instead of typing names again. An existing exhibitor keeps its status - a draft stays a draft.</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80 / 153</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Seven columns with rules of their own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Consolas"/>
              </a:rPr>
              <a:t>Hall</a:t>
            </a:r>
          </a:p>
        </p:txBody>
      </p:sp>
      <p:sp>
        <p:nvSpPr>
          <p:cNvPr id="9" name="TextBox 8"/>
          <p:cNvSpPr txBox="1"/>
          <p:nvPr/>
        </p:nvSpPr>
        <p:spPr>
          <a:xfrm>
            <a:off x="768096" y="1882394"/>
            <a:ext cx="215638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Separate several halls with commas. Names that do not exist yet are </a:t>
            </a:r>
            <a:r>
              <a:rPr sz="1050" b="1" i="0" lang="en-US">
                <a:solidFill>
                  <a:srgbClr val="3B4A57"/>
                </a:solidFill>
                <a:latin typeface="Segoe UI"/>
              </a:rPr>
              <a:t>created automatically</a:t>
            </a:r>
            <a:r>
              <a:rPr sz="1050" b="0" i="0" lang="en-US">
                <a:solidFill>
                  <a:srgbClr val="3B4A57"/>
                </a:solidFill>
                <a:latin typeface="Segoe UI"/>
              </a:rPr>
              <a:t>.</a:t>
            </a:r>
          </a:p>
        </p:txBody>
      </p:sp>
      <p:sp>
        <p:nvSpPr>
          <p:cNvPr id="10" name="TextBox 9"/>
          <p:cNvSpPr txBox="1"/>
          <p:nvPr/>
        </p:nvSpPr>
        <p:spPr>
          <a:xfrm>
            <a:off x="768096" y="2971800"/>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Type, Category, Products too</a:t>
            </a:r>
          </a:p>
        </p:txBody>
      </p:sp>
      <p:sp>
        <p:nvSpPr>
          <p:cNvPr id="11" name="Rounded Rectangle 10"/>
          <p:cNvSpPr/>
          <p:nvPr/>
        </p:nvSpPr>
        <p:spPr>
          <a:xfrm>
            <a:off x="3399967" y="1353312"/>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Consolas"/>
              </a:rPr>
              <a:t>Booth</a:t>
            </a:r>
          </a:p>
        </p:txBody>
      </p:sp>
      <p:sp>
        <p:nvSpPr>
          <p:cNvPr id="14" name="TextBox 13"/>
          <p:cNvSpPr txBox="1"/>
          <p:nvPr/>
        </p:nvSpPr>
        <p:spPr>
          <a:xfrm>
            <a:off x="3601135" y="1882394"/>
            <a:ext cx="215638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Free text, several booth numbers with commas: </a:t>
            </a:r>
            <a:r>
              <a:rPr sz="1050" b="0" i="0" lang="en-US">
                <a:solidFill>
                  <a:srgbClr val="3B4A57"/>
                </a:solidFill>
                <a:latin typeface="Consolas"/>
              </a:rPr>
              <a:t>A12, A13</a:t>
            </a:r>
            <a:r>
              <a:rPr sz="1050" b="0" i="0" lang="en-US">
                <a:solidFill>
                  <a:srgbClr val="3B4A57"/>
                </a:solidFill>
                <a:latin typeface="Segoe UI"/>
              </a:rPr>
              <a:t>.</a:t>
            </a:r>
          </a:p>
        </p:txBody>
      </p:sp>
      <p:sp>
        <p:nvSpPr>
          <p:cNvPr id="15" name="Rounded Rectangle 14"/>
          <p:cNvSpPr/>
          <p:nvPr/>
        </p:nvSpPr>
        <p:spPr>
          <a:xfrm>
            <a:off x="6233007" y="1353312"/>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Consolas"/>
              </a:rPr>
              <a:t>Country_Code</a:t>
            </a:r>
          </a:p>
        </p:txBody>
      </p:sp>
      <p:sp>
        <p:nvSpPr>
          <p:cNvPr id="18" name="TextBox 17"/>
          <p:cNvSpPr txBox="1"/>
          <p:nvPr/>
        </p:nvSpPr>
        <p:spPr>
          <a:xfrm>
            <a:off x="6434175" y="1882394"/>
            <a:ext cx="215638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ISO code. If it is missing the plugin tries to derive it from the country name - and the other way round.</a:t>
            </a:r>
          </a:p>
        </p:txBody>
      </p:sp>
      <p:sp>
        <p:nvSpPr>
          <p:cNvPr id="19" name="TextBox 18"/>
          <p:cNvSpPr txBox="1"/>
          <p:nvPr/>
        </p:nvSpPr>
        <p:spPr>
          <a:xfrm>
            <a:off x="6434175" y="2971800"/>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A code set by hand is never overwritten</a:t>
            </a:r>
          </a:p>
        </p:txBody>
      </p:sp>
      <p:sp>
        <p:nvSpPr>
          <p:cNvPr id="20" name="Rounded Rectangle 19"/>
          <p:cNvSpPr/>
          <p:nvPr/>
        </p:nvSpPr>
        <p:spPr>
          <a:xfrm>
            <a:off x="9066047" y="1353312"/>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Consolas"/>
              </a:rPr>
              <a:t>Onsite_Sales</a:t>
            </a:r>
          </a:p>
        </p:txBody>
      </p:sp>
      <p:sp>
        <p:nvSpPr>
          <p:cNvPr id="23" name="TextBox 22"/>
          <p:cNvSpPr txBox="1"/>
          <p:nvPr/>
        </p:nvSpPr>
        <p:spPr>
          <a:xfrm>
            <a:off x="9267215" y="1882394"/>
            <a:ext cx="215638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Also understands </a:t>
            </a:r>
            <a:r>
              <a:rPr sz="1050" b="0" i="0" lang="en-US">
                <a:solidFill>
                  <a:srgbClr val="3B4A57"/>
                </a:solidFill>
                <a:latin typeface="Consolas"/>
              </a:rPr>
              <a:t>ja</a:t>
            </a:r>
            <a:r>
              <a:rPr sz="1050" b="0" i="0" lang="en-US">
                <a:solidFill>
                  <a:srgbClr val="3B4A57"/>
                </a:solidFill>
                <a:latin typeface="Segoe UI"/>
              </a:rPr>
              <a:t>/</a:t>
            </a:r>
            <a:r>
              <a:rPr sz="1050" b="0" i="0" lang="en-US">
                <a:solidFill>
                  <a:srgbClr val="3B4A57"/>
                </a:solidFill>
                <a:latin typeface="Consolas"/>
              </a:rPr>
              <a:t>nein</a:t>
            </a:r>
            <a:r>
              <a:rPr sz="1050" b="0" i="0" lang="en-US">
                <a:solidFill>
                  <a:srgbClr val="3B4A57"/>
                </a:solidFill>
                <a:latin typeface="Segoe UI"/>
              </a:rPr>
              <a:t>, </a:t>
            </a:r>
            <a:r>
              <a:rPr sz="1050" b="0" i="0" lang="en-US">
                <a:solidFill>
                  <a:srgbClr val="3B4A57"/>
                </a:solidFill>
                <a:latin typeface="Consolas"/>
              </a:rPr>
              <a:t>1</a:t>
            </a:r>
            <a:r>
              <a:rPr sz="1050" b="0" i="0" lang="en-US">
                <a:solidFill>
                  <a:srgbClr val="3B4A57"/>
                </a:solidFill>
                <a:latin typeface="Segoe UI"/>
              </a:rPr>
              <a:t>/</a:t>
            </a:r>
            <a:r>
              <a:rPr sz="1050" b="0" i="0" lang="en-US">
                <a:solidFill>
                  <a:srgbClr val="3B4A57"/>
                </a:solidFill>
                <a:latin typeface="Consolas"/>
              </a:rPr>
              <a:t>0</a:t>
            </a:r>
            <a:r>
              <a:rPr sz="1050" b="0" i="0" lang="en-US">
                <a:solidFill>
                  <a:srgbClr val="3B4A57"/>
                </a:solidFill>
                <a:latin typeface="Segoe UI"/>
              </a:rPr>
              <a:t>, </a:t>
            </a:r>
            <a:r>
              <a:rPr sz="1050" b="0" i="0" lang="en-US">
                <a:solidFill>
                  <a:srgbClr val="3B4A57"/>
                </a:solidFill>
                <a:latin typeface="Consolas"/>
              </a:rPr>
              <a:t>true</a:t>
            </a:r>
            <a:r>
              <a:rPr sz="1050" b="0" i="0" lang="en-US">
                <a:solidFill>
                  <a:srgbClr val="3B4A57"/>
                </a:solidFill>
                <a:latin typeface="Segoe UI"/>
              </a:rPr>
              <a:t>/</a:t>
            </a:r>
            <a:r>
              <a:rPr sz="1050" b="0" i="0" lang="en-US">
                <a:solidFill>
                  <a:srgbClr val="3B4A57"/>
                </a:solidFill>
                <a:latin typeface="Consolas"/>
              </a:rPr>
              <a:t>false</a:t>
            </a:r>
            <a:r>
              <a:rPr sz="1050" b="0" i="0" lang="en-US">
                <a:solidFill>
                  <a:srgbClr val="3B4A57"/>
                </a:solidFill>
                <a:latin typeface="Segoe UI"/>
              </a:rPr>
              <a:t>, </a:t>
            </a:r>
            <a:r>
              <a:rPr sz="1050" b="0" i="0" lang="en-US">
                <a:solidFill>
                  <a:srgbClr val="3B4A57"/>
                </a:solidFill>
                <a:latin typeface="Consolas"/>
              </a:rPr>
              <a:t>on</a:t>
            </a:r>
            <a:r>
              <a:rPr sz="1050" b="0" i="0" lang="en-US">
                <a:solidFill>
                  <a:srgbClr val="3B4A57"/>
                </a:solidFill>
                <a:latin typeface="Segoe UI"/>
              </a:rPr>
              <a:t>/</a:t>
            </a:r>
            <a:r>
              <a:rPr sz="1050" b="0" i="0" lang="en-US">
                <a:solidFill>
                  <a:srgbClr val="3B4A57"/>
                </a:solidFill>
                <a:latin typeface="Consolas"/>
              </a:rPr>
              <a:t>off</a:t>
            </a:r>
            <a:r>
              <a:rPr sz="1050" b="0" i="0" lang="en-US">
                <a:solidFill>
                  <a:srgbClr val="3B4A57"/>
                </a:solidFill>
                <a:latin typeface="Segoe UI"/>
              </a:rPr>
              <a:t> - upper or lower case does not matter. An empty cell changes nothing.</a:t>
            </a:r>
          </a:p>
        </p:txBody>
      </p:sp>
      <p:sp>
        <p:nvSpPr>
          <p:cNvPr id="24" name="TextBox 23"/>
          <p:cNvSpPr txBox="1"/>
          <p:nvPr/>
        </p:nvSpPr>
        <p:spPr>
          <a:xfrm>
            <a:off x="9267215" y="2971800"/>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You can filter by it too</a:t>
            </a:r>
          </a:p>
        </p:txBody>
      </p:sp>
      <p:sp>
        <p:nvSpPr>
          <p:cNvPr id="25" name="Rounded Rectangle 24"/>
          <p:cNvSpPr/>
          <p:nvPr/>
        </p:nvSpPr>
        <p:spPr>
          <a:xfrm>
            <a:off x="566928" y="3557015"/>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3557015"/>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68096" y="3794759"/>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Consolas"/>
              </a:rPr>
              <a:t>Visibility</a:t>
            </a:r>
          </a:p>
        </p:txBody>
      </p:sp>
      <p:sp>
        <p:nvSpPr>
          <p:cNvPr id="28" name="TextBox 27"/>
          <p:cNvSpPr txBox="1"/>
          <p:nvPr/>
        </p:nvSpPr>
        <p:spPr>
          <a:xfrm>
            <a:off x="768096" y="4086097"/>
            <a:ext cx="215638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Consolas"/>
              </a:rPr>
              <a:t>both</a:t>
            </a:r>
            <a:r>
              <a:rPr sz="1050" b="0" i="0" lang="en-US">
                <a:solidFill>
                  <a:srgbClr val="3B4A57"/>
                </a:solidFill>
                <a:latin typeface="Segoe UI"/>
              </a:rPr>
              <a:t> for list &amp; map, </a:t>
            </a:r>
            <a:r>
              <a:rPr sz="1050" b="0" i="0" lang="en-US">
                <a:solidFill>
                  <a:srgbClr val="3B4A57"/>
                </a:solidFill>
                <a:latin typeface="Consolas"/>
              </a:rPr>
              <a:t>map_only</a:t>
            </a:r>
            <a:r>
              <a:rPr sz="1050" b="0" i="0" lang="en-US">
                <a:solidFill>
                  <a:srgbClr val="3B4A57"/>
                </a:solidFill>
                <a:latin typeface="Segoe UI"/>
              </a:rPr>
              <a:t> for records that should only appear in the hall plan.</a:t>
            </a:r>
          </a:p>
        </p:txBody>
      </p:sp>
      <p:sp>
        <p:nvSpPr>
          <p:cNvPr id="29" name="Rounded Rectangle 28"/>
          <p:cNvSpPr/>
          <p:nvPr/>
        </p:nvSpPr>
        <p:spPr>
          <a:xfrm>
            <a:off x="3399967" y="3557015"/>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3399967" y="3557015"/>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3601135" y="3794759"/>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Consolas"/>
              </a:rPr>
              <a:t>LogoUrl</a:t>
            </a:r>
          </a:p>
        </p:txBody>
      </p:sp>
      <p:sp>
        <p:nvSpPr>
          <p:cNvPr id="32" name="TextBox 31"/>
          <p:cNvSpPr txBox="1"/>
          <p:nvPr/>
        </p:nvSpPr>
        <p:spPr>
          <a:xfrm>
            <a:off x="3601135" y="4086097"/>
            <a:ext cx="215638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During the import the image is fetched from this address - but only if the exhibitor has </a:t>
            </a:r>
            <a:r>
              <a:rPr sz="1050" b="1" i="0" lang="en-US">
                <a:solidFill>
                  <a:srgbClr val="3B4A57"/>
                </a:solidFill>
                <a:latin typeface="Segoe UI"/>
              </a:rPr>
              <a:t>no</a:t>
            </a:r>
            <a:r>
              <a:rPr sz="1050" b="0" i="0" lang="en-US">
                <a:solidFill>
                  <a:srgbClr val="3B4A57"/>
                </a:solidFill>
                <a:latin typeface="Segoe UI"/>
              </a:rPr>
              <a:t> featured image yet.</a:t>
            </a:r>
          </a:p>
        </p:txBody>
      </p:sp>
      <p:sp>
        <p:nvSpPr>
          <p:cNvPr id="33" name="TextBox 32"/>
          <p:cNvSpPr txBox="1"/>
          <p:nvPr/>
        </p:nvSpPr>
        <p:spPr>
          <a:xfrm>
            <a:off x="3601135" y="5175504"/>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Existing logos are left alone</a:t>
            </a:r>
          </a:p>
        </p:txBody>
      </p:sp>
      <p:sp>
        <p:nvSpPr>
          <p:cNvPr id="34" name="Rounded Rectangle 33"/>
          <p:cNvSpPr/>
          <p:nvPr/>
        </p:nvSpPr>
        <p:spPr>
          <a:xfrm>
            <a:off x="6233007" y="3557015"/>
            <a:ext cx="255871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6233007" y="3557015"/>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434175" y="3794759"/>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Consolas"/>
              </a:rPr>
              <a:t>Featured</a:t>
            </a:r>
            <a:r>
              <a:rPr sz="1300" b="1" i="0" lang="en-US">
                <a:solidFill>
                  <a:srgbClr val="0B3A5D"/>
                </a:solidFill>
                <a:latin typeface="Segoe UI"/>
              </a:rPr>
              <a:t>, </a:t>
            </a:r>
            <a:r>
              <a:rPr sz="1300" b="1" i="0" lang="en-US">
                <a:solidFill>
                  <a:srgbClr val="0B3A5D"/>
                </a:solidFill>
                <a:latin typeface="Consolas"/>
              </a:rPr>
              <a:t>Featured_Order</a:t>
            </a:r>
          </a:p>
        </p:txBody>
      </p:sp>
      <p:sp>
        <p:nvSpPr>
          <p:cNvPr id="37" name="TextBox 36"/>
          <p:cNvSpPr txBox="1"/>
          <p:nvPr/>
        </p:nvSpPr>
        <p:spPr>
          <a:xfrm>
            <a:off x="6434175" y="4086097"/>
            <a:ext cx="215638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Featured yes or no, plus the position. Empty changes nothing - only </a:t>
            </a:r>
            <a:r>
              <a:rPr sz="1050" b="0" i="0" lang="en-US">
                <a:solidFill>
                  <a:srgbClr val="3B4A57"/>
                </a:solidFill>
                <a:latin typeface="Consolas"/>
              </a:rPr>
              <a:t>no</a:t>
            </a:r>
            <a:r>
              <a:rPr sz="1050" b="0" i="0" lang="en-US">
                <a:solidFill>
                  <a:srgbClr val="3B4A57"/>
                </a:solidFill>
                <a:latin typeface="Segoe UI"/>
              </a:rPr>
              <a:t> takes the highlighting </a:t>
            </a:r>
            <a:r>
              <a:rPr sz="1050" b="1" i="0" lang="en-US">
                <a:solidFill>
                  <a:srgbClr val="3B4A57"/>
                </a:solidFill>
                <a:latin typeface="Segoe UI"/>
              </a:rPr>
              <a:t>back</a:t>
            </a:r>
            <a:r>
              <a:rPr sz="1050" b="0" i="0" lang="en-US">
                <a:solidFill>
                  <a:srgbClr val="3B4A57"/>
                </a:solidFill>
                <a:latin typeface="Segoe UI"/>
              </a:rPr>
              <a:t>, </a:t>
            </a:r>
            <a:r>
              <a:rPr sz="1050" b="0" i="0" lang="en-US">
                <a:solidFill>
                  <a:srgbClr val="3B4A57"/>
                </a:solidFill>
                <a:latin typeface="Consolas"/>
              </a:rPr>
              <a:t>0</a:t>
            </a:r>
            <a:r>
              <a:rPr sz="1050" b="0" i="0" lang="en-US">
                <a:solidFill>
                  <a:srgbClr val="3B4A57"/>
                </a:solidFill>
                <a:latin typeface="Segoe UI"/>
              </a:rPr>
              <a:t> the position.</a:t>
            </a:r>
          </a:p>
        </p:txBody>
      </p:sp>
      <p:sp>
        <p:nvSpPr>
          <p:cNvPr id="38" name="TextBox 37"/>
          <p:cNvSpPr txBox="1"/>
          <p:nvPr/>
        </p:nvSpPr>
        <p:spPr>
          <a:xfrm>
            <a:off x="6434175" y="5175504"/>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Since version 1.3.0</a:t>
            </a:r>
          </a:p>
        </p:txBody>
      </p:sp>
      <p:sp>
        <p:nvSpPr>
          <p:cNvPr id="39" name="Rectangle 38"/>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2" name="TextBox 41"/>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Because missing types, categories, products and halls come into being during the import, you should unify the spellings in your table beforehand. Otherwise “Hall 1” and “Hall 01” end up side by side.</a:t>
            </a:r>
          </a:p>
        </p:txBody>
      </p:sp>
      <p:sp>
        <p:nvSpPr>
          <p:cNvPr id="43" name="Rectangle 4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81 / 153</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Five pitfalls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00" b="1" i="0" lang="en-US">
                <a:solidFill>
                  <a:srgbClr val="0B3A5D"/>
                </a:solidFill>
                <a:latin typeface="Segoe UI"/>
              </a:rPr>
              <a:t>The delimiter is guessed on import.</a:t>
            </a:r>
          </a:p>
        </p:txBody>
      </p:sp>
      <p:sp>
        <p:nvSpPr>
          <p:cNvPr id="8" name="TextBox 7"/>
          <p:cNvSpPr txBox="1"/>
          <p:nvPr/>
        </p:nvSpPr>
        <p:spPr>
          <a:xfrm>
            <a:off x="841247" y="1597152"/>
            <a:ext cx="10783519" cy="274320"/>
          </a:xfrm>
          <a:prstGeom prst="rect">
            <a:avLst/>
          </a:prstGeom>
          <a:noFill/>
        </p:spPr>
        <p:txBody>
          <a:bodyPr wrap="square" lIns="0" rIns="0" tIns="0" bIns="0" anchor="t">
            <a:spAutoFit/>
          </a:bodyPr>
          <a:lstStyle/>
          <a:p>
            <a:pPr algn="l">
              <a:lnSpc>
                <a:spcPct val="122000"/>
              </a:lnSpc>
            </a:pPr>
            <a:r>
              <a:rPr sz="1050" b="0" i="0" lang="en-US">
                <a:solidFill>
                  <a:srgbClr val="3B4A57"/>
                </a:solidFill>
                <a:latin typeface="Segoe UI"/>
              </a:rPr>
              <a:t>The plugin counts semicolon, comma and tab in the header row and takes the most frequent one. All three offered delimiters are recognised - a TSV file can be read back in as well.</a:t>
            </a:r>
          </a:p>
        </p:txBody>
      </p:sp>
      <p:sp>
        <p:nvSpPr>
          <p:cNvPr id="9" name="Oval 8"/>
          <p:cNvSpPr/>
          <p:nvPr/>
        </p:nvSpPr>
        <p:spPr>
          <a:xfrm>
            <a:off x="566928" y="226999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178558"/>
            <a:ext cx="10783519" cy="237744"/>
          </a:xfrm>
          <a:prstGeom prst="rect">
            <a:avLst/>
          </a:prstGeom>
          <a:noFill/>
        </p:spPr>
        <p:txBody>
          <a:bodyPr wrap="square" lIns="0" rIns="0" tIns="0" bIns="0" anchor="t">
            <a:spAutoFit/>
          </a:bodyPr>
          <a:lstStyle/>
          <a:p>
            <a:pPr algn="l">
              <a:lnSpc>
                <a:spcPct val="100000"/>
              </a:lnSpc>
            </a:pPr>
            <a:r>
              <a:rPr sz="1200" b="1" i="0" lang="en-US">
                <a:solidFill>
                  <a:srgbClr val="0B3A5D"/>
                </a:solidFill>
                <a:latin typeface="Segoe UI"/>
              </a:rPr>
              <a:t>The import does not ask about name clashes.</a:t>
            </a:r>
          </a:p>
        </p:txBody>
      </p:sp>
      <p:sp>
        <p:nvSpPr>
          <p:cNvPr id="11" name="TextBox 10"/>
          <p:cNvSpPr txBox="1"/>
          <p:nvPr/>
        </p:nvSpPr>
        <p:spPr>
          <a:xfrm>
            <a:off x="841247" y="2422398"/>
            <a:ext cx="10783519" cy="274320"/>
          </a:xfrm>
          <a:prstGeom prst="rect">
            <a:avLst/>
          </a:prstGeom>
          <a:noFill/>
        </p:spPr>
        <p:txBody>
          <a:bodyPr wrap="square" lIns="0" rIns="0" tIns="0" bIns="0" anchor="t">
            <a:spAutoFit/>
          </a:bodyPr>
          <a:lstStyle/>
          <a:p>
            <a:pPr algn="l">
              <a:lnSpc>
                <a:spcPct val="122000"/>
              </a:lnSpc>
            </a:pPr>
            <a:r>
              <a:rPr sz="1050" b="0" i="0" lang="en-US">
                <a:solidFill>
                  <a:srgbClr val="3B4A57"/>
                </a:solidFill>
                <a:latin typeface="Segoe UI"/>
              </a:rPr>
              <a:t>An exhibitor with the same title under the same event is updated, not created twice. Rename in the spreadsheet and a second entry appears.</a:t>
            </a:r>
          </a:p>
        </p:txBody>
      </p:sp>
      <p:sp>
        <p:nvSpPr>
          <p:cNvPr id="12" name="Oval 11"/>
          <p:cNvSpPr/>
          <p:nvPr/>
        </p:nvSpPr>
        <p:spPr>
          <a:xfrm>
            <a:off x="566928" y="2932557"/>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841117"/>
            <a:ext cx="10783519" cy="237744"/>
          </a:xfrm>
          <a:prstGeom prst="rect">
            <a:avLst/>
          </a:prstGeom>
          <a:noFill/>
        </p:spPr>
        <p:txBody>
          <a:bodyPr wrap="square" lIns="0" rIns="0" tIns="0" bIns="0" anchor="t">
            <a:spAutoFit/>
          </a:bodyPr>
          <a:lstStyle/>
          <a:p>
            <a:pPr algn="l">
              <a:lnSpc>
                <a:spcPct val="100000"/>
              </a:lnSpc>
            </a:pPr>
            <a:r>
              <a:rPr sz="1200" b="1" i="0" lang="en-US">
                <a:solidFill>
                  <a:srgbClr val="0B3A5D"/>
                </a:solidFill>
                <a:latin typeface="Segoe UI"/>
              </a:rPr>
              <a:t>Excel likes to change formats.</a:t>
            </a:r>
          </a:p>
        </p:txBody>
      </p:sp>
      <p:sp>
        <p:nvSpPr>
          <p:cNvPr id="14" name="TextBox 13"/>
          <p:cNvSpPr txBox="1"/>
          <p:nvPr/>
        </p:nvSpPr>
        <p:spPr>
          <a:xfrm>
            <a:off x="841247" y="3084957"/>
            <a:ext cx="10783519" cy="274320"/>
          </a:xfrm>
          <a:prstGeom prst="rect">
            <a:avLst/>
          </a:prstGeom>
          <a:noFill/>
        </p:spPr>
        <p:txBody>
          <a:bodyPr wrap="square" lIns="0" rIns="0" tIns="0" bIns="0" anchor="t">
            <a:spAutoFit/>
          </a:bodyPr>
          <a:lstStyle/>
          <a:p>
            <a:pPr algn="l">
              <a:lnSpc>
                <a:spcPct val="122000"/>
              </a:lnSpc>
            </a:pPr>
            <a:r>
              <a:rPr sz="1050" b="0" i="0" lang="en-US">
                <a:solidFill>
                  <a:srgbClr val="3B4A57"/>
                </a:solidFill>
                <a:latin typeface="Segoe UI"/>
              </a:rPr>
              <a:t>Booth numbers such as </a:t>
            </a:r>
            <a:r>
              <a:rPr sz="1050" b="0" i="0" lang="en-US">
                <a:solidFill>
                  <a:srgbClr val="3B4A57"/>
                </a:solidFill>
                <a:latin typeface="Consolas"/>
              </a:rPr>
              <a:t>A12</a:t>
            </a:r>
            <a:r>
              <a:rPr sz="1050" b="0" i="0" lang="en-US">
                <a:solidFill>
                  <a:srgbClr val="3B4A57"/>
                </a:solidFill>
                <a:latin typeface="Segoe UI"/>
              </a:rPr>
              <a:t> stay as they are, but plain numbers may be turned into dates or figures. Format the columns as text beforehand.</a:t>
            </a:r>
          </a:p>
        </p:txBody>
      </p:sp>
      <p:sp>
        <p:nvSpPr>
          <p:cNvPr id="15" name="Oval 14"/>
          <p:cNvSpPr/>
          <p:nvPr/>
        </p:nvSpPr>
        <p:spPr>
          <a:xfrm>
            <a:off x="566928" y="3595116"/>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503676"/>
            <a:ext cx="10783519" cy="237744"/>
          </a:xfrm>
          <a:prstGeom prst="rect">
            <a:avLst/>
          </a:prstGeom>
          <a:noFill/>
        </p:spPr>
        <p:txBody>
          <a:bodyPr wrap="square" lIns="0" rIns="0" tIns="0" bIns="0" anchor="t">
            <a:spAutoFit/>
          </a:bodyPr>
          <a:lstStyle/>
          <a:p>
            <a:pPr algn="l">
              <a:lnSpc>
                <a:spcPct val="100000"/>
              </a:lnSpc>
            </a:pPr>
            <a:r>
              <a:rPr sz="1200" b="1" i="0" lang="en-US">
                <a:solidFill>
                  <a:srgbClr val="0B3A5D"/>
                </a:solidFill>
                <a:latin typeface="Segoe UI"/>
              </a:rPr>
              <a:t>Empty cells never delete anything.</a:t>
            </a:r>
          </a:p>
        </p:txBody>
      </p:sp>
      <p:sp>
        <p:nvSpPr>
          <p:cNvPr id="17" name="TextBox 16"/>
          <p:cNvSpPr txBox="1"/>
          <p:nvPr/>
        </p:nvSpPr>
        <p:spPr>
          <a:xfrm>
            <a:off x="841247" y="3747516"/>
            <a:ext cx="10783519" cy="274320"/>
          </a:xfrm>
          <a:prstGeom prst="rect">
            <a:avLst/>
          </a:prstGeom>
          <a:noFill/>
        </p:spPr>
        <p:txBody>
          <a:bodyPr wrap="square" lIns="0" rIns="0" tIns="0" bIns="0" anchor="t">
            <a:spAutoFit/>
          </a:bodyPr>
          <a:lstStyle/>
          <a:p>
            <a:pPr algn="l">
              <a:lnSpc>
                <a:spcPct val="122000"/>
              </a:lnSpc>
            </a:pPr>
            <a:r>
              <a:rPr sz="1050" b="0" i="0" lang="en-US">
                <a:solidFill>
                  <a:srgbClr val="3B4A57"/>
                </a:solidFill>
                <a:latin typeface="Segoe UI"/>
              </a:rPr>
              <a:t>You clear a field in the edit screen or in the Mass Editor - through CSV this is no longer possible.</a:t>
            </a:r>
          </a:p>
        </p:txBody>
      </p:sp>
      <p:sp>
        <p:nvSpPr>
          <p:cNvPr id="18" name="Oval 17"/>
          <p:cNvSpPr/>
          <p:nvPr/>
        </p:nvSpPr>
        <p:spPr>
          <a:xfrm>
            <a:off x="566928" y="4257675"/>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41247" y="4166235"/>
            <a:ext cx="10783519" cy="237744"/>
          </a:xfrm>
          <a:prstGeom prst="rect">
            <a:avLst/>
          </a:prstGeom>
          <a:noFill/>
        </p:spPr>
        <p:txBody>
          <a:bodyPr wrap="square" lIns="0" rIns="0" tIns="0" bIns="0" anchor="t">
            <a:spAutoFit/>
          </a:bodyPr>
          <a:lstStyle/>
          <a:p>
            <a:pPr algn="l">
              <a:lnSpc>
                <a:spcPct val="100000"/>
              </a:lnSpc>
            </a:pPr>
            <a:r>
              <a:rPr sz="1200" b="1" i="0" lang="en-US">
                <a:solidFill>
                  <a:srgbClr val="0B3A5D"/>
                </a:solidFill>
                <a:latin typeface="Segoe UI"/>
              </a:rPr>
              <a:t>The import has no preview.</a:t>
            </a:r>
          </a:p>
        </p:txBody>
      </p:sp>
      <p:sp>
        <p:nvSpPr>
          <p:cNvPr id="20" name="TextBox 19"/>
          <p:cNvSpPr txBox="1"/>
          <p:nvPr/>
        </p:nvSpPr>
        <p:spPr>
          <a:xfrm>
            <a:off x="841247" y="4410075"/>
            <a:ext cx="10783519" cy="274320"/>
          </a:xfrm>
          <a:prstGeom prst="rect">
            <a:avLst/>
          </a:prstGeom>
          <a:noFill/>
        </p:spPr>
        <p:txBody>
          <a:bodyPr wrap="square" lIns="0" rIns="0" tIns="0" bIns="0" anchor="t">
            <a:spAutoFit/>
          </a:bodyPr>
          <a:lstStyle/>
          <a:p>
            <a:pPr algn="l">
              <a:lnSpc>
                <a:spcPct val="122000"/>
              </a:lnSpc>
            </a:pPr>
            <a:r>
              <a:rPr sz="1050" b="0" i="0" lang="en-US">
                <a:solidFill>
                  <a:srgbClr val="3B4A57"/>
                </a:solidFill>
                <a:latin typeface="Segoe UI"/>
              </a:rPr>
              <a:t>There is no dry run and no intermediate step: after the click the data is written.</a:t>
            </a:r>
          </a:p>
        </p:txBody>
      </p:sp>
      <p:sp>
        <p:nvSpPr>
          <p:cNvPr id="21" name="Rectangle 20"/>
          <p:cNvSpPr/>
          <p:nvPr/>
        </p:nvSpPr>
        <p:spPr>
          <a:xfrm>
            <a:off x="566928" y="5650992"/>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5650992"/>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5769864"/>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For smaller corrections across many exhibitors the </a:t>
            </a:r>
            <a:r>
              <a:rPr sz="1000" b="1" i="0" lang="en-US">
                <a:solidFill>
                  <a:srgbClr val="2B3844"/>
                </a:solidFill>
                <a:latin typeface="Segoe UI"/>
              </a:rPr>
              <a:t>Mass Editor</a:t>
            </a:r>
            <a:r>
              <a:rPr sz="1000" b="0" i="0" lang="en-US">
                <a:solidFill>
                  <a:srgbClr val="2B3844"/>
                </a:solidFill>
                <a:latin typeface="Segoe UI"/>
              </a:rPr>
              <a:t> from chapter 8 is the more comfortable and less risky route.</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82 / 153</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safe routine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33621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336212"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Backup</a:t>
            </a:r>
          </a:p>
        </p:txBody>
      </p:sp>
      <p:sp>
        <p:nvSpPr>
          <p:cNvPr id="11" name="TextBox 10"/>
          <p:cNvSpPr txBox="1"/>
          <p:nvPr/>
        </p:nvSpPr>
        <p:spPr>
          <a:xfrm>
            <a:off x="713232"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Download an export and put it aside</a:t>
            </a:r>
          </a:p>
        </p:txBody>
      </p:sp>
      <p:sp>
        <p:nvSpPr>
          <p:cNvPr id="12" name="Right Arrow 11"/>
          <p:cNvSpPr/>
          <p:nvPr/>
        </p:nvSpPr>
        <p:spPr>
          <a:xfrm>
            <a:off x="2553553"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855305"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855305"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62459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624590"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001609"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Edit</a:t>
            </a:r>
          </a:p>
        </p:txBody>
      </p:sp>
      <p:sp>
        <p:nvSpPr>
          <p:cNvPr id="18" name="TextBox 17"/>
          <p:cNvSpPr txBox="1"/>
          <p:nvPr/>
        </p:nvSpPr>
        <p:spPr>
          <a:xfrm>
            <a:off x="3001609"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Change a second copy in Excel</a:t>
            </a:r>
          </a:p>
        </p:txBody>
      </p:sp>
      <p:sp>
        <p:nvSpPr>
          <p:cNvPr id="19" name="Right Arrow 18"/>
          <p:cNvSpPr/>
          <p:nvPr/>
        </p:nvSpPr>
        <p:spPr>
          <a:xfrm>
            <a:off x="484193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5143682"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143682"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5289986"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Save</a:t>
            </a:r>
          </a:p>
        </p:txBody>
      </p:sp>
      <p:sp>
        <p:nvSpPr>
          <p:cNvPr id="25" name="TextBox 24"/>
          <p:cNvSpPr txBox="1"/>
          <p:nvPr/>
        </p:nvSpPr>
        <p:spPr>
          <a:xfrm>
            <a:off x="5289986"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Save as CSV with semicolons</a:t>
            </a:r>
          </a:p>
        </p:txBody>
      </p:sp>
      <p:sp>
        <p:nvSpPr>
          <p:cNvPr id="26" name="Right Arrow 25"/>
          <p:cNvSpPr/>
          <p:nvPr/>
        </p:nvSpPr>
        <p:spPr>
          <a:xfrm>
            <a:off x="713030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7432060"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432060"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820134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0134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7578364"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Import</a:t>
            </a:r>
          </a:p>
        </p:txBody>
      </p:sp>
      <p:sp>
        <p:nvSpPr>
          <p:cNvPr id="32" name="TextBox 31"/>
          <p:cNvSpPr txBox="1"/>
          <p:nvPr/>
        </p:nvSpPr>
        <p:spPr>
          <a:xfrm>
            <a:off x="7578364"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Upload the file, pick the target event, start</a:t>
            </a:r>
          </a:p>
        </p:txBody>
      </p:sp>
      <p:sp>
        <p:nvSpPr>
          <p:cNvPr id="33" name="Right Arrow 32"/>
          <p:cNvSpPr/>
          <p:nvPr/>
        </p:nvSpPr>
        <p:spPr>
          <a:xfrm>
            <a:off x="9418685"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9720437"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9720437"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1048972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489722"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5</a:t>
            </a:r>
          </a:p>
        </p:txBody>
      </p:sp>
      <p:sp>
        <p:nvSpPr>
          <p:cNvPr id="38" name="TextBox 37"/>
          <p:cNvSpPr txBox="1"/>
          <p:nvPr/>
        </p:nvSpPr>
        <p:spPr>
          <a:xfrm>
            <a:off x="9866741"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Check</a:t>
            </a:r>
          </a:p>
        </p:txBody>
      </p:sp>
      <p:sp>
        <p:nvSpPr>
          <p:cNvPr id="39" name="TextBox 38"/>
          <p:cNvSpPr txBox="1"/>
          <p:nvPr/>
        </p:nvSpPr>
        <p:spPr>
          <a:xfrm>
            <a:off x="9866741"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See in the dashboard what is still missing</a:t>
            </a:r>
          </a:p>
        </p:txBody>
      </p:sp>
      <p:sp>
        <p:nvSpPr>
          <p:cNvPr id="40" name="TextBox 39"/>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That way there is always a version left that you can go back to.</a:t>
            </a:r>
          </a:p>
        </p:txBody>
      </p:sp>
      <p:sp>
        <p:nvSpPr>
          <p:cNvPr id="41" name="Rectangle 40"/>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4" name="TextBox 43"/>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After the import the audit cards are worth a look: they show at once whether types, halls or descriptions were missing from the table.</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83 / 153</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Before you click “Start Import”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An </a:t>
            </a:r>
            <a:r>
              <a:rPr sz="1150" b="1" i="0" lang="en-US">
                <a:solidFill>
                  <a:srgbClr val="2B3844"/>
                </a:solidFill>
                <a:latin typeface="Segoe UI"/>
              </a:rPr>
              <a:t>export as a backup</a:t>
            </a:r>
            <a:r>
              <a:rPr sz="1150" b="0" i="0" lang="en-US">
                <a:solidFill>
                  <a:srgbClr val="2B3844"/>
                </a:solidFill>
                <a:latin typeface="Segoe UI"/>
              </a:rPr>
              <a:t> sits on the hard disk.</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header row is unchanged.</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0" i="0" lang="en-US">
                <a:solidFill>
                  <a:srgbClr val="2B3844"/>
                </a:solidFill>
                <a:latin typeface="Consolas"/>
              </a:rPr>
              <a:t>Name</a:t>
            </a:r>
            <a:r>
              <a:rPr sz="1150" b="0" i="0" lang="en-US">
                <a:solidFill>
                  <a:srgbClr val="2B3844"/>
                </a:solidFill>
                <a:latin typeface="Segoe UI"/>
              </a:rPr>
              <a:t> column is filled in every row.</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Target Event</a:t>
            </a:r>
            <a:r>
              <a:rPr sz="1150" b="0" i="0" lang="en-US">
                <a:solidFill>
                  <a:srgbClr val="2B3844"/>
                </a:solidFill>
                <a:latin typeface="Segoe UI"/>
              </a:rPr>
              <a:t> has been picked - or </a:t>
            </a:r>
            <a:r>
              <a:rPr sz="1150" b="0" i="0" lang="en-US">
                <a:solidFill>
                  <a:srgbClr val="2B3844"/>
                </a:solidFill>
                <a:latin typeface="Consolas"/>
              </a:rPr>
              <a:t>Event_Name</a:t>
            </a:r>
            <a:r>
              <a:rPr sz="1150" b="0" i="0" lang="en-US">
                <a:solidFill>
                  <a:srgbClr val="2B3844"/>
                </a:solidFill>
                <a:latin typeface="Segoe UI"/>
              </a:rPr>
              <a:t> is filled in every row.</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Hall, type and category names are spelled consistently.</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Consolas"/>
              </a:rPr>
              <a:t>Onsite_Sales</a:t>
            </a:r>
            <a:r>
              <a:rPr sz="1150" b="0" i="0" lang="en-US">
                <a:solidFill>
                  <a:srgbClr val="2B3844"/>
                </a:solidFill>
                <a:latin typeface="Segoe UI"/>
              </a:rPr>
              <a:t> is written consistently - </a:t>
            </a:r>
            <a:r>
              <a:rPr sz="1150" b="0" i="0" lang="en-US">
                <a:solidFill>
                  <a:srgbClr val="2B3844"/>
                </a:solidFill>
                <a:latin typeface="Consolas"/>
              </a:rPr>
              <a:t>yes</a:t>
            </a:r>
            <a:r>
              <a:rPr sz="1150" b="0" i="0" lang="en-US">
                <a:solidFill>
                  <a:srgbClr val="2B3844"/>
                </a:solidFill>
                <a:latin typeface="Segoe UI"/>
              </a:rPr>
              <a:t>/</a:t>
            </a:r>
            <a:r>
              <a:rPr sz="1150" b="0" i="0" lang="en-US">
                <a:solidFill>
                  <a:srgbClr val="2B3844"/>
                </a:solidFill>
                <a:latin typeface="Consolas"/>
              </a:rPr>
              <a:t>no</a:t>
            </a:r>
            <a:r>
              <a:rPr sz="1150" b="0" i="0" lang="en-US">
                <a:solidFill>
                  <a:srgbClr val="2B3844"/>
                </a:solidFill>
                <a:latin typeface="Segoe UI"/>
              </a:rPr>
              <a:t>, </a:t>
            </a:r>
            <a:r>
              <a:rPr sz="1150" b="0" i="0" lang="en-US">
                <a:solidFill>
                  <a:srgbClr val="2B3844"/>
                </a:solidFill>
                <a:latin typeface="Consolas"/>
              </a:rPr>
              <a:t>ja</a:t>
            </a:r>
            <a:r>
              <a:rPr sz="1150" b="0" i="0" lang="en-US">
                <a:solidFill>
                  <a:srgbClr val="2B3844"/>
                </a:solidFill>
                <a:latin typeface="Segoe UI"/>
              </a:rPr>
              <a:t>/</a:t>
            </a:r>
            <a:r>
              <a:rPr sz="1150" b="0" i="0" lang="en-US">
                <a:solidFill>
                  <a:srgbClr val="2B3844"/>
                </a:solidFill>
                <a:latin typeface="Consolas"/>
              </a:rPr>
              <a:t>nein</a:t>
            </a:r>
            <a:r>
              <a:rPr sz="1150" b="0" i="0" lang="en-US">
                <a:solidFill>
                  <a:srgbClr val="2B3844"/>
                </a:solidFill>
                <a:latin typeface="Segoe UI"/>
              </a:rPr>
              <a:t> or empty.</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Consolas"/>
              </a:rPr>
              <a:t>Visibility</a:t>
            </a:r>
            <a:r>
              <a:rPr sz="1150" b="0" i="0" lang="en-US">
                <a:solidFill>
                  <a:srgbClr val="2B3844"/>
                </a:solidFill>
                <a:latin typeface="Segoe UI"/>
              </a:rPr>
              <a:t> contains only </a:t>
            </a:r>
            <a:r>
              <a:rPr sz="1150" b="0" i="0" lang="en-US">
                <a:solidFill>
                  <a:srgbClr val="2B3844"/>
                </a:solidFill>
                <a:latin typeface="Consolas"/>
              </a:rPr>
              <a:t>both</a:t>
            </a:r>
            <a:r>
              <a:rPr sz="1150" b="0" i="0" lang="en-US">
                <a:solidFill>
                  <a:srgbClr val="2B3844"/>
                </a:solidFill>
                <a:latin typeface="Segoe UI"/>
              </a:rPr>
              <a:t> or </a:t>
            </a:r>
            <a:r>
              <a:rPr sz="1150" b="0" i="0" lang="en-US">
                <a:solidFill>
                  <a:srgbClr val="2B3844"/>
                </a:solidFill>
                <a:latin typeface="Consolas"/>
              </a:rPr>
              <a:t>map_only</a:t>
            </a:r>
            <a:r>
              <a:rPr sz="1150" b="0" i="0" lang="en-US">
                <a:solidFill>
                  <a:srgbClr val="2B3844"/>
                </a:solidFill>
                <a:latin typeface="Segoe UI"/>
              </a:rPr>
              <a:t>.</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file is saved as </a:t>
            </a:r>
            <a:r>
              <a:rPr sz="1150" b="1" i="0" lang="en-US">
                <a:solidFill>
                  <a:srgbClr val="2B3844"/>
                </a:solidFill>
                <a:latin typeface="Segoe UI"/>
              </a:rPr>
              <a:t>CSV</a:t>
            </a:r>
            <a:r>
              <a:rPr sz="1150" b="0" i="0" lang="en-US">
                <a:solidFill>
                  <a:srgbClr val="2B3844"/>
                </a:solidFill>
                <a:latin typeface="Segoe UI"/>
              </a:rPr>
              <a:t>, not as an Excel workbook.</a:t>
            </a:r>
          </a:p>
        </p:txBody>
      </p:sp>
      <p:sp>
        <p:nvSpPr>
          <p:cNvPr id="30" name="Rectangle 29"/>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3" name="TextBox 32"/>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Without the backup only your web host's backup can help in an emergency. The export takes five seconds - take them.</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84 / 153</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Backing up and restoring settings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tab </a:t>
            </a:r>
            <a:r>
              <a:rPr sz="1150" b="1" i="0" lang="en-US">
                <a:solidFill>
                  <a:srgbClr val="25333F"/>
                </a:solidFill>
                <a:latin typeface="Segoe UI"/>
              </a:rPr>
              <a:t>Security &amp; Maintenance</a:t>
            </a:r>
            <a:r>
              <a:rPr sz="1150" b="0" i="0" lang="en-US">
                <a:solidFill>
                  <a:srgbClr val="25333F"/>
                </a:solidFill>
                <a:latin typeface="Segoe UI"/>
              </a:rPr>
              <a:t> scroll below the save button.</a:t>
            </a:r>
          </a:p>
        </p:txBody>
      </p:sp>
      <p:sp>
        <p:nvSpPr>
          <p:cNvPr id="9" name="TextBox 8"/>
          <p:cNvSpPr txBox="1"/>
          <p:nvPr/>
        </p:nvSpPr>
        <p:spPr>
          <a:xfrm>
            <a:off x="950976" y="1755394"/>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Only administrators see the area; it belongs to both packages.</a:t>
            </a:r>
          </a:p>
        </p:txBody>
      </p:sp>
      <p:sp>
        <p:nvSpPr>
          <p:cNvPr id="10" name="Oval 9"/>
          <p:cNvSpPr/>
          <p:nvPr/>
        </p:nvSpPr>
        <p:spPr>
          <a:xfrm>
            <a:off x="566928" y="229184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33299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282698"/>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On the right tick </a:t>
            </a:r>
            <a:r>
              <a:rPr sz="1150" b="1" i="0" lang="en-US">
                <a:solidFill>
                  <a:srgbClr val="25333F"/>
                </a:solidFill>
                <a:latin typeface="Segoe UI"/>
              </a:rPr>
              <a:t>Include types, categories, products, countries and locations</a:t>
            </a:r>
            <a:r>
              <a:rPr sz="1150" b="0" i="0" lang="en-US">
                <a:solidFill>
                  <a:srgbClr val="25333F"/>
                </a:solidFill>
                <a:latin typeface="Segoe UI"/>
              </a:rPr>
              <a:t>.</a:t>
            </a:r>
          </a:p>
        </p:txBody>
      </p:sp>
      <p:sp>
        <p:nvSpPr>
          <p:cNvPr id="13" name="TextBox 12"/>
          <p:cNvSpPr txBox="1"/>
          <p:nvPr/>
        </p:nvSpPr>
        <p:spPr>
          <a:xfrm>
            <a:off x="950976" y="2684780"/>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 colours, images and country codes.</a:t>
            </a:r>
          </a:p>
        </p:txBody>
      </p:sp>
      <p:sp>
        <p:nvSpPr>
          <p:cNvPr id="14" name="Oval 13"/>
          <p:cNvSpPr/>
          <p:nvPr/>
        </p:nvSpPr>
        <p:spPr>
          <a:xfrm>
            <a:off x="566928" y="307644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311759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3067304"/>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Download settings backup</a:t>
            </a:r>
            <a:r>
              <a:rPr sz="1150" b="0" i="0" lang="en-US">
                <a:solidFill>
                  <a:srgbClr val="25333F"/>
                </a:solidFill>
                <a:latin typeface="Segoe UI"/>
              </a:rPr>
              <a:t>.</a:t>
            </a:r>
          </a:p>
        </p:txBody>
      </p:sp>
      <p:sp>
        <p:nvSpPr>
          <p:cNvPr id="17" name="TextBox 16"/>
          <p:cNvSpPr txBox="1"/>
          <p:nvPr/>
        </p:nvSpPr>
        <p:spPr>
          <a:xfrm>
            <a:off x="950976" y="3291205"/>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You get a JSON file with today's date in its name.</a:t>
            </a:r>
          </a:p>
        </p:txBody>
      </p:sp>
      <p:sp>
        <p:nvSpPr>
          <p:cNvPr id="18" name="Oval 17"/>
          <p:cNvSpPr/>
          <p:nvPr/>
        </p:nvSpPr>
        <p:spPr>
          <a:xfrm>
            <a:off x="566928" y="368287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72402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673729"/>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To restore, pick the file on the left and click </a:t>
            </a:r>
            <a:r>
              <a:rPr sz="1150" b="1" i="0" lang="en-US">
                <a:solidFill>
                  <a:srgbClr val="25333F"/>
                </a:solidFill>
                <a:latin typeface="Segoe UI"/>
              </a:rPr>
              <a:t>Check file</a:t>
            </a:r>
            <a:r>
              <a:rPr sz="1150" b="0" i="0" lang="en-US">
                <a:solidFill>
                  <a:srgbClr val="25333F"/>
                </a:solidFill>
                <a:latin typeface="Segoe UI"/>
              </a:rPr>
              <a:t>.</a:t>
            </a:r>
          </a:p>
        </p:txBody>
      </p:sp>
      <p:sp>
        <p:nvSpPr>
          <p:cNvPr id="21" name="TextBox 20"/>
          <p:cNvSpPr txBox="1"/>
          <p:nvPr/>
        </p:nvSpPr>
        <p:spPr>
          <a:xfrm>
            <a:off x="950976" y="4075811"/>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You first see what would change.</a:t>
            </a:r>
          </a:p>
        </p:txBody>
      </p:sp>
      <p:sp>
        <p:nvSpPr>
          <p:cNvPr id="22" name="Oval 21"/>
          <p:cNvSpPr/>
          <p:nvPr/>
        </p:nvSpPr>
        <p:spPr>
          <a:xfrm>
            <a:off x="566928" y="4467479"/>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4508627"/>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4" name="TextBox 23"/>
          <p:cNvSpPr txBox="1"/>
          <p:nvPr/>
        </p:nvSpPr>
        <p:spPr>
          <a:xfrm>
            <a:off x="950976" y="4458335"/>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Tick the parts and click </a:t>
            </a:r>
            <a:r>
              <a:rPr sz="1150" b="1" i="0" lang="en-US">
                <a:solidFill>
                  <a:srgbClr val="25333F"/>
                </a:solidFill>
                <a:latin typeface="Segoe UI"/>
              </a:rPr>
              <a:t>Restore now</a:t>
            </a:r>
            <a:r>
              <a:rPr sz="1150" b="0" i="0" lang="en-US">
                <a:solidFill>
                  <a:srgbClr val="25333F"/>
                </a:solidFill>
                <a:latin typeface="Segoe UI"/>
              </a:rPr>
              <a:t>.</a:t>
            </a:r>
          </a:p>
        </p:txBody>
      </p:sp>
      <p:sp>
        <p:nvSpPr>
          <p:cNvPr id="25" name="TextBox 24"/>
          <p:cNvSpPr txBox="1"/>
          <p:nvPr/>
        </p:nvSpPr>
        <p:spPr>
          <a:xfrm>
            <a:off x="950976" y="4682236"/>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Or </a:t>
            </a:r>
            <a:r>
              <a:rPr sz="950" b="1" i="0" lang="en-US">
                <a:solidFill>
                  <a:srgbClr val="6B7A88"/>
                </a:solidFill>
                <a:latin typeface="Segoe UI"/>
              </a:rPr>
              <a:t>Cancel</a:t>
            </a:r>
            <a:r>
              <a:rPr sz="950" b="0" i="0" lang="en-US">
                <a:solidFill>
                  <a:srgbClr val="6B7A88"/>
                </a:solidFill>
                <a:latin typeface="Segoe UI"/>
              </a:rPr>
              <a:t> - then everything stays as it was.</a:t>
            </a:r>
          </a:p>
        </p:txBody>
      </p:sp>
      <p:sp>
        <p:nvSpPr>
          <p:cNvPr id="26" name="Rectangle 25"/>
          <p:cNvSpPr/>
          <p:nvPr/>
        </p:nvSpPr>
        <p:spPr>
          <a:xfrm>
            <a:off x="4858207" y="1353312"/>
            <a:ext cx="6766560" cy="38404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4858207"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9496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9" name="Rectangle 28"/>
          <p:cNvSpPr/>
          <p:nvPr/>
        </p:nvSpPr>
        <p:spPr>
          <a:xfrm>
            <a:off x="4858207" y="1572768"/>
            <a:ext cx="1481328" cy="36210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045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1" name="Rectangle 30"/>
          <p:cNvSpPr/>
          <p:nvPr/>
        </p:nvSpPr>
        <p:spPr>
          <a:xfrm>
            <a:off x="48582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0045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3" name="Rectangle 32"/>
          <p:cNvSpPr/>
          <p:nvPr/>
        </p:nvSpPr>
        <p:spPr>
          <a:xfrm>
            <a:off x="48582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1325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5" name="TextBox 34"/>
          <p:cNvSpPr txBox="1"/>
          <p:nvPr/>
        </p:nvSpPr>
        <p:spPr>
          <a:xfrm>
            <a:off x="51325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6" name="TextBox 35"/>
          <p:cNvSpPr txBox="1"/>
          <p:nvPr/>
        </p:nvSpPr>
        <p:spPr>
          <a:xfrm>
            <a:off x="5132527" y="251917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Settings</a:t>
            </a:r>
          </a:p>
        </p:txBody>
      </p:sp>
      <p:sp>
        <p:nvSpPr>
          <p:cNvPr id="37" name="TextBox 36"/>
          <p:cNvSpPr txBox="1"/>
          <p:nvPr/>
        </p:nvSpPr>
        <p:spPr>
          <a:xfrm>
            <a:off x="51325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Mass Editor</a:t>
            </a:r>
          </a:p>
        </p:txBody>
      </p:sp>
      <p:sp>
        <p:nvSpPr>
          <p:cNvPr id="38" name="TextBox 37"/>
          <p:cNvSpPr txBox="1"/>
          <p:nvPr/>
        </p:nvSpPr>
        <p:spPr>
          <a:xfrm>
            <a:off x="513252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9" name="TextBox 38"/>
          <p:cNvSpPr txBox="1"/>
          <p:nvPr/>
        </p:nvSpPr>
        <p:spPr>
          <a:xfrm>
            <a:off x="51325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Help</a:t>
            </a:r>
          </a:p>
        </p:txBody>
      </p:sp>
      <p:sp>
        <p:nvSpPr>
          <p:cNvPr id="40" name="TextBox 39"/>
          <p:cNvSpPr txBox="1"/>
          <p:nvPr/>
        </p:nvSpPr>
        <p:spPr>
          <a:xfrm>
            <a:off x="500451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1" name="TextBox 40"/>
          <p:cNvSpPr txBox="1"/>
          <p:nvPr/>
        </p:nvSpPr>
        <p:spPr>
          <a:xfrm>
            <a:off x="500451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2" name="TextBox 41"/>
          <p:cNvSpPr txBox="1"/>
          <p:nvPr/>
        </p:nvSpPr>
        <p:spPr>
          <a:xfrm>
            <a:off x="6540703" y="1700784"/>
            <a:ext cx="4572000" cy="219456"/>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Manager Settings</a:t>
            </a:r>
          </a:p>
        </p:txBody>
      </p:sp>
      <p:sp>
        <p:nvSpPr>
          <p:cNvPr id="43" name="Rectangle 42"/>
          <p:cNvSpPr/>
          <p:nvPr/>
        </p:nvSpPr>
        <p:spPr>
          <a:xfrm>
            <a:off x="6540703" y="1993392"/>
            <a:ext cx="623175"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540703" y="2071116"/>
            <a:ext cx="623175"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Design &amp; Display</a:t>
            </a:r>
          </a:p>
        </p:txBody>
      </p:sp>
      <p:sp>
        <p:nvSpPr>
          <p:cNvPr id="45" name="Rectangle 44"/>
          <p:cNvSpPr/>
          <p:nvPr/>
        </p:nvSpPr>
        <p:spPr>
          <a:xfrm>
            <a:off x="7200454" y="1993392"/>
            <a:ext cx="74268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200454" y="2071116"/>
            <a:ext cx="74268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Functions &amp; Defaults</a:t>
            </a:r>
          </a:p>
        </p:txBody>
      </p:sp>
      <p:sp>
        <p:nvSpPr>
          <p:cNvPr id="47" name="Rectangle 46"/>
          <p:cNvSpPr/>
          <p:nvPr/>
        </p:nvSpPr>
        <p:spPr>
          <a:xfrm>
            <a:off x="7979719" y="1993392"/>
            <a:ext cx="563418"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979719" y="2071116"/>
            <a:ext cx="563418"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Labels &amp; Texts</a:t>
            </a:r>
          </a:p>
        </p:txBody>
      </p:sp>
      <p:sp>
        <p:nvSpPr>
          <p:cNvPr id="49" name="Rectangle 48"/>
          <p:cNvSpPr/>
          <p:nvPr/>
        </p:nvSpPr>
        <p:spPr>
          <a:xfrm>
            <a:off x="8579713" y="1993392"/>
            <a:ext cx="653053"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8579713" y="2071116"/>
            <a:ext cx="653053"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Full-screen &amp; App</a:t>
            </a:r>
          </a:p>
        </p:txBody>
      </p:sp>
      <p:sp>
        <p:nvSpPr>
          <p:cNvPr id="51" name="Rectangle 50"/>
          <p:cNvSpPr/>
          <p:nvPr/>
        </p:nvSpPr>
        <p:spPr>
          <a:xfrm>
            <a:off x="9269343" y="1993392"/>
            <a:ext cx="802445" cy="274320"/>
          </a:xfrm>
          <a:prstGeom prst="rect">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9269343" y="1993392"/>
            <a:ext cx="802445" cy="3200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9269343" y="2071116"/>
            <a:ext cx="802445" cy="155448"/>
          </a:xfrm>
          <a:prstGeom prst="rect">
            <a:avLst/>
          </a:prstGeom>
          <a:noFill/>
        </p:spPr>
        <p:txBody>
          <a:bodyPr wrap="square" lIns="0" rIns="0" tIns="0" bIns="0" anchor="t">
            <a:spAutoFit/>
          </a:bodyPr>
          <a:lstStyle/>
          <a:p>
            <a:pPr algn="ctr">
              <a:lnSpc>
                <a:spcPct val="100000"/>
              </a:lnSpc>
            </a:pPr>
            <a:r>
              <a:rPr sz="540" b="1" i="0" lang="en-US">
                <a:solidFill>
                  <a:srgbClr val="0B3A5D"/>
                </a:solidFill>
                <a:latin typeface="Segoe UI"/>
              </a:rPr>
              <a:t>Security &amp; Maintenance</a:t>
            </a:r>
          </a:p>
        </p:txBody>
      </p:sp>
      <p:sp>
        <p:nvSpPr>
          <p:cNvPr id="54" name="Rectangle 53"/>
          <p:cNvSpPr/>
          <p:nvPr/>
        </p:nvSpPr>
        <p:spPr>
          <a:xfrm>
            <a:off x="10108364" y="1993392"/>
            <a:ext cx="234757"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108364" y="2071116"/>
            <a:ext cx="234757"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API</a:t>
            </a:r>
          </a:p>
        </p:txBody>
      </p:sp>
      <p:sp>
        <p:nvSpPr>
          <p:cNvPr id="56" name="Rectangle 55"/>
          <p:cNvSpPr/>
          <p:nvPr/>
        </p:nvSpPr>
        <p:spPr>
          <a:xfrm>
            <a:off x="10379698" y="1993392"/>
            <a:ext cx="712810"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10379698" y="2071116"/>
            <a:ext cx="712810"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Shortcode Generator</a:t>
            </a:r>
          </a:p>
        </p:txBody>
      </p:sp>
      <p:sp>
        <p:nvSpPr>
          <p:cNvPr id="58" name="Rectangle 57"/>
          <p:cNvSpPr/>
          <p:nvPr/>
        </p:nvSpPr>
        <p:spPr>
          <a:xfrm>
            <a:off x="11129084" y="1993392"/>
            <a:ext cx="294514" cy="274320"/>
          </a:xfrm>
          <a:prstGeom prst="rect">
            <a:avLst/>
          </a:prstGeom>
          <a:solidFill>
            <a:srgbClr val="E5E5E5"/>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1129084" y="2071116"/>
            <a:ext cx="294514" cy="155448"/>
          </a:xfrm>
          <a:prstGeom prst="rect">
            <a:avLst/>
          </a:prstGeom>
          <a:noFill/>
        </p:spPr>
        <p:txBody>
          <a:bodyPr wrap="square" lIns="0" rIns="0" tIns="0" bIns="0" anchor="t">
            <a:spAutoFit/>
          </a:bodyPr>
          <a:lstStyle/>
          <a:p>
            <a:pPr algn="ctr">
              <a:lnSpc>
                <a:spcPct val="100000"/>
              </a:lnSpc>
            </a:pPr>
            <a:r>
              <a:rPr sz="540" b="0" i="0" lang="en-US">
                <a:solidFill>
                  <a:srgbClr val="505A64"/>
                </a:solidFill>
                <a:latin typeface="Segoe UI"/>
              </a:rPr>
              <a:t>About</a:t>
            </a:r>
          </a:p>
        </p:txBody>
      </p:sp>
      <p:sp>
        <p:nvSpPr>
          <p:cNvPr id="60" name="Rectangle 59"/>
          <p:cNvSpPr/>
          <p:nvPr/>
        </p:nvSpPr>
        <p:spPr>
          <a:xfrm>
            <a:off x="6540703" y="2267712"/>
            <a:ext cx="4882896" cy="10972"/>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540703" y="2359152"/>
            <a:ext cx="4882896" cy="201168"/>
          </a:xfrm>
          <a:prstGeom prst="rect">
            <a:avLst/>
          </a:prstGeom>
          <a:noFill/>
        </p:spPr>
        <p:txBody>
          <a:bodyPr wrap="square" lIns="0" rIns="0" tIns="0" bIns="0" anchor="t">
            <a:spAutoFit/>
          </a:bodyPr>
          <a:lstStyle/>
          <a:p>
            <a:pPr algn="l">
              <a:lnSpc>
                <a:spcPct val="100000"/>
              </a:lnSpc>
            </a:pPr>
            <a:r>
              <a:rPr sz="950" b="1" i="0" lang="en-US">
                <a:solidFill>
                  <a:srgbClr val="1F2933"/>
                </a:solidFill>
                <a:latin typeface="Segoe UI"/>
              </a:rPr>
              <a:t>Back up &amp; restore settings</a:t>
            </a:r>
          </a:p>
        </p:txBody>
      </p:sp>
      <p:sp>
        <p:nvSpPr>
          <p:cNvPr id="62" name="TextBox 61"/>
          <p:cNvSpPr txBox="1"/>
          <p:nvPr/>
        </p:nvSpPr>
        <p:spPr>
          <a:xfrm>
            <a:off x="6540703" y="2596896"/>
            <a:ext cx="4882896" cy="274320"/>
          </a:xfrm>
          <a:prstGeom prst="rect">
            <a:avLst/>
          </a:prstGeom>
          <a:noFill/>
        </p:spPr>
        <p:txBody>
          <a:bodyPr wrap="square" lIns="0" rIns="0" tIns="0" bIns="0" anchor="t">
            <a:spAutoFit/>
          </a:bodyPr>
          <a:lstStyle/>
          <a:p>
            <a:pPr algn="l">
              <a:lnSpc>
                <a:spcPct val="110000"/>
              </a:lnSpc>
            </a:pPr>
            <a:r>
              <a:rPr sz="550" b="0" i="0" lang="en-US">
                <a:solidFill>
                  <a:srgbClr val="6B7A88"/>
                </a:solidFill>
                <a:latin typeface="Segoe UI"/>
              </a:rPr>
              <a:t>Keeps all settings - design, functions, labels &amp; texts, security - and optionally the lists of types, categories, products, countries and locations in one file.</a:t>
            </a:r>
          </a:p>
        </p:txBody>
      </p:sp>
      <p:sp>
        <p:nvSpPr>
          <p:cNvPr id="63" name="Rectangle 62"/>
          <p:cNvSpPr/>
          <p:nvPr/>
        </p:nvSpPr>
        <p:spPr>
          <a:xfrm>
            <a:off x="6540703" y="2962656"/>
            <a:ext cx="2350008" cy="199339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6540703" y="2962656"/>
            <a:ext cx="2350008"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6540703" y="3236976"/>
            <a:ext cx="2350008"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6650431" y="3031236"/>
            <a:ext cx="2130552"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Restore settings (JSON)</a:t>
            </a:r>
          </a:p>
        </p:txBody>
      </p:sp>
      <p:sp>
        <p:nvSpPr>
          <p:cNvPr id="67" name="TextBox 66"/>
          <p:cNvSpPr txBox="1"/>
          <p:nvPr/>
        </p:nvSpPr>
        <p:spPr>
          <a:xfrm>
            <a:off x="6668719" y="3364992"/>
            <a:ext cx="2093976" cy="146304"/>
          </a:xfrm>
          <a:prstGeom prst="rect">
            <a:avLst/>
          </a:prstGeom>
          <a:noFill/>
        </p:spPr>
        <p:txBody>
          <a:bodyPr wrap="square" lIns="0" rIns="0" tIns="0" bIns="0" anchor="t">
            <a:spAutoFit/>
          </a:bodyPr>
          <a:lstStyle/>
          <a:p>
            <a:pPr algn="l">
              <a:lnSpc>
                <a:spcPct val="100000"/>
              </a:lnSpc>
            </a:pPr>
            <a:r>
              <a:rPr sz="700" b="1" i="0" lang="en-US">
                <a:solidFill>
                  <a:srgbClr val="1F2933"/>
                </a:solidFill>
                <a:latin typeface="Segoe UI"/>
              </a:rPr>
              <a:t>Upload a backup file:</a:t>
            </a:r>
          </a:p>
        </p:txBody>
      </p:sp>
      <p:sp>
        <p:nvSpPr>
          <p:cNvPr id="68" name="TextBox 67"/>
          <p:cNvSpPr txBox="1"/>
          <p:nvPr/>
        </p:nvSpPr>
        <p:spPr>
          <a:xfrm>
            <a:off x="6668719" y="3547872"/>
            <a:ext cx="2093976" cy="274320"/>
          </a:xfrm>
          <a:prstGeom prst="rect">
            <a:avLst/>
          </a:prstGeom>
          <a:noFill/>
        </p:spPr>
        <p:txBody>
          <a:bodyPr wrap="square" lIns="0" rIns="0" tIns="0" bIns="0" anchor="t">
            <a:spAutoFit/>
          </a:bodyPr>
          <a:lstStyle/>
          <a:p>
            <a:pPr algn="l">
              <a:lnSpc>
                <a:spcPct val="110000"/>
              </a:lnSpc>
            </a:pPr>
            <a:r>
              <a:rPr sz="550" b="0" i="0" lang="en-US">
                <a:solidFill>
                  <a:srgbClr val="6B7A88"/>
                </a:solidFill>
                <a:latin typeface="Segoe UI"/>
              </a:rPr>
              <a:t>You first see what would change - nothing is overwritten before you confirm.</a:t>
            </a:r>
          </a:p>
        </p:txBody>
      </p:sp>
      <p:sp>
        <p:nvSpPr>
          <p:cNvPr id="69" name="Rounded Rectangle 68"/>
          <p:cNvSpPr/>
          <p:nvPr/>
        </p:nvSpPr>
        <p:spPr>
          <a:xfrm>
            <a:off x="6668719" y="3895344"/>
            <a:ext cx="2093976" cy="237744"/>
          </a:xfrm>
          <a:prstGeom prst="roundRect">
            <a:avLst>
              <a:gd name="adj" fmla="val 12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6760159" y="3945636"/>
            <a:ext cx="1709928" cy="164592"/>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exhibitor-manager-settings-2026-09-29.json</a:t>
            </a:r>
          </a:p>
        </p:txBody>
      </p:sp>
      <p:sp>
        <p:nvSpPr>
          <p:cNvPr id="71" name="TextBox 70"/>
          <p:cNvSpPr txBox="1"/>
          <p:nvPr/>
        </p:nvSpPr>
        <p:spPr>
          <a:xfrm>
            <a:off x="8543239" y="3945636"/>
            <a:ext cx="146304" cy="164592"/>
          </a:xfrm>
          <a:prstGeom prst="rect">
            <a:avLst/>
          </a:prstGeom>
          <a:noFill/>
        </p:spPr>
        <p:txBody>
          <a:bodyPr wrap="square" lIns="0" rIns="0" tIns="0" bIns="0" anchor="t">
            <a:spAutoFit/>
          </a:bodyPr>
          <a:lstStyle/>
          <a:p>
            <a:pPr algn="l">
              <a:lnSpc>
                <a:spcPct val="100000"/>
              </a:lnSpc>
            </a:pPr>
            <a:r>
              <a:rPr sz="750" b="1" i="0" lang="en-US">
                <a:solidFill>
                  <a:srgbClr val="505A64"/>
                </a:solidFill>
                <a:latin typeface="Segoe UI"/>
              </a:rPr>
              <a:t>v</a:t>
            </a:r>
          </a:p>
        </p:txBody>
      </p:sp>
      <p:sp>
        <p:nvSpPr>
          <p:cNvPr id="72" name="Rounded Rectangle 71"/>
          <p:cNvSpPr/>
          <p:nvPr/>
        </p:nvSpPr>
        <p:spPr>
          <a:xfrm>
            <a:off x="7802575" y="4462272"/>
            <a:ext cx="96012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802575" y="4512564"/>
            <a:ext cx="96012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Check file</a:t>
            </a:r>
          </a:p>
        </p:txBody>
      </p:sp>
      <p:sp>
        <p:nvSpPr>
          <p:cNvPr id="74" name="Rectangle 73"/>
          <p:cNvSpPr/>
          <p:nvPr/>
        </p:nvSpPr>
        <p:spPr>
          <a:xfrm>
            <a:off x="9073591" y="2962656"/>
            <a:ext cx="2350008" cy="199339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9073591" y="2962656"/>
            <a:ext cx="2350008"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9073591" y="3236976"/>
            <a:ext cx="2350008"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9183319" y="3031236"/>
            <a:ext cx="2130552"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Back up settings (JSON)</a:t>
            </a:r>
          </a:p>
        </p:txBody>
      </p:sp>
      <p:sp>
        <p:nvSpPr>
          <p:cNvPr id="78" name="TextBox 77"/>
          <p:cNvSpPr txBox="1"/>
          <p:nvPr/>
        </p:nvSpPr>
        <p:spPr>
          <a:xfrm>
            <a:off x="9201607" y="3364992"/>
            <a:ext cx="2093976" cy="274320"/>
          </a:xfrm>
          <a:prstGeom prst="rect">
            <a:avLst/>
          </a:prstGeom>
          <a:noFill/>
        </p:spPr>
        <p:txBody>
          <a:bodyPr wrap="square" lIns="0" rIns="0" tIns="0" bIns="0" anchor="t">
            <a:spAutoFit/>
          </a:bodyPr>
          <a:lstStyle/>
          <a:p>
            <a:pPr algn="l">
              <a:lnSpc>
                <a:spcPct val="110000"/>
              </a:lnSpc>
            </a:pPr>
            <a:r>
              <a:rPr sz="650" b="1" i="0" lang="en-US">
                <a:solidFill>
                  <a:srgbClr val="1F2933"/>
                </a:solidFill>
                <a:latin typeface="Segoe UI"/>
              </a:rPr>
              <a:t>Saves all settings and your labels &amp; texts to a file.</a:t>
            </a:r>
          </a:p>
        </p:txBody>
      </p:sp>
      <p:sp>
        <p:nvSpPr>
          <p:cNvPr id="79" name="TextBox 78"/>
          <p:cNvSpPr txBox="1"/>
          <p:nvPr/>
        </p:nvSpPr>
        <p:spPr>
          <a:xfrm>
            <a:off x="9201607" y="3657600"/>
            <a:ext cx="2093976" cy="402336"/>
          </a:xfrm>
          <a:prstGeom prst="rect">
            <a:avLst/>
          </a:prstGeom>
          <a:noFill/>
        </p:spPr>
        <p:txBody>
          <a:bodyPr wrap="square" lIns="0" rIns="0" tIns="0" bIns="0" anchor="t">
            <a:spAutoFit/>
          </a:bodyPr>
          <a:lstStyle/>
          <a:p>
            <a:pPr algn="l">
              <a:lnSpc>
                <a:spcPct val="110000"/>
              </a:lnSpc>
            </a:pPr>
            <a:r>
              <a:rPr sz="500" b="0" i="0" lang="en-US">
                <a:solidFill>
                  <a:srgbClr val="6B7A88"/>
                </a:solidFill>
                <a:latin typeface="Segoe UI"/>
              </a:rPr>
              <a:t>Not included: the exhibitors and events themselves (use the CSV export above), the hall plans of the events, the option “delete data on uninstall” and technical markers.</a:t>
            </a:r>
          </a:p>
        </p:txBody>
      </p:sp>
      <p:sp>
        <p:nvSpPr>
          <p:cNvPr id="80" name="Rectangle 79"/>
          <p:cNvSpPr/>
          <p:nvPr/>
        </p:nvSpPr>
        <p:spPr>
          <a:xfrm>
            <a:off x="9201607" y="4133088"/>
            <a:ext cx="118872" cy="118872"/>
          </a:xfrm>
          <a:prstGeom prst="rect">
            <a:avLst/>
          </a:prstGeom>
          <a:solidFill>
            <a:srgbClr val="2271B1"/>
          </a:solidFill>
          <a:ln w="9525">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9206179" y="4128516"/>
            <a:ext cx="118872" cy="118872"/>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L</a:t>
            </a:r>
          </a:p>
        </p:txBody>
      </p:sp>
      <p:sp>
        <p:nvSpPr>
          <p:cNvPr id="82" name="TextBox 81"/>
          <p:cNvSpPr txBox="1"/>
          <p:nvPr/>
        </p:nvSpPr>
        <p:spPr>
          <a:xfrm>
            <a:off x="9384487" y="4114800"/>
            <a:ext cx="1911095" cy="310896"/>
          </a:xfrm>
          <a:prstGeom prst="rect">
            <a:avLst/>
          </a:prstGeom>
          <a:noFill/>
        </p:spPr>
        <p:txBody>
          <a:bodyPr wrap="square" lIns="0" rIns="0" tIns="0" bIns="0" anchor="t">
            <a:spAutoFit/>
          </a:bodyPr>
          <a:lstStyle/>
          <a:p>
            <a:pPr algn="l">
              <a:lnSpc>
                <a:spcPct val="110000"/>
              </a:lnSpc>
            </a:pPr>
            <a:r>
              <a:rPr sz="600" b="0" i="0" lang="en-US">
                <a:solidFill>
                  <a:srgbClr val="1F2933"/>
                </a:solidFill>
                <a:latin typeface="Segoe UI"/>
              </a:rPr>
              <a:t>Include types, categories, products, countries and locations (with colours, images and country codes)</a:t>
            </a:r>
          </a:p>
        </p:txBody>
      </p:sp>
      <p:sp>
        <p:nvSpPr>
          <p:cNvPr id="83" name="Rounded Rectangle 82"/>
          <p:cNvSpPr/>
          <p:nvPr/>
        </p:nvSpPr>
        <p:spPr>
          <a:xfrm>
            <a:off x="9201607" y="4553712"/>
            <a:ext cx="2093976" cy="24688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9201607" y="4604004"/>
            <a:ext cx="2093976"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Download settings backup</a:t>
            </a:r>
          </a:p>
        </p:txBody>
      </p:sp>
      <p:sp>
        <p:nvSpPr>
          <p:cNvPr id="85" name="Oval 84"/>
          <p:cNvSpPr/>
          <p:nvPr/>
        </p:nvSpPr>
        <p:spPr>
          <a:xfrm>
            <a:off x="6257239" y="22037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257239" y="22631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7" name="Oval 86"/>
          <p:cNvSpPr/>
          <p:nvPr/>
        </p:nvSpPr>
        <p:spPr>
          <a:xfrm>
            <a:off x="11140135" y="3977639"/>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11140135" y="40370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9" name="Oval 88"/>
          <p:cNvSpPr/>
          <p:nvPr/>
        </p:nvSpPr>
        <p:spPr>
          <a:xfrm>
            <a:off x="11140135" y="44165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11140135" y="44759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91" name="Oval 90"/>
          <p:cNvSpPr/>
          <p:nvPr/>
        </p:nvSpPr>
        <p:spPr>
          <a:xfrm>
            <a:off x="7354519" y="43251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7354519" y="43845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3" name="Rectangle 9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Rectangle 9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6" name="TextBox 9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Ideal before an update - or to set up a second website the same way. Labels equal to the default are not stored on restore; after a licence has expired, locked settings are skipped and their number is reported.</a:t>
            </a:r>
          </a:p>
        </p:txBody>
      </p:sp>
      <p:sp>
        <p:nvSpPr>
          <p:cNvPr id="97" name="Rectangle 9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99" name="TextBox 9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85 / 153</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7.10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the backup contains - and what not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4001167"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Part</a:t>
            </a:r>
          </a:p>
        </p:txBody>
      </p:sp>
      <p:sp>
        <p:nvSpPr>
          <p:cNvPr id="8" name="TextBox 7"/>
          <p:cNvSpPr txBox="1"/>
          <p:nvPr/>
        </p:nvSpPr>
        <p:spPr>
          <a:xfrm>
            <a:off x="4860703" y="1435608"/>
            <a:ext cx="1510662"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Included</a:t>
            </a:r>
          </a:p>
        </p:txBody>
      </p:sp>
      <p:sp>
        <p:nvSpPr>
          <p:cNvPr id="9" name="TextBox 8"/>
          <p:cNvSpPr txBox="1"/>
          <p:nvPr/>
        </p:nvSpPr>
        <p:spPr>
          <a:xfrm>
            <a:off x="6554246" y="1435608"/>
            <a:ext cx="4997368"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Note</a:t>
            </a:r>
          </a:p>
        </p:txBody>
      </p:sp>
      <p:sp>
        <p:nvSpPr>
          <p:cNvPr id="10" name="TextBox 9"/>
          <p:cNvSpPr txBox="1"/>
          <p:nvPr/>
        </p:nvSpPr>
        <p:spPr>
          <a:xfrm>
            <a:off x="676656" y="1831911"/>
            <a:ext cx="4001167"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Settings: design, functions, security</a:t>
            </a:r>
          </a:p>
        </p:txBody>
      </p:sp>
      <p:sp>
        <p:nvSpPr>
          <p:cNvPr id="11" name="TextBox 10"/>
          <p:cNvSpPr txBox="1"/>
          <p:nvPr/>
        </p:nvSpPr>
        <p:spPr>
          <a:xfrm>
            <a:off x="4860703" y="1831911"/>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12" name="TextBox 11"/>
          <p:cNvSpPr txBox="1"/>
          <p:nvPr/>
        </p:nvSpPr>
        <p:spPr>
          <a:xfrm>
            <a:off x="6554246" y="1831911"/>
            <a:ext cx="499736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New settings come along automatically</a:t>
            </a:r>
          </a:p>
        </p:txBody>
      </p:sp>
      <p:sp>
        <p:nvSpPr>
          <p:cNvPr id="13" name="Rectangle 12"/>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09685"/>
            <a:ext cx="4001167"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Labels &amp; texts</a:t>
            </a:r>
          </a:p>
        </p:txBody>
      </p:sp>
      <p:sp>
        <p:nvSpPr>
          <p:cNvPr id="16" name="TextBox 15"/>
          <p:cNvSpPr txBox="1"/>
          <p:nvPr/>
        </p:nvSpPr>
        <p:spPr>
          <a:xfrm>
            <a:off x="4860703" y="2309685"/>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17" name="TextBox 16"/>
          <p:cNvSpPr txBox="1"/>
          <p:nvPr/>
        </p:nvSpPr>
        <p:spPr>
          <a:xfrm>
            <a:off x="6554246" y="2309685"/>
            <a:ext cx="499736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 label missing from the file falls back to the default</a:t>
            </a:r>
          </a:p>
        </p:txBody>
      </p:sp>
      <p:sp>
        <p:nvSpPr>
          <p:cNvPr id="18" name="Rectangle 17"/>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787459"/>
            <a:ext cx="4001167"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Types, categories, products, countries, locations</a:t>
            </a:r>
          </a:p>
        </p:txBody>
      </p:sp>
      <p:sp>
        <p:nvSpPr>
          <p:cNvPr id="20" name="TextBox 19"/>
          <p:cNvSpPr txBox="1"/>
          <p:nvPr/>
        </p:nvSpPr>
        <p:spPr>
          <a:xfrm>
            <a:off x="4860703" y="2787459"/>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With tick</a:t>
            </a:r>
          </a:p>
        </p:txBody>
      </p:sp>
      <p:sp>
        <p:nvSpPr>
          <p:cNvPr id="21" name="TextBox 20"/>
          <p:cNvSpPr txBox="1"/>
          <p:nvPr/>
        </p:nvSpPr>
        <p:spPr>
          <a:xfrm>
            <a:off x="6554246" y="2787459"/>
            <a:ext cx="499736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Missing ones are created, nothing is deleted</a:t>
            </a:r>
          </a:p>
        </p:txBody>
      </p:sp>
      <p:sp>
        <p:nvSpPr>
          <p:cNvPr id="22" name="Rectangle 21"/>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265233"/>
            <a:ext cx="4001167"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Images on types and default image</a:t>
            </a:r>
          </a:p>
        </p:txBody>
      </p:sp>
      <p:sp>
        <p:nvSpPr>
          <p:cNvPr id="25" name="TextBox 24"/>
          <p:cNvSpPr txBox="1"/>
          <p:nvPr/>
        </p:nvSpPr>
        <p:spPr>
          <a:xfrm>
            <a:off x="4860703" y="3265233"/>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As reference</a:t>
            </a:r>
          </a:p>
        </p:txBody>
      </p:sp>
      <p:sp>
        <p:nvSpPr>
          <p:cNvPr id="26" name="TextBox 25"/>
          <p:cNvSpPr txBox="1"/>
          <p:nvPr/>
        </p:nvSpPr>
        <p:spPr>
          <a:xfrm>
            <a:off x="6554246" y="3265233"/>
            <a:ext cx="499736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Only taken over if the image exists in the media library</a:t>
            </a:r>
          </a:p>
        </p:txBody>
      </p:sp>
      <p:sp>
        <p:nvSpPr>
          <p:cNvPr id="27" name="Rectangle 26"/>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743007"/>
            <a:ext cx="4001167"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Exhibitors and events</a:t>
            </a:r>
          </a:p>
        </p:txBody>
      </p:sp>
      <p:sp>
        <p:nvSpPr>
          <p:cNvPr id="29" name="TextBox 28"/>
          <p:cNvSpPr txBox="1"/>
          <p:nvPr/>
        </p:nvSpPr>
        <p:spPr>
          <a:xfrm>
            <a:off x="4860703" y="3743007"/>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30" name="TextBox 29"/>
          <p:cNvSpPr txBox="1"/>
          <p:nvPr/>
        </p:nvSpPr>
        <p:spPr>
          <a:xfrm>
            <a:off x="6554246" y="3743007"/>
            <a:ext cx="499736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That is what the CSV export is for</a:t>
            </a:r>
          </a:p>
        </p:txBody>
      </p:sp>
      <p:sp>
        <p:nvSpPr>
          <p:cNvPr id="31" name="Rectangle 30"/>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220781"/>
            <a:ext cx="4001167"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Hall plans</a:t>
            </a:r>
          </a:p>
        </p:txBody>
      </p:sp>
      <p:sp>
        <p:nvSpPr>
          <p:cNvPr id="34" name="TextBox 33"/>
          <p:cNvSpPr txBox="1"/>
          <p:nvPr/>
        </p:nvSpPr>
        <p:spPr>
          <a:xfrm>
            <a:off x="4860703" y="4220781"/>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35" name="TextBox 34"/>
          <p:cNvSpPr txBox="1"/>
          <p:nvPr/>
        </p:nvSpPr>
        <p:spPr>
          <a:xfrm>
            <a:off x="6554246" y="4220781"/>
            <a:ext cx="499736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They belong to the event</a:t>
            </a:r>
          </a:p>
        </p:txBody>
      </p:sp>
      <p:sp>
        <p:nvSpPr>
          <p:cNvPr id="36" name="Rectangle 35"/>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698555"/>
            <a:ext cx="4001167"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API: on/off and keys</a:t>
            </a:r>
          </a:p>
        </p:txBody>
      </p:sp>
      <p:sp>
        <p:nvSpPr>
          <p:cNvPr id="38" name="TextBox 37"/>
          <p:cNvSpPr txBox="1"/>
          <p:nvPr/>
        </p:nvSpPr>
        <p:spPr>
          <a:xfrm>
            <a:off x="4860703" y="4698555"/>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39" name="TextBox 38"/>
          <p:cNvSpPr txBox="1"/>
          <p:nvPr/>
        </p:nvSpPr>
        <p:spPr>
          <a:xfrm>
            <a:off x="6554246" y="4698555"/>
            <a:ext cx="499736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 restore never quietly opens an interface</a:t>
            </a:r>
          </a:p>
        </p:txBody>
      </p:sp>
      <p:sp>
        <p:nvSpPr>
          <p:cNvPr id="40" name="Rectangle 39"/>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5176329"/>
            <a:ext cx="4001167"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“Delete data on uninstall”</a:t>
            </a:r>
          </a:p>
        </p:txBody>
      </p:sp>
      <p:sp>
        <p:nvSpPr>
          <p:cNvPr id="43" name="TextBox 42"/>
          <p:cNvSpPr txBox="1"/>
          <p:nvPr/>
        </p:nvSpPr>
        <p:spPr>
          <a:xfrm>
            <a:off x="4860703" y="5176329"/>
            <a:ext cx="1510662"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a:t>
            </a:r>
          </a:p>
        </p:txBody>
      </p:sp>
      <p:sp>
        <p:nvSpPr>
          <p:cNvPr id="44" name="TextBox 43"/>
          <p:cNvSpPr txBox="1"/>
          <p:nvPr/>
        </p:nvSpPr>
        <p:spPr>
          <a:xfrm>
            <a:off x="6554246" y="5176329"/>
            <a:ext cx="4997368"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Never switched on quietly</a:t>
            </a:r>
          </a:p>
        </p:txBody>
      </p:sp>
      <p:sp>
        <p:nvSpPr>
          <p:cNvPr id="45" name="Rectangle 44"/>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9" name="TextBox 4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the backup changes the URL slug, WordPress rebuilds the addresses of the exhibitor pages by itself on the next request.</a:t>
            </a:r>
          </a:p>
        </p:txBody>
      </p:sp>
      <p:sp>
        <p:nvSpPr>
          <p:cNvPr id="50" name="Rectangle 4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7 · Import and export</a:t>
            </a:r>
          </a:p>
        </p:txBody>
      </p:sp>
      <p:sp>
        <p:nvSpPr>
          <p:cNvPr id="52" name="TextBox 5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86 / 153</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8</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Mass Editor</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A hundred exhibitors in one table - change them without opening a single form. PRO package.</a:t>
            </a:r>
          </a:p>
        </p:txBody>
      </p:sp>
      <p:sp>
        <p:nvSpPr>
          <p:cNvPr id="9" name="Rectangle 8"/>
          <p:cNvSpPr/>
          <p:nvPr/>
        </p:nvSpPr>
        <p:spPr>
          <a:xfrm>
            <a:off x="7434072" y="1783080"/>
            <a:ext cx="32004" cy="239572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page</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Search and filter</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Change in place</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Pick columns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Bulk actions</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Images and texts</a:t>
            </a:r>
          </a:p>
        </p:txBody>
      </p:sp>
      <p:sp>
        <p:nvSpPr>
          <p:cNvPr id="28" name="Rectangle 27"/>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8 · The Mass Editor</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87 / 153</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“Mass Editor” page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722376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72237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Mass Editor</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2" name="TextBox 21"/>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Mass Editor</a:t>
            </a:r>
          </a:p>
        </p:txBody>
      </p:sp>
      <p:sp>
        <p:nvSpPr>
          <p:cNvPr id="23" name="Rounded Rectangle 22"/>
          <p:cNvSpPr/>
          <p:nvPr/>
        </p:nvSpPr>
        <p:spPr>
          <a:xfrm>
            <a:off x="2249424" y="1975104"/>
            <a:ext cx="1075726"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340864" y="2016252"/>
            <a:ext cx="929422"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Search exhibitors...</a:t>
            </a:r>
          </a:p>
        </p:txBody>
      </p:sp>
      <p:sp>
        <p:nvSpPr>
          <p:cNvPr id="25" name="Rounded Rectangle 24"/>
          <p:cNvSpPr/>
          <p:nvPr/>
        </p:nvSpPr>
        <p:spPr>
          <a:xfrm>
            <a:off x="3389158" y="1975104"/>
            <a:ext cx="1075726"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3389158" y="2016252"/>
            <a:ext cx="1075726"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 All Events --  v</a:t>
            </a:r>
          </a:p>
        </p:txBody>
      </p:sp>
      <p:sp>
        <p:nvSpPr>
          <p:cNvPr id="27" name="Rounded Rectangle 26"/>
          <p:cNvSpPr/>
          <p:nvPr/>
        </p:nvSpPr>
        <p:spPr>
          <a:xfrm>
            <a:off x="4528892" y="1975104"/>
            <a:ext cx="645435"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528892" y="2016252"/>
            <a:ext cx="645435"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All Types  v</a:t>
            </a:r>
          </a:p>
        </p:txBody>
      </p:sp>
      <p:sp>
        <p:nvSpPr>
          <p:cNvPr id="29" name="Rounded Rectangle 28"/>
          <p:cNvSpPr/>
          <p:nvPr/>
        </p:nvSpPr>
        <p:spPr>
          <a:xfrm>
            <a:off x="5238336" y="1975104"/>
            <a:ext cx="753008"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238336" y="2016252"/>
            <a:ext cx="753008" cy="137160"/>
          </a:xfrm>
          <a:prstGeom prst="rect">
            <a:avLst/>
          </a:prstGeom>
          <a:noFill/>
        </p:spPr>
        <p:txBody>
          <a:bodyPr wrap="square" lIns="0" rIns="0" tIns="0" bIns="0" anchor="t">
            <a:spAutoFit/>
          </a:bodyPr>
          <a:lstStyle/>
          <a:p>
            <a:pPr algn="ctr">
              <a:lnSpc>
                <a:spcPct val="100000"/>
              </a:lnSpc>
            </a:pPr>
            <a:r>
              <a:rPr sz="608" b="0" i="0" lang="en-US">
                <a:solidFill>
                  <a:srgbClr val="1F2933"/>
                </a:solidFill>
                <a:latin typeface="Segoe UI"/>
              </a:rPr>
              <a:t>All Categories  v</a:t>
            </a:r>
          </a:p>
        </p:txBody>
      </p:sp>
      <p:sp>
        <p:nvSpPr>
          <p:cNvPr id="31" name="Rounded Rectangle 30"/>
          <p:cNvSpPr/>
          <p:nvPr/>
        </p:nvSpPr>
        <p:spPr>
          <a:xfrm>
            <a:off x="6055352" y="1975104"/>
            <a:ext cx="717150"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6055352" y="2016252"/>
            <a:ext cx="717150" cy="137160"/>
          </a:xfrm>
          <a:prstGeom prst="rect">
            <a:avLst/>
          </a:prstGeom>
          <a:noFill/>
        </p:spPr>
        <p:txBody>
          <a:bodyPr wrap="square" lIns="0" rIns="0" tIns="0" bIns="0" anchor="t">
            <a:spAutoFit/>
          </a:bodyPr>
          <a:lstStyle/>
          <a:p>
            <a:pPr algn="ctr">
              <a:lnSpc>
                <a:spcPct val="100000"/>
              </a:lnSpc>
            </a:pPr>
            <a:r>
              <a:rPr sz="610" b="0" i="0" lang="en-US">
                <a:solidFill>
                  <a:srgbClr val="1F2933"/>
                </a:solidFill>
                <a:latin typeface="Segoe UI"/>
              </a:rPr>
              <a:t>All Locations  v</a:t>
            </a:r>
          </a:p>
        </p:txBody>
      </p:sp>
      <p:sp>
        <p:nvSpPr>
          <p:cNvPr id="33" name="Rounded Rectangle 32"/>
          <p:cNvSpPr/>
          <p:nvPr/>
        </p:nvSpPr>
        <p:spPr>
          <a:xfrm>
            <a:off x="6836511" y="1975104"/>
            <a:ext cx="753008" cy="219456"/>
          </a:xfrm>
          <a:prstGeom prst="roundRect">
            <a:avLst>
              <a:gd name="adj" fmla="val 12000"/>
            </a:avLst>
          </a:prstGeom>
          <a:solidFill>
            <a:srgbClr val="EEF4FA"/>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836511" y="2016252"/>
            <a:ext cx="753008"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Reset Filters</a:t>
            </a:r>
          </a:p>
        </p:txBody>
      </p:sp>
      <p:sp>
        <p:nvSpPr>
          <p:cNvPr id="35" name="Rounded Rectangle 34"/>
          <p:cNvSpPr/>
          <p:nvPr/>
        </p:nvSpPr>
        <p:spPr>
          <a:xfrm>
            <a:off x="2249424" y="2286000"/>
            <a:ext cx="847953"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2249424" y="2327148"/>
            <a:ext cx="847953" cy="137160"/>
          </a:xfrm>
          <a:prstGeom prst="rect">
            <a:avLst/>
          </a:prstGeom>
          <a:noFill/>
        </p:spPr>
        <p:txBody>
          <a:bodyPr wrap="square" lIns="0" rIns="0" tIns="0" bIns="0" anchor="t">
            <a:spAutoFit/>
          </a:bodyPr>
          <a:lstStyle/>
          <a:p>
            <a:pPr algn="ctr">
              <a:lnSpc>
                <a:spcPct val="100000"/>
              </a:lnSpc>
            </a:pPr>
            <a:r>
              <a:rPr sz="565" b="0" i="0" lang="en-US">
                <a:solidFill>
                  <a:srgbClr val="1F2933"/>
                </a:solidFill>
                <a:latin typeface="Segoe UI"/>
              </a:rPr>
              <a:t>-- Bulk Actions --  v</a:t>
            </a:r>
          </a:p>
        </p:txBody>
      </p:sp>
      <p:sp>
        <p:nvSpPr>
          <p:cNvPr id="37" name="Rounded Rectangle 36"/>
          <p:cNvSpPr/>
          <p:nvPr/>
        </p:nvSpPr>
        <p:spPr>
          <a:xfrm>
            <a:off x="3161385" y="2286000"/>
            <a:ext cx="554431"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3161385" y="2327148"/>
            <a:ext cx="554431"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Hall 01  v</a:t>
            </a:r>
          </a:p>
        </p:txBody>
      </p:sp>
      <p:sp>
        <p:nvSpPr>
          <p:cNvPr id="39" name="Rounded Rectangle 38"/>
          <p:cNvSpPr/>
          <p:nvPr/>
        </p:nvSpPr>
        <p:spPr>
          <a:xfrm>
            <a:off x="3779824" y="2286000"/>
            <a:ext cx="391363"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3779824" y="2327148"/>
            <a:ext cx="391363"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Apply</a:t>
            </a:r>
          </a:p>
        </p:txBody>
      </p:sp>
      <p:sp>
        <p:nvSpPr>
          <p:cNvPr id="41" name="TextBox 40"/>
          <p:cNvSpPr txBox="1"/>
          <p:nvPr/>
        </p:nvSpPr>
        <p:spPr>
          <a:xfrm>
            <a:off x="4235196" y="2327148"/>
            <a:ext cx="456590" cy="137160"/>
          </a:xfrm>
          <a:prstGeom prst="rect">
            <a:avLst/>
          </a:prstGeom>
          <a:noFill/>
        </p:spPr>
        <p:txBody>
          <a:bodyPr wrap="square" lIns="0" rIns="0" tIns="0" bIns="0" anchor="t">
            <a:spAutoFit/>
          </a:bodyPr>
          <a:lstStyle/>
          <a:p>
            <a:pPr algn="l">
              <a:lnSpc>
                <a:spcPct val="100000"/>
              </a:lnSpc>
            </a:pPr>
            <a:r>
              <a:rPr sz="507" b="0" i="0" lang="en-US">
                <a:solidFill>
                  <a:srgbClr val="6B7A88"/>
                </a:solidFill>
                <a:latin typeface="Segoe UI"/>
              </a:rPr>
              <a:t>12 selected</a:t>
            </a:r>
          </a:p>
        </p:txBody>
      </p:sp>
      <p:sp>
        <p:nvSpPr>
          <p:cNvPr id="42" name="Rounded Rectangle 41"/>
          <p:cNvSpPr/>
          <p:nvPr/>
        </p:nvSpPr>
        <p:spPr>
          <a:xfrm>
            <a:off x="4755794" y="2286000"/>
            <a:ext cx="619658" cy="219456"/>
          </a:xfrm>
          <a:prstGeom prst="roundRect">
            <a:avLst>
              <a:gd name="adj" fmla="val 12000"/>
            </a:avLst>
          </a:prstGeom>
          <a:solidFill>
            <a:srgbClr val="C0392B"/>
          </a:solidFill>
          <a:ln w="1016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755794" y="2327148"/>
            <a:ext cx="619658" cy="137160"/>
          </a:xfrm>
          <a:prstGeom prst="rect">
            <a:avLst/>
          </a:prstGeom>
          <a:noFill/>
        </p:spPr>
        <p:txBody>
          <a:bodyPr wrap="square" lIns="0" rIns="0" tIns="0" bIns="0" anchor="t">
            <a:spAutoFit/>
          </a:bodyPr>
          <a:lstStyle/>
          <a:p>
            <a:pPr algn="ctr">
              <a:lnSpc>
                <a:spcPct val="100000"/>
              </a:lnSpc>
            </a:pPr>
            <a:r>
              <a:rPr sz="546" b="0" i="0" lang="en-US">
                <a:solidFill>
                  <a:srgbClr val="FFFFFF"/>
                </a:solidFill>
                <a:latin typeface="Segoe UI"/>
              </a:rPr>
              <a:t>Delete Selected</a:t>
            </a:r>
          </a:p>
        </p:txBody>
      </p:sp>
      <p:sp>
        <p:nvSpPr>
          <p:cNvPr id="44" name="Rounded Rectangle 43"/>
          <p:cNvSpPr/>
          <p:nvPr/>
        </p:nvSpPr>
        <p:spPr>
          <a:xfrm>
            <a:off x="5439460" y="2286000"/>
            <a:ext cx="619658"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5439460" y="2327148"/>
            <a:ext cx="619658"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Show Changes</a:t>
            </a:r>
          </a:p>
        </p:txBody>
      </p:sp>
      <p:sp>
        <p:nvSpPr>
          <p:cNvPr id="46" name="Rounded Rectangle 45"/>
          <p:cNvSpPr/>
          <p:nvPr/>
        </p:nvSpPr>
        <p:spPr>
          <a:xfrm>
            <a:off x="6123127" y="2322576"/>
            <a:ext cx="219456" cy="128016"/>
          </a:xfrm>
          <a:prstGeom prst="roundRect">
            <a:avLst>
              <a:gd name="adj" fmla="val 7000"/>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6132271" y="2331720"/>
            <a:ext cx="109728" cy="109728"/>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379159" y="2327148"/>
            <a:ext cx="396239" cy="137160"/>
          </a:xfrm>
          <a:prstGeom prst="rect">
            <a:avLst/>
          </a:prstGeom>
          <a:noFill/>
        </p:spPr>
        <p:txBody>
          <a:bodyPr wrap="square" lIns="0" rIns="0" tIns="0" bIns="0" anchor="t">
            <a:spAutoFit/>
          </a:bodyPr>
          <a:lstStyle/>
          <a:p>
            <a:pPr algn="l">
              <a:lnSpc>
                <a:spcPct val="100000"/>
              </a:lnSpc>
            </a:pPr>
            <a:r>
              <a:rPr sz="575" b="0" i="0" lang="en-US">
                <a:solidFill>
                  <a:srgbClr val="1F2933"/>
                </a:solidFill>
                <a:latin typeface="Segoe UI"/>
              </a:rPr>
              <a:t>Autosave</a:t>
            </a:r>
          </a:p>
        </p:txBody>
      </p:sp>
      <p:sp>
        <p:nvSpPr>
          <p:cNvPr id="49" name="Rounded Rectangle 48"/>
          <p:cNvSpPr/>
          <p:nvPr/>
        </p:nvSpPr>
        <p:spPr>
          <a:xfrm>
            <a:off x="6839407" y="2286000"/>
            <a:ext cx="750112"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839407" y="2327148"/>
            <a:ext cx="750112" cy="137160"/>
          </a:xfrm>
          <a:prstGeom prst="rect">
            <a:avLst/>
          </a:prstGeom>
          <a:noFill/>
        </p:spPr>
        <p:txBody>
          <a:bodyPr wrap="square" lIns="0" rIns="0" tIns="0" bIns="0" anchor="t">
            <a:spAutoFit/>
          </a:bodyPr>
          <a:lstStyle/>
          <a:p>
            <a:pPr algn="ctr">
              <a:lnSpc>
                <a:spcPct val="100000"/>
              </a:lnSpc>
            </a:pPr>
            <a:r>
              <a:rPr sz="643" b="1" i="0" lang="en-US">
                <a:solidFill>
                  <a:srgbClr val="FFFFFF"/>
                </a:solidFill>
                <a:latin typeface="Segoe UI"/>
              </a:rPr>
              <a:t>Save All Changes</a:t>
            </a:r>
          </a:p>
        </p:txBody>
      </p:sp>
      <p:sp>
        <p:nvSpPr>
          <p:cNvPr id="51" name="Rounded Rectangle 50"/>
          <p:cNvSpPr/>
          <p:nvPr/>
        </p:nvSpPr>
        <p:spPr>
          <a:xfrm>
            <a:off x="6629400" y="1700784"/>
            <a:ext cx="960120" cy="219456"/>
          </a:xfrm>
          <a:prstGeom prst="roundRect">
            <a:avLst>
              <a:gd name="adj" fmla="val 12000"/>
            </a:avLst>
          </a:prstGeom>
          <a:solidFill>
            <a:srgbClr val="FFFFFF"/>
          </a:solidFill>
          <a:ln w="1016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629400" y="1751076"/>
            <a:ext cx="960120"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Screen Options</a:t>
            </a:r>
          </a:p>
        </p:txBody>
      </p:sp>
      <p:sp>
        <p:nvSpPr>
          <p:cNvPr id="53" name="Rectangle 52"/>
          <p:cNvSpPr/>
          <p:nvPr/>
        </p:nvSpPr>
        <p:spPr>
          <a:xfrm>
            <a:off x="2249424" y="2633472"/>
            <a:ext cx="5340096"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2322576" y="2683764"/>
            <a:ext cx="208004" cy="137160"/>
          </a:xfrm>
          <a:prstGeom prst="rect">
            <a:avLst/>
          </a:prstGeom>
          <a:noFill/>
        </p:spPr>
        <p:txBody>
          <a:bodyPr wrap="square" lIns="0" rIns="0" tIns="0" bIns="0" anchor="t">
            <a:spAutoFit/>
          </a:bodyPr>
          <a:lstStyle/>
          <a:p>
            <a:pPr algn="l">
              <a:lnSpc>
                <a:spcPct val="100000"/>
              </a:lnSpc>
            </a:pPr>
          </a:p>
        </p:txBody>
      </p:sp>
      <p:sp>
        <p:nvSpPr>
          <p:cNvPr id="55" name="TextBox 54"/>
          <p:cNvSpPr txBox="1"/>
          <p:nvPr/>
        </p:nvSpPr>
        <p:spPr>
          <a:xfrm>
            <a:off x="2622020" y="2683764"/>
            <a:ext cx="1355875"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Name</a:t>
            </a:r>
          </a:p>
        </p:txBody>
      </p:sp>
      <p:sp>
        <p:nvSpPr>
          <p:cNvPr id="56" name="TextBox 55"/>
          <p:cNvSpPr txBox="1"/>
          <p:nvPr/>
        </p:nvSpPr>
        <p:spPr>
          <a:xfrm>
            <a:off x="4069336" y="2683764"/>
            <a:ext cx="1006523"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Event</a:t>
            </a:r>
          </a:p>
        </p:txBody>
      </p:sp>
      <p:sp>
        <p:nvSpPr>
          <p:cNvPr id="57" name="TextBox 56"/>
          <p:cNvSpPr txBox="1"/>
          <p:nvPr/>
        </p:nvSpPr>
        <p:spPr>
          <a:xfrm>
            <a:off x="5167300" y="2683764"/>
            <a:ext cx="707079"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Booths</a:t>
            </a:r>
          </a:p>
        </p:txBody>
      </p:sp>
      <p:sp>
        <p:nvSpPr>
          <p:cNvPr id="58" name="TextBox 57"/>
          <p:cNvSpPr txBox="1"/>
          <p:nvPr/>
        </p:nvSpPr>
        <p:spPr>
          <a:xfrm>
            <a:off x="5965819" y="2683764"/>
            <a:ext cx="806893"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Location</a:t>
            </a:r>
          </a:p>
        </p:txBody>
      </p:sp>
      <p:sp>
        <p:nvSpPr>
          <p:cNvPr id="59" name="TextBox 58"/>
          <p:cNvSpPr txBox="1"/>
          <p:nvPr/>
        </p:nvSpPr>
        <p:spPr>
          <a:xfrm>
            <a:off x="6864152" y="2683764"/>
            <a:ext cx="707079"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Type</a:t>
            </a:r>
          </a:p>
        </p:txBody>
      </p:sp>
      <p:sp>
        <p:nvSpPr>
          <p:cNvPr id="60" name="Rectangle 59"/>
          <p:cNvSpPr/>
          <p:nvPr/>
        </p:nvSpPr>
        <p:spPr>
          <a:xfrm>
            <a:off x="2340864" y="294436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345436" y="2939796"/>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62" name="Rounded Rectangle 61"/>
          <p:cNvSpPr/>
          <p:nvPr/>
        </p:nvSpPr>
        <p:spPr>
          <a:xfrm>
            <a:off x="2585444" y="290779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640308" y="2939796"/>
            <a:ext cx="1264435"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Paperworks Berlin</a:t>
            </a:r>
          </a:p>
        </p:txBody>
      </p:sp>
      <p:sp>
        <p:nvSpPr>
          <p:cNvPr id="64" name="Rounded Rectangle 63"/>
          <p:cNvSpPr/>
          <p:nvPr/>
        </p:nvSpPr>
        <p:spPr>
          <a:xfrm>
            <a:off x="4032760" y="290779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4087624" y="2939796"/>
            <a:ext cx="91508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66" name="Rounded Rectangle 65"/>
          <p:cNvSpPr/>
          <p:nvPr/>
        </p:nvSpPr>
        <p:spPr>
          <a:xfrm>
            <a:off x="5130724" y="290779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185588" y="293979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A12, A13</a:t>
            </a:r>
          </a:p>
        </p:txBody>
      </p:sp>
      <p:sp>
        <p:nvSpPr>
          <p:cNvPr id="68" name="Rounded Rectangle 67"/>
          <p:cNvSpPr/>
          <p:nvPr/>
        </p:nvSpPr>
        <p:spPr>
          <a:xfrm>
            <a:off x="5929243" y="290779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5984107" y="2939796"/>
            <a:ext cx="71545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01</a:t>
            </a:r>
          </a:p>
        </p:txBody>
      </p:sp>
      <p:sp>
        <p:nvSpPr>
          <p:cNvPr id="70" name="Rounded Rectangle 69"/>
          <p:cNvSpPr/>
          <p:nvPr/>
        </p:nvSpPr>
        <p:spPr>
          <a:xfrm>
            <a:off x="6827576" y="290779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882440" y="293979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72" name="Rectangle 71"/>
          <p:cNvSpPr/>
          <p:nvPr/>
        </p:nvSpPr>
        <p:spPr>
          <a:xfrm>
            <a:off x="2249424" y="3145536"/>
            <a:ext cx="53400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2340864" y="321868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2345436" y="3214116"/>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75" name="Rounded Rectangle 74"/>
          <p:cNvSpPr/>
          <p:nvPr/>
        </p:nvSpPr>
        <p:spPr>
          <a:xfrm>
            <a:off x="2585444" y="318211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2640308" y="3214116"/>
            <a:ext cx="1264435"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Studio Northlight</a:t>
            </a:r>
          </a:p>
        </p:txBody>
      </p:sp>
      <p:sp>
        <p:nvSpPr>
          <p:cNvPr id="77" name="Rounded Rectangle 76"/>
          <p:cNvSpPr/>
          <p:nvPr/>
        </p:nvSpPr>
        <p:spPr>
          <a:xfrm>
            <a:off x="4032760" y="318211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4087624" y="3214116"/>
            <a:ext cx="91508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79" name="Rounded Rectangle 78"/>
          <p:cNvSpPr/>
          <p:nvPr/>
        </p:nvSpPr>
        <p:spPr>
          <a:xfrm>
            <a:off x="5130724" y="318211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5185588" y="321411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B04</a:t>
            </a:r>
          </a:p>
        </p:txBody>
      </p:sp>
      <p:sp>
        <p:nvSpPr>
          <p:cNvPr id="81" name="Rounded Rectangle 80"/>
          <p:cNvSpPr/>
          <p:nvPr/>
        </p:nvSpPr>
        <p:spPr>
          <a:xfrm>
            <a:off x="5929243" y="318211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984107" y="3214116"/>
            <a:ext cx="71545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Artist Alley</a:t>
            </a:r>
          </a:p>
        </p:txBody>
      </p:sp>
      <p:sp>
        <p:nvSpPr>
          <p:cNvPr id="83" name="Rounded Rectangle 82"/>
          <p:cNvSpPr/>
          <p:nvPr/>
        </p:nvSpPr>
        <p:spPr>
          <a:xfrm>
            <a:off x="6827576" y="318211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882440" y="321411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Artist</a:t>
            </a:r>
          </a:p>
        </p:txBody>
      </p:sp>
      <p:sp>
        <p:nvSpPr>
          <p:cNvPr id="85" name="Rectangle 84"/>
          <p:cNvSpPr/>
          <p:nvPr/>
        </p:nvSpPr>
        <p:spPr>
          <a:xfrm>
            <a:off x="2340864" y="349300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2345436" y="3488436"/>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87" name="Rounded Rectangle 86"/>
          <p:cNvSpPr/>
          <p:nvPr/>
        </p:nvSpPr>
        <p:spPr>
          <a:xfrm>
            <a:off x="2585444" y="345643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2640308" y="3488436"/>
            <a:ext cx="1264435"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Manga Corner</a:t>
            </a:r>
          </a:p>
        </p:txBody>
      </p:sp>
      <p:sp>
        <p:nvSpPr>
          <p:cNvPr id="89" name="Rounded Rectangle 88"/>
          <p:cNvSpPr/>
          <p:nvPr/>
        </p:nvSpPr>
        <p:spPr>
          <a:xfrm>
            <a:off x="4032760" y="345643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4087624" y="3488436"/>
            <a:ext cx="91508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91" name="Rounded Rectangle 90"/>
          <p:cNvSpPr/>
          <p:nvPr/>
        </p:nvSpPr>
        <p:spPr>
          <a:xfrm>
            <a:off x="5130724" y="345643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5185588" y="348843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A21</a:t>
            </a:r>
          </a:p>
        </p:txBody>
      </p:sp>
      <p:sp>
        <p:nvSpPr>
          <p:cNvPr id="93" name="Rounded Rectangle 92"/>
          <p:cNvSpPr/>
          <p:nvPr/>
        </p:nvSpPr>
        <p:spPr>
          <a:xfrm>
            <a:off x="5929243" y="345643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5984107" y="3488436"/>
            <a:ext cx="71545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01</a:t>
            </a:r>
          </a:p>
        </p:txBody>
      </p:sp>
      <p:sp>
        <p:nvSpPr>
          <p:cNvPr id="95" name="Rounded Rectangle 94"/>
          <p:cNvSpPr/>
          <p:nvPr/>
        </p:nvSpPr>
        <p:spPr>
          <a:xfrm>
            <a:off x="6827576" y="345643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6882440" y="348843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97" name="Rectangle 96"/>
          <p:cNvSpPr/>
          <p:nvPr/>
        </p:nvSpPr>
        <p:spPr>
          <a:xfrm>
            <a:off x="2249424" y="3694176"/>
            <a:ext cx="53400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Rectangle 97"/>
          <p:cNvSpPr/>
          <p:nvPr/>
        </p:nvSpPr>
        <p:spPr>
          <a:xfrm>
            <a:off x="2340864" y="376732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Rounded Rectangle 98"/>
          <p:cNvSpPr/>
          <p:nvPr/>
        </p:nvSpPr>
        <p:spPr>
          <a:xfrm>
            <a:off x="2585444" y="373075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2640308" y="3762756"/>
            <a:ext cx="1264435"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Eastside Coffee</a:t>
            </a:r>
          </a:p>
        </p:txBody>
      </p:sp>
      <p:sp>
        <p:nvSpPr>
          <p:cNvPr id="101" name="Rounded Rectangle 100"/>
          <p:cNvSpPr/>
          <p:nvPr/>
        </p:nvSpPr>
        <p:spPr>
          <a:xfrm>
            <a:off x="4032760" y="373075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4087624" y="3762756"/>
            <a:ext cx="91508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103" name="Rounded Rectangle 102"/>
          <p:cNvSpPr/>
          <p:nvPr/>
        </p:nvSpPr>
        <p:spPr>
          <a:xfrm>
            <a:off x="5130724" y="373075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185588" y="376275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C07</a:t>
            </a:r>
          </a:p>
        </p:txBody>
      </p:sp>
      <p:sp>
        <p:nvSpPr>
          <p:cNvPr id="105" name="Rounded Rectangle 104"/>
          <p:cNvSpPr/>
          <p:nvPr/>
        </p:nvSpPr>
        <p:spPr>
          <a:xfrm>
            <a:off x="5929243" y="373075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5984107" y="3762756"/>
            <a:ext cx="71545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Foyer</a:t>
            </a:r>
          </a:p>
        </p:txBody>
      </p:sp>
      <p:sp>
        <p:nvSpPr>
          <p:cNvPr id="107" name="Rounded Rectangle 106"/>
          <p:cNvSpPr/>
          <p:nvPr/>
        </p:nvSpPr>
        <p:spPr>
          <a:xfrm>
            <a:off x="6827576" y="373075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TextBox 107"/>
          <p:cNvSpPr txBox="1"/>
          <p:nvPr/>
        </p:nvSpPr>
        <p:spPr>
          <a:xfrm>
            <a:off x="6882440" y="376275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Sponsor</a:t>
            </a:r>
          </a:p>
        </p:txBody>
      </p:sp>
      <p:sp>
        <p:nvSpPr>
          <p:cNvPr id="109" name="Rectangle 108"/>
          <p:cNvSpPr/>
          <p:nvPr/>
        </p:nvSpPr>
        <p:spPr>
          <a:xfrm>
            <a:off x="2340864" y="404164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Rounded Rectangle 109"/>
          <p:cNvSpPr/>
          <p:nvPr/>
        </p:nvSpPr>
        <p:spPr>
          <a:xfrm>
            <a:off x="2585444" y="4005072"/>
            <a:ext cx="1374163"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2640308" y="4037076"/>
            <a:ext cx="1264435"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Lettner Books</a:t>
            </a:r>
          </a:p>
        </p:txBody>
      </p:sp>
      <p:sp>
        <p:nvSpPr>
          <p:cNvPr id="112" name="Rounded Rectangle 111"/>
          <p:cNvSpPr/>
          <p:nvPr/>
        </p:nvSpPr>
        <p:spPr>
          <a:xfrm>
            <a:off x="4032760" y="4005072"/>
            <a:ext cx="102481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4087624" y="4037076"/>
            <a:ext cx="91508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114" name="Rounded Rectangle 113"/>
          <p:cNvSpPr/>
          <p:nvPr/>
        </p:nvSpPr>
        <p:spPr>
          <a:xfrm>
            <a:off x="5130724" y="400507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5185588" y="403707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D02</a:t>
            </a:r>
          </a:p>
        </p:txBody>
      </p:sp>
      <p:sp>
        <p:nvSpPr>
          <p:cNvPr id="116" name="Rounded Rectangle 115"/>
          <p:cNvSpPr/>
          <p:nvPr/>
        </p:nvSpPr>
        <p:spPr>
          <a:xfrm>
            <a:off x="5929243" y="4005072"/>
            <a:ext cx="825181"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TextBox 116"/>
          <p:cNvSpPr txBox="1"/>
          <p:nvPr/>
        </p:nvSpPr>
        <p:spPr>
          <a:xfrm>
            <a:off x="5984107" y="4037076"/>
            <a:ext cx="71545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02</a:t>
            </a:r>
          </a:p>
        </p:txBody>
      </p:sp>
      <p:sp>
        <p:nvSpPr>
          <p:cNvPr id="118" name="Rounded Rectangle 117"/>
          <p:cNvSpPr/>
          <p:nvPr/>
        </p:nvSpPr>
        <p:spPr>
          <a:xfrm>
            <a:off x="6827576" y="4005072"/>
            <a:ext cx="72536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TextBox 118"/>
          <p:cNvSpPr txBox="1"/>
          <p:nvPr/>
        </p:nvSpPr>
        <p:spPr>
          <a:xfrm>
            <a:off x="6882440" y="4037076"/>
            <a:ext cx="61563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120" name="TextBox 119"/>
          <p:cNvSpPr txBox="1"/>
          <p:nvPr/>
        </p:nvSpPr>
        <p:spPr>
          <a:xfrm>
            <a:off x="2249424" y="4334256"/>
            <a:ext cx="1828800" cy="137160"/>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 – 25 of 148</a:t>
            </a:r>
          </a:p>
        </p:txBody>
      </p:sp>
      <p:sp>
        <p:nvSpPr>
          <p:cNvPr id="121" name="Oval 120"/>
          <p:cNvSpPr/>
          <p:nvPr/>
        </p:nvSpPr>
        <p:spPr>
          <a:xfrm>
            <a:off x="1984248"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TextBox 121"/>
          <p:cNvSpPr txBox="1"/>
          <p:nvPr/>
        </p:nvSpPr>
        <p:spPr>
          <a:xfrm>
            <a:off x="1984248" y="20071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123" name="Oval 122"/>
          <p:cNvSpPr/>
          <p:nvPr/>
        </p:nvSpPr>
        <p:spPr>
          <a:xfrm>
            <a:off x="1984248" y="22585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TextBox 123"/>
          <p:cNvSpPr txBox="1"/>
          <p:nvPr/>
        </p:nvSpPr>
        <p:spPr>
          <a:xfrm>
            <a:off x="1984248" y="23180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125" name="Oval 124"/>
          <p:cNvSpPr/>
          <p:nvPr/>
        </p:nvSpPr>
        <p:spPr>
          <a:xfrm>
            <a:off x="1984248" y="2615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TextBox 125"/>
          <p:cNvSpPr txBox="1"/>
          <p:nvPr/>
        </p:nvSpPr>
        <p:spPr>
          <a:xfrm>
            <a:off x="1984248" y="26746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27" name="Oval 126"/>
          <p:cNvSpPr/>
          <p:nvPr/>
        </p:nvSpPr>
        <p:spPr>
          <a:xfrm>
            <a:off x="6373368" y="16733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TextBox 127"/>
          <p:cNvSpPr txBox="1"/>
          <p:nvPr/>
        </p:nvSpPr>
        <p:spPr>
          <a:xfrm>
            <a:off x="6373368" y="17327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29" name="TextBox 128"/>
          <p:cNvSpPr txBox="1"/>
          <p:nvPr/>
        </p:nvSpPr>
        <p:spPr>
          <a:xfrm>
            <a:off x="8202167" y="1353312"/>
            <a:ext cx="34225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Four areas to work in</a:t>
            </a:r>
          </a:p>
        </p:txBody>
      </p:sp>
      <p:sp>
        <p:nvSpPr>
          <p:cNvPr id="130" name="TextBox 129"/>
          <p:cNvSpPr txBox="1"/>
          <p:nvPr/>
        </p:nvSpPr>
        <p:spPr>
          <a:xfrm>
            <a:off x="8202167" y="1737360"/>
            <a:ext cx="34225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search bar</a:t>
            </a:r>
          </a:p>
        </p:txBody>
      </p:sp>
      <p:sp>
        <p:nvSpPr>
          <p:cNvPr id="131" name="TextBox 130"/>
          <p:cNvSpPr txBox="1"/>
          <p:nvPr/>
        </p:nvSpPr>
        <p:spPr>
          <a:xfrm>
            <a:off x="8202167" y="1957070"/>
            <a:ext cx="34225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Free text search and four filters: event, type, category, location.</a:t>
            </a:r>
          </a:p>
        </p:txBody>
      </p:sp>
      <p:sp>
        <p:nvSpPr>
          <p:cNvPr id="132" name="TextBox 131"/>
          <p:cNvSpPr txBox="1"/>
          <p:nvPr/>
        </p:nvSpPr>
        <p:spPr>
          <a:xfrm>
            <a:off x="8202167" y="2486406"/>
            <a:ext cx="34225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The action bar</a:t>
            </a:r>
          </a:p>
        </p:txBody>
      </p:sp>
      <p:sp>
        <p:nvSpPr>
          <p:cNvPr id="133" name="TextBox 132"/>
          <p:cNvSpPr txBox="1"/>
          <p:nvPr/>
        </p:nvSpPr>
        <p:spPr>
          <a:xfrm>
            <a:off x="8202167" y="2706116"/>
            <a:ext cx="34225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Bulk actions, delete, save and the </a:t>
            </a:r>
            <a:r>
              <a:rPr sz="1000" b="1" i="0" lang="en-US">
                <a:solidFill>
                  <a:srgbClr val="3B4A57"/>
                </a:solidFill>
                <a:latin typeface="Segoe UI"/>
              </a:rPr>
              <a:t>Autosave</a:t>
            </a:r>
            <a:r>
              <a:rPr sz="1000" b="0" i="0" lang="en-US">
                <a:solidFill>
                  <a:srgbClr val="3B4A57"/>
                </a:solidFill>
                <a:latin typeface="Segoe UI"/>
              </a:rPr>
              <a:t> switch.</a:t>
            </a:r>
          </a:p>
        </p:txBody>
      </p:sp>
      <p:sp>
        <p:nvSpPr>
          <p:cNvPr id="134" name="TextBox 133"/>
          <p:cNvSpPr txBox="1"/>
          <p:nvPr/>
        </p:nvSpPr>
        <p:spPr>
          <a:xfrm>
            <a:off x="8202167" y="3080512"/>
            <a:ext cx="34225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The table</a:t>
            </a:r>
          </a:p>
        </p:txBody>
      </p:sp>
      <p:sp>
        <p:nvSpPr>
          <p:cNvPr id="135" name="TextBox 134"/>
          <p:cNvSpPr txBox="1"/>
          <p:nvPr/>
        </p:nvSpPr>
        <p:spPr>
          <a:xfrm>
            <a:off x="8202167" y="3300222"/>
            <a:ext cx="34225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One row per exhibitor, every cell writable in place.</a:t>
            </a:r>
          </a:p>
        </p:txBody>
      </p:sp>
      <p:sp>
        <p:nvSpPr>
          <p:cNvPr id="136" name="TextBox 135"/>
          <p:cNvSpPr txBox="1"/>
          <p:nvPr/>
        </p:nvSpPr>
        <p:spPr>
          <a:xfrm>
            <a:off x="8202167" y="3674617"/>
            <a:ext cx="34225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Screen Options</a:t>
            </a:r>
          </a:p>
        </p:txBody>
      </p:sp>
      <p:sp>
        <p:nvSpPr>
          <p:cNvPr id="137" name="TextBox 136"/>
          <p:cNvSpPr txBox="1"/>
          <p:nvPr/>
        </p:nvSpPr>
        <p:spPr>
          <a:xfrm>
            <a:off x="8202167" y="3894327"/>
            <a:ext cx="34225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Which of the 48 columns you see - and how many entries per page.</a:t>
            </a:r>
          </a:p>
        </p:txBody>
      </p:sp>
      <p:sp>
        <p:nvSpPr>
          <p:cNvPr id="138" name="Rectangle 137"/>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9" name="Rectangle 138"/>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0" name="TextBox 13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41" name="TextBox 14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reach the page through </a:t>
            </a:r>
            <a:r>
              <a:rPr sz="1000" b="0" i="0" lang="en-US">
                <a:solidFill>
                  <a:srgbClr val="2B3844"/>
                </a:solidFill>
                <a:latin typeface="Consolas"/>
              </a:rPr>
              <a:t>Exhibitor Manager → Mass Editor</a:t>
            </a:r>
            <a:r>
              <a:rPr sz="1000" b="0" i="0" lang="en-US">
                <a:solidFill>
                  <a:srgbClr val="2B3844"/>
                </a:solidFill>
                <a:latin typeface="Segoe UI"/>
              </a:rPr>
              <a:t>. The heading reads </a:t>
            </a:r>
            <a:r>
              <a:rPr sz="1000" b="1" i="0" lang="en-US">
                <a:solidFill>
                  <a:srgbClr val="2B3844"/>
                </a:solidFill>
                <a:latin typeface="Segoe UI"/>
              </a:rPr>
              <a:t>Event Exhibitor Mass Editor</a:t>
            </a:r>
            <a:r>
              <a:rPr sz="1000" b="0" i="0" lang="en-US">
                <a:solidFill>
                  <a:srgbClr val="2B3844"/>
                </a:solidFill>
                <a:latin typeface="Segoe UI"/>
              </a:rPr>
              <a:t> while the menu entry is the shorter </a:t>
            </a:r>
            <a:r>
              <a:rPr sz="1000" b="1" i="0" lang="en-US">
                <a:solidFill>
                  <a:srgbClr val="2B3844"/>
                </a:solidFill>
                <a:latin typeface="Segoe UI"/>
              </a:rPr>
              <a:t>Mass Editor</a:t>
            </a:r>
            <a:r>
              <a:rPr sz="1000" b="0" i="0" lang="en-US">
                <a:solidFill>
                  <a:srgbClr val="2B3844"/>
                </a:solidFill>
                <a:latin typeface="Segoe UI"/>
              </a:rPr>
              <a:t>.</a:t>
            </a:r>
          </a:p>
        </p:txBody>
      </p:sp>
      <p:sp>
        <p:nvSpPr>
          <p:cNvPr id="142" name="Rectangle 14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3" name="TextBox 14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The Mass Editor</a:t>
            </a:r>
          </a:p>
        </p:txBody>
      </p:sp>
      <p:sp>
        <p:nvSpPr>
          <p:cNvPr id="144" name="TextBox 14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88 / 153</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Finding the right rows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Type a name or part of a name into the </a:t>
            </a:r>
            <a:r>
              <a:rPr sz="1150" b="1" i="0" lang="en-US">
                <a:solidFill>
                  <a:srgbClr val="25333F"/>
                </a:solidFill>
                <a:latin typeface="Segoe UI"/>
              </a:rPr>
              <a:t>Search exhibitors...</a:t>
            </a:r>
            <a:r>
              <a:rPr sz="1150" b="0" i="0" lang="en-US">
                <a:solidFill>
                  <a:srgbClr val="25333F"/>
                </a:solidFill>
                <a:latin typeface="Segoe UI"/>
              </a:rPr>
              <a:t> field.</a:t>
            </a:r>
          </a:p>
        </p:txBody>
      </p:sp>
      <p:sp>
        <p:nvSpPr>
          <p:cNvPr id="9" name="Oval 8"/>
          <p:cNvSpPr/>
          <p:nvPr/>
        </p:nvSpPr>
        <p:spPr>
          <a:xfrm>
            <a:off x="566928" y="19565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9977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947418"/>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Narrow down with the four select boxes.</a:t>
            </a:r>
          </a:p>
        </p:txBody>
      </p:sp>
      <p:sp>
        <p:nvSpPr>
          <p:cNvPr id="12" name="TextBox 11"/>
          <p:cNvSpPr txBox="1"/>
          <p:nvPr/>
        </p:nvSpPr>
        <p:spPr>
          <a:xfrm>
            <a:off x="950976" y="2171319"/>
            <a:ext cx="3495751" cy="219456"/>
          </a:xfrm>
          <a:prstGeom prst="rect">
            <a:avLst/>
          </a:prstGeom>
          <a:noFill/>
        </p:spPr>
        <p:txBody>
          <a:bodyPr wrap="square" lIns="0" rIns="0" tIns="0" bIns="0" anchor="t">
            <a:spAutoFit/>
          </a:bodyPr>
          <a:lstStyle/>
          <a:p>
            <a:pPr algn="l">
              <a:lnSpc>
                <a:spcPct val="120000"/>
              </a:lnSpc>
            </a:pPr>
            <a:r>
              <a:rPr sz="950" b="1" i="0" lang="en-US">
                <a:solidFill>
                  <a:srgbClr val="6B7A88"/>
                </a:solidFill>
                <a:latin typeface="Segoe UI"/>
              </a:rPr>
              <a:t>-- All Events --</a:t>
            </a:r>
            <a:r>
              <a:rPr sz="950" b="0" i="0" lang="en-US">
                <a:solidFill>
                  <a:srgbClr val="6B7A88"/>
                </a:solidFill>
                <a:latin typeface="Segoe UI"/>
              </a:rPr>
              <a:t>, </a:t>
            </a:r>
            <a:r>
              <a:rPr sz="950" b="1" i="0" lang="en-US">
                <a:solidFill>
                  <a:srgbClr val="6B7A88"/>
                </a:solidFill>
                <a:latin typeface="Segoe UI"/>
              </a:rPr>
              <a:t>All Types</a:t>
            </a:r>
            <a:r>
              <a:rPr sz="950" b="0" i="0" lang="en-US">
                <a:solidFill>
                  <a:srgbClr val="6B7A88"/>
                </a:solidFill>
                <a:latin typeface="Segoe UI"/>
              </a:rPr>
              <a:t>, </a:t>
            </a:r>
            <a:r>
              <a:rPr sz="950" b="1" i="0" lang="en-US">
                <a:solidFill>
                  <a:srgbClr val="6B7A88"/>
                </a:solidFill>
                <a:latin typeface="Segoe UI"/>
              </a:rPr>
              <a:t>All Categories</a:t>
            </a:r>
            <a:r>
              <a:rPr sz="950" b="0" i="0" lang="en-US">
                <a:solidFill>
                  <a:srgbClr val="6B7A88"/>
                </a:solidFill>
                <a:latin typeface="Segoe UI"/>
              </a:rPr>
              <a:t>, </a:t>
            </a:r>
            <a:r>
              <a:rPr sz="950" b="1" i="0" lang="en-US">
                <a:solidFill>
                  <a:srgbClr val="6B7A88"/>
                </a:solidFill>
                <a:latin typeface="Segoe UI"/>
              </a:rPr>
              <a:t>All Locations</a:t>
            </a:r>
            <a:r>
              <a:rPr sz="950" b="0" i="0" lang="en-US">
                <a:solidFill>
                  <a:srgbClr val="6B7A88"/>
                </a:solidFill>
                <a:latin typeface="Segoe UI"/>
              </a:rPr>
              <a:t>. The filters work together.</a:t>
            </a:r>
          </a:p>
        </p:txBody>
      </p:sp>
      <p:sp>
        <p:nvSpPr>
          <p:cNvPr id="13" name="Oval 12"/>
          <p:cNvSpPr/>
          <p:nvPr/>
        </p:nvSpPr>
        <p:spPr>
          <a:xfrm>
            <a:off x="566928" y="270776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74891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698623"/>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The table reloads at once.</a:t>
            </a:r>
          </a:p>
        </p:txBody>
      </p:sp>
      <p:sp>
        <p:nvSpPr>
          <p:cNvPr id="16" name="TextBox 15"/>
          <p:cNvSpPr txBox="1"/>
          <p:nvPr/>
        </p:nvSpPr>
        <p:spPr>
          <a:xfrm>
            <a:off x="950976" y="2922524"/>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There is no “Search” button.</a:t>
            </a:r>
          </a:p>
        </p:txBody>
      </p:sp>
      <p:sp>
        <p:nvSpPr>
          <p:cNvPr id="17" name="Oval 16"/>
          <p:cNvSpPr/>
          <p:nvPr/>
        </p:nvSpPr>
        <p:spPr>
          <a:xfrm>
            <a:off x="566928" y="331419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5534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305048"/>
            <a:ext cx="34957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Reset Filters</a:t>
            </a:r>
            <a:r>
              <a:rPr sz="1150" b="0" i="0" lang="en-US">
                <a:solidFill>
                  <a:srgbClr val="25333F"/>
                </a:solidFill>
                <a:latin typeface="Segoe UI"/>
              </a:rPr>
              <a:t> takes you back to the full list.</a:t>
            </a:r>
          </a:p>
        </p:txBody>
      </p:sp>
      <p:sp>
        <p:nvSpPr>
          <p:cNvPr id="20" name="Oval 19"/>
          <p:cNvSpPr/>
          <p:nvPr/>
        </p:nvSpPr>
        <p:spPr>
          <a:xfrm>
            <a:off x="566928" y="373011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66928" y="377126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2" name="TextBox 21"/>
          <p:cNvSpPr txBox="1"/>
          <p:nvPr/>
        </p:nvSpPr>
        <p:spPr>
          <a:xfrm>
            <a:off x="950976" y="3720972"/>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At the bottom you page through the list.</a:t>
            </a:r>
          </a:p>
        </p:txBody>
      </p:sp>
      <p:sp>
        <p:nvSpPr>
          <p:cNvPr id="23" name="TextBox 22"/>
          <p:cNvSpPr txBox="1"/>
          <p:nvPr/>
        </p:nvSpPr>
        <p:spPr>
          <a:xfrm>
            <a:off x="950976" y="3944873"/>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25 entries per page are preset.</a:t>
            </a:r>
          </a:p>
        </p:txBody>
      </p:sp>
      <p:sp>
        <p:nvSpPr>
          <p:cNvPr id="24" name="Rectangle 23"/>
          <p:cNvSpPr/>
          <p:nvPr/>
        </p:nvSpPr>
        <p:spPr>
          <a:xfrm>
            <a:off x="4858207" y="1353312"/>
            <a:ext cx="67665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4858207"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49496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7" name="Rectangle 26"/>
          <p:cNvSpPr/>
          <p:nvPr/>
        </p:nvSpPr>
        <p:spPr>
          <a:xfrm>
            <a:off x="48582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0045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48582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045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1" name="Rectangle 30"/>
          <p:cNvSpPr/>
          <p:nvPr/>
        </p:nvSpPr>
        <p:spPr>
          <a:xfrm>
            <a:off x="48582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1325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3" name="TextBox 32"/>
          <p:cNvSpPr txBox="1"/>
          <p:nvPr/>
        </p:nvSpPr>
        <p:spPr>
          <a:xfrm>
            <a:off x="51325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4" name="TextBox 33"/>
          <p:cNvSpPr txBox="1"/>
          <p:nvPr/>
        </p:nvSpPr>
        <p:spPr>
          <a:xfrm>
            <a:off x="513252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5" name="TextBox 34"/>
          <p:cNvSpPr txBox="1"/>
          <p:nvPr/>
        </p:nvSpPr>
        <p:spPr>
          <a:xfrm>
            <a:off x="51325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6" name="TextBox 35"/>
          <p:cNvSpPr txBox="1"/>
          <p:nvPr/>
        </p:nvSpPr>
        <p:spPr>
          <a:xfrm>
            <a:off x="5132527" y="28849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Mass Editor</a:t>
            </a:r>
          </a:p>
        </p:txBody>
      </p:sp>
      <p:sp>
        <p:nvSpPr>
          <p:cNvPr id="37" name="TextBox 36"/>
          <p:cNvSpPr txBox="1"/>
          <p:nvPr/>
        </p:nvSpPr>
        <p:spPr>
          <a:xfrm>
            <a:off x="51325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8" name="TextBox 37"/>
          <p:cNvSpPr txBox="1"/>
          <p:nvPr/>
        </p:nvSpPr>
        <p:spPr>
          <a:xfrm>
            <a:off x="500451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9" name="TextBox 38"/>
          <p:cNvSpPr txBox="1"/>
          <p:nvPr/>
        </p:nvSpPr>
        <p:spPr>
          <a:xfrm>
            <a:off x="500451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0" name="TextBox 39"/>
          <p:cNvSpPr txBox="1"/>
          <p:nvPr/>
        </p:nvSpPr>
        <p:spPr>
          <a:xfrm>
            <a:off x="6540703"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Mass Editor</a:t>
            </a:r>
          </a:p>
        </p:txBody>
      </p:sp>
      <p:sp>
        <p:nvSpPr>
          <p:cNvPr id="41" name="Rounded Rectangle 40"/>
          <p:cNvSpPr/>
          <p:nvPr/>
        </p:nvSpPr>
        <p:spPr>
          <a:xfrm>
            <a:off x="6540703" y="1975104"/>
            <a:ext cx="977754"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632143" y="2016252"/>
            <a:ext cx="831450"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Search exhibitors...</a:t>
            </a:r>
          </a:p>
        </p:txBody>
      </p:sp>
      <p:sp>
        <p:nvSpPr>
          <p:cNvPr id="43" name="Rounded Rectangle 42"/>
          <p:cNvSpPr/>
          <p:nvPr/>
        </p:nvSpPr>
        <p:spPr>
          <a:xfrm>
            <a:off x="7582466" y="1975104"/>
            <a:ext cx="977754"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582466" y="2016252"/>
            <a:ext cx="977754"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 All Events --  v</a:t>
            </a:r>
          </a:p>
        </p:txBody>
      </p:sp>
      <p:sp>
        <p:nvSpPr>
          <p:cNvPr id="45" name="Rounded Rectangle 44"/>
          <p:cNvSpPr/>
          <p:nvPr/>
        </p:nvSpPr>
        <p:spPr>
          <a:xfrm>
            <a:off x="8624228" y="1975104"/>
            <a:ext cx="586652"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8624228" y="2016252"/>
            <a:ext cx="586652" cy="137160"/>
          </a:xfrm>
          <a:prstGeom prst="rect">
            <a:avLst/>
          </a:prstGeom>
          <a:noFill/>
        </p:spPr>
        <p:txBody>
          <a:bodyPr wrap="square" lIns="0" rIns="0" tIns="0" bIns="0" anchor="t">
            <a:spAutoFit/>
          </a:bodyPr>
          <a:lstStyle/>
          <a:p>
            <a:pPr algn="ctr">
              <a:lnSpc>
                <a:spcPct val="100000"/>
              </a:lnSpc>
            </a:pPr>
            <a:r>
              <a:rPr sz="639" b="0" i="0" lang="en-US">
                <a:solidFill>
                  <a:srgbClr val="1F2933"/>
                </a:solidFill>
                <a:latin typeface="Segoe UI"/>
              </a:rPr>
              <a:t>All Types  v</a:t>
            </a:r>
          </a:p>
        </p:txBody>
      </p:sp>
      <p:sp>
        <p:nvSpPr>
          <p:cNvPr id="47" name="Rounded Rectangle 46"/>
          <p:cNvSpPr/>
          <p:nvPr/>
        </p:nvSpPr>
        <p:spPr>
          <a:xfrm>
            <a:off x="9274889" y="1975104"/>
            <a:ext cx="684428"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274889" y="2016252"/>
            <a:ext cx="684428" cy="137160"/>
          </a:xfrm>
          <a:prstGeom prst="rect">
            <a:avLst/>
          </a:prstGeom>
          <a:noFill/>
        </p:spPr>
        <p:txBody>
          <a:bodyPr wrap="square" lIns="0" rIns="0" tIns="0" bIns="0" anchor="t">
            <a:spAutoFit/>
          </a:bodyPr>
          <a:lstStyle/>
          <a:p>
            <a:pPr algn="ctr">
              <a:lnSpc>
                <a:spcPct val="100000"/>
              </a:lnSpc>
            </a:pPr>
            <a:r>
              <a:rPr sz="543" b="0" i="0" lang="en-US">
                <a:solidFill>
                  <a:srgbClr val="1F2933"/>
                </a:solidFill>
                <a:latin typeface="Segoe UI"/>
              </a:rPr>
              <a:t>All Categories  v</a:t>
            </a:r>
          </a:p>
        </p:txBody>
      </p:sp>
      <p:sp>
        <p:nvSpPr>
          <p:cNvPr id="49" name="Rounded Rectangle 48"/>
          <p:cNvSpPr/>
          <p:nvPr/>
        </p:nvSpPr>
        <p:spPr>
          <a:xfrm>
            <a:off x="10023326" y="1975104"/>
            <a:ext cx="651836"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023326" y="2016252"/>
            <a:ext cx="651836" cy="137160"/>
          </a:xfrm>
          <a:prstGeom prst="rect">
            <a:avLst/>
          </a:prstGeom>
          <a:noFill/>
        </p:spPr>
        <p:txBody>
          <a:bodyPr wrap="square" lIns="0" rIns="0" tIns="0" bIns="0" anchor="t">
            <a:spAutoFit/>
          </a:bodyPr>
          <a:lstStyle/>
          <a:p>
            <a:pPr algn="ctr">
              <a:lnSpc>
                <a:spcPct val="100000"/>
              </a:lnSpc>
            </a:pPr>
            <a:r>
              <a:rPr sz="544" b="0" i="0" lang="en-US">
                <a:solidFill>
                  <a:srgbClr val="1F2933"/>
                </a:solidFill>
                <a:latin typeface="Segoe UI"/>
              </a:rPr>
              <a:t>All Locations  v</a:t>
            </a:r>
          </a:p>
        </p:txBody>
      </p:sp>
      <p:sp>
        <p:nvSpPr>
          <p:cNvPr id="51" name="Rounded Rectangle 50"/>
          <p:cNvSpPr/>
          <p:nvPr/>
        </p:nvSpPr>
        <p:spPr>
          <a:xfrm>
            <a:off x="10739170" y="1975104"/>
            <a:ext cx="684428" cy="219456"/>
          </a:xfrm>
          <a:prstGeom prst="roundRect">
            <a:avLst>
              <a:gd name="adj" fmla="val 12000"/>
            </a:avLst>
          </a:prstGeom>
          <a:solidFill>
            <a:srgbClr val="EEF4FA"/>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10739170" y="2016252"/>
            <a:ext cx="684428"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Reset Filters</a:t>
            </a:r>
          </a:p>
        </p:txBody>
      </p:sp>
      <p:sp>
        <p:nvSpPr>
          <p:cNvPr id="53" name="Rectangle 52"/>
          <p:cNvSpPr/>
          <p:nvPr/>
        </p:nvSpPr>
        <p:spPr>
          <a:xfrm>
            <a:off x="6540703" y="2505456"/>
            <a:ext cx="4882896"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6613855" y="2555748"/>
            <a:ext cx="182367" cy="137160"/>
          </a:xfrm>
          <a:prstGeom prst="rect">
            <a:avLst/>
          </a:prstGeom>
          <a:noFill/>
        </p:spPr>
        <p:txBody>
          <a:bodyPr wrap="square" lIns="0" rIns="0" tIns="0" bIns="0" anchor="t">
            <a:spAutoFit/>
          </a:bodyPr>
          <a:lstStyle/>
          <a:p>
            <a:pPr algn="l">
              <a:lnSpc>
                <a:spcPct val="100000"/>
              </a:lnSpc>
            </a:pPr>
          </a:p>
        </p:txBody>
      </p:sp>
      <p:sp>
        <p:nvSpPr>
          <p:cNvPr id="55" name="TextBox 54"/>
          <p:cNvSpPr txBox="1"/>
          <p:nvPr/>
        </p:nvSpPr>
        <p:spPr>
          <a:xfrm>
            <a:off x="6887662" y="2555748"/>
            <a:ext cx="1231961"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Name</a:t>
            </a:r>
          </a:p>
        </p:txBody>
      </p:sp>
      <p:sp>
        <p:nvSpPr>
          <p:cNvPr id="56" name="TextBox 55"/>
          <p:cNvSpPr txBox="1"/>
          <p:nvPr/>
        </p:nvSpPr>
        <p:spPr>
          <a:xfrm>
            <a:off x="8211064" y="2555748"/>
            <a:ext cx="912519"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Event</a:t>
            </a:r>
          </a:p>
        </p:txBody>
      </p:sp>
      <p:sp>
        <p:nvSpPr>
          <p:cNvPr id="57" name="TextBox 56"/>
          <p:cNvSpPr txBox="1"/>
          <p:nvPr/>
        </p:nvSpPr>
        <p:spPr>
          <a:xfrm>
            <a:off x="9215024" y="2555748"/>
            <a:ext cx="638712"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Booths</a:t>
            </a:r>
          </a:p>
        </p:txBody>
      </p:sp>
      <p:sp>
        <p:nvSpPr>
          <p:cNvPr id="58" name="TextBox 57"/>
          <p:cNvSpPr txBox="1"/>
          <p:nvPr/>
        </p:nvSpPr>
        <p:spPr>
          <a:xfrm>
            <a:off x="9945176" y="2555748"/>
            <a:ext cx="729981"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Location</a:t>
            </a:r>
          </a:p>
        </p:txBody>
      </p:sp>
      <p:sp>
        <p:nvSpPr>
          <p:cNvPr id="59" name="TextBox 58"/>
          <p:cNvSpPr txBox="1"/>
          <p:nvPr/>
        </p:nvSpPr>
        <p:spPr>
          <a:xfrm>
            <a:off x="10766598" y="2555748"/>
            <a:ext cx="638712"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Type</a:t>
            </a:r>
          </a:p>
        </p:txBody>
      </p:sp>
      <p:sp>
        <p:nvSpPr>
          <p:cNvPr id="60" name="Rectangle 59"/>
          <p:cNvSpPr/>
          <p:nvPr/>
        </p:nvSpPr>
        <p:spPr>
          <a:xfrm>
            <a:off x="6632143" y="2816352"/>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636715" y="2811780"/>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62" name="Rounded Rectangle 61"/>
          <p:cNvSpPr/>
          <p:nvPr/>
        </p:nvSpPr>
        <p:spPr>
          <a:xfrm>
            <a:off x="6851086" y="2779776"/>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6905950" y="2811780"/>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Paperworks Berlin</a:t>
            </a:r>
          </a:p>
        </p:txBody>
      </p:sp>
      <p:sp>
        <p:nvSpPr>
          <p:cNvPr id="64" name="Rounded Rectangle 63"/>
          <p:cNvSpPr/>
          <p:nvPr/>
        </p:nvSpPr>
        <p:spPr>
          <a:xfrm>
            <a:off x="8174488" y="2779776"/>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8229352" y="2811780"/>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66" name="Rounded Rectangle 65"/>
          <p:cNvSpPr/>
          <p:nvPr/>
        </p:nvSpPr>
        <p:spPr>
          <a:xfrm>
            <a:off x="9178448" y="277977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233312" y="2811780"/>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A12, A13</a:t>
            </a:r>
          </a:p>
        </p:txBody>
      </p:sp>
      <p:sp>
        <p:nvSpPr>
          <p:cNvPr id="68" name="Rounded Rectangle 67"/>
          <p:cNvSpPr/>
          <p:nvPr/>
        </p:nvSpPr>
        <p:spPr>
          <a:xfrm>
            <a:off x="9908600" y="2779776"/>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963464" y="2811780"/>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01</a:t>
            </a:r>
          </a:p>
        </p:txBody>
      </p:sp>
      <p:sp>
        <p:nvSpPr>
          <p:cNvPr id="70" name="Rounded Rectangle 69"/>
          <p:cNvSpPr/>
          <p:nvPr/>
        </p:nvSpPr>
        <p:spPr>
          <a:xfrm>
            <a:off x="10730022" y="277977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10784886" y="2811780"/>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72" name="Rectangle 71"/>
          <p:cNvSpPr/>
          <p:nvPr/>
        </p:nvSpPr>
        <p:spPr>
          <a:xfrm>
            <a:off x="6540703" y="3017520"/>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632143" y="3090672"/>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6636715" y="3086100"/>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75" name="Rounded Rectangle 74"/>
          <p:cNvSpPr/>
          <p:nvPr/>
        </p:nvSpPr>
        <p:spPr>
          <a:xfrm>
            <a:off x="6851086" y="3054096"/>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905950" y="3086100"/>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Studio Northlight</a:t>
            </a:r>
          </a:p>
        </p:txBody>
      </p:sp>
      <p:sp>
        <p:nvSpPr>
          <p:cNvPr id="77" name="Rounded Rectangle 76"/>
          <p:cNvSpPr/>
          <p:nvPr/>
        </p:nvSpPr>
        <p:spPr>
          <a:xfrm>
            <a:off x="8174488" y="3054096"/>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8229352" y="3086100"/>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79" name="Rounded Rectangle 78"/>
          <p:cNvSpPr/>
          <p:nvPr/>
        </p:nvSpPr>
        <p:spPr>
          <a:xfrm>
            <a:off x="9178448" y="305409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233312" y="3086100"/>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B04</a:t>
            </a:r>
          </a:p>
        </p:txBody>
      </p:sp>
      <p:sp>
        <p:nvSpPr>
          <p:cNvPr id="81" name="Rounded Rectangle 80"/>
          <p:cNvSpPr/>
          <p:nvPr/>
        </p:nvSpPr>
        <p:spPr>
          <a:xfrm>
            <a:off x="9908600" y="3054096"/>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963464" y="3086100"/>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Artist Alley</a:t>
            </a:r>
          </a:p>
        </p:txBody>
      </p:sp>
      <p:sp>
        <p:nvSpPr>
          <p:cNvPr id="83" name="Rounded Rectangle 82"/>
          <p:cNvSpPr/>
          <p:nvPr/>
        </p:nvSpPr>
        <p:spPr>
          <a:xfrm>
            <a:off x="10730022" y="305409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10784886" y="3086100"/>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Artist</a:t>
            </a:r>
          </a:p>
        </p:txBody>
      </p:sp>
      <p:sp>
        <p:nvSpPr>
          <p:cNvPr id="85" name="Rectangle 84"/>
          <p:cNvSpPr/>
          <p:nvPr/>
        </p:nvSpPr>
        <p:spPr>
          <a:xfrm>
            <a:off x="6632143" y="3364992"/>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636715" y="3360420"/>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87" name="Rounded Rectangle 86"/>
          <p:cNvSpPr/>
          <p:nvPr/>
        </p:nvSpPr>
        <p:spPr>
          <a:xfrm>
            <a:off x="6851086" y="3328416"/>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905950" y="3360420"/>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Manga Corner</a:t>
            </a:r>
          </a:p>
        </p:txBody>
      </p:sp>
      <p:sp>
        <p:nvSpPr>
          <p:cNvPr id="89" name="Rounded Rectangle 88"/>
          <p:cNvSpPr/>
          <p:nvPr/>
        </p:nvSpPr>
        <p:spPr>
          <a:xfrm>
            <a:off x="8174488" y="3328416"/>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8229352" y="3360420"/>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91" name="Rounded Rectangle 90"/>
          <p:cNvSpPr/>
          <p:nvPr/>
        </p:nvSpPr>
        <p:spPr>
          <a:xfrm>
            <a:off x="9178448" y="332841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9233312" y="3360420"/>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A21</a:t>
            </a:r>
          </a:p>
        </p:txBody>
      </p:sp>
      <p:sp>
        <p:nvSpPr>
          <p:cNvPr id="93" name="Rounded Rectangle 92"/>
          <p:cNvSpPr/>
          <p:nvPr/>
        </p:nvSpPr>
        <p:spPr>
          <a:xfrm>
            <a:off x="9908600" y="3328416"/>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9963464" y="3360420"/>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01</a:t>
            </a:r>
          </a:p>
        </p:txBody>
      </p:sp>
      <p:sp>
        <p:nvSpPr>
          <p:cNvPr id="95" name="Rounded Rectangle 94"/>
          <p:cNvSpPr/>
          <p:nvPr/>
        </p:nvSpPr>
        <p:spPr>
          <a:xfrm>
            <a:off x="10730022" y="332841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10784886" y="3360420"/>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97" name="Rectangle 96"/>
          <p:cNvSpPr/>
          <p:nvPr/>
        </p:nvSpPr>
        <p:spPr>
          <a:xfrm>
            <a:off x="6540703" y="3566160"/>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Rectangle 97"/>
          <p:cNvSpPr/>
          <p:nvPr/>
        </p:nvSpPr>
        <p:spPr>
          <a:xfrm>
            <a:off x="6632143" y="3639312"/>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Rounded Rectangle 98"/>
          <p:cNvSpPr/>
          <p:nvPr/>
        </p:nvSpPr>
        <p:spPr>
          <a:xfrm>
            <a:off x="6851086" y="3602736"/>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6905950" y="3634740"/>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Eastside Coffee</a:t>
            </a:r>
          </a:p>
        </p:txBody>
      </p:sp>
      <p:sp>
        <p:nvSpPr>
          <p:cNvPr id="101" name="Rounded Rectangle 100"/>
          <p:cNvSpPr/>
          <p:nvPr/>
        </p:nvSpPr>
        <p:spPr>
          <a:xfrm>
            <a:off x="8174488" y="3602736"/>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8229352" y="3634740"/>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103" name="Rounded Rectangle 102"/>
          <p:cNvSpPr/>
          <p:nvPr/>
        </p:nvSpPr>
        <p:spPr>
          <a:xfrm>
            <a:off x="9178448" y="360273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9233312" y="3634740"/>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C07</a:t>
            </a:r>
          </a:p>
        </p:txBody>
      </p:sp>
      <p:sp>
        <p:nvSpPr>
          <p:cNvPr id="105" name="Rounded Rectangle 104"/>
          <p:cNvSpPr/>
          <p:nvPr/>
        </p:nvSpPr>
        <p:spPr>
          <a:xfrm>
            <a:off x="9908600" y="3602736"/>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9963464" y="3634740"/>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Foyer</a:t>
            </a:r>
          </a:p>
        </p:txBody>
      </p:sp>
      <p:sp>
        <p:nvSpPr>
          <p:cNvPr id="107" name="Rounded Rectangle 106"/>
          <p:cNvSpPr/>
          <p:nvPr/>
        </p:nvSpPr>
        <p:spPr>
          <a:xfrm>
            <a:off x="10730022" y="3602736"/>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TextBox 107"/>
          <p:cNvSpPr txBox="1"/>
          <p:nvPr/>
        </p:nvSpPr>
        <p:spPr>
          <a:xfrm>
            <a:off x="10784886" y="3634740"/>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Sponsor</a:t>
            </a:r>
          </a:p>
        </p:txBody>
      </p:sp>
      <p:sp>
        <p:nvSpPr>
          <p:cNvPr id="109" name="TextBox 108"/>
          <p:cNvSpPr txBox="1"/>
          <p:nvPr/>
        </p:nvSpPr>
        <p:spPr>
          <a:xfrm>
            <a:off x="6540703" y="4078224"/>
            <a:ext cx="1828800" cy="137160"/>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1 – 25 of 148</a:t>
            </a:r>
          </a:p>
        </p:txBody>
      </p:sp>
      <p:sp>
        <p:nvSpPr>
          <p:cNvPr id="110" name="Rounded Rectangle 109"/>
          <p:cNvSpPr/>
          <p:nvPr/>
        </p:nvSpPr>
        <p:spPr>
          <a:xfrm>
            <a:off x="10362895" y="4023360"/>
            <a:ext cx="237744" cy="182880"/>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10362895" y="4046220"/>
            <a:ext cx="237744"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a:t>
            </a:r>
          </a:p>
        </p:txBody>
      </p:sp>
      <p:sp>
        <p:nvSpPr>
          <p:cNvPr id="112" name="Rounded Rectangle 111"/>
          <p:cNvSpPr/>
          <p:nvPr/>
        </p:nvSpPr>
        <p:spPr>
          <a:xfrm>
            <a:off x="10655503" y="4023360"/>
            <a:ext cx="237744" cy="182880"/>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10655503" y="4046220"/>
            <a:ext cx="237744" cy="137160"/>
          </a:xfrm>
          <a:prstGeom prst="rect">
            <a:avLst/>
          </a:prstGeom>
          <a:noFill/>
        </p:spPr>
        <p:txBody>
          <a:bodyPr wrap="square" lIns="0" rIns="0" tIns="0" bIns="0" anchor="t">
            <a:spAutoFit/>
          </a:bodyPr>
          <a:lstStyle/>
          <a:p>
            <a:pPr algn="ctr">
              <a:lnSpc>
                <a:spcPct val="100000"/>
              </a:lnSpc>
            </a:pPr>
            <a:r>
              <a:rPr sz="600" b="0" i="0" lang="en-US">
                <a:solidFill>
                  <a:srgbClr val="FFFFFF"/>
                </a:solidFill>
                <a:latin typeface="Segoe UI"/>
              </a:rPr>
              <a:t>1</a:t>
            </a:r>
          </a:p>
        </p:txBody>
      </p:sp>
      <p:sp>
        <p:nvSpPr>
          <p:cNvPr id="114" name="Rounded Rectangle 113"/>
          <p:cNvSpPr/>
          <p:nvPr/>
        </p:nvSpPr>
        <p:spPr>
          <a:xfrm>
            <a:off x="10948111" y="4023360"/>
            <a:ext cx="237744" cy="182880"/>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10948111" y="4046220"/>
            <a:ext cx="237744"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2</a:t>
            </a:r>
          </a:p>
        </p:txBody>
      </p:sp>
      <p:sp>
        <p:nvSpPr>
          <p:cNvPr id="116" name="Rounded Rectangle 115"/>
          <p:cNvSpPr/>
          <p:nvPr/>
        </p:nvSpPr>
        <p:spPr>
          <a:xfrm>
            <a:off x="11240719" y="4023360"/>
            <a:ext cx="237744" cy="182880"/>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TextBox 116"/>
          <p:cNvSpPr txBox="1"/>
          <p:nvPr/>
        </p:nvSpPr>
        <p:spPr>
          <a:xfrm>
            <a:off x="11240719" y="4046220"/>
            <a:ext cx="237744"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a:t>
            </a:r>
          </a:p>
        </p:txBody>
      </p:sp>
      <p:sp>
        <p:nvSpPr>
          <p:cNvPr id="118" name="Oval 117"/>
          <p:cNvSpPr/>
          <p:nvPr/>
        </p:nvSpPr>
        <p:spPr>
          <a:xfrm>
            <a:off x="6275527"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TextBox 118"/>
          <p:cNvSpPr txBox="1"/>
          <p:nvPr/>
        </p:nvSpPr>
        <p:spPr>
          <a:xfrm>
            <a:off x="6275527" y="20071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120" name="Oval 119"/>
          <p:cNvSpPr/>
          <p:nvPr/>
        </p:nvSpPr>
        <p:spPr>
          <a:xfrm>
            <a:off x="7573322" y="21671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TextBox 120"/>
          <p:cNvSpPr txBox="1"/>
          <p:nvPr/>
        </p:nvSpPr>
        <p:spPr>
          <a:xfrm>
            <a:off x="7573322" y="22265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122" name="Oval 121"/>
          <p:cNvSpPr/>
          <p:nvPr/>
        </p:nvSpPr>
        <p:spPr>
          <a:xfrm>
            <a:off x="6275527" y="26060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TextBox 122"/>
          <p:cNvSpPr txBox="1"/>
          <p:nvPr/>
        </p:nvSpPr>
        <p:spPr>
          <a:xfrm>
            <a:off x="6275527" y="26654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24" name="Oval 123"/>
          <p:cNvSpPr/>
          <p:nvPr/>
        </p:nvSpPr>
        <p:spPr>
          <a:xfrm>
            <a:off x="10730026" y="216712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TextBox 124"/>
          <p:cNvSpPr txBox="1"/>
          <p:nvPr/>
        </p:nvSpPr>
        <p:spPr>
          <a:xfrm>
            <a:off x="10730026" y="222656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26" name="Oval 125"/>
          <p:cNvSpPr/>
          <p:nvPr/>
        </p:nvSpPr>
        <p:spPr>
          <a:xfrm>
            <a:off x="10097719" y="3977639"/>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TextBox 126"/>
          <p:cNvSpPr txBox="1"/>
          <p:nvPr/>
        </p:nvSpPr>
        <p:spPr>
          <a:xfrm>
            <a:off x="10097719" y="40370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128" name="Rectangle 127"/>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Rectangle 128"/>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TextBox 12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31" name="TextBox 13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Mass Editor shows </a:t>
            </a:r>
            <a:r>
              <a:rPr sz="1000" b="1" i="0" lang="en-US">
                <a:solidFill>
                  <a:srgbClr val="2B3844"/>
                </a:solidFill>
                <a:latin typeface="Segoe UI"/>
              </a:rPr>
              <a:t>exhibitors</a:t>
            </a:r>
            <a:r>
              <a:rPr sz="1000" b="0" i="0" lang="en-US">
                <a:solidFill>
                  <a:srgbClr val="2B3844"/>
                </a:solidFill>
                <a:latin typeface="Segoe UI"/>
              </a:rPr>
              <a:t> only, no events. Records without an event appear under </a:t>
            </a:r>
            <a:r>
              <a:rPr sz="1000" b="1" i="0" lang="en-US">
                <a:solidFill>
                  <a:srgbClr val="2B3844"/>
                </a:solidFill>
                <a:latin typeface="Segoe UI"/>
              </a:rPr>
              <a:t>-- No Event --</a:t>
            </a:r>
            <a:r>
              <a:rPr sz="1000" b="0" i="0" lang="en-US">
                <a:solidFill>
                  <a:srgbClr val="2B3844"/>
                </a:solidFill>
                <a:latin typeface="Segoe UI"/>
              </a:rPr>
              <a:t>.</a:t>
            </a:r>
          </a:p>
        </p:txBody>
      </p:sp>
      <p:sp>
        <p:nvSpPr>
          <p:cNvPr id="132" name="Rectangle 1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3" name="TextBox 1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The Mass Editor</a:t>
            </a:r>
          </a:p>
        </p:txBody>
      </p:sp>
      <p:sp>
        <p:nvSpPr>
          <p:cNvPr id="134" name="TextBox 1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89 / 153</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Changing things directly in the table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into a cell and change the value.</a:t>
            </a:r>
          </a:p>
        </p:txBody>
      </p:sp>
      <p:sp>
        <p:nvSpPr>
          <p:cNvPr id="9" name="TextBox 8"/>
          <p:cNvSpPr txBox="1"/>
          <p:nvPr/>
        </p:nvSpPr>
        <p:spPr>
          <a:xfrm>
            <a:off x="950976" y="1577213"/>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You type into text fields, select boxes open, multi-select fields open a list with tick boxes. In the </a:t>
            </a:r>
            <a:r>
              <a:rPr sz="950" b="1" i="0" lang="en-US">
                <a:solidFill>
                  <a:srgbClr val="6B7A88"/>
                </a:solidFill>
                <a:latin typeface="Segoe UI"/>
              </a:rPr>
              <a:t>Location</a:t>
            </a:r>
            <a:r>
              <a:rPr sz="950" b="0" i="0" lang="en-US">
                <a:solidFill>
                  <a:srgbClr val="6B7A88"/>
                </a:solidFill>
                <a:latin typeface="Segoe UI"/>
              </a:rPr>
              <a:t> column every hall is listed with its rooms below it, indented.</a:t>
            </a:r>
          </a:p>
        </p:txBody>
      </p:sp>
      <p:sp>
        <p:nvSpPr>
          <p:cNvPr id="10" name="Oval 9"/>
          <p:cNvSpPr/>
          <p:nvPr/>
        </p:nvSpPr>
        <p:spPr>
          <a:xfrm>
            <a:off x="566928" y="225844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29958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249297"/>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Changed cells are highlighted in colour.</a:t>
            </a:r>
          </a:p>
        </p:txBody>
      </p:sp>
      <p:sp>
        <p:nvSpPr>
          <p:cNvPr id="13" name="TextBox 12"/>
          <p:cNvSpPr txBox="1"/>
          <p:nvPr/>
        </p:nvSpPr>
        <p:spPr>
          <a:xfrm>
            <a:off x="950976" y="2473198"/>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notice </a:t>
            </a:r>
            <a:r>
              <a:rPr sz="950" b="1" i="0" lang="en-US">
                <a:solidFill>
                  <a:srgbClr val="6B7A88"/>
                </a:solidFill>
                <a:latin typeface="Segoe UI"/>
              </a:rPr>
              <a:t>You have unsaved changes!</a:t>
            </a:r>
            <a:r>
              <a:rPr sz="950" b="0" i="0" lang="en-US">
                <a:solidFill>
                  <a:srgbClr val="6B7A88"/>
                </a:solidFill>
                <a:latin typeface="Segoe UI"/>
              </a:rPr>
              <a:t> appears at the top.</a:t>
            </a:r>
          </a:p>
        </p:txBody>
      </p:sp>
      <p:sp>
        <p:nvSpPr>
          <p:cNvPr id="14" name="Oval 13"/>
          <p:cNvSpPr/>
          <p:nvPr/>
        </p:nvSpPr>
        <p:spPr>
          <a:xfrm>
            <a:off x="566928" y="286486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90601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855722"/>
            <a:ext cx="349575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Show Changes</a:t>
            </a:r>
            <a:r>
              <a:rPr sz="1150" b="0" i="0" lang="en-US">
                <a:solidFill>
                  <a:srgbClr val="25333F"/>
                </a:solidFill>
                <a:latin typeface="Segoe UI"/>
              </a:rPr>
              <a:t> hides everything you have not touched.</a:t>
            </a:r>
          </a:p>
        </p:txBody>
      </p:sp>
      <p:sp>
        <p:nvSpPr>
          <p:cNvPr id="17" name="TextBox 16"/>
          <p:cNvSpPr txBox="1"/>
          <p:nvPr/>
        </p:nvSpPr>
        <p:spPr>
          <a:xfrm>
            <a:off x="950976" y="3257804"/>
            <a:ext cx="3495751" cy="219456"/>
          </a:xfrm>
          <a:prstGeom prst="rect">
            <a:avLst/>
          </a:prstGeom>
          <a:noFill/>
        </p:spPr>
        <p:txBody>
          <a:bodyPr wrap="square" lIns="0" rIns="0" tIns="0" bIns="0" anchor="t">
            <a:spAutoFit/>
          </a:bodyPr>
          <a:lstStyle/>
          <a:p>
            <a:pPr algn="l">
              <a:lnSpc>
                <a:spcPct val="120000"/>
              </a:lnSpc>
            </a:pPr>
            <a:r>
              <a:rPr sz="950" b="1" i="0" lang="en-US">
                <a:solidFill>
                  <a:srgbClr val="6B7A88"/>
                </a:solidFill>
                <a:latin typeface="Segoe UI"/>
              </a:rPr>
              <a:t>Show All</a:t>
            </a:r>
            <a:r>
              <a:rPr sz="950" b="0" i="0" lang="en-US">
                <a:solidFill>
                  <a:srgbClr val="6B7A88"/>
                </a:solidFill>
                <a:latin typeface="Segoe UI"/>
              </a:rPr>
              <a:t> brings the other rows back.</a:t>
            </a:r>
          </a:p>
        </p:txBody>
      </p:sp>
      <p:sp>
        <p:nvSpPr>
          <p:cNvPr id="18" name="Oval 17"/>
          <p:cNvSpPr/>
          <p:nvPr/>
        </p:nvSpPr>
        <p:spPr>
          <a:xfrm>
            <a:off x="566928" y="364947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69062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640328"/>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Save All Changes</a:t>
            </a:r>
            <a:r>
              <a:rPr sz="1150" b="0" i="0" lang="en-US">
                <a:solidFill>
                  <a:srgbClr val="25333F"/>
                </a:solidFill>
                <a:latin typeface="Segoe UI"/>
              </a:rPr>
              <a:t>.</a:t>
            </a:r>
          </a:p>
        </p:txBody>
      </p:sp>
      <p:sp>
        <p:nvSpPr>
          <p:cNvPr id="21" name="TextBox 20"/>
          <p:cNvSpPr txBox="1"/>
          <p:nvPr/>
        </p:nvSpPr>
        <p:spPr>
          <a:xfrm>
            <a:off x="950976" y="3864229"/>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While saving, the button reads </a:t>
            </a:r>
            <a:r>
              <a:rPr sz="950" b="1" i="0" lang="en-US">
                <a:solidFill>
                  <a:srgbClr val="6B7A88"/>
                </a:solidFill>
                <a:latin typeface="Segoe UI"/>
              </a:rPr>
              <a:t>Saving...</a:t>
            </a:r>
          </a:p>
        </p:txBody>
      </p:sp>
      <p:sp>
        <p:nvSpPr>
          <p:cNvPr id="22" name="Oval 21"/>
          <p:cNvSpPr/>
          <p:nvPr/>
        </p:nvSpPr>
        <p:spPr>
          <a:xfrm>
            <a:off x="566928" y="425589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429704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4" name="TextBox 23"/>
          <p:cNvSpPr txBox="1"/>
          <p:nvPr/>
        </p:nvSpPr>
        <p:spPr>
          <a:xfrm>
            <a:off x="950976" y="4246753"/>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Do not leave the page unsaved.</a:t>
            </a:r>
          </a:p>
        </p:txBody>
      </p:sp>
      <p:sp>
        <p:nvSpPr>
          <p:cNvPr id="25" name="TextBox 24"/>
          <p:cNvSpPr txBox="1"/>
          <p:nvPr/>
        </p:nvSpPr>
        <p:spPr>
          <a:xfrm>
            <a:off x="950976" y="4470654"/>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browser warns you, but only once.</a:t>
            </a:r>
          </a:p>
        </p:txBody>
      </p:sp>
      <p:sp>
        <p:nvSpPr>
          <p:cNvPr id="26" name="Rectangle 25"/>
          <p:cNvSpPr/>
          <p:nvPr/>
        </p:nvSpPr>
        <p:spPr>
          <a:xfrm>
            <a:off x="4858207" y="1353312"/>
            <a:ext cx="67665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4858207"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9496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9" name="Rectangle 28"/>
          <p:cNvSpPr/>
          <p:nvPr/>
        </p:nvSpPr>
        <p:spPr>
          <a:xfrm>
            <a:off x="48582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045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1" name="Rectangle 30"/>
          <p:cNvSpPr/>
          <p:nvPr/>
        </p:nvSpPr>
        <p:spPr>
          <a:xfrm>
            <a:off x="48582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0045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3" name="Rectangle 32"/>
          <p:cNvSpPr/>
          <p:nvPr/>
        </p:nvSpPr>
        <p:spPr>
          <a:xfrm>
            <a:off x="48582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1325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5" name="TextBox 34"/>
          <p:cNvSpPr txBox="1"/>
          <p:nvPr/>
        </p:nvSpPr>
        <p:spPr>
          <a:xfrm>
            <a:off x="51325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6" name="TextBox 35"/>
          <p:cNvSpPr txBox="1"/>
          <p:nvPr/>
        </p:nvSpPr>
        <p:spPr>
          <a:xfrm>
            <a:off x="513252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7" name="TextBox 36"/>
          <p:cNvSpPr txBox="1"/>
          <p:nvPr/>
        </p:nvSpPr>
        <p:spPr>
          <a:xfrm>
            <a:off x="51325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8" name="TextBox 37"/>
          <p:cNvSpPr txBox="1"/>
          <p:nvPr/>
        </p:nvSpPr>
        <p:spPr>
          <a:xfrm>
            <a:off x="5132527" y="28849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Mass Editor</a:t>
            </a:r>
          </a:p>
        </p:txBody>
      </p:sp>
      <p:sp>
        <p:nvSpPr>
          <p:cNvPr id="39" name="TextBox 38"/>
          <p:cNvSpPr txBox="1"/>
          <p:nvPr/>
        </p:nvSpPr>
        <p:spPr>
          <a:xfrm>
            <a:off x="51325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40" name="TextBox 39"/>
          <p:cNvSpPr txBox="1"/>
          <p:nvPr/>
        </p:nvSpPr>
        <p:spPr>
          <a:xfrm>
            <a:off x="500451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1" name="TextBox 40"/>
          <p:cNvSpPr txBox="1"/>
          <p:nvPr/>
        </p:nvSpPr>
        <p:spPr>
          <a:xfrm>
            <a:off x="500451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2" name="TextBox 41"/>
          <p:cNvSpPr txBox="1"/>
          <p:nvPr/>
        </p:nvSpPr>
        <p:spPr>
          <a:xfrm>
            <a:off x="6540703"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Mass Editor</a:t>
            </a:r>
          </a:p>
        </p:txBody>
      </p:sp>
      <p:sp>
        <p:nvSpPr>
          <p:cNvPr id="43" name="Rectangle 42"/>
          <p:cNvSpPr/>
          <p:nvPr/>
        </p:nvSpPr>
        <p:spPr>
          <a:xfrm>
            <a:off x="6540703" y="1975104"/>
            <a:ext cx="4882896" cy="237744"/>
          </a:xfrm>
          <a:prstGeom prst="rect">
            <a:avLst/>
          </a:prstGeom>
          <a:solidFill>
            <a:srgbClr val="FCEBEA"/>
          </a:solidFill>
          <a:ln w="10160">
            <a:solidFill>
              <a:srgbClr val="D6363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650431" y="2025396"/>
            <a:ext cx="2743200" cy="137160"/>
          </a:xfrm>
          <a:prstGeom prst="rect">
            <a:avLst/>
          </a:prstGeom>
          <a:noFill/>
        </p:spPr>
        <p:txBody>
          <a:bodyPr wrap="square" lIns="0" rIns="0" tIns="0" bIns="0" anchor="t">
            <a:spAutoFit/>
          </a:bodyPr>
          <a:lstStyle/>
          <a:p>
            <a:pPr algn="l">
              <a:lnSpc>
                <a:spcPct val="100000"/>
              </a:lnSpc>
            </a:pPr>
            <a:r>
              <a:rPr sz="650" b="1" i="0" lang="en-US">
                <a:solidFill>
                  <a:srgbClr val="A0282A"/>
                </a:solidFill>
                <a:latin typeface="Segoe UI"/>
              </a:rPr>
              <a:t>You have unsaved changes!</a:t>
            </a:r>
          </a:p>
        </p:txBody>
      </p:sp>
      <p:sp>
        <p:nvSpPr>
          <p:cNvPr id="45" name="Rounded Rectangle 44"/>
          <p:cNvSpPr/>
          <p:nvPr/>
        </p:nvSpPr>
        <p:spPr>
          <a:xfrm>
            <a:off x="8689177" y="2304288"/>
            <a:ext cx="776610"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8689177" y="2345436"/>
            <a:ext cx="776610"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Show Changes</a:t>
            </a:r>
          </a:p>
        </p:txBody>
      </p:sp>
      <p:sp>
        <p:nvSpPr>
          <p:cNvPr id="47" name="Rounded Rectangle 46"/>
          <p:cNvSpPr/>
          <p:nvPr/>
        </p:nvSpPr>
        <p:spPr>
          <a:xfrm>
            <a:off x="9648667" y="2304288"/>
            <a:ext cx="660118"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9648667" y="2345436"/>
            <a:ext cx="660118"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Show All</a:t>
            </a:r>
          </a:p>
        </p:txBody>
      </p:sp>
      <p:sp>
        <p:nvSpPr>
          <p:cNvPr id="49" name="Rounded Rectangle 48"/>
          <p:cNvSpPr/>
          <p:nvPr/>
        </p:nvSpPr>
        <p:spPr>
          <a:xfrm>
            <a:off x="10491666" y="2304288"/>
            <a:ext cx="931932"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10491666" y="2345436"/>
            <a:ext cx="931932"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Save All Changes</a:t>
            </a:r>
          </a:p>
        </p:txBody>
      </p:sp>
      <p:sp>
        <p:nvSpPr>
          <p:cNvPr id="51" name="Rectangle 50"/>
          <p:cNvSpPr/>
          <p:nvPr/>
        </p:nvSpPr>
        <p:spPr>
          <a:xfrm>
            <a:off x="6540703" y="2633472"/>
            <a:ext cx="4882896"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613855" y="2683764"/>
            <a:ext cx="182367" cy="137160"/>
          </a:xfrm>
          <a:prstGeom prst="rect">
            <a:avLst/>
          </a:prstGeom>
          <a:noFill/>
        </p:spPr>
        <p:txBody>
          <a:bodyPr wrap="square" lIns="0" rIns="0" tIns="0" bIns="0" anchor="t">
            <a:spAutoFit/>
          </a:bodyPr>
          <a:lstStyle/>
          <a:p>
            <a:pPr algn="l">
              <a:lnSpc>
                <a:spcPct val="100000"/>
              </a:lnSpc>
            </a:pPr>
          </a:p>
        </p:txBody>
      </p:sp>
      <p:sp>
        <p:nvSpPr>
          <p:cNvPr id="53" name="TextBox 52"/>
          <p:cNvSpPr txBox="1"/>
          <p:nvPr/>
        </p:nvSpPr>
        <p:spPr>
          <a:xfrm>
            <a:off x="6887662" y="2683764"/>
            <a:ext cx="1231961"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Name</a:t>
            </a:r>
          </a:p>
        </p:txBody>
      </p:sp>
      <p:sp>
        <p:nvSpPr>
          <p:cNvPr id="54" name="TextBox 53"/>
          <p:cNvSpPr txBox="1"/>
          <p:nvPr/>
        </p:nvSpPr>
        <p:spPr>
          <a:xfrm>
            <a:off x="8211064" y="2683764"/>
            <a:ext cx="912519"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Event</a:t>
            </a:r>
          </a:p>
        </p:txBody>
      </p:sp>
      <p:sp>
        <p:nvSpPr>
          <p:cNvPr id="55" name="TextBox 54"/>
          <p:cNvSpPr txBox="1"/>
          <p:nvPr/>
        </p:nvSpPr>
        <p:spPr>
          <a:xfrm>
            <a:off x="9215024" y="2683764"/>
            <a:ext cx="638712"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Booths</a:t>
            </a:r>
          </a:p>
        </p:txBody>
      </p:sp>
      <p:sp>
        <p:nvSpPr>
          <p:cNvPr id="56" name="TextBox 55"/>
          <p:cNvSpPr txBox="1"/>
          <p:nvPr/>
        </p:nvSpPr>
        <p:spPr>
          <a:xfrm>
            <a:off x="9945176" y="2683764"/>
            <a:ext cx="729981"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Location</a:t>
            </a:r>
          </a:p>
        </p:txBody>
      </p:sp>
      <p:sp>
        <p:nvSpPr>
          <p:cNvPr id="57" name="TextBox 56"/>
          <p:cNvSpPr txBox="1"/>
          <p:nvPr/>
        </p:nvSpPr>
        <p:spPr>
          <a:xfrm>
            <a:off x="10766598" y="2683764"/>
            <a:ext cx="638712"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Type</a:t>
            </a:r>
          </a:p>
        </p:txBody>
      </p:sp>
      <p:sp>
        <p:nvSpPr>
          <p:cNvPr id="58" name="Rectangle 57"/>
          <p:cNvSpPr/>
          <p:nvPr/>
        </p:nvSpPr>
        <p:spPr>
          <a:xfrm>
            <a:off x="6632143" y="294436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6636715" y="2939796"/>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60" name="Rounded Rectangle 59"/>
          <p:cNvSpPr/>
          <p:nvPr/>
        </p:nvSpPr>
        <p:spPr>
          <a:xfrm>
            <a:off x="6851086" y="290779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6905950" y="293979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Paperworks Berlin</a:t>
            </a:r>
          </a:p>
        </p:txBody>
      </p:sp>
      <p:sp>
        <p:nvSpPr>
          <p:cNvPr id="62" name="Rounded Rectangle 61"/>
          <p:cNvSpPr/>
          <p:nvPr/>
        </p:nvSpPr>
        <p:spPr>
          <a:xfrm>
            <a:off x="8174488" y="290779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8229352" y="293979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64" name="Rounded Rectangle 63"/>
          <p:cNvSpPr/>
          <p:nvPr/>
        </p:nvSpPr>
        <p:spPr>
          <a:xfrm>
            <a:off x="9178448" y="2907792"/>
            <a:ext cx="657000" cy="201168"/>
          </a:xfrm>
          <a:prstGeom prst="roundRect">
            <a:avLst>
              <a:gd name="adj" fmla="val 8000"/>
            </a:avLst>
          </a:prstGeom>
          <a:solidFill>
            <a:srgbClr val="FDEED3"/>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9233312" y="293979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A12, A13</a:t>
            </a:r>
          </a:p>
        </p:txBody>
      </p:sp>
      <p:sp>
        <p:nvSpPr>
          <p:cNvPr id="66" name="Rounded Rectangle 65"/>
          <p:cNvSpPr/>
          <p:nvPr/>
        </p:nvSpPr>
        <p:spPr>
          <a:xfrm>
            <a:off x="9908600" y="290779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963464" y="293979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01</a:t>
            </a:r>
          </a:p>
        </p:txBody>
      </p:sp>
      <p:sp>
        <p:nvSpPr>
          <p:cNvPr id="68" name="Rounded Rectangle 67"/>
          <p:cNvSpPr/>
          <p:nvPr/>
        </p:nvSpPr>
        <p:spPr>
          <a:xfrm>
            <a:off x="10730022" y="290779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0784886" y="293979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70" name="Rectangle 69"/>
          <p:cNvSpPr/>
          <p:nvPr/>
        </p:nvSpPr>
        <p:spPr>
          <a:xfrm>
            <a:off x="6540703" y="3145536"/>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6632143" y="321868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636715" y="3214116"/>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73" name="Rounded Rectangle 72"/>
          <p:cNvSpPr/>
          <p:nvPr/>
        </p:nvSpPr>
        <p:spPr>
          <a:xfrm>
            <a:off x="6851086" y="318211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6905950" y="321411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Studio Northlight</a:t>
            </a:r>
          </a:p>
        </p:txBody>
      </p:sp>
      <p:sp>
        <p:nvSpPr>
          <p:cNvPr id="75" name="Rounded Rectangle 74"/>
          <p:cNvSpPr/>
          <p:nvPr/>
        </p:nvSpPr>
        <p:spPr>
          <a:xfrm>
            <a:off x="8174488" y="318211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8229352" y="321411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77" name="Rounded Rectangle 76"/>
          <p:cNvSpPr/>
          <p:nvPr/>
        </p:nvSpPr>
        <p:spPr>
          <a:xfrm>
            <a:off x="9178448" y="318211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9233312" y="321411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B04</a:t>
            </a:r>
          </a:p>
        </p:txBody>
      </p:sp>
      <p:sp>
        <p:nvSpPr>
          <p:cNvPr id="79" name="Rounded Rectangle 78"/>
          <p:cNvSpPr/>
          <p:nvPr/>
        </p:nvSpPr>
        <p:spPr>
          <a:xfrm>
            <a:off x="9908600" y="3182112"/>
            <a:ext cx="748269" cy="201168"/>
          </a:xfrm>
          <a:prstGeom prst="roundRect">
            <a:avLst>
              <a:gd name="adj" fmla="val 8000"/>
            </a:avLst>
          </a:prstGeom>
          <a:solidFill>
            <a:srgbClr val="FDEED3"/>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9963464" y="321411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Artist Alley</a:t>
            </a:r>
          </a:p>
        </p:txBody>
      </p:sp>
      <p:sp>
        <p:nvSpPr>
          <p:cNvPr id="81" name="Rounded Rectangle 80"/>
          <p:cNvSpPr/>
          <p:nvPr/>
        </p:nvSpPr>
        <p:spPr>
          <a:xfrm>
            <a:off x="10730022" y="318211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10784886" y="321411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Artist</a:t>
            </a:r>
          </a:p>
        </p:txBody>
      </p:sp>
      <p:sp>
        <p:nvSpPr>
          <p:cNvPr id="83" name="Rectangle 82"/>
          <p:cNvSpPr/>
          <p:nvPr/>
        </p:nvSpPr>
        <p:spPr>
          <a:xfrm>
            <a:off x="6632143" y="349300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36715" y="3488436"/>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85" name="Rounded Rectangle 84"/>
          <p:cNvSpPr/>
          <p:nvPr/>
        </p:nvSpPr>
        <p:spPr>
          <a:xfrm>
            <a:off x="6851086" y="345643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905950" y="348843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Manga Corner</a:t>
            </a:r>
          </a:p>
        </p:txBody>
      </p:sp>
      <p:sp>
        <p:nvSpPr>
          <p:cNvPr id="87" name="Rounded Rectangle 86"/>
          <p:cNvSpPr/>
          <p:nvPr/>
        </p:nvSpPr>
        <p:spPr>
          <a:xfrm>
            <a:off x="8174488" y="345643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8229352" y="348843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89" name="Rounded Rectangle 88"/>
          <p:cNvSpPr/>
          <p:nvPr/>
        </p:nvSpPr>
        <p:spPr>
          <a:xfrm>
            <a:off x="9178448" y="345643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9233312" y="348843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A21</a:t>
            </a:r>
          </a:p>
        </p:txBody>
      </p:sp>
      <p:sp>
        <p:nvSpPr>
          <p:cNvPr id="91" name="Rounded Rectangle 90"/>
          <p:cNvSpPr/>
          <p:nvPr/>
        </p:nvSpPr>
        <p:spPr>
          <a:xfrm>
            <a:off x="9908600" y="345643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9963464" y="348843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01</a:t>
            </a:r>
          </a:p>
        </p:txBody>
      </p:sp>
      <p:sp>
        <p:nvSpPr>
          <p:cNvPr id="93" name="Rounded Rectangle 92"/>
          <p:cNvSpPr/>
          <p:nvPr/>
        </p:nvSpPr>
        <p:spPr>
          <a:xfrm>
            <a:off x="10730022" y="3456432"/>
            <a:ext cx="657000" cy="201168"/>
          </a:xfrm>
          <a:prstGeom prst="roundRect">
            <a:avLst>
              <a:gd name="adj" fmla="val 8000"/>
            </a:avLst>
          </a:prstGeom>
          <a:solidFill>
            <a:srgbClr val="FDEED3"/>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10784886" y="348843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95" name="Rectangle 94"/>
          <p:cNvSpPr/>
          <p:nvPr/>
        </p:nvSpPr>
        <p:spPr>
          <a:xfrm>
            <a:off x="6540703" y="3694176"/>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6632143" y="376732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ounded Rectangle 96"/>
          <p:cNvSpPr/>
          <p:nvPr/>
        </p:nvSpPr>
        <p:spPr>
          <a:xfrm>
            <a:off x="6851086" y="373075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6905950" y="376275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Eastside Coffee</a:t>
            </a:r>
          </a:p>
        </p:txBody>
      </p:sp>
      <p:sp>
        <p:nvSpPr>
          <p:cNvPr id="99" name="Rounded Rectangle 98"/>
          <p:cNvSpPr/>
          <p:nvPr/>
        </p:nvSpPr>
        <p:spPr>
          <a:xfrm>
            <a:off x="8174488" y="373075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8229352" y="376275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101" name="Rounded Rectangle 100"/>
          <p:cNvSpPr/>
          <p:nvPr/>
        </p:nvSpPr>
        <p:spPr>
          <a:xfrm>
            <a:off x="9178448" y="373075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9233312" y="376275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C07</a:t>
            </a:r>
          </a:p>
        </p:txBody>
      </p:sp>
      <p:sp>
        <p:nvSpPr>
          <p:cNvPr id="103" name="Rounded Rectangle 102"/>
          <p:cNvSpPr/>
          <p:nvPr/>
        </p:nvSpPr>
        <p:spPr>
          <a:xfrm>
            <a:off x="9908600" y="373075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9963464" y="376275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Foyer</a:t>
            </a:r>
          </a:p>
        </p:txBody>
      </p:sp>
      <p:sp>
        <p:nvSpPr>
          <p:cNvPr id="105" name="Rounded Rectangle 104"/>
          <p:cNvSpPr/>
          <p:nvPr/>
        </p:nvSpPr>
        <p:spPr>
          <a:xfrm>
            <a:off x="10730022" y="373075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10784886" y="376275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Sponsor</a:t>
            </a:r>
          </a:p>
        </p:txBody>
      </p:sp>
      <p:sp>
        <p:nvSpPr>
          <p:cNvPr id="107" name="Rectangle 106"/>
          <p:cNvSpPr/>
          <p:nvPr/>
        </p:nvSpPr>
        <p:spPr>
          <a:xfrm>
            <a:off x="6632143" y="404164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Rounded Rectangle 107"/>
          <p:cNvSpPr/>
          <p:nvPr/>
        </p:nvSpPr>
        <p:spPr>
          <a:xfrm>
            <a:off x="6851086" y="400507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6905950" y="403707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Lettner Books</a:t>
            </a:r>
          </a:p>
        </p:txBody>
      </p:sp>
      <p:sp>
        <p:nvSpPr>
          <p:cNvPr id="110" name="Rounded Rectangle 109"/>
          <p:cNvSpPr/>
          <p:nvPr/>
        </p:nvSpPr>
        <p:spPr>
          <a:xfrm>
            <a:off x="8174488" y="400507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8229352" y="403707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112" name="Rounded Rectangle 111"/>
          <p:cNvSpPr/>
          <p:nvPr/>
        </p:nvSpPr>
        <p:spPr>
          <a:xfrm>
            <a:off x="9178448" y="400507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9233312" y="403707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D02</a:t>
            </a:r>
          </a:p>
        </p:txBody>
      </p:sp>
      <p:sp>
        <p:nvSpPr>
          <p:cNvPr id="114" name="Rounded Rectangle 113"/>
          <p:cNvSpPr/>
          <p:nvPr/>
        </p:nvSpPr>
        <p:spPr>
          <a:xfrm>
            <a:off x="9908600" y="400507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9963464" y="403707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02</a:t>
            </a:r>
          </a:p>
        </p:txBody>
      </p:sp>
      <p:sp>
        <p:nvSpPr>
          <p:cNvPr id="116" name="Rounded Rectangle 115"/>
          <p:cNvSpPr/>
          <p:nvPr/>
        </p:nvSpPr>
        <p:spPr>
          <a:xfrm>
            <a:off x="10730022" y="400507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TextBox 116"/>
          <p:cNvSpPr txBox="1"/>
          <p:nvPr/>
        </p:nvSpPr>
        <p:spPr>
          <a:xfrm>
            <a:off x="10784886" y="403707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118" name="Oval 117"/>
          <p:cNvSpPr/>
          <p:nvPr/>
        </p:nvSpPr>
        <p:spPr>
          <a:xfrm>
            <a:off x="8922416" y="28712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TextBox 118"/>
          <p:cNvSpPr txBox="1"/>
          <p:nvPr/>
        </p:nvSpPr>
        <p:spPr>
          <a:xfrm>
            <a:off x="8922416" y="29306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120" name="Oval 119"/>
          <p:cNvSpPr/>
          <p:nvPr/>
        </p:nvSpPr>
        <p:spPr>
          <a:xfrm>
            <a:off x="6275527" y="19568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TextBox 120"/>
          <p:cNvSpPr txBox="1"/>
          <p:nvPr/>
        </p:nvSpPr>
        <p:spPr>
          <a:xfrm>
            <a:off x="6275527" y="20162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122" name="Oval 121"/>
          <p:cNvSpPr/>
          <p:nvPr/>
        </p:nvSpPr>
        <p:spPr>
          <a:xfrm>
            <a:off x="8460577" y="22768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TextBox 122"/>
          <p:cNvSpPr txBox="1"/>
          <p:nvPr/>
        </p:nvSpPr>
        <p:spPr>
          <a:xfrm>
            <a:off x="8460577" y="233629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24" name="Oval 123"/>
          <p:cNvSpPr/>
          <p:nvPr/>
        </p:nvSpPr>
        <p:spPr>
          <a:xfrm>
            <a:off x="10208202" y="22768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TextBox 124"/>
          <p:cNvSpPr txBox="1"/>
          <p:nvPr/>
        </p:nvSpPr>
        <p:spPr>
          <a:xfrm>
            <a:off x="10208202" y="233629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26" name="Rectangle 125"/>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Rectangle 126"/>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TextBox 1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129" name="TextBox 12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a booth number carries the same value as another, the editor reports </a:t>
            </a:r>
            <a:r>
              <a:rPr sz="1000" b="1" i="0" lang="en-US">
                <a:solidFill>
                  <a:srgbClr val="2B3844"/>
                </a:solidFill>
                <a:latin typeface="Segoe UI"/>
              </a:rPr>
              <a:t>Duplicate Booth ID detected!</a:t>
            </a:r>
            <a:r>
              <a:rPr sz="1000" b="0" i="0" lang="en-US">
                <a:solidFill>
                  <a:srgbClr val="2B3844"/>
                </a:solidFill>
                <a:latin typeface="Segoe UI"/>
              </a:rPr>
              <a:t> and does not save the row. Give it a unique number in that case.</a:t>
            </a:r>
          </a:p>
        </p:txBody>
      </p:sp>
      <p:sp>
        <p:nvSpPr>
          <p:cNvPr id="130" name="Rectangle 1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1" name="TextBox 1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The Mass Editor</a:t>
            </a:r>
          </a:p>
        </p:txBody>
      </p:sp>
      <p:sp>
        <p:nvSpPr>
          <p:cNvPr id="132" name="TextBox 1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90 / 153</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Only the columns you need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61188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39242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Mass Editor</a:t>
            </a:r>
          </a:p>
        </p:txBody>
      </p:sp>
      <p:sp>
        <p:nvSpPr>
          <p:cNvPr id="19" name="TextBox 18"/>
          <p:cNvSpPr txBox="1"/>
          <p:nvPr/>
        </p:nvSpPr>
        <p:spPr>
          <a:xfrm>
            <a:off x="84124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20" name="TextBox 19"/>
          <p:cNvSpPr txBox="1"/>
          <p:nvPr/>
        </p:nvSpPr>
        <p:spPr>
          <a:xfrm>
            <a:off x="713232"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1" name="TextBox 20"/>
          <p:cNvSpPr txBox="1"/>
          <p:nvPr/>
        </p:nvSpPr>
        <p:spPr>
          <a:xfrm>
            <a:off x="713232"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2" name="TextBox 21"/>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Mass Editor</a:t>
            </a:r>
          </a:p>
        </p:txBody>
      </p:sp>
      <p:sp>
        <p:nvSpPr>
          <p:cNvPr id="23" name="Rounded Rectangle 22"/>
          <p:cNvSpPr/>
          <p:nvPr/>
        </p:nvSpPr>
        <p:spPr>
          <a:xfrm>
            <a:off x="6172200" y="1719072"/>
            <a:ext cx="960120" cy="219456"/>
          </a:xfrm>
          <a:prstGeom prst="roundRect">
            <a:avLst>
              <a:gd name="adj" fmla="val 12000"/>
            </a:avLst>
          </a:prstGeom>
          <a:solidFill>
            <a:srgbClr val="FFFFFF"/>
          </a:solidFill>
          <a:ln w="1016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172200" y="1769364"/>
            <a:ext cx="960120" cy="137160"/>
          </a:xfrm>
          <a:prstGeom prst="rect">
            <a:avLst/>
          </a:prstGeom>
          <a:noFill/>
        </p:spPr>
        <p:txBody>
          <a:bodyPr wrap="square" lIns="0" rIns="0" tIns="0" bIns="0" anchor="t">
            <a:spAutoFit/>
          </a:bodyPr>
          <a:lstStyle/>
          <a:p>
            <a:pPr algn="ctr">
              <a:lnSpc>
                <a:spcPct val="100000"/>
              </a:lnSpc>
            </a:pPr>
            <a:r>
              <a:rPr sz="600" b="0" i="0" lang="en-US">
                <a:solidFill>
                  <a:srgbClr val="1F2933"/>
                </a:solidFill>
                <a:latin typeface="Segoe UI"/>
              </a:rPr>
              <a:t>Screen Options</a:t>
            </a:r>
          </a:p>
        </p:txBody>
      </p:sp>
      <p:sp>
        <p:nvSpPr>
          <p:cNvPr id="25" name="Rectangle 24"/>
          <p:cNvSpPr/>
          <p:nvPr/>
        </p:nvSpPr>
        <p:spPr>
          <a:xfrm>
            <a:off x="2249424" y="1975104"/>
            <a:ext cx="4882896" cy="2066543"/>
          </a:xfrm>
          <a:prstGeom prst="rect">
            <a:avLst/>
          </a:prstGeom>
          <a:solidFill>
            <a:srgbClr val="F7FAFC"/>
          </a:solidFill>
          <a:ln w="1270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377440" y="2048256"/>
            <a:ext cx="2743200"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Visible Columns</a:t>
            </a:r>
          </a:p>
        </p:txBody>
      </p:sp>
      <p:sp>
        <p:nvSpPr>
          <p:cNvPr id="27" name="Rectangle 26"/>
          <p:cNvSpPr/>
          <p:nvPr/>
        </p:nvSpPr>
        <p:spPr>
          <a:xfrm>
            <a:off x="2377440" y="229057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379268" y="2278684"/>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29" name="TextBox 28"/>
          <p:cNvSpPr txBox="1"/>
          <p:nvPr/>
        </p:nvSpPr>
        <p:spPr>
          <a:xfrm>
            <a:off x="2514600" y="226771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ID</a:t>
            </a:r>
          </a:p>
        </p:txBody>
      </p:sp>
      <p:sp>
        <p:nvSpPr>
          <p:cNvPr id="30" name="Rectangle 29"/>
          <p:cNvSpPr/>
          <p:nvPr/>
        </p:nvSpPr>
        <p:spPr>
          <a:xfrm>
            <a:off x="2377440" y="2436876"/>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379268" y="2424988"/>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32" name="TextBox 31"/>
          <p:cNvSpPr txBox="1"/>
          <p:nvPr/>
        </p:nvSpPr>
        <p:spPr>
          <a:xfrm>
            <a:off x="2514600" y="2414016"/>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Image</a:t>
            </a:r>
          </a:p>
        </p:txBody>
      </p:sp>
      <p:sp>
        <p:nvSpPr>
          <p:cNvPr id="33" name="Rectangle 32"/>
          <p:cNvSpPr/>
          <p:nvPr/>
        </p:nvSpPr>
        <p:spPr>
          <a:xfrm>
            <a:off x="2377440" y="2583180"/>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379268" y="2571292"/>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35" name="TextBox 34"/>
          <p:cNvSpPr txBox="1"/>
          <p:nvPr/>
        </p:nvSpPr>
        <p:spPr>
          <a:xfrm>
            <a:off x="2514600" y="2560320"/>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Gallery</a:t>
            </a:r>
          </a:p>
        </p:txBody>
      </p:sp>
      <p:sp>
        <p:nvSpPr>
          <p:cNvPr id="36" name="Rectangle 35"/>
          <p:cNvSpPr/>
          <p:nvPr/>
        </p:nvSpPr>
        <p:spPr>
          <a:xfrm>
            <a:off x="2377440" y="2729484"/>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379268" y="2717596"/>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38" name="TextBox 37"/>
          <p:cNvSpPr txBox="1"/>
          <p:nvPr/>
        </p:nvSpPr>
        <p:spPr>
          <a:xfrm>
            <a:off x="2514600" y="2706624"/>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Name</a:t>
            </a:r>
          </a:p>
        </p:txBody>
      </p:sp>
      <p:sp>
        <p:nvSpPr>
          <p:cNvPr id="39" name="Rectangle 38"/>
          <p:cNvSpPr/>
          <p:nvPr/>
        </p:nvSpPr>
        <p:spPr>
          <a:xfrm>
            <a:off x="2377440" y="2875788"/>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379268" y="2863900"/>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41" name="TextBox 40"/>
          <p:cNvSpPr txBox="1"/>
          <p:nvPr/>
        </p:nvSpPr>
        <p:spPr>
          <a:xfrm>
            <a:off x="2514600" y="285292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Event</a:t>
            </a:r>
          </a:p>
        </p:txBody>
      </p:sp>
      <p:sp>
        <p:nvSpPr>
          <p:cNvPr id="42" name="Rectangle 41"/>
          <p:cNvSpPr/>
          <p:nvPr/>
        </p:nvSpPr>
        <p:spPr>
          <a:xfrm>
            <a:off x="2377440" y="302209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2379268" y="3010204"/>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44" name="TextBox 43"/>
          <p:cNvSpPr txBox="1"/>
          <p:nvPr/>
        </p:nvSpPr>
        <p:spPr>
          <a:xfrm>
            <a:off x="2514600" y="299923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Short Desc</a:t>
            </a:r>
          </a:p>
        </p:txBody>
      </p:sp>
      <p:sp>
        <p:nvSpPr>
          <p:cNvPr id="45" name="Rectangle 44"/>
          <p:cNvSpPr/>
          <p:nvPr/>
        </p:nvSpPr>
        <p:spPr>
          <a:xfrm>
            <a:off x="2377440" y="3168396"/>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2379268" y="3156508"/>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47" name="TextBox 46"/>
          <p:cNvSpPr txBox="1"/>
          <p:nvPr/>
        </p:nvSpPr>
        <p:spPr>
          <a:xfrm>
            <a:off x="2514600" y="3145536"/>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Full Desc</a:t>
            </a:r>
          </a:p>
        </p:txBody>
      </p:sp>
      <p:sp>
        <p:nvSpPr>
          <p:cNvPr id="48" name="Rectangle 47"/>
          <p:cNvSpPr/>
          <p:nvPr/>
        </p:nvSpPr>
        <p:spPr>
          <a:xfrm>
            <a:off x="2377440" y="331470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514600" y="3291840"/>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Visibility</a:t>
            </a:r>
          </a:p>
        </p:txBody>
      </p:sp>
      <p:sp>
        <p:nvSpPr>
          <p:cNvPr id="50" name="Rectangle 49"/>
          <p:cNvSpPr/>
          <p:nvPr/>
        </p:nvSpPr>
        <p:spPr>
          <a:xfrm>
            <a:off x="2377440" y="346100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514600" y="3438144"/>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Booths</a:t>
            </a:r>
          </a:p>
        </p:txBody>
      </p:sp>
      <p:sp>
        <p:nvSpPr>
          <p:cNvPr id="52" name="Rectangle 51"/>
          <p:cNvSpPr/>
          <p:nvPr/>
        </p:nvSpPr>
        <p:spPr>
          <a:xfrm>
            <a:off x="2377440" y="3607308"/>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379268" y="3595420"/>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54" name="TextBox 53"/>
          <p:cNvSpPr txBox="1"/>
          <p:nvPr/>
        </p:nvSpPr>
        <p:spPr>
          <a:xfrm>
            <a:off x="2514600" y="358444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Location</a:t>
            </a:r>
          </a:p>
        </p:txBody>
      </p:sp>
      <p:sp>
        <p:nvSpPr>
          <p:cNvPr id="55" name="Rectangle 54"/>
          <p:cNvSpPr/>
          <p:nvPr/>
        </p:nvSpPr>
        <p:spPr>
          <a:xfrm>
            <a:off x="3148584" y="229057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3150412" y="2278684"/>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57" name="TextBox 56"/>
          <p:cNvSpPr txBox="1"/>
          <p:nvPr/>
        </p:nvSpPr>
        <p:spPr>
          <a:xfrm>
            <a:off x="3285744" y="226771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Type</a:t>
            </a:r>
          </a:p>
        </p:txBody>
      </p:sp>
      <p:sp>
        <p:nvSpPr>
          <p:cNvPr id="58" name="Rectangle 57"/>
          <p:cNvSpPr/>
          <p:nvPr/>
        </p:nvSpPr>
        <p:spPr>
          <a:xfrm>
            <a:off x="3148584" y="2436876"/>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3150412" y="2424988"/>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60" name="TextBox 59"/>
          <p:cNvSpPr txBox="1"/>
          <p:nvPr/>
        </p:nvSpPr>
        <p:spPr>
          <a:xfrm>
            <a:off x="3285744" y="2414016"/>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Category</a:t>
            </a:r>
          </a:p>
        </p:txBody>
      </p:sp>
      <p:sp>
        <p:nvSpPr>
          <p:cNvPr id="61" name="Rectangle 60"/>
          <p:cNvSpPr/>
          <p:nvPr/>
        </p:nvSpPr>
        <p:spPr>
          <a:xfrm>
            <a:off x="3148584" y="258318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3285744" y="2560320"/>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Products</a:t>
            </a:r>
          </a:p>
        </p:txBody>
      </p:sp>
      <p:sp>
        <p:nvSpPr>
          <p:cNvPr id="63" name="Rectangle 62"/>
          <p:cNvSpPr/>
          <p:nvPr/>
        </p:nvSpPr>
        <p:spPr>
          <a:xfrm>
            <a:off x="3148584" y="272948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3285744" y="2706624"/>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Country</a:t>
            </a:r>
          </a:p>
        </p:txBody>
      </p:sp>
      <p:sp>
        <p:nvSpPr>
          <p:cNvPr id="65" name="Rectangle 64"/>
          <p:cNvSpPr/>
          <p:nvPr/>
        </p:nvSpPr>
        <p:spPr>
          <a:xfrm>
            <a:off x="3148584"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3285744" y="285292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Sales at Booth</a:t>
            </a:r>
          </a:p>
        </p:txBody>
      </p:sp>
      <p:sp>
        <p:nvSpPr>
          <p:cNvPr id="67" name="Rectangle 66"/>
          <p:cNvSpPr/>
          <p:nvPr/>
        </p:nvSpPr>
        <p:spPr>
          <a:xfrm>
            <a:off x="3148584" y="302209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3150412" y="3010204"/>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69" name="TextBox 68"/>
          <p:cNvSpPr txBox="1"/>
          <p:nvPr/>
        </p:nvSpPr>
        <p:spPr>
          <a:xfrm>
            <a:off x="3285744" y="299923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Featured</a:t>
            </a:r>
          </a:p>
        </p:txBody>
      </p:sp>
      <p:sp>
        <p:nvSpPr>
          <p:cNvPr id="70" name="Rectangle 69"/>
          <p:cNvSpPr/>
          <p:nvPr/>
        </p:nvSpPr>
        <p:spPr>
          <a:xfrm>
            <a:off x="3148584" y="316839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3285744" y="3145536"/>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Featured Position</a:t>
            </a:r>
          </a:p>
        </p:txBody>
      </p:sp>
      <p:sp>
        <p:nvSpPr>
          <p:cNvPr id="72" name="Rectangle 71"/>
          <p:cNvSpPr/>
          <p:nvPr/>
        </p:nvSpPr>
        <p:spPr>
          <a:xfrm>
            <a:off x="3148584" y="331470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3285744" y="3291840"/>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Events</a:t>
            </a:r>
          </a:p>
        </p:txBody>
      </p:sp>
      <p:sp>
        <p:nvSpPr>
          <p:cNvPr id="74" name="TextBox 73"/>
          <p:cNvSpPr txBox="1"/>
          <p:nvPr/>
        </p:nvSpPr>
        <p:spPr>
          <a:xfrm>
            <a:off x="3148584" y="3438144"/>
            <a:ext cx="734567" cy="137160"/>
          </a:xfrm>
          <a:prstGeom prst="rect">
            <a:avLst/>
          </a:prstGeom>
          <a:noFill/>
        </p:spPr>
        <p:txBody>
          <a:bodyPr wrap="square" lIns="0" rIns="0" tIns="0" bIns="0" anchor="t">
            <a:spAutoFit/>
          </a:bodyPr>
          <a:lstStyle/>
          <a:p>
            <a:pPr algn="l">
              <a:lnSpc>
                <a:spcPct val="100000"/>
              </a:lnSpc>
            </a:pPr>
            <a:r>
              <a:rPr sz="530" b="1" i="0" lang="en-US">
                <a:solidFill>
                  <a:srgbClr val="0B3A5D"/>
                </a:solidFill>
                <a:latin typeface="Segoe UI"/>
              </a:rPr>
              <a:t>Contact</a:t>
            </a:r>
          </a:p>
        </p:txBody>
      </p:sp>
      <p:sp>
        <p:nvSpPr>
          <p:cNvPr id="75" name="Rectangle 74"/>
          <p:cNvSpPr/>
          <p:nvPr/>
        </p:nvSpPr>
        <p:spPr>
          <a:xfrm>
            <a:off x="3148584" y="360730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3285744" y="358444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Email</a:t>
            </a:r>
          </a:p>
        </p:txBody>
      </p:sp>
      <p:sp>
        <p:nvSpPr>
          <p:cNvPr id="77" name="Rectangle 76"/>
          <p:cNvSpPr/>
          <p:nvPr/>
        </p:nvSpPr>
        <p:spPr>
          <a:xfrm>
            <a:off x="3919728" y="229057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4056888" y="226771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Phone</a:t>
            </a:r>
          </a:p>
        </p:txBody>
      </p:sp>
      <p:sp>
        <p:nvSpPr>
          <p:cNvPr id="79" name="Rectangle 78"/>
          <p:cNvSpPr/>
          <p:nvPr/>
        </p:nvSpPr>
        <p:spPr>
          <a:xfrm>
            <a:off x="3919728" y="243687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4056888" y="2414016"/>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Contact</a:t>
            </a:r>
          </a:p>
        </p:txBody>
      </p:sp>
      <p:sp>
        <p:nvSpPr>
          <p:cNvPr id="81" name="Rectangle 80"/>
          <p:cNvSpPr/>
          <p:nvPr/>
        </p:nvSpPr>
        <p:spPr>
          <a:xfrm>
            <a:off x="3919728" y="258318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4056888" y="2560320"/>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Address</a:t>
            </a:r>
          </a:p>
        </p:txBody>
      </p:sp>
      <p:sp>
        <p:nvSpPr>
          <p:cNvPr id="83" name="TextBox 82"/>
          <p:cNvSpPr txBox="1"/>
          <p:nvPr/>
        </p:nvSpPr>
        <p:spPr>
          <a:xfrm>
            <a:off x="3919728" y="2706624"/>
            <a:ext cx="734567" cy="137160"/>
          </a:xfrm>
          <a:prstGeom prst="rect">
            <a:avLst/>
          </a:prstGeom>
          <a:noFill/>
        </p:spPr>
        <p:txBody>
          <a:bodyPr wrap="square" lIns="0" rIns="0" tIns="0" bIns="0" anchor="t">
            <a:spAutoFit/>
          </a:bodyPr>
          <a:lstStyle/>
          <a:p>
            <a:pPr algn="l">
              <a:lnSpc>
                <a:spcPct val="100000"/>
              </a:lnSpc>
            </a:pPr>
            <a:r>
              <a:rPr sz="530" b="1" i="0" lang="en-US">
                <a:solidFill>
                  <a:srgbClr val="0B3A5D"/>
                </a:solidFill>
                <a:latin typeface="Segoe UI"/>
              </a:rPr>
              <a:t>Web &amp; Shop</a:t>
            </a:r>
          </a:p>
        </p:txBody>
      </p:sp>
      <p:sp>
        <p:nvSpPr>
          <p:cNvPr id="84" name="Rectangle 83"/>
          <p:cNvSpPr/>
          <p:nvPr/>
        </p:nvSpPr>
        <p:spPr>
          <a:xfrm>
            <a:off x="3919728"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4056888" y="285292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Website</a:t>
            </a:r>
          </a:p>
        </p:txBody>
      </p:sp>
      <p:sp>
        <p:nvSpPr>
          <p:cNvPr id="86" name="Rectangle 85"/>
          <p:cNvSpPr/>
          <p:nvPr/>
        </p:nvSpPr>
        <p:spPr>
          <a:xfrm>
            <a:off x="3919728" y="302209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4056888" y="299923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Shop</a:t>
            </a:r>
          </a:p>
        </p:txBody>
      </p:sp>
      <p:sp>
        <p:nvSpPr>
          <p:cNvPr id="88" name="Rectangle 87"/>
          <p:cNvSpPr/>
          <p:nvPr/>
        </p:nvSpPr>
        <p:spPr>
          <a:xfrm>
            <a:off x="3919728" y="316839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4056888" y="3145536"/>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Etsy</a:t>
            </a:r>
          </a:p>
        </p:txBody>
      </p:sp>
      <p:sp>
        <p:nvSpPr>
          <p:cNvPr id="90" name="TextBox 89"/>
          <p:cNvSpPr txBox="1"/>
          <p:nvPr/>
        </p:nvSpPr>
        <p:spPr>
          <a:xfrm>
            <a:off x="3919728" y="3291840"/>
            <a:ext cx="734567" cy="137160"/>
          </a:xfrm>
          <a:prstGeom prst="rect">
            <a:avLst/>
          </a:prstGeom>
          <a:noFill/>
        </p:spPr>
        <p:txBody>
          <a:bodyPr wrap="square" lIns="0" rIns="0" tIns="0" bIns="0" anchor="t">
            <a:spAutoFit/>
          </a:bodyPr>
          <a:lstStyle/>
          <a:p>
            <a:pPr algn="l">
              <a:lnSpc>
                <a:spcPct val="100000"/>
              </a:lnSpc>
            </a:pPr>
            <a:r>
              <a:rPr sz="530" b="1" i="0" lang="en-US">
                <a:solidFill>
                  <a:srgbClr val="0B3A5D"/>
                </a:solidFill>
                <a:latin typeface="Segoe UI"/>
              </a:rPr>
              <a:t>Social Media</a:t>
            </a:r>
          </a:p>
        </p:txBody>
      </p:sp>
      <p:sp>
        <p:nvSpPr>
          <p:cNvPr id="91" name="Rectangle 90"/>
          <p:cNvSpPr/>
          <p:nvPr/>
        </p:nvSpPr>
        <p:spPr>
          <a:xfrm>
            <a:off x="3919728" y="346100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4056888" y="3438144"/>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Instagram</a:t>
            </a:r>
          </a:p>
        </p:txBody>
      </p:sp>
      <p:sp>
        <p:nvSpPr>
          <p:cNvPr id="93" name="Rectangle 92"/>
          <p:cNvSpPr/>
          <p:nvPr/>
        </p:nvSpPr>
        <p:spPr>
          <a:xfrm>
            <a:off x="3919728" y="360730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4056888" y="358444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TikTok</a:t>
            </a:r>
          </a:p>
        </p:txBody>
      </p:sp>
      <p:sp>
        <p:nvSpPr>
          <p:cNvPr id="95" name="Rectangle 94"/>
          <p:cNvSpPr/>
          <p:nvPr/>
        </p:nvSpPr>
        <p:spPr>
          <a:xfrm>
            <a:off x="4690872" y="229057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4828032" y="226771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Facebook</a:t>
            </a:r>
          </a:p>
        </p:txBody>
      </p:sp>
      <p:sp>
        <p:nvSpPr>
          <p:cNvPr id="97" name="Rectangle 96"/>
          <p:cNvSpPr/>
          <p:nvPr/>
        </p:nvSpPr>
        <p:spPr>
          <a:xfrm>
            <a:off x="4690872" y="243687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4828032" y="2414016"/>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Twitter / X</a:t>
            </a:r>
          </a:p>
        </p:txBody>
      </p:sp>
      <p:sp>
        <p:nvSpPr>
          <p:cNvPr id="99" name="Rectangle 98"/>
          <p:cNvSpPr/>
          <p:nvPr/>
        </p:nvSpPr>
        <p:spPr>
          <a:xfrm>
            <a:off x="4690872" y="258318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4828032" y="2560320"/>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Bluesky</a:t>
            </a:r>
          </a:p>
        </p:txBody>
      </p:sp>
      <p:sp>
        <p:nvSpPr>
          <p:cNvPr id="101" name="Rectangle 100"/>
          <p:cNvSpPr/>
          <p:nvPr/>
        </p:nvSpPr>
        <p:spPr>
          <a:xfrm>
            <a:off x="4690872" y="272948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TextBox 101"/>
          <p:cNvSpPr txBox="1"/>
          <p:nvPr/>
        </p:nvSpPr>
        <p:spPr>
          <a:xfrm>
            <a:off x="4828032" y="2706624"/>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Threads</a:t>
            </a:r>
          </a:p>
        </p:txBody>
      </p:sp>
      <p:sp>
        <p:nvSpPr>
          <p:cNvPr id="103" name="Rectangle 102"/>
          <p:cNvSpPr/>
          <p:nvPr/>
        </p:nvSpPr>
        <p:spPr>
          <a:xfrm>
            <a:off x="4690872"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4828032" y="285292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Mastodon</a:t>
            </a:r>
          </a:p>
        </p:txBody>
      </p:sp>
      <p:sp>
        <p:nvSpPr>
          <p:cNvPr id="105" name="Rectangle 104"/>
          <p:cNvSpPr/>
          <p:nvPr/>
        </p:nvSpPr>
        <p:spPr>
          <a:xfrm>
            <a:off x="4690872" y="302209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4828032" y="299923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Pinterest</a:t>
            </a:r>
          </a:p>
        </p:txBody>
      </p:sp>
      <p:sp>
        <p:nvSpPr>
          <p:cNvPr id="107" name="TextBox 106"/>
          <p:cNvSpPr txBox="1"/>
          <p:nvPr/>
        </p:nvSpPr>
        <p:spPr>
          <a:xfrm>
            <a:off x="4690872" y="3145536"/>
            <a:ext cx="734567" cy="137160"/>
          </a:xfrm>
          <a:prstGeom prst="rect">
            <a:avLst/>
          </a:prstGeom>
          <a:noFill/>
        </p:spPr>
        <p:txBody>
          <a:bodyPr wrap="square" lIns="0" rIns="0" tIns="0" bIns="0" anchor="t">
            <a:spAutoFit/>
          </a:bodyPr>
          <a:lstStyle/>
          <a:p>
            <a:pPr algn="l">
              <a:lnSpc>
                <a:spcPct val="100000"/>
              </a:lnSpc>
            </a:pPr>
            <a:r>
              <a:rPr sz="530" b="1" i="0" lang="en-US">
                <a:solidFill>
                  <a:srgbClr val="0B3A5D"/>
                </a:solidFill>
                <a:latin typeface="Segoe UI"/>
              </a:rPr>
              <a:t>Video &amp; Music</a:t>
            </a:r>
          </a:p>
        </p:txBody>
      </p:sp>
      <p:sp>
        <p:nvSpPr>
          <p:cNvPr id="108" name="Rectangle 107"/>
          <p:cNvSpPr/>
          <p:nvPr/>
        </p:nvSpPr>
        <p:spPr>
          <a:xfrm>
            <a:off x="4690872" y="331470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4828032" y="3291840"/>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YouTube</a:t>
            </a:r>
          </a:p>
        </p:txBody>
      </p:sp>
      <p:sp>
        <p:nvSpPr>
          <p:cNvPr id="110" name="Rectangle 109"/>
          <p:cNvSpPr/>
          <p:nvPr/>
        </p:nvSpPr>
        <p:spPr>
          <a:xfrm>
            <a:off x="4690872" y="346100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TextBox 110"/>
          <p:cNvSpPr txBox="1"/>
          <p:nvPr/>
        </p:nvSpPr>
        <p:spPr>
          <a:xfrm>
            <a:off x="4828032" y="3438144"/>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Twitch</a:t>
            </a:r>
          </a:p>
        </p:txBody>
      </p:sp>
      <p:sp>
        <p:nvSpPr>
          <p:cNvPr id="112" name="Rectangle 111"/>
          <p:cNvSpPr/>
          <p:nvPr/>
        </p:nvSpPr>
        <p:spPr>
          <a:xfrm>
            <a:off x="4690872" y="360730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TextBox 112"/>
          <p:cNvSpPr txBox="1"/>
          <p:nvPr/>
        </p:nvSpPr>
        <p:spPr>
          <a:xfrm>
            <a:off x="4828032" y="358444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Spotify</a:t>
            </a:r>
          </a:p>
        </p:txBody>
      </p:sp>
      <p:sp>
        <p:nvSpPr>
          <p:cNvPr id="114" name="Rectangle 113"/>
          <p:cNvSpPr/>
          <p:nvPr/>
        </p:nvSpPr>
        <p:spPr>
          <a:xfrm>
            <a:off x="5462016" y="229057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TextBox 114"/>
          <p:cNvSpPr txBox="1"/>
          <p:nvPr/>
        </p:nvSpPr>
        <p:spPr>
          <a:xfrm>
            <a:off x="5599176" y="226771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SoundCloud</a:t>
            </a:r>
          </a:p>
        </p:txBody>
      </p:sp>
      <p:sp>
        <p:nvSpPr>
          <p:cNvPr id="116" name="Rectangle 115"/>
          <p:cNvSpPr/>
          <p:nvPr/>
        </p:nvSpPr>
        <p:spPr>
          <a:xfrm>
            <a:off x="5462016" y="243687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TextBox 116"/>
          <p:cNvSpPr txBox="1"/>
          <p:nvPr/>
        </p:nvSpPr>
        <p:spPr>
          <a:xfrm>
            <a:off x="5599176" y="2414016"/>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Bandcamp</a:t>
            </a:r>
          </a:p>
        </p:txBody>
      </p:sp>
      <p:sp>
        <p:nvSpPr>
          <p:cNvPr id="118" name="TextBox 117"/>
          <p:cNvSpPr txBox="1"/>
          <p:nvPr/>
        </p:nvSpPr>
        <p:spPr>
          <a:xfrm>
            <a:off x="5462016" y="2560320"/>
            <a:ext cx="734567" cy="137160"/>
          </a:xfrm>
          <a:prstGeom prst="rect">
            <a:avLst/>
          </a:prstGeom>
          <a:noFill/>
        </p:spPr>
        <p:txBody>
          <a:bodyPr wrap="square" lIns="0" rIns="0" tIns="0" bIns="0" anchor="t">
            <a:spAutoFit/>
          </a:bodyPr>
          <a:lstStyle/>
          <a:p>
            <a:pPr algn="l">
              <a:lnSpc>
                <a:spcPct val="100000"/>
              </a:lnSpc>
            </a:pPr>
            <a:r>
              <a:rPr sz="459" b="1" i="0" lang="en-US">
                <a:solidFill>
                  <a:srgbClr val="0B3A5D"/>
                </a:solidFill>
                <a:latin typeface="Segoe UI"/>
              </a:rPr>
              <a:t>Community &amp; Messenger</a:t>
            </a:r>
          </a:p>
        </p:txBody>
      </p:sp>
      <p:sp>
        <p:nvSpPr>
          <p:cNvPr id="119" name="Rectangle 118"/>
          <p:cNvSpPr/>
          <p:nvPr/>
        </p:nvSpPr>
        <p:spPr>
          <a:xfrm>
            <a:off x="5462016" y="272948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0" name="TextBox 119"/>
          <p:cNvSpPr txBox="1"/>
          <p:nvPr/>
        </p:nvSpPr>
        <p:spPr>
          <a:xfrm>
            <a:off x="5599176" y="2706624"/>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Discord</a:t>
            </a:r>
          </a:p>
        </p:txBody>
      </p:sp>
      <p:sp>
        <p:nvSpPr>
          <p:cNvPr id="121" name="Rectangle 120"/>
          <p:cNvSpPr/>
          <p:nvPr/>
        </p:nvSpPr>
        <p:spPr>
          <a:xfrm>
            <a:off x="5462016"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TextBox 121"/>
          <p:cNvSpPr txBox="1"/>
          <p:nvPr/>
        </p:nvSpPr>
        <p:spPr>
          <a:xfrm>
            <a:off x="5599176" y="285292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WhatsApp</a:t>
            </a:r>
          </a:p>
        </p:txBody>
      </p:sp>
      <p:sp>
        <p:nvSpPr>
          <p:cNvPr id="123" name="Rectangle 122"/>
          <p:cNvSpPr/>
          <p:nvPr/>
        </p:nvSpPr>
        <p:spPr>
          <a:xfrm>
            <a:off x="5462016" y="302209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TextBox 123"/>
          <p:cNvSpPr txBox="1"/>
          <p:nvPr/>
        </p:nvSpPr>
        <p:spPr>
          <a:xfrm>
            <a:off x="5599176" y="299923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Telegram</a:t>
            </a:r>
          </a:p>
        </p:txBody>
      </p:sp>
      <p:sp>
        <p:nvSpPr>
          <p:cNvPr id="125" name="TextBox 124"/>
          <p:cNvSpPr txBox="1"/>
          <p:nvPr/>
        </p:nvSpPr>
        <p:spPr>
          <a:xfrm>
            <a:off x="5462016" y="3145536"/>
            <a:ext cx="734567" cy="137160"/>
          </a:xfrm>
          <a:prstGeom prst="rect">
            <a:avLst/>
          </a:prstGeom>
          <a:noFill/>
        </p:spPr>
        <p:txBody>
          <a:bodyPr wrap="square" lIns="0" rIns="0" tIns="0" bIns="0" anchor="t">
            <a:spAutoFit/>
          </a:bodyPr>
          <a:lstStyle/>
          <a:p>
            <a:pPr algn="l">
              <a:lnSpc>
                <a:spcPct val="100000"/>
              </a:lnSpc>
            </a:pPr>
            <a:r>
              <a:rPr sz="530" b="1" i="0" lang="en-US">
                <a:solidFill>
                  <a:srgbClr val="0B3A5D"/>
                </a:solidFill>
                <a:latin typeface="Segoe UI"/>
              </a:rPr>
              <a:t>Professional</a:t>
            </a:r>
          </a:p>
        </p:txBody>
      </p:sp>
      <p:sp>
        <p:nvSpPr>
          <p:cNvPr id="126" name="Rectangle 125"/>
          <p:cNvSpPr/>
          <p:nvPr/>
        </p:nvSpPr>
        <p:spPr>
          <a:xfrm>
            <a:off x="5462016" y="331470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TextBox 126"/>
          <p:cNvSpPr txBox="1"/>
          <p:nvPr/>
        </p:nvSpPr>
        <p:spPr>
          <a:xfrm>
            <a:off x="5599176" y="3291840"/>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LinkedIn</a:t>
            </a:r>
          </a:p>
        </p:txBody>
      </p:sp>
      <p:sp>
        <p:nvSpPr>
          <p:cNvPr id="128" name="Rectangle 127"/>
          <p:cNvSpPr/>
          <p:nvPr/>
        </p:nvSpPr>
        <p:spPr>
          <a:xfrm>
            <a:off x="5462016" y="3461004"/>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TextBox 128"/>
          <p:cNvSpPr txBox="1"/>
          <p:nvPr/>
        </p:nvSpPr>
        <p:spPr>
          <a:xfrm>
            <a:off x="5599176" y="3438144"/>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XING</a:t>
            </a:r>
          </a:p>
        </p:txBody>
      </p:sp>
      <p:sp>
        <p:nvSpPr>
          <p:cNvPr id="130" name="TextBox 129"/>
          <p:cNvSpPr txBox="1"/>
          <p:nvPr/>
        </p:nvSpPr>
        <p:spPr>
          <a:xfrm>
            <a:off x="5462016" y="3584448"/>
            <a:ext cx="734567" cy="137160"/>
          </a:xfrm>
          <a:prstGeom prst="rect">
            <a:avLst/>
          </a:prstGeom>
          <a:noFill/>
        </p:spPr>
        <p:txBody>
          <a:bodyPr wrap="square" lIns="0" rIns="0" tIns="0" bIns="0" anchor="t">
            <a:spAutoFit/>
          </a:bodyPr>
          <a:lstStyle/>
          <a:p>
            <a:pPr algn="l">
              <a:lnSpc>
                <a:spcPct val="100000"/>
              </a:lnSpc>
            </a:pPr>
            <a:r>
              <a:rPr sz="459" b="1" i="0" lang="en-US">
                <a:solidFill>
                  <a:srgbClr val="0B3A5D"/>
                </a:solidFill>
                <a:latin typeface="Segoe UI"/>
              </a:rPr>
              <a:t>Portfolio &amp; Support</a:t>
            </a:r>
          </a:p>
        </p:txBody>
      </p:sp>
      <p:sp>
        <p:nvSpPr>
          <p:cNvPr id="131" name="Rectangle 130"/>
          <p:cNvSpPr/>
          <p:nvPr/>
        </p:nvSpPr>
        <p:spPr>
          <a:xfrm>
            <a:off x="6233160" y="2290572"/>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TextBox 131"/>
          <p:cNvSpPr txBox="1"/>
          <p:nvPr/>
        </p:nvSpPr>
        <p:spPr>
          <a:xfrm>
            <a:off x="6370320" y="226771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Patreon</a:t>
            </a:r>
          </a:p>
        </p:txBody>
      </p:sp>
      <p:sp>
        <p:nvSpPr>
          <p:cNvPr id="133" name="Rectangle 132"/>
          <p:cNvSpPr/>
          <p:nvPr/>
        </p:nvSpPr>
        <p:spPr>
          <a:xfrm>
            <a:off x="6233160" y="2436876"/>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4" name="TextBox 133"/>
          <p:cNvSpPr txBox="1"/>
          <p:nvPr/>
        </p:nvSpPr>
        <p:spPr>
          <a:xfrm>
            <a:off x="6370320" y="2414016"/>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Ko-fi</a:t>
            </a:r>
          </a:p>
        </p:txBody>
      </p:sp>
      <p:sp>
        <p:nvSpPr>
          <p:cNvPr id="135" name="Rectangle 134"/>
          <p:cNvSpPr/>
          <p:nvPr/>
        </p:nvSpPr>
        <p:spPr>
          <a:xfrm>
            <a:off x="6233160" y="2583180"/>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6" name="TextBox 135"/>
          <p:cNvSpPr txBox="1"/>
          <p:nvPr/>
        </p:nvSpPr>
        <p:spPr>
          <a:xfrm>
            <a:off x="6370320" y="2560320"/>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ArtStation</a:t>
            </a:r>
          </a:p>
        </p:txBody>
      </p:sp>
      <p:sp>
        <p:nvSpPr>
          <p:cNvPr id="137" name="TextBox 136"/>
          <p:cNvSpPr txBox="1"/>
          <p:nvPr/>
        </p:nvSpPr>
        <p:spPr>
          <a:xfrm>
            <a:off x="6233160" y="2706624"/>
            <a:ext cx="734567" cy="137160"/>
          </a:xfrm>
          <a:prstGeom prst="rect">
            <a:avLst/>
          </a:prstGeom>
          <a:noFill/>
        </p:spPr>
        <p:txBody>
          <a:bodyPr wrap="square" lIns="0" rIns="0" tIns="0" bIns="0" anchor="t">
            <a:spAutoFit/>
          </a:bodyPr>
          <a:lstStyle/>
          <a:p>
            <a:pPr algn="l">
              <a:lnSpc>
                <a:spcPct val="100000"/>
              </a:lnSpc>
            </a:pPr>
            <a:r>
              <a:rPr sz="530" b="1" i="0" lang="en-US">
                <a:solidFill>
                  <a:srgbClr val="0B3A5D"/>
                </a:solidFill>
                <a:latin typeface="Segoe UI"/>
              </a:rPr>
              <a:t>Other</a:t>
            </a:r>
          </a:p>
        </p:txBody>
      </p:sp>
      <p:sp>
        <p:nvSpPr>
          <p:cNvPr id="138" name="Rectangle 137"/>
          <p:cNvSpPr/>
          <p:nvPr/>
        </p:nvSpPr>
        <p:spPr>
          <a:xfrm>
            <a:off x="6233160" y="2875788"/>
            <a:ext cx="91440" cy="91440"/>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9" name="TextBox 138"/>
          <p:cNvSpPr txBox="1"/>
          <p:nvPr/>
        </p:nvSpPr>
        <p:spPr>
          <a:xfrm>
            <a:off x="6370320" y="2852928"/>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Internal Info Page</a:t>
            </a:r>
          </a:p>
        </p:txBody>
      </p:sp>
      <p:sp>
        <p:nvSpPr>
          <p:cNvPr id="140" name="Rectangle 139"/>
          <p:cNvSpPr/>
          <p:nvPr/>
        </p:nvSpPr>
        <p:spPr>
          <a:xfrm>
            <a:off x="6233160" y="3022092"/>
            <a:ext cx="91440" cy="91440"/>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1" name="TextBox 140"/>
          <p:cNvSpPr txBox="1"/>
          <p:nvPr/>
        </p:nvSpPr>
        <p:spPr>
          <a:xfrm>
            <a:off x="6234988" y="3010204"/>
            <a:ext cx="91440" cy="91440"/>
          </a:xfrm>
          <a:prstGeom prst="rect">
            <a:avLst/>
          </a:prstGeom>
          <a:noFill/>
        </p:spPr>
        <p:txBody>
          <a:bodyPr wrap="square" lIns="0" rIns="0" tIns="0" bIns="0" anchor="t">
            <a:spAutoFit/>
          </a:bodyPr>
          <a:lstStyle/>
          <a:p>
            <a:pPr algn="ctr">
              <a:lnSpc>
                <a:spcPct val="100000"/>
              </a:lnSpc>
            </a:pPr>
            <a:r>
              <a:rPr sz="550" b="1" i="0" lang="en-US">
                <a:solidFill>
                  <a:srgbClr val="FFFFFF"/>
                </a:solidFill>
                <a:latin typeface="Segoe UI"/>
              </a:rPr>
              <a:t>L</a:t>
            </a:r>
          </a:p>
        </p:txBody>
      </p:sp>
      <p:sp>
        <p:nvSpPr>
          <p:cNvPr id="142" name="TextBox 141"/>
          <p:cNvSpPr txBox="1"/>
          <p:nvPr/>
        </p:nvSpPr>
        <p:spPr>
          <a:xfrm>
            <a:off x="6370320" y="2999232"/>
            <a:ext cx="615695" cy="137160"/>
          </a:xfrm>
          <a:prstGeom prst="rect">
            <a:avLst/>
          </a:prstGeom>
          <a:noFill/>
        </p:spPr>
        <p:txBody>
          <a:bodyPr wrap="square" lIns="0" rIns="0" tIns="0" bIns="0" anchor="t">
            <a:spAutoFit/>
          </a:bodyPr>
          <a:lstStyle/>
          <a:p>
            <a:pPr algn="l">
              <a:lnSpc>
                <a:spcPct val="100000"/>
              </a:lnSpc>
            </a:pPr>
            <a:r>
              <a:rPr sz="540" b="0" i="0" lang="en-US">
                <a:solidFill>
                  <a:srgbClr val="1F2933"/>
                </a:solidFill>
                <a:latin typeface="Segoe UI"/>
              </a:rPr>
              <a:t>Favorites</a:t>
            </a:r>
          </a:p>
        </p:txBody>
      </p:sp>
      <p:sp>
        <p:nvSpPr>
          <p:cNvPr id="143" name="Rectangle 142"/>
          <p:cNvSpPr/>
          <p:nvPr/>
        </p:nvSpPr>
        <p:spPr>
          <a:xfrm>
            <a:off x="2377440" y="3767328"/>
            <a:ext cx="4626864"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4" name="TextBox 143"/>
          <p:cNvSpPr txBox="1"/>
          <p:nvPr/>
        </p:nvSpPr>
        <p:spPr>
          <a:xfrm>
            <a:off x="2377440" y="3831335"/>
            <a:ext cx="1005840" cy="137160"/>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Items per page:</a:t>
            </a:r>
          </a:p>
        </p:txBody>
      </p:sp>
      <p:sp>
        <p:nvSpPr>
          <p:cNvPr id="145" name="Rounded Rectangle 144"/>
          <p:cNvSpPr/>
          <p:nvPr/>
        </p:nvSpPr>
        <p:spPr>
          <a:xfrm>
            <a:off x="3419856" y="3803904"/>
            <a:ext cx="384048" cy="182880"/>
          </a:xfrm>
          <a:prstGeom prst="roundRect">
            <a:avLst>
              <a:gd name="adj" fmla="val 8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6" name="TextBox 145"/>
          <p:cNvSpPr txBox="1"/>
          <p:nvPr/>
        </p:nvSpPr>
        <p:spPr>
          <a:xfrm>
            <a:off x="3419856" y="3835908"/>
            <a:ext cx="384048"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25</a:t>
            </a:r>
          </a:p>
        </p:txBody>
      </p:sp>
      <p:sp>
        <p:nvSpPr>
          <p:cNvPr id="147" name="Rounded Rectangle 146"/>
          <p:cNvSpPr/>
          <p:nvPr/>
        </p:nvSpPr>
        <p:spPr>
          <a:xfrm>
            <a:off x="3913632" y="3803904"/>
            <a:ext cx="475488" cy="182880"/>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8" name="TextBox 147"/>
          <p:cNvSpPr txBox="1"/>
          <p:nvPr/>
        </p:nvSpPr>
        <p:spPr>
          <a:xfrm>
            <a:off x="3913632" y="3826764"/>
            <a:ext cx="475488" cy="137160"/>
          </a:xfrm>
          <a:prstGeom prst="rect">
            <a:avLst/>
          </a:prstGeom>
          <a:noFill/>
        </p:spPr>
        <p:txBody>
          <a:bodyPr wrap="square" lIns="0" rIns="0" tIns="0" bIns="0" anchor="t">
            <a:spAutoFit/>
          </a:bodyPr>
          <a:lstStyle/>
          <a:p>
            <a:pPr algn="ctr">
              <a:lnSpc>
                <a:spcPct val="100000"/>
              </a:lnSpc>
            </a:pPr>
            <a:r>
              <a:rPr sz="550" b="0" i="0" lang="en-US">
                <a:solidFill>
                  <a:srgbClr val="1F2933"/>
                </a:solidFill>
                <a:latin typeface="Segoe UI"/>
              </a:rPr>
              <a:t>Close</a:t>
            </a:r>
          </a:p>
        </p:txBody>
      </p:sp>
      <p:sp>
        <p:nvSpPr>
          <p:cNvPr id="149" name="Oval 148"/>
          <p:cNvSpPr/>
          <p:nvPr/>
        </p:nvSpPr>
        <p:spPr>
          <a:xfrm>
            <a:off x="5916168" y="16916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0" name="TextBox 149"/>
          <p:cNvSpPr txBox="1"/>
          <p:nvPr/>
        </p:nvSpPr>
        <p:spPr>
          <a:xfrm>
            <a:off x="5916168" y="17510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151" name="Oval 150"/>
          <p:cNvSpPr/>
          <p:nvPr/>
        </p:nvSpPr>
        <p:spPr>
          <a:xfrm>
            <a:off x="2057400" y="24963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2" name="TextBox 151"/>
          <p:cNvSpPr txBox="1"/>
          <p:nvPr/>
        </p:nvSpPr>
        <p:spPr>
          <a:xfrm>
            <a:off x="2057400" y="25557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153" name="Oval 152"/>
          <p:cNvSpPr/>
          <p:nvPr/>
        </p:nvSpPr>
        <p:spPr>
          <a:xfrm>
            <a:off x="3209544" y="3758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4" name="TextBox 153"/>
          <p:cNvSpPr txBox="1"/>
          <p:nvPr/>
        </p:nvSpPr>
        <p:spPr>
          <a:xfrm>
            <a:off x="3209544" y="38176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55" name="TextBox 154"/>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“Screen Options” button</a:t>
            </a:r>
          </a:p>
        </p:txBody>
      </p:sp>
      <p:sp>
        <p:nvSpPr>
          <p:cNvPr id="156" name="TextBox 155"/>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Screen Options</a:t>
            </a:r>
          </a:p>
        </p:txBody>
      </p:sp>
      <p:sp>
        <p:nvSpPr>
          <p:cNvPr id="157" name="TextBox 156"/>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Opens the panel with the tick boxes.</a:t>
            </a:r>
          </a:p>
        </p:txBody>
      </p:sp>
      <p:sp>
        <p:nvSpPr>
          <p:cNvPr id="158" name="TextBox 157"/>
          <p:cNvSpPr txBox="1"/>
          <p:nvPr/>
        </p:nvSpPr>
        <p:spPr>
          <a:xfrm>
            <a:off x="7744967" y="2331466"/>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Visible Columns</a:t>
            </a:r>
          </a:p>
        </p:txBody>
      </p:sp>
      <p:sp>
        <p:nvSpPr>
          <p:cNvPr id="159" name="TextBox 158"/>
          <p:cNvSpPr txBox="1"/>
          <p:nvPr/>
        </p:nvSpPr>
        <p:spPr>
          <a:xfrm>
            <a:off x="7744967" y="2551176"/>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All </a:t>
            </a:r>
            <a:r>
              <a:rPr sz="1000" b="1" i="0" lang="en-US">
                <a:solidFill>
                  <a:srgbClr val="3B4A57"/>
                </a:solidFill>
                <a:latin typeface="Segoe UI"/>
              </a:rPr>
              <a:t>48</a:t>
            </a:r>
            <a:r>
              <a:rPr sz="1000" b="0" i="0" lang="en-US">
                <a:solidFill>
                  <a:srgbClr val="3B4A57"/>
                </a:solidFill>
                <a:latin typeface="Segoe UI"/>
              </a:rPr>
              <a:t> columns, grouped as in the form - only </a:t>
            </a:r>
            <a:r>
              <a:rPr sz="1000" b="1" i="0" lang="en-US">
                <a:solidFill>
                  <a:srgbClr val="3B4A57"/>
                </a:solidFill>
                <a:latin typeface="Segoe UI"/>
              </a:rPr>
              <a:t>Name</a:t>
            </a:r>
            <a:r>
              <a:rPr sz="1000" b="0" i="0" lang="en-US">
                <a:solidFill>
                  <a:srgbClr val="3B4A57"/>
                </a:solidFill>
                <a:latin typeface="Segoe UI"/>
              </a:rPr>
              <a:t> always stays on.</a:t>
            </a:r>
          </a:p>
        </p:txBody>
      </p:sp>
      <p:sp>
        <p:nvSpPr>
          <p:cNvPr id="160" name="TextBox 159"/>
          <p:cNvSpPr txBox="1"/>
          <p:nvPr/>
        </p:nvSpPr>
        <p:spPr>
          <a:xfrm>
            <a:off x="7744967" y="3080512"/>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Items per page</a:t>
            </a:r>
          </a:p>
        </p:txBody>
      </p:sp>
      <p:sp>
        <p:nvSpPr>
          <p:cNvPr id="161" name="TextBox 160"/>
          <p:cNvSpPr txBox="1"/>
          <p:nvPr/>
        </p:nvSpPr>
        <p:spPr>
          <a:xfrm>
            <a:off x="7744967" y="3300222"/>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number between 1 and 200. 25 is preset.</a:t>
            </a:r>
          </a:p>
        </p:txBody>
      </p:sp>
      <p:sp>
        <p:nvSpPr>
          <p:cNvPr id="162" name="TextBox 161"/>
          <p:cNvSpPr txBox="1"/>
          <p:nvPr/>
        </p:nvSpPr>
        <p:spPr>
          <a:xfrm>
            <a:off x="7744967" y="3674617"/>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Stored per user</a:t>
            </a:r>
          </a:p>
        </p:txBody>
      </p:sp>
      <p:sp>
        <p:nvSpPr>
          <p:cNvPr id="163" name="TextBox 162"/>
          <p:cNvSpPr txBox="1"/>
          <p:nvPr/>
        </p:nvSpPr>
        <p:spPr>
          <a:xfrm>
            <a:off x="7744967" y="3894327"/>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Your selection applies to your own account only and survives to your next visit.</a:t>
            </a:r>
          </a:p>
        </p:txBody>
      </p:sp>
      <p:sp>
        <p:nvSpPr>
          <p:cNvPr id="164" name="Rectangle 16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5" name="Rectangle 16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6" name="TextBox 16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67" name="TextBox 16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For a clean-up switch everything off except the two or three columns in question. The </a:t>
            </a:r>
            <a:r>
              <a:rPr sz="1000" b="1" i="0" lang="en-US">
                <a:solidFill>
                  <a:srgbClr val="2B3844"/>
                </a:solidFill>
                <a:latin typeface="Segoe UI"/>
              </a:rPr>
              <a:t>Events</a:t>
            </a:r>
            <a:r>
              <a:rPr sz="1000" b="0" i="0" lang="en-US">
                <a:solidFill>
                  <a:srgbClr val="2B3844"/>
                </a:solidFill>
                <a:latin typeface="Segoe UI"/>
              </a:rPr>
              <a:t> column only exists with the </a:t>
            </a:r>
            <a:r>
              <a:rPr sz="1000" b="0" i="1" lang="en-US">
                <a:solidFill>
                  <a:srgbClr val="2B3844"/>
                </a:solidFill>
                <a:latin typeface="Segoe UI"/>
              </a:rPr>
              <a:t>Event Calendar</a:t>
            </a:r>
            <a:r>
              <a:rPr sz="1000" b="0" i="0" lang="en-US">
                <a:solidFill>
                  <a:srgbClr val="2B3844"/>
                </a:solidFill>
                <a:latin typeface="Segoe UI"/>
              </a:rPr>
              <a:t> - it syncs any change there with the programme items.</a:t>
            </a:r>
          </a:p>
        </p:txBody>
      </p:sp>
      <p:sp>
        <p:nvSpPr>
          <p:cNvPr id="168" name="Rectangle 16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9" name="TextBox 16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The Mass Editor</a:t>
            </a:r>
          </a:p>
        </p:txBody>
      </p:sp>
      <p:sp>
        <p:nvSpPr>
          <p:cNvPr id="170" name="TextBox 16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91 / 153</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Changing many rows at once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Tick the boxes in the rows on the left.</a:t>
            </a:r>
          </a:p>
        </p:txBody>
      </p:sp>
      <p:sp>
        <p:nvSpPr>
          <p:cNvPr id="9" name="TextBox 8"/>
          <p:cNvSpPr txBox="1"/>
          <p:nvPr/>
        </p:nvSpPr>
        <p:spPr>
          <a:xfrm>
            <a:off x="950976" y="1577213"/>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box in the header row selects everything on the current page.</a:t>
            </a:r>
          </a:p>
        </p:txBody>
      </p:sp>
      <p:sp>
        <p:nvSpPr>
          <p:cNvPr id="10" name="Oval 9"/>
          <p:cNvSpPr/>
          <p:nvPr/>
        </p:nvSpPr>
        <p:spPr>
          <a:xfrm>
            <a:off x="566928" y="211366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5480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04517"/>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the action you want under </a:t>
            </a:r>
            <a:r>
              <a:rPr sz="1150" b="1" i="0" lang="en-US">
                <a:solidFill>
                  <a:srgbClr val="25333F"/>
                </a:solidFill>
                <a:latin typeface="Segoe UI"/>
              </a:rPr>
              <a:t>-- Bulk Actions --</a:t>
            </a:r>
            <a:r>
              <a:rPr sz="1150" b="0" i="0" lang="en-US">
                <a:solidFill>
                  <a:srgbClr val="25333F"/>
                </a:solidFill>
                <a:latin typeface="Segoe UI"/>
              </a:rPr>
              <a:t>.</a:t>
            </a:r>
          </a:p>
        </p:txBody>
      </p:sp>
      <p:sp>
        <p:nvSpPr>
          <p:cNvPr id="13" name="Oval 12"/>
          <p:cNvSpPr/>
          <p:nvPr/>
        </p:nvSpPr>
        <p:spPr>
          <a:xfrm>
            <a:off x="566928" y="25295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57073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20442"/>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Set the value in the field next to it.</a:t>
            </a:r>
          </a:p>
        </p:txBody>
      </p:sp>
      <p:sp>
        <p:nvSpPr>
          <p:cNvPr id="16" name="TextBox 15"/>
          <p:cNvSpPr txBox="1"/>
          <p:nvPr/>
        </p:nvSpPr>
        <p:spPr>
          <a:xfrm>
            <a:off x="950976" y="2744343"/>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For instance the hall, the type or the country.</a:t>
            </a:r>
          </a:p>
        </p:txBody>
      </p:sp>
      <p:sp>
        <p:nvSpPr>
          <p:cNvPr id="17" name="Oval 16"/>
          <p:cNvSpPr/>
          <p:nvPr/>
        </p:nvSpPr>
        <p:spPr>
          <a:xfrm>
            <a:off x="566928" y="31360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17715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126867"/>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Apply</a:t>
            </a:r>
            <a:r>
              <a:rPr sz="1150" b="0" i="0" lang="en-US">
                <a:solidFill>
                  <a:srgbClr val="25333F"/>
                </a:solidFill>
                <a:latin typeface="Segoe UI"/>
              </a:rPr>
              <a:t>.</a:t>
            </a:r>
          </a:p>
        </p:txBody>
      </p:sp>
      <p:sp>
        <p:nvSpPr>
          <p:cNvPr id="20" name="TextBox 19"/>
          <p:cNvSpPr txBox="1"/>
          <p:nvPr/>
        </p:nvSpPr>
        <p:spPr>
          <a:xfrm>
            <a:off x="950976" y="3350768"/>
            <a:ext cx="349575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values are written into every marked row.</a:t>
            </a:r>
          </a:p>
        </p:txBody>
      </p:sp>
      <p:sp>
        <p:nvSpPr>
          <p:cNvPr id="21" name="Oval 20"/>
          <p:cNvSpPr/>
          <p:nvPr/>
        </p:nvSpPr>
        <p:spPr>
          <a:xfrm>
            <a:off x="566928" y="374243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378358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3" name="TextBox 22"/>
          <p:cNvSpPr txBox="1"/>
          <p:nvPr/>
        </p:nvSpPr>
        <p:spPr>
          <a:xfrm>
            <a:off x="950976" y="3733292"/>
            <a:ext cx="349575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Afterwards do not forget </a:t>
            </a:r>
            <a:r>
              <a:rPr sz="1150" b="1" i="0" lang="en-US">
                <a:solidFill>
                  <a:srgbClr val="25333F"/>
                </a:solidFill>
                <a:latin typeface="Segoe UI"/>
              </a:rPr>
              <a:t>Save All Changes</a:t>
            </a:r>
            <a:r>
              <a:rPr sz="1150" b="0" i="0" lang="en-US">
                <a:solidFill>
                  <a:srgbClr val="25333F"/>
                </a:solidFill>
                <a:latin typeface="Segoe UI"/>
              </a:rPr>
              <a:t>.</a:t>
            </a:r>
          </a:p>
        </p:txBody>
      </p:sp>
      <p:sp>
        <p:nvSpPr>
          <p:cNvPr id="24" name="Rectangle 23"/>
          <p:cNvSpPr/>
          <p:nvPr/>
        </p:nvSpPr>
        <p:spPr>
          <a:xfrm>
            <a:off x="4858207" y="1353312"/>
            <a:ext cx="6766560" cy="310896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4858207" y="1353312"/>
            <a:ext cx="676656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494964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7" name="Rectangle 26"/>
          <p:cNvSpPr/>
          <p:nvPr/>
        </p:nvSpPr>
        <p:spPr>
          <a:xfrm>
            <a:off x="4858207" y="1572768"/>
            <a:ext cx="1481328" cy="288950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00451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9" name="Rectangle 28"/>
          <p:cNvSpPr/>
          <p:nvPr/>
        </p:nvSpPr>
        <p:spPr>
          <a:xfrm>
            <a:off x="485820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00451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1" name="Rectangle 30"/>
          <p:cNvSpPr/>
          <p:nvPr/>
        </p:nvSpPr>
        <p:spPr>
          <a:xfrm>
            <a:off x="4858207" y="2112264"/>
            <a:ext cx="1481328" cy="115214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13252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3" name="TextBox 32"/>
          <p:cNvSpPr txBox="1"/>
          <p:nvPr/>
        </p:nvSpPr>
        <p:spPr>
          <a:xfrm>
            <a:off x="5132527" y="233629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Exhibitors</a:t>
            </a:r>
          </a:p>
        </p:txBody>
      </p:sp>
      <p:sp>
        <p:nvSpPr>
          <p:cNvPr id="34" name="TextBox 33"/>
          <p:cNvSpPr txBox="1"/>
          <p:nvPr/>
        </p:nvSpPr>
        <p:spPr>
          <a:xfrm>
            <a:off x="513252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5" name="TextBox 34"/>
          <p:cNvSpPr txBox="1"/>
          <p:nvPr/>
        </p:nvSpPr>
        <p:spPr>
          <a:xfrm>
            <a:off x="513252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6" name="TextBox 35"/>
          <p:cNvSpPr txBox="1"/>
          <p:nvPr/>
        </p:nvSpPr>
        <p:spPr>
          <a:xfrm>
            <a:off x="5132527" y="288493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Mass Editor</a:t>
            </a:r>
          </a:p>
        </p:txBody>
      </p:sp>
      <p:sp>
        <p:nvSpPr>
          <p:cNvPr id="37" name="TextBox 36"/>
          <p:cNvSpPr txBox="1"/>
          <p:nvPr/>
        </p:nvSpPr>
        <p:spPr>
          <a:xfrm>
            <a:off x="5132527" y="30678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Import / Export</a:t>
            </a:r>
          </a:p>
        </p:txBody>
      </p:sp>
      <p:sp>
        <p:nvSpPr>
          <p:cNvPr id="38" name="TextBox 37"/>
          <p:cNvSpPr txBox="1"/>
          <p:nvPr/>
        </p:nvSpPr>
        <p:spPr>
          <a:xfrm>
            <a:off x="5004511" y="332384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9" name="TextBox 38"/>
          <p:cNvSpPr txBox="1"/>
          <p:nvPr/>
        </p:nvSpPr>
        <p:spPr>
          <a:xfrm>
            <a:off x="5004511" y="356158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0" name="TextBox 39"/>
          <p:cNvSpPr txBox="1"/>
          <p:nvPr/>
        </p:nvSpPr>
        <p:spPr>
          <a:xfrm>
            <a:off x="6540703"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Event Exhibitor Mass Editor</a:t>
            </a:r>
          </a:p>
        </p:txBody>
      </p:sp>
      <p:sp>
        <p:nvSpPr>
          <p:cNvPr id="41" name="Rounded Rectangle 40"/>
          <p:cNvSpPr/>
          <p:nvPr/>
        </p:nvSpPr>
        <p:spPr>
          <a:xfrm>
            <a:off x="6540703" y="1975104"/>
            <a:ext cx="1253109"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540703" y="2016252"/>
            <a:ext cx="1253109"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Set Location  v</a:t>
            </a:r>
          </a:p>
        </p:txBody>
      </p:sp>
      <p:sp>
        <p:nvSpPr>
          <p:cNvPr id="43" name="Rounded Rectangle 42"/>
          <p:cNvSpPr/>
          <p:nvPr/>
        </p:nvSpPr>
        <p:spPr>
          <a:xfrm>
            <a:off x="7857820" y="1975104"/>
            <a:ext cx="867537" cy="219456"/>
          </a:xfrm>
          <a:prstGeom prst="roundRect">
            <a:avLst>
              <a:gd name="adj" fmla="val 12000"/>
            </a:avLst>
          </a:prstGeom>
          <a:solidFill>
            <a:srgbClr val="FFFFFF"/>
          </a:solidFill>
          <a:ln w="1016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857820" y="2016252"/>
            <a:ext cx="867537" cy="137160"/>
          </a:xfrm>
          <a:prstGeom prst="rect">
            <a:avLst/>
          </a:prstGeom>
          <a:noFill/>
        </p:spPr>
        <p:txBody>
          <a:bodyPr wrap="square" lIns="0" rIns="0" tIns="0" bIns="0" anchor="t">
            <a:spAutoFit/>
          </a:bodyPr>
          <a:lstStyle/>
          <a:p>
            <a:pPr algn="ctr">
              <a:lnSpc>
                <a:spcPct val="100000"/>
              </a:lnSpc>
            </a:pPr>
            <a:r>
              <a:rPr sz="650" b="0" i="0" lang="en-US">
                <a:solidFill>
                  <a:srgbClr val="1F2933"/>
                </a:solidFill>
                <a:latin typeface="Segoe UI"/>
              </a:rPr>
              <a:t>Hall 01  v</a:t>
            </a:r>
          </a:p>
        </p:txBody>
      </p:sp>
      <p:sp>
        <p:nvSpPr>
          <p:cNvPr id="45" name="Rounded Rectangle 44"/>
          <p:cNvSpPr/>
          <p:nvPr/>
        </p:nvSpPr>
        <p:spPr>
          <a:xfrm>
            <a:off x="8789365" y="1975104"/>
            <a:ext cx="626554"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8789365" y="2016252"/>
            <a:ext cx="626554"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Apply</a:t>
            </a:r>
          </a:p>
        </p:txBody>
      </p:sp>
      <p:sp>
        <p:nvSpPr>
          <p:cNvPr id="47" name="TextBox 46"/>
          <p:cNvSpPr txBox="1"/>
          <p:nvPr/>
        </p:nvSpPr>
        <p:spPr>
          <a:xfrm>
            <a:off x="9479927" y="2016252"/>
            <a:ext cx="674751"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3 selected</a:t>
            </a:r>
          </a:p>
        </p:txBody>
      </p:sp>
      <p:sp>
        <p:nvSpPr>
          <p:cNvPr id="48" name="Rounded Rectangle 47"/>
          <p:cNvSpPr/>
          <p:nvPr/>
        </p:nvSpPr>
        <p:spPr>
          <a:xfrm>
            <a:off x="10218686" y="1975104"/>
            <a:ext cx="1204912" cy="219456"/>
          </a:xfrm>
          <a:prstGeom prst="roundRect">
            <a:avLst>
              <a:gd name="adj" fmla="val 12000"/>
            </a:avLst>
          </a:prstGeom>
          <a:solidFill>
            <a:srgbClr val="2271B1"/>
          </a:solidFill>
          <a:ln w="1016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10218686" y="2016252"/>
            <a:ext cx="1204912" cy="137160"/>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Save All Changes</a:t>
            </a:r>
          </a:p>
        </p:txBody>
      </p:sp>
      <p:sp>
        <p:nvSpPr>
          <p:cNvPr id="50" name="Rectangle 49"/>
          <p:cNvSpPr/>
          <p:nvPr/>
        </p:nvSpPr>
        <p:spPr>
          <a:xfrm>
            <a:off x="6540703" y="2359152"/>
            <a:ext cx="4882896" cy="237744"/>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613855" y="2409444"/>
            <a:ext cx="182367" cy="137160"/>
          </a:xfrm>
          <a:prstGeom prst="rect">
            <a:avLst/>
          </a:prstGeom>
          <a:noFill/>
        </p:spPr>
        <p:txBody>
          <a:bodyPr wrap="square" lIns="0" rIns="0" tIns="0" bIns="0" anchor="t">
            <a:spAutoFit/>
          </a:bodyPr>
          <a:lstStyle/>
          <a:p>
            <a:pPr algn="l">
              <a:lnSpc>
                <a:spcPct val="100000"/>
              </a:lnSpc>
            </a:pPr>
          </a:p>
        </p:txBody>
      </p:sp>
      <p:sp>
        <p:nvSpPr>
          <p:cNvPr id="52" name="TextBox 51"/>
          <p:cNvSpPr txBox="1"/>
          <p:nvPr/>
        </p:nvSpPr>
        <p:spPr>
          <a:xfrm>
            <a:off x="6887662" y="2409444"/>
            <a:ext cx="1231961"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Name</a:t>
            </a:r>
          </a:p>
        </p:txBody>
      </p:sp>
      <p:sp>
        <p:nvSpPr>
          <p:cNvPr id="53" name="TextBox 52"/>
          <p:cNvSpPr txBox="1"/>
          <p:nvPr/>
        </p:nvSpPr>
        <p:spPr>
          <a:xfrm>
            <a:off x="8211064" y="2409444"/>
            <a:ext cx="912519"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Event</a:t>
            </a:r>
          </a:p>
        </p:txBody>
      </p:sp>
      <p:sp>
        <p:nvSpPr>
          <p:cNvPr id="54" name="TextBox 53"/>
          <p:cNvSpPr txBox="1"/>
          <p:nvPr/>
        </p:nvSpPr>
        <p:spPr>
          <a:xfrm>
            <a:off x="9215024" y="2409444"/>
            <a:ext cx="638712"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Booths</a:t>
            </a:r>
          </a:p>
        </p:txBody>
      </p:sp>
      <p:sp>
        <p:nvSpPr>
          <p:cNvPr id="55" name="TextBox 54"/>
          <p:cNvSpPr txBox="1"/>
          <p:nvPr/>
        </p:nvSpPr>
        <p:spPr>
          <a:xfrm>
            <a:off x="9945176" y="2409444"/>
            <a:ext cx="729981"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Location</a:t>
            </a:r>
          </a:p>
        </p:txBody>
      </p:sp>
      <p:sp>
        <p:nvSpPr>
          <p:cNvPr id="56" name="TextBox 55"/>
          <p:cNvSpPr txBox="1"/>
          <p:nvPr/>
        </p:nvSpPr>
        <p:spPr>
          <a:xfrm>
            <a:off x="10766598" y="2409444"/>
            <a:ext cx="638712" cy="137160"/>
          </a:xfrm>
          <a:prstGeom prst="rect">
            <a:avLst/>
          </a:prstGeom>
          <a:noFill/>
        </p:spPr>
        <p:txBody>
          <a:bodyPr wrap="square" lIns="0" rIns="0" tIns="0" bIns="0" anchor="t">
            <a:spAutoFit/>
          </a:bodyPr>
          <a:lstStyle/>
          <a:p>
            <a:pPr algn="l">
              <a:lnSpc>
                <a:spcPct val="100000"/>
              </a:lnSpc>
            </a:pPr>
            <a:r>
              <a:rPr sz="650" b="1" i="0" lang="en-US">
                <a:solidFill>
                  <a:srgbClr val="FFFFFF"/>
                </a:solidFill>
                <a:latin typeface="Segoe UI"/>
              </a:rPr>
              <a:t>Type</a:t>
            </a:r>
          </a:p>
        </p:txBody>
      </p:sp>
      <p:sp>
        <p:nvSpPr>
          <p:cNvPr id="57" name="Rectangle 56"/>
          <p:cNvSpPr/>
          <p:nvPr/>
        </p:nvSpPr>
        <p:spPr>
          <a:xfrm>
            <a:off x="6632143" y="267004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636715" y="2665476"/>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59" name="Rounded Rectangle 58"/>
          <p:cNvSpPr/>
          <p:nvPr/>
        </p:nvSpPr>
        <p:spPr>
          <a:xfrm>
            <a:off x="6851086" y="263347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905950" y="266547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Paperworks Berlin</a:t>
            </a:r>
          </a:p>
        </p:txBody>
      </p:sp>
      <p:sp>
        <p:nvSpPr>
          <p:cNvPr id="61" name="Rounded Rectangle 60"/>
          <p:cNvSpPr/>
          <p:nvPr/>
        </p:nvSpPr>
        <p:spPr>
          <a:xfrm>
            <a:off x="8174488" y="263347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8229352" y="266547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63" name="Rounded Rectangle 62"/>
          <p:cNvSpPr/>
          <p:nvPr/>
        </p:nvSpPr>
        <p:spPr>
          <a:xfrm>
            <a:off x="9178448" y="263347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9233312" y="266547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A12, A13</a:t>
            </a:r>
          </a:p>
        </p:txBody>
      </p:sp>
      <p:sp>
        <p:nvSpPr>
          <p:cNvPr id="65" name="Rounded Rectangle 64"/>
          <p:cNvSpPr/>
          <p:nvPr/>
        </p:nvSpPr>
        <p:spPr>
          <a:xfrm>
            <a:off x="9908600" y="263347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9963464" y="266547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01</a:t>
            </a:r>
          </a:p>
        </p:txBody>
      </p:sp>
      <p:sp>
        <p:nvSpPr>
          <p:cNvPr id="67" name="Rounded Rectangle 66"/>
          <p:cNvSpPr/>
          <p:nvPr/>
        </p:nvSpPr>
        <p:spPr>
          <a:xfrm>
            <a:off x="10730022" y="263347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10784886" y="266547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69" name="Rectangle 68"/>
          <p:cNvSpPr/>
          <p:nvPr/>
        </p:nvSpPr>
        <p:spPr>
          <a:xfrm>
            <a:off x="6540703" y="2871216"/>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6632143" y="294436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636715" y="2939796"/>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72" name="Rounded Rectangle 71"/>
          <p:cNvSpPr/>
          <p:nvPr/>
        </p:nvSpPr>
        <p:spPr>
          <a:xfrm>
            <a:off x="6851086" y="290779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6905950" y="293979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Studio Northlight</a:t>
            </a:r>
          </a:p>
        </p:txBody>
      </p:sp>
      <p:sp>
        <p:nvSpPr>
          <p:cNvPr id="74" name="Rounded Rectangle 73"/>
          <p:cNvSpPr/>
          <p:nvPr/>
        </p:nvSpPr>
        <p:spPr>
          <a:xfrm>
            <a:off x="8174488" y="290779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8229352" y="293979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76" name="Rounded Rectangle 75"/>
          <p:cNvSpPr/>
          <p:nvPr/>
        </p:nvSpPr>
        <p:spPr>
          <a:xfrm>
            <a:off x="9178448" y="290779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9233312" y="293979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B04</a:t>
            </a:r>
          </a:p>
        </p:txBody>
      </p:sp>
      <p:sp>
        <p:nvSpPr>
          <p:cNvPr id="78" name="Rounded Rectangle 77"/>
          <p:cNvSpPr/>
          <p:nvPr/>
        </p:nvSpPr>
        <p:spPr>
          <a:xfrm>
            <a:off x="9908600" y="290779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9963464" y="293979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Artist Alley</a:t>
            </a:r>
          </a:p>
        </p:txBody>
      </p:sp>
      <p:sp>
        <p:nvSpPr>
          <p:cNvPr id="80" name="Rounded Rectangle 79"/>
          <p:cNvSpPr/>
          <p:nvPr/>
        </p:nvSpPr>
        <p:spPr>
          <a:xfrm>
            <a:off x="10730022" y="290779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10784886" y="293979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Artist</a:t>
            </a:r>
          </a:p>
        </p:txBody>
      </p:sp>
      <p:sp>
        <p:nvSpPr>
          <p:cNvPr id="82" name="Rectangle 81"/>
          <p:cNvSpPr/>
          <p:nvPr/>
        </p:nvSpPr>
        <p:spPr>
          <a:xfrm>
            <a:off x="6632143" y="3218688"/>
            <a:ext cx="118872" cy="118872"/>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6636715" y="3214116"/>
            <a:ext cx="118872" cy="118872"/>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L</a:t>
            </a:r>
          </a:p>
        </p:txBody>
      </p:sp>
      <p:sp>
        <p:nvSpPr>
          <p:cNvPr id="84" name="Rounded Rectangle 83"/>
          <p:cNvSpPr/>
          <p:nvPr/>
        </p:nvSpPr>
        <p:spPr>
          <a:xfrm>
            <a:off x="6851086" y="318211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6905950" y="321411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Manga Corner</a:t>
            </a:r>
          </a:p>
        </p:txBody>
      </p:sp>
      <p:sp>
        <p:nvSpPr>
          <p:cNvPr id="86" name="Rounded Rectangle 85"/>
          <p:cNvSpPr/>
          <p:nvPr/>
        </p:nvSpPr>
        <p:spPr>
          <a:xfrm>
            <a:off x="8174488" y="318211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8229352" y="321411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88" name="Rounded Rectangle 87"/>
          <p:cNvSpPr/>
          <p:nvPr/>
        </p:nvSpPr>
        <p:spPr>
          <a:xfrm>
            <a:off x="9178448" y="318211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9233312" y="321411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A21</a:t>
            </a:r>
          </a:p>
        </p:txBody>
      </p:sp>
      <p:sp>
        <p:nvSpPr>
          <p:cNvPr id="90" name="Rounded Rectangle 89"/>
          <p:cNvSpPr/>
          <p:nvPr/>
        </p:nvSpPr>
        <p:spPr>
          <a:xfrm>
            <a:off x="9908600" y="318211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9963464" y="321411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01</a:t>
            </a:r>
          </a:p>
        </p:txBody>
      </p:sp>
      <p:sp>
        <p:nvSpPr>
          <p:cNvPr id="92" name="Rounded Rectangle 91"/>
          <p:cNvSpPr/>
          <p:nvPr/>
        </p:nvSpPr>
        <p:spPr>
          <a:xfrm>
            <a:off x="10730022" y="318211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10784886" y="321411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94" name="Rectangle 93"/>
          <p:cNvSpPr/>
          <p:nvPr/>
        </p:nvSpPr>
        <p:spPr>
          <a:xfrm>
            <a:off x="6540703" y="3419856"/>
            <a:ext cx="488289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Rectangle 94"/>
          <p:cNvSpPr/>
          <p:nvPr/>
        </p:nvSpPr>
        <p:spPr>
          <a:xfrm>
            <a:off x="6632143" y="349300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ounded Rectangle 95"/>
          <p:cNvSpPr/>
          <p:nvPr/>
        </p:nvSpPr>
        <p:spPr>
          <a:xfrm>
            <a:off x="6851086" y="345643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TextBox 96"/>
          <p:cNvSpPr txBox="1"/>
          <p:nvPr/>
        </p:nvSpPr>
        <p:spPr>
          <a:xfrm>
            <a:off x="6905950" y="348843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Eastside Coffee</a:t>
            </a:r>
          </a:p>
        </p:txBody>
      </p:sp>
      <p:sp>
        <p:nvSpPr>
          <p:cNvPr id="98" name="Rounded Rectangle 97"/>
          <p:cNvSpPr/>
          <p:nvPr/>
        </p:nvSpPr>
        <p:spPr>
          <a:xfrm>
            <a:off x="8174488" y="345643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TextBox 98"/>
          <p:cNvSpPr txBox="1"/>
          <p:nvPr/>
        </p:nvSpPr>
        <p:spPr>
          <a:xfrm>
            <a:off x="8229352" y="348843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100" name="Rounded Rectangle 99"/>
          <p:cNvSpPr/>
          <p:nvPr/>
        </p:nvSpPr>
        <p:spPr>
          <a:xfrm>
            <a:off x="9178448" y="345643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9233312" y="348843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C07</a:t>
            </a:r>
          </a:p>
        </p:txBody>
      </p:sp>
      <p:sp>
        <p:nvSpPr>
          <p:cNvPr id="102" name="Rounded Rectangle 101"/>
          <p:cNvSpPr/>
          <p:nvPr/>
        </p:nvSpPr>
        <p:spPr>
          <a:xfrm>
            <a:off x="9908600" y="345643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TextBox 102"/>
          <p:cNvSpPr txBox="1"/>
          <p:nvPr/>
        </p:nvSpPr>
        <p:spPr>
          <a:xfrm>
            <a:off x="9963464" y="348843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Foyer</a:t>
            </a:r>
          </a:p>
        </p:txBody>
      </p:sp>
      <p:sp>
        <p:nvSpPr>
          <p:cNvPr id="104" name="Rounded Rectangle 103"/>
          <p:cNvSpPr/>
          <p:nvPr/>
        </p:nvSpPr>
        <p:spPr>
          <a:xfrm>
            <a:off x="10730022" y="345643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TextBox 104"/>
          <p:cNvSpPr txBox="1"/>
          <p:nvPr/>
        </p:nvSpPr>
        <p:spPr>
          <a:xfrm>
            <a:off x="10784886" y="348843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Sponsor</a:t>
            </a:r>
          </a:p>
        </p:txBody>
      </p:sp>
      <p:sp>
        <p:nvSpPr>
          <p:cNvPr id="106" name="Rectangle 105"/>
          <p:cNvSpPr/>
          <p:nvPr/>
        </p:nvSpPr>
        <p:spPr>
          <a:xfrm>
            <a:off x="6632143" y="3767328"/>
            <a:ext cx="118872" cy="118872"/>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Rounded Rectangle 106"/>
          <p:cNvSpPr/>
          <p:nvPr/>
        </p:nvSpPr>
        <p:spPr>
          <a:xfrm>
            <a:off x="6851086" y="3730752"/>
            <a:ext cx="125024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TextBox 107"/>
          <p:cNvSpPr txBox="1"/>
          <p:nvPr/>
        </p:nvSpPr>
        <p:spPr>
          <a:xfrm>
            <a:off x="6905950" y="3762756"/>
            <a:ext cx="114052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Lettner Books</a:t>
            </a:r>
          </a:p>
        </p:txBody>
      </p:sp>
      <p:sp>
        <p:nvSpPr>
          <p:cNvPr id="109" name="Rounded Rectangle 108"/>
          <p:cNvSpPr/>
          <p:nvPr/>
        </p:nvSpPr>
        <p:spPr>
          <a:xfrm>
            <a:off x="8174488" y="3730752"/>
            <a:ext cx="930807"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TextBox 109"/>
          <p:cNvSpPr txBox="1"/>
          <p:nvPr/>
        </p:nvSpPr>
        <p:spPr>
          <a:xfrm>
            <a:off x="8229352" y="3762756"/>
            <a:ext cx="821079"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Comic Con 2026</a:t>
            </a:r>
          </a:p>
        </p:txBody>
      </p:sp>
      <p:sp>
        <p:nvSpPr>
          <p:cNvPr id="111" name="Rounded Rectangle 110"/>
          <p:cNvSpPr/>
          <p:nvPr/>
        </p:nvSpPr>
        <p:spPr>
          <a:xfrm>
            <a:off x="9178448" y="373075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2" name="TextBox 111"/>
          <p:cNvSpPr txBox="1"/>
          <p:nvPr/>
        </p:nvSpPr>
        <p:spPr>
          <a:xfrm>
            <a:off x="9233312" y="376275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D02</a:t>
            </a:r>
          </a:p>
        </p:txBody>
      </p:sp>
      <p:sp>
        <p:nvSpPr>
          <p:cNvPr id="113" name="Rounded Rectangle 112"/>
          <p:cNvSpPr/>
          <p:nvPr/>
        </p:nvSpPr>
        <p:spPr>
          <a:xfrm>
            <a:off x="9908600" y="3730752"/>
            <a:ext cx="748269"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4" name="TextBox 113"/>
          <p:cNvSpPr txBox="1"/>
          <p:nvPr/>
        </p:nvSpPr>
        <p:spPr>
          <a:xfrm>
            <a:off x="9963464" y="3762756"/>
            <a:ext cx="638541"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Hall 02</a:t>
            </a:r>
          </a:p>
        </p:txBody>
      </p:sp>
      <p:sp>
        <p:nvSpPr>
          <p:cNvPr id="115" name="Rounded Rectangle 114"/>
          <p:cNvSpPr/>
          <p:nvPr/>
        </p:nvSpPr>
        <p:spPr>
          <a:xfrm>
            <a:off x="10730022" y="3730752"/>
            <a:ext cx="657000" cy="201168"/>
          </a:xfrm>
          <a:prstGeom prst="roundRect">
            <a:avLst>
              <a:gd name="adj" fmla="val 8000"/>
            </a:avLst>
          </a:prstGeom>
          <a:solidFill>
            <a:srgbClr val="FFFFFF"/>
          </a:solidFill>
          <a:ln w="7620">
            <a:solidFill>
              <a:srgbClr val="D8DCE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6" name="TextBox 115"/>
          <p:cNvSpPr txBox="1"/>
          <p:nvPr/>
        </p:nvSpPr>
        <p:spPr>
          <a:xfrm>
            <a:off x="10784886" y="3762756"/>
            <a:ext cx="547272"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Retailer</a:t>
            </a:r>
          </a:p>
        </p:txBody>
      </p:sp>
      <p:sp>
        <p:nvSpPr>
          <p:cNvPr id="117" name="Oval 116"/>
          <p:cNvSpPr/>
          <p:nvPr/>
        </p:nvSpPr>
        <p:spPr>
          <a:xfrm>
            <a:off x="6357823" y="25968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8" name="TextBox 117"/>
          <p:cNvSpPr txBox="1"/>
          <p:nvPr/>
        </p:nvSpPr>
        <p:spPr>
          <a:xfrm>
            <a:off x="6357823" y="26563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119" name="Oval 118"/>
          <p:cNvSpPr/>
          <p:nvPr/>
        </p:nvSpPr>
        <p:spPr>
          <a:xfrm>
            <a:off x="6275527"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0" name="TextBox 119"/>
          <p:cNvSpPr txBox="1"/>
          <p:nvPr/>
        </p:nvSpPr>
        <p:spPr>
          <a:xfrm>
            <a:off x="6275527" y="20071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121" name="Oval 120"/>
          <p:cNvSpPr/>
          <p:nvPr/>
        </p:nvSpPr>
        <p:spPr>
          <a:xfrm>
            <a:off x="7629220"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TextBox 121"/>
          <p:cNvSpPr txBox="1"/>
          <p:nvPr/>
        </p:nvSpPr>
        <p:spPr>
          <a:xfrm>
            <a:off x="7629220" y="20071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123" name="Oval 122"/>
          <p:cNvSpPr/>
          <p:nvPr/>
        </p:nvSpPr>
        <p:spPr>
          <a:xfrm>
            <a:off x="8560765"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TextBox 123"/>
          <p:cNvSpPr txBox="1"/>
          <p:nvPr/>
        </p:nvSpPr>
        <p:spPr>
          <a:xfrm>
            <a:off x="8560765" y="20071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125" name="Oval 124"/>
          <p:cNvSpPr/>
          <p:nvPr/>
        </p:nvSpPr>
        <p:spPr>
          <a:xfrm>
            <a:off x="9990086" y="19476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TextBox 125"/>
          <p:cNvSpPr txBox="1"/>
          <p:nvPr/>
        </p:nvSpPr>
        <p:spPr>
          <a:xfrm>
            <a:off x="9990086" y="20071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127" name="Rectangle 12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Rectangle 12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TextBox 12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30" name="TextBox 12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Next to the selection it always says how many rows are marked - in the image </a:t>
            </a:r>
            <a:r>
              <a:rPr sz="1000" b="1" i="0" lang="en-US">
                <a:solidFill>
                  <a:srgbClr val="2B3844"/>
                </a:solidFill>
                <a:latin typeface="Segoe UI"/>
              </a:rPr>
              <a:t>3 selected</a:t>
            </a:r>
            <a:r>
              <a:rPr sz="1000" b="0" i="0" lang="en-US">
                <a:solidFill>
                  <a:srgbClr val="2B3844"/>
                </a:solidFill>
                <a:latin typeface="Segoe UI"/>
              </a:rPr>
              <a:t>. Check that number before you click </a:t>
            </a:r>
            <a:r>
              <a:rPr sz="1000" b="1" i="0" lang="en-US">
                <a:solidFill>
                  <a:srgbClr val="2B3844"/>
                </a:solidFill>
                <a:latin typeface="Segoe UI"/>
              </a:rPr>
              <a:t>Apply</a:t>
            </a:r>
            <a:r>
              <a:rPr sz="1000" b="0" i="0" lang="en-US">
                <a:solidFill>
                  <a:srgbClr val="2B3844"/>
                </a:solidFill>
                <a:latin typeface="Segoe UI"/>
              </a:rPr>
              <a:t>.</a:t>
            </a:r>
          </a:p>
        </p:txBody>
      </p:sp>
      <p:sp>
        <p:nvSpPr>
          <p:cNvPr id="131" name="Rectangle 1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TextBox 1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The Mass Editor</a:t>
            </a:r>
          </a:p>
        </p:txBody>
      </p:sp>
      <p:sp>
        <p:nvSpPr>
          <p:cNvPr id="133" name="TextBox 1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92 / 153</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nine bulk actions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827636"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Group</a:t>
            </a:r>
          </a:p>
        </p:txBody>
      </p:sp>
      <p:sp>
        <p:nvSpPr>
          <p:cNvPr id="8" name="TextBox 7"/>
          <p:cNvSpPr txBox="1"/>
          <p:nvPr/>
        </p:nvSpPr>
        <p:spPr>
          <a:xfrm>
            <a:off x="2687172" y="1435608"/>
            <a:ext cx="347260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Action</a:t>
            </a:r>
          </a:p>
        </p:txBody>
      </p:sp>
      <p:sp>
        <p:nvSpPr>
          <p:cNvPr id="9" name="TextBox 8"/>
          <p:cNvSpPr txBox="1"/>
          <p:nvPr/>
        </p:nvSpPr>
        <p:spPr>
          <a:xfrm>
            <a:off x="6342656" y="1435608"/>
            <a:ext cx="5208958"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it sets</a:t>
            </a:r>
          </a:p>
        </p:txBody>
      </p:sp>
      <p:sp>
        <p:nvSpPr>
          <p:cNvPr id="10" name="TextBox 9"/>
          <p:cNvSpPr txBox="1"/>
          <p:nvPr/>
        </p:nvSpPr>
        <p:spPr>
          <a:xfrm>
            <a:off x="676656" y="1780387"/>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General</a:t>
            </a:r>
          </a:p>
        </p:txBody>
      </p:sp>
      <p:sp>
        <p:nvSpPr>
          <p:cNvPr id="11" name="TextBox 10"/>
          <p:cNvSpPr txBox="1"/>
          <p:nvPr/>
        </p:nvSpPr>
        <p:spPr>
          <a:xfrm>
            <a:off x="2687172" y="1780387"/>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Event</a:t>
            </a:r>
          </a:p>
        </p:txBody>
      </p:sp>
      <p:sp>
        <p:nvSpPr>
          <p:cNvPr id="12" name="TextBox 11"/>
          <p:cNvSpPr txBox="1"/>
          <p:nvPr/>
        </p:nvSpPr>
        <p:spPr>
          <a:xfrm>
            <a:off x="6342656" y="1780387"/>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Moves the marked exhibitors to another fair</a:t>
            </a:r>
          </a:p>
        </p:txBody>
      </p:sp>
      <p:sp>
        <p:nvSpPr>
          <p:cNvPr id="13" name="Rectangle 12"/>
          <p:cNvSpPr/>
          <p:nvPr/>
        </p:nvSpPr>
        <p:spPr>
          <a:xfrm>
            <a:off x="566928" y="20464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46427"/>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162606"/>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General</a:t>
            </a:r>
          </a:p>
        </p:txBody>
      </p:sp>
      <p:sp>
        <p:nvSpPr>
          <p:cNvPr id="16" name="TextBox 15"/>
          <p:cNvSpPr txBox="1"/>
          <p:nvPr/>
        </p:nvSpPr>
        <p:spPr>
          <a:xfrm>
            <a:off x="2687172" y="2162606"/>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Visibility</a:t>
            </a:r>
          </a:p>
        </p:txBody>
      </p:sp>
      <p:sp>
        <p:nvSpPr>
          <p:cNvPr id="17" name="TextBox 16"/>
          <p:cNvSpPr txBox="1"/>
          <p:nvPr/>
        </p:nvSpPr>
        <p:spPr>
          <a:xfrm>
            <a:off x="6342656" y="2162606"/>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List &amp; Map or Map only</a:t>
            </a:r>
          </a:p>
        </p:txBody>
      </p:sp>
      <p:sp>
        <p:nvSpPr>
          <p:cNvPr id="18" name="Rectangle 17"/>
          <p:cNvSpPr/>
          <p:nvPr/>
        </p:nvSpPr>
        <p:spPr>
          <a:xfrm>
            <a:off x="566928" y="242864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544826"/>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General</a:t>
            </a:r>
          </a:p>
        </p:txBody>
      </p:sp>
      <p:sp>
        <p:nvSpPr>
          <p:cNvPr id="20" name="TextBox 19"/>
          <p:cNvSpPr txBox="1"/>
          <p:nvPr/>
        </p:nvSpPr>
        <p:spPr>
          <a:xfrm>
            <a:off x="2687172" y="2544826"/>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Sales at Booth</a:t>
            </a:r>
          </a:p>
        </p:txBody>
      </p:sp>
      <p:sp>
        <p:nvSpPr>
          <p:cNvPr id="21" name="TextBox 20"/>
          <p:cNvSpPr txBox="1"/>
          <p:nvPr/>
        </p:nvSpPr>
        <p:spPr>
          <a:xfrm>
            <a:off x="6342656" y="2544826"/>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Yes, No or No information</a:t>
            </a:r>
          </a:p>
        </p:txBody>
      </p:sp>
      <p:sp>
        <p:nvSpPr>
          <p:cNvPr id="22" name="Rectangle 21"/>
          <p:cNvSpPr/>
          <p:nvPr/>
        </p:nvSpPr>
        <p:spPr>
          <a:xfrm>
            <a:off x="566928" y="281086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810865"/>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2927045"/>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General</a:t>
            </a:r>
          </a:p>
        </p:txBody>
      </p:sp>
      <p:sp>
        <p:nvSpPr>
          <p:cNvPr id="25" name="TextBox 24"/>
          <p:cNvSpPr txBox="1"/>
          <p:nvPr/>
        </p:nvSpPr>
        <p:spPr>
          <a:xfrm>
            <a:off x="2687172" y="2927045"/>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Featured</a:t>
            </a:r>
          </a:p>
        </p:txBody>
      </p:sp>
      <p:sp>
        <p:nvSpPr>
          <p:cNvPr id="26" name="TextBox 25"/>
          <p:cNvSpPr txBox="1"/>
          <p:nvPr/>
        </p:nvSpPr>
        <p:spPr>
          <a:xfrm>
            <a:off x="6342656" y="2927045"/>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Adds exhibitors to the featured row or removes them from it</a:t>
            </a:r>
          </a:p>
        </p:txBody>
      </p:sp>
      <p:sp>
        <p:nvSpPr>
          <p:cNvPr id="27" name="Rectangle 26"/>
          <p:cNvSpPr/>
          <p:nvPr/>
        </p:nvSpPr>
        <p:spPr>
          <a:xfrm>
            <a:off x="566928" y="31930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309264"/>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Taxonomies</a:t>
            </a:r>
          </a:p>
        </p:txBody>
      </p:sp>
      <p:sp>
        <p:nvSpPr>
          <p:cNvPr id="29" name="TextBox 28"/>
          <p:cNvSpPr txBox="1"/>
          <p:nvPr/>
        </p:nvSpPr>
        <p:spPr>
          <a:xfrm>
            <a:off x="2687172" y="3309264"/>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Category</a:t>
            </a:r>
          </a:p>
        </p:txBody>
      </p:sp>
      <p:sp>
        <p:nvSpPr>
          <p:cNvPr id="30" name="TextBox 29"/>
          <p:cNvSpPr txBox="1"/>
          <p:nvPr/>
        </p:nvSpPr>
        <p:spPr>
          <a:xfrm>
            <a:off x="6342656" y="3309264"/>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Sets one category</a:t>
            </a:r>
          </a:p>
        </p:txBody>
      </p:sp>
      <p:sp>
        <p:nvSpPr>
          <p:cNvPr id="31" name="Rectangle 30"/>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575304"/>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691483"/>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Taxonomies</a:t>
            </a:r>
          </a:p>
        </p:txBody>
      </p:sp>
      <p:sp>
        <p:nvSpPr>
          <p:cNvPr id="34" name="TextBox 33"/>
          <p:cNvSpPr txBox="1"/>
          <p:nvPr/>
        </p:nvSpPr>
        <p:spPr>
          <a:xfrm>
            <a:off x="2687172" y="3691483"/>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Type</a:t>
            </a:r>
          </a:p>
        </p:txBody>
      </p:sp>
      <p:sp>
        <p:nvSpPr>
          <p:cNvPr id="35" name="TextBox 34"/>
          <p:cNvSpPr txBox="1"/>
          <p:nvPr/>
        </p:nvSpPr>
        <p:spPr>
          <a:xfrm>
            <a:off x="6342656" y="3691483"/>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Sets the exhibitor type</a:t>
            </a:r>
          </a:p>
        </p:txBody>
      </p:sp>
      <p:sp>
        <p:nvSpPr>
          <p:cNvPr id="36" name="Rectangle 35"/>
          <p:cNvSpPr/>
          <p:nvPr/>
        </p:nvSpPr>
        <p:spPr>
          <a:xfrm>
            <a:off x="566928" y="39575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073702"/>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Taxonomies</a:t>
            </a:r>
          </a:p>
        </p:txBody>
      </p:sp>
      <p:sp>
        <p:nvSpPr>
          <p:cNvPr id="38" name="TextBox 37"/>
          <p:cNvSpPr txBox="1"/>
          <p:nvPr/>
        </p:nvSpPr>
        <p:spPr>
          <a:xfrm>
            <a:off x="2687172" y="4073702"/>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Location</a:t>
            </a:r>
          </a:p>
        </p:txBody>
      </p:sp>
      <p:sp>
        <p:nvSpPr>
          <p:cNvPr id="39" name="TextBox 38"/>
          <p:cNvSpPr txBox="1"/>
          <p:nvPr/>
        </p:nvSpPr>
        <p:spPr>
          <a:xfrm>
            <a:off x="6342656" y="4073702"/>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Sets hall or room - the list is indented by hierarchy</a:t>
            </a:r>
          </a:p>
        </p:txBody>
      </p:sp>
      <p:sp>
        <p:nvSpPr>
          <p:cNvPr id="40" name="Rectangle 39"/>
          <p:cNvSpPr/>
          <p:nvPr/>
        </p:nvSpPr>
        <p:spPr>
          <a:xfrm>
            <a:off x="566928" y="433974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339742"/>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455922"/>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Taxonomies</a:t>
            </a:r>
          </a:p>
        </p:txBody>
      </p:sp>
      <p:sp>
        <p:nvSpPr>
          <p:cNvPr id="43" name="TextBox 42"/>
          <p:cNvSpPr txBox="1"/>
          <p:nvPr/>
        </p:nvSpPr>
        <p:spPr>
          <a:xfrm>
            <a:off x="2687172" y="4455922"/>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Products</a:t>
            </a:r>
          </a:p>
        </p:txBody>
      </p:sp>
      <p:sp>
        <p:nvSpPr>
          <p:cNvPr id="44" name="TextBox 43"/>
          <p:cNvSpPr txBox="1"/>
          <p:nvPr/>
        </p:nvSpPr>
        <p:spPr>
          <a:xfrm>
            <a:off x="6342656" y="4455922"/>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Sets a product assignment</a:t>
            </a:r>
          </a:p>
        </p:txBody>
      </p:sp>
      <p:sp>
        <p:nvSpPr>
          <p:cNvPr id="45" name="Rectangle 44"/>
          <p:cNvSpPr/>
          <p:nvPr/>
        </p:nvSpPr>
        <p:spPr>
          <a:xfrm>
            <a:off x="566928" y="472196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4838141"/>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Taxonomies</a:t>
            </a:r>
          </a:p>
        </p:txBody>
      </p:sp>
      <p:sp>
        <p:nvSpPr>
          <p:cNvPr id="47" name="TextBox 46"/>
          <p:cNvSpPr txBox="1"/>
          <p:nvPr/>
        </p:nvSpPr>
        <p:spPr>
          <a:xfrm>
            <a:off x="2687172" y="4838141"/>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Country</a:t>
            </a:r>
          </a:p>
        </p:txBody>
      </p:sp>
      <p:sp>
        <p:nvSpPr>
          <p:cNvPr id="48" name="TextBox 47"/>
          <p:cNvSpPr txBox="1"/>
          <p:nvPr/>
        </p:nvSpPr>
        <p:spPr>
          <a:xfrm>
            <a:off x="6342656" y="4838141"/>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Sets the country of origin</a:t>
            </a:r>
          </a:p>
        </p:txBody>
      </p:sp>
      <p:sp>
        <p:nvSpPr>
          <p:cNvPr id="49" name="Rectangle 48"/>
          <p:cNvSpPr/>
          <p:nvPr/>
        </p:nvSpPr>
        <p:spPr>
          <a:xfrm>
            <a:off x="566928" y="51041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104180"/>
            <a:ext cx="11057839" cy="382219"/>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104180"/>
            <a:ext cx="11057839" cy="382219"/>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566928" y="5104180"/>
            <a:ext cx="41148" cy="382219"/>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76656" y="5220360"/>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a:t>
            </a:r>
          </a:p>
        </p:txBody>
      </p:sp>
      <p:sp>
        <p:nvSpPr>
          <p:cNvPr id="54" name="TextBox 53"/>
          <p:cNvSpPr txBox="1"/>
          <p:nvPr/>
        </p:nvSpPr>
        <p:spPr>
          <a:xfrm>
            <a:off x="2687172" y="5220360"/>
            <a:ext cx="3472604"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Delete Selected</a:t>
            </a:r>
          </a:p>
        </p:txBody>
      </p:sp>
      <p:sp>
        <p:nvSpPr>
          <p:cNvPr id="55" name="TextBox 54"/>
          <p:cNvSpPr txBox="1"/>
          <p:nvPr/>
        </p:nvSpPr>
        <p:spPr>
          <a:xfrm>
            <a:off x="6342656" y="5220360"/>
            <a:ext cx="520895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Removes the marked exhibitors for good</a:t>
            </a:r>
          </a:p>
        </p:txBody>
      </p:sp>
      <p:sp>
        <p:nvSpPr>
          <p:cNvPr id="56" name="Rectangle 55"/>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0" name="TextBox 5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Delete Selected</a:t>
            </a:r>
            <a:r>
              <a:rPr sz="1000" b="0" i="0" lang="en-US">
                <a:solidFill>
                  <a:srgbClr val="2B3844"/>
                </a:solidFill>
                <a:latin typeface="Segoe UI"/>
              </a:rPr>
              <a:t> sits as a button of its own next to the selection, not in the list of actions. Before deleting, the editor asks explicitly.</a:t>
            </a:r>
          </a:p>
        </p:txBody>
      </p:sp>
      <p:sp>
        <p:nvSpPr>
          <p:cNvPr id="61" name="Rectangle 6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The Mass Editor</a:t>
            </a:r>
          </a:p>
        </p:txBody>
      </p:sp>
      <p:sp>
        <p:nvSpPr>
          <p:cNvPr id="63" name="TextBox 6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93 / 153</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switch you should know about before you use it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533141"/>
            <a:ext cx="11057839" cy="203301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533141"/>
            <a:ext cx="54864" cy="203301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953765"/>
            <a:ext cx="9777679" cy="53339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“Autosave” writes every change straight into the database.</a:t>
            </a:r>
          </a:p>
        </p:txBody>
      </p:sp>
      <p:sp>
        <p:nvSpPr>
          <p:cNvPr id="9" name="TextBox 8"/>
          <p:cNvSpPr txBox="1"/>
          <p:nvPr/>
        </p:nvSpPr>
        <p:spPr>
          <a:xfrm>
            <a:off x="1207007" y="3615181"/>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When you switch it on the editor asks: </a:t>
            </a:r>
            <a:r>
              <a:rPr sz="1200" b="1" i="0" lang="en-US">
                <a:solidFill>
                  <a:srgbClr val="4A5D6E"/>
                </a:solidFill>
                <a:latin typeface="Segoe UI"/>
              </a:rPr>
              <a:t>Caution: Autosave will overwrite data immediately. Proceed?</a:t>
            </a:r>
            <a:r>
              <a:rPr sz="1200" b="0" i="0" lang="en-US">
                <a:solidFill>
                  <a:srgbClr val="4A5D6E"/>
                </a:solidFill>
                <a:latin typeface="Segoe UI"/>
              </a:rPr>
              <a:t> After that there is no moment left in which you could take back an accidental entry - the </a:t>
            </a:r>
            <a:r>
              <a:rPr sz="1200" b="1" i="0" lang="en-US">
                <a:solidFill>
                  <a:srgbClr val="4A5D6E"/>
                </a:solidFill>
                <a:latin typeface="Segoe UI"/>
              </a:rPr>
              <a:t>Save All Changes</a:t>
            </a:r>
            <a:r>
              <a:rPr sz="1200" b="0" i="0" lang="en-US">
                <a:solidFill>
                  <a:srgbClr val="4A5D6E"/>
                </a:solidFill>
                <a:latin typeface="Segoe UI"/>
              </a:rPr>
              <a:t> button becomes pointless. For concentrated work on a few fields the switch is handy. For everything else it is better left off.</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The Mass Editor</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94 / 153</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Images and longer texts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Column </a:t>
            </a:r>
            <a:r>
              <a:rPr sz="1300" b="1" i="0" lang="en-US">
                <a:solidFill>
                  <a:srgbClr val="0B3A5D"/>
                </a:solidFill>
                <a:latin typeface="Segoe UI"/>
              </a:rPr>
              <a:t>Img</a:t>
            </a:r>
          </a:p>
        </p:txBody>
      </p:sp>
      <p:sp>
        <p:nvSpPr>
          <p:cNvPr id="9" name="TextBox 8"/>
          <p:cNvSpPr txBox="1"/>
          <p:nvPr/>
        </p:nvSpPr>
        <p:spPr>
          <a:xfrm>
            <a:off x="768096"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click on the small preview opens the media library. There you pick the logo - as with the featured image.</a:t>
            </a:r>
          </a:p>
        </p:txBody>
      </p:sp>
      <p:sp>
        <p:nvSpPr>
          <p:cNvPr id="10" name="Rounded Rectangle 9"/>
          <p:cNvSpPr/>
          <p:nvPr/>
        </p:nvSpPr>
        <p:spPr>
          <a:xfrm>
            <a:off x="339996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339996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360113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Column </a:t>
            </a:r>
            <a:r>
              <a:rPr sz="1300" b="1" i="0" lang="en-US">
                <a:solidFill>
                  <a:srgbClr val="0B3A5D"/>
                </a:solidFill>
                <a:latin typeface="Segoe UI"/>
              </a:rPr>
              <a:t>Gal</a:t>
            </a:r>
          </a:p>
        </p:txBody>
      </p:sp>
      <p:sp>
        <p:nvSpPr>
          <p:cNvPr id="13" name="TextBox 12"/>
          <p:cNvSpPr txBox="1"/>
          <p:nvPr/>
        </p:nvSpPr>
        <p:spPr>
          <a:xfrm>
            <a:off x="360113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Opens </a:t>
            </a:r>
            <a:r>
              <a:rPr sz="1050" b="1" i="0" lang="en-US">
                <a:solidFill>
                  <a:srgbClr val="3B4A57"/>
                </a:solidFill>
                <a:latin typeface="Segoe UI"/>
              </a:rPr>
              <a:t>Manage Gallery</a:t>
            </a:r>
            <a:r>
              <a:rPr sz="1050" b="0" i="0" lang="en-US">
                <a:solidFill>
                  <a:srgbClr val="3B4A57"/>
                </a:solidFill>
                <a:latin typeface="Segoe UI"/>
              </a:rPr>
              <a:t>. </a:t>
            </a:r>
            <a:r>
              <a:rPr sz="1050" b="1" i="0" lang="en-US">
                <a:solidFill>
                  <a:srgbClr val="3B4A57"/>
                </a:solidFill>
                <a:latin typeface="Segoe UI"/>
              </a:rPr>
              <a:t>Add Images</a:t>
            </a:r>
            <a:r>
              <a:rPr sz="1050" b="0" i="0" lang="en-US">
                <a:solidFill>
                  <a:srgbClr val="3B4A57"/>
                </a:solidFill>
                <a:latin typeface="Segoe UI"/>
              </a:rPr>
              <a:t> adds images, the cross removes them.</a:t>
            </a:r>
          </a:p>
        </p:txBody>
      </p:sp>
      <p:sp>
        <p:nvSpPr>
          <p:cNvPr id="14" name="TextBox 13"/>
          <p:cNvSpPr txBox="1"/>
          <p:nvPr/>
        </p:nvSpPr>
        <p:spPr>
          <a:xfrm>
            <a:off x="3601135" y="3739896"/>
            <a:ext cx="215638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Close with </a:t>
            </a:r>
            <a:r>
              <a:rPr sz="850" b="1" i="0" lang="en-US">
                <a:solidFill>
                  <a:srgbClr val="C25708"/>
                </a:solidFill>
                <a:latin typeface="Segoe UI"/>
              </a:rPr>
              <a:t>Apply Changes</a:t>
            </a:r>
          </a:p>
        </p:txBody>
      </p:sp>
      <p:sp>
        <p:nvSpPr>
          <p:cNvPr id="15" name="Rounded Rectangle 14"/>
          <p:cNvSpPr/>
          <p:nvPr/>
        </p:nvSpPr>
        <p:spPr>
          <a:xfrm>
            <a:off x="623300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23300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43417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Columns </a:t>
            </a:r>
            <a:r>
              <a:rPr sz="1300" b="1" i="0" lang="en-US">
                <a:solidFill>
                  <a:srgbClr val="0B3A5D"/>
                </a:solidFill>
                <a:latin typeface="Segoe UI"/>
              </a:rPr>
              <a:t>Short Desc</a:t>
            </a:r>
            <a:r>
              <a:rPr sz="1300" b="1" i="0" lang="en-US">
                <a:solidFill>
                  <a:srgbClr val="0B3A5D"/>
                </a:solidFill>
                <a:latin typeface="Segoe UI"/>
              </a:rPr>
              <a:t> and </a:t>
            </a:r>
            <a:r>
              <a:rPr sz="1300" b="1" i="0" lang="en-US">
                <a:solidFill>
                  <a:srgbClr val="0B3A5D"/>
                </a:solidFill>
                <a:latin typeface="Segoe UI"/>
              </a:rPr>
              <a:t>Full Desc</a:t>
            </a:r>
          </a:p>
        </p:txBody>
      </p:sp>
      <p:sp>
        <p:nvSpPr>
          <p:cNvPr id="18" name="TextBox 17"/>
          <p:cNvSpPr txBox="1"/>
          <p:nvPr/>
        </p:nvSpPr>
        <p:spPr>
          <a:xfrm>
            <a:off x="6434175" y="2064004"/>
            <a:ext cx="2156383" cy="180390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Open a window of their own with a large text box - more comfortable than a narrow table cell.</a:t>
            </a:r>
          </a:p>
        </p:txBody>
      </p:sp>
      <p:sp>
        <p:nvSpPr>
          <p:cNvPr id="19" name="Rounded Rectangle 18"/>
          <p:cNvSpPr/>
          <p:nvPr/>
        </p:nvSpPr>
        <p:spPr>
          <a:xfrm>
            <a:off x="9066047" y="1353312"/>
            <a:ext cx="2558719"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9066047" y="1353312"/>
            <a:ext cx="255871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9267215" y="1591056"/>
            <a:ext cx="215638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Column </a:t>
            </a:r>
            <a:r>
              <a:rPr sz="1300" b="1" i="0" lang="en-US">
                <a:solidFill>
                  <a:srgbClr val="0B3A5D"/>
                </a:solidFill>
                <a:latin typeface="Segoe UI"/>
              </a:rPr>
              <a:t>Favs</a:t>
            </a:r>
          </a:p>
        </p:txBody>
      </p:sp>
      <p:sp>
        <p:nvSpPr>
          <p:cNvPr id="22" name="TextBox 21"/>
          <p:cNvSpPr txBox="1"/>
          <p:nvPr/>
        </p:nvSpPr>
        <p:spPr>
          <a:xfrm>
            <a:off x="9267215" y="1882394"/>
            <a:ext cx="2156383"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Shows how often the exhibitor was marked. This column can only be read, not changed.</a:t>
            </a:r>
          </a:p>
        </p:txBody>
      </p:sp>
      <p:sp>
        <p:nvSpPr>
          <p:cNvPr id="23" name="Rectangle 22"/>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6" name="TextBox 25"/>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These windows too change nothing but the table at first. Only </a:t>
            </a:r>
            <a:r>
              <a:rPr sz="1000" b="1" i="0" lang="en-US">
                <a:solidFill>
                  <a:srgbClr val="2B3844"/>
                </a:solidFill>
                <a:latin typeface="Segoe UI"/>
              </a:rPr>
              <a:t>Save All Changes</a:t>
            </a:r>
            <a:r>
              <a:rPr sz="1000" b="0" i="0" lang="en-US">
                <a:solidFill>
                  <a:srgbClr val="2B3844"/>
                </a:solidFill>
                <a:latin typeface="Segoe UI"/>
              </a:rPr>
              <a:t> writes everything into the database.</a:t>
            </a:r>
          </a:p>
        </p:txBody>
      </p:sp>
      <p:sp>
        <p:nvSpPr>
          <p:cNvPr id="27" name="Rectangle 2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The Mass Editor</a:t>
            </a:r>
          </a:p>
        </p:txBody>
      </p:sp>
      <p:sp>
        <p:nvSpPr>
          <p:cNvPr id="29" name="TextBox 2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95 / 153</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8.8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Working safely in the Mass Editor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 </a:t>
            </a:r>
            <a:r>
              <a:rPr sz="1150" b="1" i="0" lang="en-US">
                <a:solidFill>
                  <a:srgbClr val="2B3844"/>
                </a:solidFill>
                <a:latin typeface="Segoe UI"/>
              </a:rPr>
              <a:t>CSV export</a:t>
            </a:r>
            <a:r>
              <a:rPr sz="1150" b="0" i="0" lang="en-US">
                <a:solidFill>
                  <a:srgbClr val="2B3844"/>
                </a:solidFill>
                <a:latin typeface="Segoe UI"/>
              </a:rPr>
              <a:t> has been taken as a backup beforehand.</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Autosave</a:t>
            </a:r>
            <a:r>
              <a:rPr sz="1150" b="0" i="0" lang="en-US">
                <a:solidFill>
                  <a:srgbClr val="2B3844"/>
                </a:solidFill>
                <a:latin typeface="Segoe UI"/>
              </a:rPr>
              <a:t> is switched off.</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filters narrow down to exactly the rows you want.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number of marked rows is right.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After applying, the highlighted cells have been looked over.</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Save All Changes</a:t>
            </a:r>
            <a:r>
              <a:rPr sz="1150" b="0" i="0" lang="en-US">
                <a:solidFill>
                  <a:srgbClr val="2B3844"/>
                </a:solidFill>
                <a:latin typeface="Segoe UI"/>
              </a:rPr>
              <a:t> has been clicked.</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message about duplicate booth numbers has not appeared.</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dashboard</a:t>
            </a:r>
            <a:r>
              <a:rPr sz="1150" b="0" i="0" lang="en-US">
                <a:solidFill>
                  <a:srgbClr val="2B3844"/>
                </a:solidFill>
                <a:latin typeface="Segoe UI"/>
              </a:rPr>
              <a:t> has been checked at the end.</a:t>
            </a:r>
          </a:p>
        </p:txBody>
      </p:sp>
      <p:sp>
        <p:nvSpPr>
          <p:cNvPr id="30" name="Rectangle 29"/>
          <p:cNvSpPr/>
          <p:nvPr/>
        </p:nvSpPr>
        <p:spPr>
          <a:xfrm>
            <a:off x="566928" y="5675376"/>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675376"/>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794248"/>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3" name="TextBox 32"/>
          <p:cNvSpPr txBox="1"/>
          <p:nvPr/>
        </p:nvSpPr>
        <p:spPr>
          <a:xfrm>
            <a:off x="1773936" y="5794248"/>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Mass Editor is the fastest tool in the plugin - and therefore also the one that can put the most out of place fastest. The two minutes for the export beforehand are well spent.</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8 · The Mass Editor</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96 / 153</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9</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The hall plan</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A clickable plan grows out of an SVG file and the booth numbers.</a:t>
            </a:r>
          </a:p>
        </p:txBody>
      </p:sp>
      <p:sp>
        <p:nvSpPr>
          <p:cNvPr id="9" name="Rectangle 8"/>
          <p:cNvSpPr/>
          <p:nvPr/>
        </p:nvSpPr>
        <p:spPr>
          <a:xfrm>
            <a:off x="7434072" y="1783080"/>
            <a:ext cx="32004" cy="4315968"/>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Where the plan lives</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Adding a plan</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Floors and rooms</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one rule</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Building the SVG file</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New version</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plan in the front end</a:t>
            </a:r>
          </a:p>
        </p:txBody>
      </p:sp>
      <p:sp>
        <p:nvSpPr>
          <p:cNvPr id="31" name="Oval 30"/>
          <p:cNvSpPr/>
          <p:nvPr/>
        </p:nvSpPr>
        <p:spPr>
          <a:xfrm>
            <a:off x="7342632" y="460857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3" name="TextBox 32"/>
          <p:cNvSpPr txBox="1"/>
          <p:nvPr/>
        </p:nvSpPr>
        <p:spPr>
          <a:xfrm>
            <a:off x="7818120" y="459486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Search and quick filters</a:t>
            </a:r>
          </a:p>
        </p:txBody>
      </p:sp>
      <p:sp>
        <p:nvSpPr>
          <p:cNvPr id="34" name="Oval 33"/>
          <p:cNvSpPr/>
          <p:nvPr/>
        </p:nvSpPr>
        <p:spPr>
          <a:xfrm>
            <a:off x="7342632" y="499262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6" name="TextBox 35"/>
          <p:cNvSpPr txBox="1"/>
          <p:nvPr/>
        </p:nvSpPr>
        <p:spPr>
          <a:xfrm>
            <a:off x="7818120" y="497890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Floors, campus and fairground</a:t>
            </a:r>
          </a:p>
        </p:txBody>
      </p:sp>
      <p:sp>
        <p:nvSpPr>
          <p:cNvPr id="37" name="Oval 36"/>
          <p:cNvSpPr/>
          <p:nvPr/>
        </p:nvSpPr>
        <p:spPr>
          <a:xfrm>
            <a:off x="7342632" y="537667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9" name="TextBox 38"/>
          <p:cNvSpPr txBox="1"/>
          <p:nvPr/>
        </p:nvSpPr>
        <p:spPr>
          <a:xfrm>
            <a:off x="7818120" y="536295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QR codes and full-screen pages</a:t>
            </a:r>
          </a:p>
        </p:txBody>
      </p:sp>
      <p:sp>
        <p:nvSpPr>
          <p:cNvPr id="40" name="Oval 39"/>
          <p:cNvSpPr/>
          <p:nvPr/>
        </p:nvSpPr>
        <p:spPr>
          <a:xfrm>
            <a:off x="7342632" y="576072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42" name="TextBox 41"/>
          <p:cNvSpPr txBox="1"/>
          <p:nvPr/>
        </p:nvSpPr>
        <p:spPr>
          <a:xfrm>
            <a:off x="7818120" y="574700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Hall plan designer</a:t>
            </a:r>
          </a:p>
        </p:txBody>
      </p:sp>
      <p:sp>
        <p:nvSpPr>
          <p:cNvPr id="43" name="Rectangle 42"/>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9 · The hall plan</a:t>
            </a:r>
          </a:p>
        </p:txBody>
      </p:sp>
      <p:sp>
        <p:nvSpPr>
          <p:cNvPr id="45" name="TextBox 4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97 / 153</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Hall plans belong to the event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22" name="Rectangle 21"/>
          <p:cNvSpPr/>
          <p:nvPr/>
        </p:nvSpPr>
        <p:spPr>
          <a:xfrm>
            <a:off x="2249424" y="1975104"/>
            <a:ext cx="5065775" cy="308152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1975104"/>
            <a:ext cx="50657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249424"/>
            <a:ext cx="50657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59152" y="2043684"/>
            <a:ext cx="484631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Hall Plans (Parent Event Only)</a:t>
            </a:r>
          </a:p>
        </p:txBody>
      </p:sp>
      <p:sp>
        <p:nvSpPr>
          <p:cNvPr id="26" name="TextBox 25"/>
          <p:cNvSpPr txBox="1"/>
          <p:nvPr/>
        </p:nvSpPr>
        <p:spPr>
          <a:xfrm>
            <a:off x="2377440" y="2377440"/>
            <a:ext cx="4809743"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SVG Floor Plans</a:t>
            </a:r>
          </a:p>
        </p:txBody>
      </p:sp>
      <p:sp>
        <p:nvSpPr>
          <p:cNvPr id="27" name="TextBox 26"/>
          <p:cNvSpPr txBox="1"/>
          <p:nvPr/>
        </p:nvSpPr>
        <p:spPr>
          <a:xfrm>
            <a:off x="2377440" y="2542032"/>
            <a:ext cx="4809743"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Pick an existing parent location to load its sublocations automatically. Without a selection, the tab name becomes a new parent location.</a:t>
            </a:r>
          </a:p>
        </p:txBody>
      </p:sp>
      <p:sp>
        <p:nvSpPr>
          <p:cNvPr id="28" name="Rectangle 27"/>
          <p:cNvSpPr/>
          <p:nvPr/>
        </p:nvSpPr>
        <p:spPr>
          <a:xfrm>
            <a:off x="2377440" y="2724912"/>
            <a:ext cx="480974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423160" y="2926080"/>
            <a:ext cx="146304"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30" name="Rectangle 29"/>
          <p:cNvSpPr/>
          <p:nvPr/>
        </p:nvSpPr>
        <p:spPr>
          <a:xfrm>
            <a:off x="2596896" y="280720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596896" y="2926080"/>
            <a:ext cx="475488" cy="164592"/>
          </a:xfrm>
          <a:prstGeom prst="rect">
            <a:avLst/>
          </a:prstGeom>
          <a:noFill/>
        </p:spPr>
        <p:txBody>
          <a:bodyPr wrap="square" lIns="0" rIns="0" tIns="0" bIns="0" anchor="t">
            <a:spAutoFit/>
          </a:bodyPr>
          <a:lstStyle/>
          <a:p>
            <a:pPr algn="ctr">
              <a:lnSpc>
                <a:spcPct val="100000"/>
              </a:lnSpc>
            </a:pPr>
          </a:p>
        </p:txBody>
      </p:sp>
      <p:sp>
        <p:nvSpPr>
          <p:cNvPr id="32" name="Rounded Rectangle 31"/>
          <p:cNvSpPr/>
          <p:nvPr/>
        </p:nvSpPr>
        <p:spPr>
          <a:xfrm>
            <a:off x="3200400" y="277977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273552" y="2820924"/>
            <a:ext cx="1325879"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Hall 01</a:t>
            </a:r>
          </a:p>
        </p:txBody>
      </p:sp>
      <p:sp>
        <p:nvSpPr>
          <p:cNvPr id="34" name="Rounded Rectangle 33"/>
          <p:cNvSpPr/>
          <p:nvPr/>
        </p:nvSpPr>
        <p:spPr>
          <a:xfrm>
            <a:off x="4983479" y="277977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047488" y="2825496"/>
            <a:ext cx="1234439" cy="137160"/>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Hall 01</a:t>
            </a:r>
          </a:p>
        </p:txBody>
      </p:sp>
      <p:sp>
        <p:nvSpPr>
          <p:cNvPr id="36" name="TextBox 35"/>
          <p:cNvSpPr txBox="1"/>
          <p:nvPr/>
        </p:nvSpPr>
        <p:spPr>
          <a:xfrm>
            <a:off x="6272783" y="2820924"/>
            <a:ext cx="128016"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v</a:t>
            </a:r>
          </a:p>
        </p:txBody>
      </p:sp>
      <p:sp>
        <p:nvSpPr>
          <p:cNvPr id="37" name="Rounded Rectangle 36"/>
          <p:cNvSpPr/>
          <p:nvPr/>
        </p:nvSpPr>
        <p:spPr>
          <a:xfrm>
            <a:off x="3200400" y="3017520"/>
            <a:ext cx="325526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ounded Rectangle 37"/>
          <p:cNvSpPr/>
          <p:nvPr/>
        </p:nvSpPr>
        <p:spPr>
          <a:xfrm>
            <a:off x="3255264" y="3035808"/>
            <a:ext cx="71323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255264" y="3061411"/>
            <a:ext cx="713232"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Hall 01  ×</a:t>
            </a:r>
          </a:p>
        </p:txBody>
      </p:sp>
      <p:sp>
        <p:nvSpPr>
          <p:cNvPr id="40" name="Rounded Rectangle 39"/>
          <p:cNvSpPr/>
          <p:nvPr/>
        </p:nvSpPr>
        <p:spPr>
          <a:xfrm>
            <a:off x="4032504" y="3035808"/>
            <a:ext cx="766267"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4032504" y="3061411"/>
            <a:ext cx="766267"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Workshop  ×</a:t>
            </a:r>
          </a:p>
        </p:txBody>
      </p:sp>
      <p:sp>
        <p:nvSpPr>
          <p:cNvPr id="42" name="Rounded Rectangle 41"/>
          <p:cNvSpPr/>
          <p:nvPr/>
        </p:nvSpPr>
        <p:spPr>
          <a:xfrm>
            <a:off x="4862779" y="3035808"/>
            <a:ext cx="71323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862779" y="3061411"/>
            <a:ext cx="713232"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Storage  ×</a:t>
            </a:r>
          </a:p>
        </p:txBody>
      </p:sp>
      <p:sp>
        <p:nvSpPr>
          <p:cNvPr id="44" name="TextBox 43"/>
          <p:cNvSpPr txBox="1"/>
          <p:nvPr/>
        </p:nvSpPr>
        <p:spPr>
          <a:xfrm>
            <a:off x="5658307" y="3067812"/>
            <a:ext cx="742492"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Add location…</a:t>
            </a:r>
          </a:p>
        </p:txBody>
      </p:sp>
      <p:sp>
        <p:nvSpPr>
          <p:cNvPr id="45" name="Rounded Rectangle 44"/>
          <p:cNvSpPr/>
          <p:nvPr/>
        </p:nvSpPr>
        <p:spPr>
          <a:xfrm>
            <a:off x="6528816" y="288950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528816" y="2926080"/>
            <a:ext cx="621792"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Remove</a:t>
            </a:r>
          </a:p>
        </p:txBody>
      </p:sp>
      <p:sp>
        <p:nvSpPr>
          <p:cNvPr id="47" name="Rectangle 46"/>
          <p:cNvSpPr/>
          <p:nvPr/>
        </p:nvSpPr>
        <p:spPr>
          <a:xfrm>
            <a:off x="2377440" y="3364992"/>
            <a:ext cx="480974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423160" y="3566160"/>
            <a:ext cx="146304"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49" name="Rectangle 48"/>
          <p:cNvSpPr/>
          <p:nvPr/>
        </p:nvSpPr>
        <p:spPr>
          <a:xfrm>
            <a:off x="2596896" y="344728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2596896" y="3566160"/>
            <a:ext cx="475488" cy="164592"/>
          </a:xfrm>
          <a:prstGeom prst="rect">
            <a:avLst/>
          </a:prstGeom>
          <a:noFill/>
        </p:spPr>
        <p:txBody>
          <a:bodyPr wrap="square" lIns="0" rIns="0" tIns="0" bIns="0" anchor="t">
            <a:spAutoFit/>
          </a:bodyPr>
          <a:lstStyle/>
          <a:p>
            <a:pPr algn="ctr">
              <a:lnSpc>
                <a:spcPct val="100000"/>
              </a:lnSpc>
            </a:pPr>
          </a:p>
        </p:txBody>
      </p:sp>
      <p:sp>
        <p:nvSpPr>
          <p:cNvPr id="51" name="Rounded Rectangle 50"/>
          <p:cNvSpPr/>
          <p:nvPr/>
        </p:nvSpPr>
        <p:spPr>
          <a:xfrm>
            <a:off x="3200400" y="341985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3273552" y="3461004"/>
            <a:ext cx="1325879"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Hall 02</a:t>
            </a:r>
          </a:p>
        </p:txBody>
      </p:sp>
      <p:sp>
        <p:nvSpPr>
          <p:cNvPr id="53" name="Rounded Rectangle 52"/>
          <p:cNvSpPr/>
          <p:nvPr/>
        </p:nvSpPr>
        <p:spPr>
          <a:xfrm>
            <a:off x="4983479" y="341985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5047488" y="3465576"/>
            <a:ext cx="1234439" cy="137160"/>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 No parent location —</a:t>
            </a:r>
          </a:p>
        </p:txBody>
      </p:sp>
      <p:sp>
        <p:nvSpPr>
          <p:cNvPr id="55" name="TextBox 54"/>
          <p:cNvSpPr txBox="1"/>
          <p:nvPr/>
        </p:nvSpPr>
        <p:spPr>
          <a:xfrm>
            <a:off x="6272783" y="3461004"/>
            <a:ext cx="128016"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v</a:t>
            </a:r>
          </a:p>
        </p:txBody>
      </p:sp>
      <p:sp>
        <p:nvSpPr>
          <p:cNvPr id="56" name="Rounded Rectangle 55"/>
          <p:cNvSpPr/>
          <p:nvPr/>
        </p:nvSpPr>
        <p:spPr>
          <a:xfrm>
            <a:off x="3200400" y="3657600"/>
            <a:ext cx="325526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3273552" y="3707891"/>
            <a:ext cx="3127247"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Add location…</a:t>
            </a:r>
          </a:p>
        </p:txBody>
      </p:sp>
      <p:sp>
        <p:nvSpPr>
          <p:cNvPr id="58" name="Rounded Rectangle 57"/>
          <p:cNvSpPr/>
          <p:nvPr/>
        </p:nvSpPr>
        <p:spPr>
          <a:xfrm>
            <a:off x="6528816" y="352958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6528816" y="3566160"/>
            <a:ext cx="621792"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Remove</a:t>
            </a:r>
          </a:p>
        </p:txBody>
      </p:sp>
      <p:sp>
        <p:nvSpPr>
          <p:cNvPr id="60" name="Rectangle 59"/>
          <p:cNvSpPr/>
          <p:nvPr/>
        </p:nvSpPr>
        <p:spPr>
          <a:xfrm>
            <a:off x="2377440" y="4005072"/>
            <a:ext cx="480974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423160" y="4206240"/>
            <a:ext cx="146304"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62" name="Rectangle 61"/>
          <p:cNvSpPr/>
          <p:nvPr/>
        </p:nvSpPr>
        <p:spPr>
          <a:xfrm>
            <a:off x="2596896" y="408736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596896" y="4206240"/>
            <a:ext cx="475488" cy="164592"/>
          </a:xfrm>
          <a:prstGeom prst="rect">
            <a:avLst/>
          </a:prstGeom>
          <a:noFill/>
        </p:spPr>
        <p:txBody>
          <a:bodyPr wrap="square" lIns="0" rIns="0" tIns="0" bIns="0" anchor="t">
            <a:spAutoFit/>
          </a:bodyPr>
          <a:lstStyle/>
          <a:p>
            <a:pPr algn="ctr">
              <a:lnSpc>
                <a:spcPct val="100000"/>
              </a:lnSpc>
            </a:pPr>
          </a:p>
        </p:txBody>
      </p:sp>
      <p:sp>
        <p:nvSpPr>
          <p:cNvPr id="64" name="Rounded Rectangle 63"/>
          <p:cNvSpPr/>
          <p:nvPr/>
        </p:nvSpPr>
        <p:spPr>
          <a:xfrm>
            <a:off x="3200400" y="405993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3273552" y="4101084"/>
            <a:ext cx="1325879"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Artist Alley</a:t>
            </a:r>
          </a:p>
        </p:txBody>
      </p:sp>
      <p:sp>
        <p:nvSpPr>
          <p:cNvPr id="66" name="Rounded Rectangle 65"/>
          <p:cNvSpPr/>
          <p:nvPr/>
        </p:nvSpPr>
        <p:spPr>
          <a:xfrm>
            <a:off x="4983479" y="4059936"/>
            <a:ext cx="147218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047488" y="4105656"/>
            <a:ext cx="1234439" cy="137160"/>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 No parent location —</a:t>
            </a:r>
          </a:p>
        </p:txBody>
      </p:sp>
      <p:sp>
        <p:nvSpPr>
          <p:cNvPr id="68" name="TextBox 67"/>
          <p:cNvSpPr txBox="1"/>
          <p:nvPr/>
        </p:nvSpPr>
        <p:spPr>
          <a:xfrm>
            <a:off x="6272783" y="4101084"/>
            <a:ext cx="128016"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v</a:t>
            </a:r>
          </a:p>
        </p:txBody>
      </p:sp>
      <p:sp>
        <p:nvSpPr>
          <p:cNvPr id="69" name="Rounded Rectangle 68"/>
          <p:cNvSpPr/>
          <p:nvPr/>
        </p:nvSpPr>
        <p:spPr>
          <a:xfrm>
            <a:off x="3200400" y="4297680"/>
            <a:ext cx="325526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3273552" y="4347972"/>
            <a:ext cx="3127247"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Add location…</a:t>
            </a:r>
          </a:p>
        </p:txBody>
      </p:sp>
      <p:sp>
        <p:nvSpPr>
          <p:cNvPr id="71" name="Rounded Rectangle 70"/>
          <p:cNvSpPr/>
          <p:nvPr/>
        </p:nvSpPr>
        <p:spPr>
          <a:xfrm>
            <a:off x="6528816" y="416966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528816" y="4206240"/>
            <a:ext cx="621792"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Remove</a:t>
            </a:r>
          </a:p>
        </p:txBody>
      </p:sp>
      <p:sp>
        <p:nvSpPr>
          <p:cNvPr id="73" name="Rounded Rectangle 72"/>
          <p:cNvSpPr/>
          <p:nvPr/>
        </p:nvSpPr>
        <p:spPr>
          <a:xfrm>
            <a:off x="2377440" y="4645152"/>
            <a:ext cx="89794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2377440" y="4695444"/>
            <a:ext cx="89794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Add SVG Map</a:t>
            </a:r>
          </a:p>
        </p:txBody>
      </p:sp>
      <p:sp>
        <p:nvSpPr>
          <p:cNvPr id="75" name="Oval 74"/>
          <p:cNvSpPr/>
          <p:nvPr/>
        </p:nvSpPr>
        <p:spPr>
          <a:xfrm>
            <a:off x="1984248" y="1975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1984248" y="20345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77" name="Oval 76"/>
          <p:cNvSpPr/>
          <p:nvPr/>
        </p:nvSpPr>
        <p:spPr>
          <a:xfrm>
            <a:off x="2953512"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2953512" y="28026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9" name="Oval 78"/>
          <p:cNvSpPr/>
          <p:nvPr/>
        </p:nvSpPr>
        <p:spPr>
          <a:xfrm>
            <a:off x="4690871"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4690871" y="28026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1" name="Oval 80"/>
          <p:cNvSpPr/>
          <p:nvPr/>
        </p:nvSpPr>
        <p:spPr>
          <a:xfrm>
            <a:off x="2953512" y="36301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2953512" y="36896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3" name="Oval 82"/>
          <p:cNvSpPr/>
          <p:nvPr/>
        </p:nvSpPr>
        <p:spPr>
          <a:xfrm>
            <a:off x="2148840" y="46314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2148840" y="46908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85" name="TextBox 84"/>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box in the event record</a:t>
            </a:r>
          </a:p>
        </p:txBody>
      </p:sp>
      <p:sp>
        <p:nvSpPr>
          <p:cNvPr id="86" name="TextBox 85"/>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Events only</a:t>
            </a:r>
          </a:p>
        </p:txBody>
      </p:sp>
      <p:sp>
        <p:nvSpPr>
          <p:cNvPr id="87" name="TextBox 86"/>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box only appears on records </a:t>
            </a:r>
            <a:r>
              <a:rPr sz="1000" b="1" i="0" lang="en-US">
                <a:solidFill>
                  <a:srgbClr val="3B4A57"/>
                </a:solidFill>
                <a:latin typeface="Segoe UI"/>
              </a:rPr>
              <a:t>without</a:t>
            </a:r>
            <a:r>
              <a:rPr sz="1000" b="0" i="0" lang="en-US">
                <a:solidFill>
                  <a:srgbClr val="3B4A57"/>
                </a:solidFill>
                <a:latin typeface="Segoe UI"/>
              </a:rPr>
              <a:t> an event picked - and disappears the moment you pick one above.</a:t>
            </a:r>
          </a:p>
        </p:txBody>
      </p:sp>
      <p:sp>
        <p:nvSpPr>
          <p:cNvPr id="88" name="TextBox 87"/>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The Tab Name</a:t>
            </a:r>
          </a:p>
        </p:txBody>
      </p:sp>
      <p:sp>
        <p:nvSpPr>
          <p:cNvPr id="89" name="TextBox 88"/>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label of the tab in the front end. Drag the rows by the handle on the left into the order you want.</a:t>
            </a:r>
          </a:p>
        </p:txBody>
      </p:sp>
      <p:sp>
        <p:nvSpPr>
          <p:cNvPr id="90" name="TextBox 89"/>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Parent location</a:t>
            </a:r>
          </a:p>
        </p:txBody>
      </p:sp>
      <p:sp>
        <p:nvSpPr>
          <p:cNvPr id="91" name="TextBox 90"/>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dropdown over all top-level halls. Picking one loads its rooms into the field below.</a:t>
            </a:r>
          </a:p>
        </p:txBody>
      </p:sp>
      <p:sp>
        <p:nvSpPr>
          <p:cNvPr id="92" name="TextBox 91"/>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The rooms as pills</a:t>
            </a:r>
          </a:p>
        </p:txBody>
      </p:sp>
      <p:sp>
        <p:nvSpPr>
          <p:cNvPr id="93" name="TextBox 92"/>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Typing and </a:t>
            </a:r>
            <a:r>
              <a:rPr sz="1000" b="1" i="0" lang="en-US">
                <a:solidFill>
                  <a:srgbClr val="3B4A57"/>
                </a:solidFill>
                <a:latin typeface="Segoe UI"/>
              </a:rPr>
              <a:t>Enter</a:t>
            </a:r>
            <a:r>
              <a:rPr sz="1000" b="0" i="0" lang="en-US">
                <a:solidFill>
                  <a:srgbClr val="3B4A57"/>
                </a:solidFill>
                <a:latin typeface="Segoe UI"/>
              </a:rPr>
              <a:t> creates a pill, the </a:t>
            </a:r>
            <a:r>
              <a:rPr sz="1000" b="1" i="0" lang="en-US">
                <a:solidFill>
                  <a:srgbClr val="3B4A57"/>
                </a:solidFill>
                <a:latin typeface="Segoe UI"/>
              </a:rPr>
              <a:t>×</a:t>
            </a:r>
            <a:r>
              <a:rPr sz="1000" b="0" i="0" lang="en-US">
                <a:solidFill>
                  <a:srgbClr val="3B4A57"/>
                </a:solidFill>
                <a:latin typeface="Segoe UI"/>
              </a:rPr>
              <a:t> removes it again.</a:t>
            </a:r>
          </a:p>
        </p:txBody>
      </p:sp>
      <p:sp>
        <p:nvSpPr>
          <p:cNvPr id="94" name="TextBox 93"/>
          <p:cNvSpPr txBox="1"/>
          <p:nvPr/>
        </p:nvSpPr>
        <p:spPr>
          <a:xfrm>
            <a:off x="7927847" y="4578604"/>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5  Add SVG Map</a:t>
            </a:r>
          </a:p>
        </p:txBody>
      </p:sp>
      <p:sp>
        <p:nvSpPr>
          <p:cNvPr id="95" name="TextBox 94"/>
          <p:cNvSpPr txBox="1"/>
          <p:nvPr/>
        </p:nvSpPr>
        <p:spPr>
          <a:xfrm>
            <a:off x="7927847" y="4798314"/>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Opens the media library and then the import dialog.</a:t>
            </a:r>
          </a:p>
        </p:txBody>
      </p:sp>
      <p:sp>
        <p:nvSpPr>
          <p:cNvPr id="96" name="Rectangle 95"/>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ectangle 96"/>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99" name="TextBox 9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Create the plan only once it is settled that the record is an event. Whoever uploads a plan first and picks an event above afterwards saves it on the exhibitor - it is never read there, but surplus locations are left behind.</a:t>
            </a:r>
          </a:p>
        </p:txBody>
      </p:sp>
      <p:sp>
        <p:nvSpPr>
          <p:cNvPr id="100" name="Rectangle 9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102" name="TextBox 10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98 / 153</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Adding a hall plan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the </a:t>
            </a:r>
            <a:r>
              <a:rPr sz="1150" b="1" i="0" lang="en-US">
                <a:solidFill>
                  <a:srgbClr val="25333F"/>
                </a:solidFill>
                <a:latin typeface="Segoe UI"/>
              </a:rPr>
              <a:t>event</a:t>
            </a:r>
            <a:r>
              <a:rPr sz="1150" b="0" i="0" lang="en-US">
                <a:solidFill>
                  <a:srgbClr val="25333F"/>
                </a:solidFill>
                <a:latin typeface="Segoe UI"/>
              </a:rPr>
              <a:t> for editing.</a:t>
            </a:r>
          </a:p>
        </p:txBody>
      </p:sp>
      <p:sp>
        <p:nvSpPr>
          <p:cNvPr id="9" name="TextBox 8"/>
          <p:cNvSpPr txBox="1"/>
          <p:nvPr/>
        </p:nvSpPr>
        <p:spPr>
          <a:xfrm>
            <a:off x="950976" y="1577213"/>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Not the exhibitor - the fair itself.</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1959737"/>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a:t>
            </a:r>
            <a:r>
              <a:rPr sz="1150" b="1" i="0" lang="en-US">
                <a:solidFill>
                  <a:srgbClr val="25333F"/>
                </a:solidFill>
                <a:latin typeface="Segoe UI"/>
              </a:rPr>
              <a:t>Hall Plans (Parent Event Only)</a:t>
            </a:r>
            <a:r>
              <a:rPr sz="1150" b="0" i="0" lang="en-US">
                <a:solidFill>
                  <a:srgbClr val="25333F"/>
                </a:solidFill>
                <a:latin typeface="Segoe UI"/>
              </a:rPr>
              <a:t> box click </a:t>
            </a:r>
            <a:r>
              <a:rPr sz="1150" b="1" i="0" lang="en-US">
                <a:solidFill>
                  <a:srgbClr val="25333F"/>
                </a:solidFill>
                <a:latin typeface="Segoe UI"/>
              </a:rPr>
              <a:t>Add SVG Map</a:t>
            </a:r>
            <a:r>
              <a:rPr sz="1150" b="0" i="0" lang="en-US">
                <a:solidFill>
                  <a:srgbClr val="25333F"/>
                </a:solidFill>
                <a:latin typeface="Segoe UI"/>
              </a:rPr>
              <a:t>.</a:t>
            </a:r>
          </a:p>
        </p:txBody>
      </p:sp>
      <p:sp>
        <p:nvSpPr>
          <p:cNvPr id="13" name="Oval 12"/>
          <p:cNvSpPr/>
          <p:nvPr/>
        </p:nvSpPr>
        <p:spPr>
          <a:xfrm>
            <a:off x="566928" y="25629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6041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53843"/>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the SVG file in the media library and click </a:t>
            </a:r>
            <a:r>
              <a:rPr sz="1150" b="1" i="0" lang="en-US">
                <a:solidFill>
                  <a:srgbClr val="25333F"/>
                </a:solidFill>
                <a:latin typeface="Segoe UI"/>
              </a:rPr>
              <a:t>Use this map</a:t>
            </a:r>
            <a:r>
              <a:rPr sz="1150" b="0" i="0" lang="en-US">
                <a:solidFill>
                  <a:srgbClr val="25333F"/>
                </a:solidFill>
                <a:latin typeface="Segoe UI"/>
              </a:rPr>
              <a:t>.</a:t>
            </a:r>
          </a:p>
        </p:txBody>
      </p:sp>
      <p:sp>
        <p:nvSpPr>
          <p:cNvPr id="16" name="TextBox 15"/>
          <p:cNvSpPr txBox="1"/>
          <p:nvPr/>
        </p:nvSpPr>
        <p:spPr>
          <a:xfrm>
            <a:off x="950976" y="2955925"/>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Then the </a:t>
            </a:r>
            <a:r>
              <a:rPr sz="950" b="1" i="0" lang="en-US">
                <a:solidFill>
                  <a:srgbClr val="6B7A88"/>
                </a:solidFill>
                <a:latin typeface="Segoe UI"/>
              </a:rPr>
              <a:t>Import hall plan</a:t>
            </a:r>
            <a:r>
              <a:rPr sz="950" b="0" i="0" lang="en-US">
                <a:solidFill>
                  <a:srgbClr val="6B7A88"/>
                </a:solidFill>
                <a:latin typeface="Segoe UI"/>
              </a:rPr>
              <a:t> dialog opens - see the next slide.</a:t>
            </a:r>
          </a:p>
        </p:txBody>
      </p:sp>
      <p:sp>
        <p:nvSpPr>
          <p:cNvPr id="17" name="Oval 16"/>
          <p:cNvSpPr/>
          <p:nvPr/>
        </p:nvSpPr>
        <p:spPr>
          <a:xfrm>
            <a:off x="566928" y="334759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8874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338449"/>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a </a:t>
            </a:r>
            <a:r>
              <a:rPr sz="1150" b="1" i="0" lang="en-US">
                <a:solidFill>
                  <a:srgbClr val="25333F"/>
                </a:solidFill>
                <a:latin typeface="Segoe UI"/>
              </a:rPr>
              <a:t>Tab Name</a:t>
            </a:r>
            <a:r>
              <a:rPr sz="1150" b="0" i="0" lang="en-US">
                <a:solidFill>
                  <a:srgbClr val="25333F"/>
                </a:solidFill>
                <a:latin typeface="Segoe UI"/>
              </a:rPr>
              <a:t>, for instance “Hall 01”.</a:t>
            </a:r>
          </a:p>
        </p:txBody>
      </p:sp>
      <p:sp>
        <p:nvSpPr>
          <p:cNvPr id="20" name="TextBox 19"/>
          <p:cNvSpPr txBox="1"/>
          <p:nvPr/>
        </p:nvSpPr>
        <p:spPr>
          <a:xfrm>
            <a:off x="950976" y="3562349"/>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 a file containing floors it is already filled in.</a:t>
            </a:r>
          </a:p>
        </p:txBody>
      </p:sp>
      <p:sp>
        <p:nvSpPr>
          <p:cNvPr id="21" name="Oval 20"/>
          <p:cNvSpPr/>
          <p:nvPr/>
        </p:nvSpPr>
        <p:spPr>
          <a:xfrm>
            <a:off x="566928" y="3954018"/>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3995166"/>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3" name="TextBox 22"/>
          <p:cNvSpPr txBox="1"/>
          <p:nvPr/>
        </p:nvSpPr>
        <p:spPr>
          <a:xfrm>
            <a:off x="950976" y="3944874"/>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the </a:t>
            </a:r>
            <a:r>
              <a:rPr sz="1150" b="1" i="0" lang="en-US">
                <a:solidFill>
                  <a:srgbClr val="25333F"/>
                </a:solidFill>
                <a:latin typeface="Segoe UI"/>
              </a:rPr>
              <a:t>parent location</a:t>
            </a:r>
            <a:r>
              <a:rPr sz="1150" b="0" i="0" lang="en-US">
                <a:solidFill>
                  <a:srgbClr val="25333F"/>
                </a:solidFill>
                <a:latin typeface="Segoe UI"/>
              </a:rPr>
              <a:t>.</a:t>
            </a:r>
          </a:p>
        </p:txBody>
      </p:sp>
      <p:sp>
        <p:nvSpPr>
          <p:cNvPr id="24" name="TextBox 23"/>
          <p:cNvSpPr txBox="1"/>
          <p:nvPr/>
        </p:nvSpPr>
        <p:spPr>
          <a:xfrm>
            <a:off x="950976" y="4168775"/>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If the hall already exists, its rooms appear as pills at once. Otherwise the tab name becomes the hall.</a:t>
            </a:r>
          </a:p>
        </p:txBody>
      </p:sp>
      <p:sp>
        <p:nvSpPr>
          <p:cNvPr id="25" name="Oval 24"/>
          <p:cNvSpPr/>
          <p:nvPr/>
        </p:nvSpPr>
        <p:spPr>
          <a:xfrm>
            <a:off x="566928" y="4705223"/>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4746371"/>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6</a:t>
            </a:r>
          </a:p>
        </p:txBody>
      </p:sp>
      <p:sp>
        <p:nvSpPr>
          <p:cNvPr id="27" name="TextBox 26"/>
          <p:cNvSpPr txBox="1"/>
          <p:nvPr/>
        </p:nvSpPr>
        <p:spPr>
          <a:xfrm>
            <a:off x="950976" y="4696079"/>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Add missing rooms, then </a:t>
            </a:r>
            <a:r>
              <a:rPr sz="1150" b="1" i="0" lang="en-US">
                <a:solidFill>
                  <a:srgbClr val="25333F"/>
                </a:solidFill>
                <a:latin typeface="Segoe UI"/>
              </a:rPr>
              <a:t>Update</a:t>
            </a:r>
            <a:r>
              <a:rPr sz="1150" b="0" i="0" lang="en-US">
                <a:solidFill>
                  <a:srgbClr val="25333F"/>
                </a:solidFill>
                <a:latin typeface="Segoe UI"/>
              </a:rPr>
              <a:t>.</a:t>
            </a:r>
          </a:p>
        </p:txBody>
      </p:sp>
      <p:sp>
        <p:nvSpPr>
          <p:cNvPr id="28" name="TextBox 27"/>
          <p:cNvSpPr txBox="1"/>
          <p:nvPr/>
        </p:nvSpPr>
        <p:spPr>
          <a:xfrm>
            <a:off x="950976" y="4919980"/>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Only then is the plan available in the front end.</a:t>
            </a:r>
          </a:p>
        </p:txBody>
      </p:sp>
      <p:sp>
        <p:nvSpPr>
          <p:cNvPr id="29" name="Rectangle 28"/>
          <p:cNvSpPr/>
          <p:nvPr/>
        </p:nvSpPr>
        <p:spPr>
          <a:xfrm>
            <a:off x="5041087" y="1353312"/>
            <a:ext cx="658368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041087"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13252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32" name="Rectangle 31"/>
          <p:cNvSpPr/>
          <p:nvPr/>
        </p:nvSpPr>
        <p:spPr>
          <a:xfrm>
            <a:off x="5041087"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18739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4" name="Rectangle 33"/>
          <p:cNvSpPr/>
          <p:nvPr/>
        </p:nvSpPr>
        <p:spPr>
          <a:xfrm>
            <a:off x="50410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18739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6" name="Rectangle 35"/>
          <p:cNvSpPr/>
          <p:nvPr/>
        </p:nvSpPr>
        <p:spPr>
          <a:xfrm>
            <a:off x="5041087"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31540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8" name="TextBox 37"/>
          <p:cNvSpPr txBox="1"/>
          <p:nvPr/>
        </p:nvSpPr>
        <p:spPr>
          <a:xfrm>
            <a:off x="531540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39" name="TextBox 38"/>
          <p:cNvSpPr txBox="1"/>
          <p:nvPr/>
        </p:nvSpPr>
        <p:spPr>
          <a:xfrm>
            <a:off x="531540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40" name="TextBox 39"/>
          <p:cNvSpPr txBox="1"/>
          <p:nvPr/>
        </p:nvSpPr>
        <p:spPr>
          <a:xfrm>
            <a:off x="531540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41" name="TextBox 40"/>
          <p:cNvSpPr txBox="1"/>
          <p:nvPr/>
        </p:nvSpPr>
        <p:spPr>
          <a:xfrm>
            <a:off x="531540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42" name="TextBox 41"/>
          <p:cNvSpPr txBox="1"/>
          <p:nvPr/>
        </p:nvSpPr>
        <p:spPr>
          <a:xfrm>
            <a:off x="5187391" y="314096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43" name="TextBox 42"/>
          <p:cNvSpPr txBox="1"/>
          <p:nvPr/>
        </p:nvSpPr>
        <p:spPr>
          <a:xfrm>
            <a:off x="5187391" y="337870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4" name="TextBox 43"/>
          <p:cNvSpPr txBox="1"/>
          <p:nvPr/>
        </p:nvSpPr>
        <p:spPr>
          <a:xfrm>
            <a:off x="6723583"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45" name="Rectangle 44"/>
          <p:cNvSpPr/>
          <p:nvPr/>
        </p:nvSpPr>
        <p:spPr>
          <a:xfrm>
            <a:off x="6723583" y="1975104"/>
            <a:ext cx="4700016" cy="1764792"/>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6723583" y="1975104"/>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6723583" y="2249424"/>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833311" y="2043684"/>
            <a:ext cx="448055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Hall Plans (Parent Event Only)</a:t>
            </a:r>
          </a:p>
        </p:txBody>
      </p:sp>
      <p:sp>
        <p:nvSpPr>
          <p:cNvPr id="49" name="TextBox 48"/>
          <p:cNvSpPr txBox="1"/>
          <p:nvPr/>
        </p:nvSpPr>
        <p:spPr>
          <a:xfrm>
            <a:off x="6851599" y="2377440"/>
            <a:ext cx="4443983"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SVG Floor Plans</a:t>
            </a:r>
          </a:p>
        </p:txBody>
      </p:sp>
      <p:sp>
        <p:nvSpPr>
          <p:cNvPr id="50" name="TextBox 49"/>
          <p:cNvSpPr txBox="1"/>
          <p:nvPr/>
        </p:nvSpPr>
        <p:spPr>
          <a:xfrm>
            <a:off x="6851599" y="2542032"/>
            <a:ext cx="4443983"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Pick an existing parent location to load its sublocations automatically. Without a selection, the tab name becomes a new parent location.</a:t>
            </a:r>
          </a:p>
        </p:txBody>
      </p:sp>
      <p:sp>
        <p:nvSpPr>
          <p:cNvPr id="51" name="Rectangle 50"/>
          <p:cNvSpPr/>
          <p:nvPr/>
        </p:nvSpPr>
        <p:spPr>
          <a:xfrm>
            <a:off x="6851599" y="2724912"/>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897319" y="2926080"/>
            <a:ext cx="146304"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53" name="Rectangle 52"/>
          <p:cNvSpPr/>
          <p:nvPr/>
        </p:nvSpPr>
        <p:spPr>
          <a:xfrm>
            <a:off x="7071055" y="280720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071055" y="2926080"/>
            <a:ext cx="475488" cy="164592"/>
          </a:xfrm>
          <a:prstGeom prst="rect">
            <a:avLst/>
          </a:prstGeom>
          <a:noFill/>
        </p:spPr>
        <p:txBody>
          <a:bodyPr wrap="square" lIns="0" rIns="0" tIns="0" bIns="0" anchor="t">
            <a:spAutoFit/>
          </a:bodyPr>
          <a:lstStyle/>
          <a:p>
            <a:pPr algn="ctr">
              <a:lnSpc>
                <a:spcPct val="100000"/>
              </a:lnSpc>
            </a:pPr>
          </a:p>
        </p:txBody>
      </p:sp>
      <p:sp>
        <p:nvSpPr>
          <p:cNvPr id="55" name="Rounded Rectangle 54"/>
          <p:cNvSpPr/>
          <p:nvPr/>
        </p:nvSpPr>
        <p:spPr>
          <a:xfrm>
            <a:off x="7674559" y="277977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747711" y="2820924"/>
            <a:ext cx="1142999"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Hall 01</a:t>
            </a:r>
          </a:p>
        </p:txBody>
      </p:sp>
      <p:sp>
        <p:nvSpPr>
          <p:cNvPr id="57" name="Rounded Rectangle 56"/>
          <p:cNvSpPr/>
          <p:nvPr/>
        </p:nvSpPr>
        <p:spPr>
          <a:xfrm>
            <a:off x="9274759" y="277977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9338767" y="2825496"/>
            <a:ext cx="1051559" cy="137160"/>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Hall 01</a:t>
            </a:r>
          </a:p>
        </p:txBody>
      </p:sp>
      <p:sp>
        <p:nvSpPr>
          <p:cNvPr id="59" name="TextBox 58"/>
          <p:cNvSpPr txBox="1"/>
          <p:nvPr/>
        </p:nvSpPr>
        <p:spPr>
          <a:xfrm>
            <a:off x="10381183" y="2820924"/>
            <a:ext cx="128016"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v</a:t>
            </a:r>
          </a:p>
        </p:txBody>
      </p:sp>
      <p:sp>
        <p:nvSpPr>
          <p:cNvPr id="60" name="Rounded Rectangle 59"/>
          <p:cNvSpPr/>
          <p:nvPr/>
        </p:nvSpPr>
        <p:spPr>
          <a:xfrm>
            <a:off x="7674559" y="3017520"/>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ounded Rectangle 60"/>
          <p:cNvSpPr/>
          <p:nvPr/>
        </p:nvSpPr>
        <p:spPr>
          <a:xfrm>
            <a:off x="7729423" y="3035808"/>
            <a:ext cx="71323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729423" y="3061411"/>
            <a:ext cx="713232"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Hall 01  ×</a:t>
            </a:r>
          </a:p>
        </p:txBody>
      </p:sp>
      <p:sp>
        <p:nvSpPr>
          <p:cNvPr id="63" name="Rounded Rectangle 62"/>
          <p:cNvSpPr/>
          <p:nvPr/>
        </p:nvSpPr>
        <p:spPr>
          <a:xfrm>
            <a:off x="8506663" y="3035808"/>
            <a:ext cx="766267"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8506663" y="3061411"/>
            <a:ext cx="766267"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Workshop  ×</a:t>
            </a:r>
          </a:p>
        </p:txBody>
      </p:sp>
      <p:sp>
        <p:nvSpPr>
          <p:cNvPr id="65" name="TextBox 64"/>
          <p:cNvSpPr txBox="1"/>
          <p:nvPr/>
        </p:nvSpPr>
        <p:spPr>
          <a:xfrm>
            <a:off x="9355226" y="3067812"/>
            <a:ext cx="1153972"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Add location…</a:t>
            </a:r>
          </a:p>
        </p:txBody>
      </p:sp>
      <p:sp>
        <p:nvSpPr>
          <p:cNvPr id="66" name="Rounded Rectangle 65"/>
          <p:cNvSpPr/>
          <p:nvPr/>
        </p:nvSpPr>
        <p:spPr>
          <a:xfrm>
            <a:off x="10637215" y="288950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10637215" y="2926080"/>
            <a:ext cx="621792"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Remove</a:t>
            </a:r>
          </a:p>
        </p:txBody>
      </p:sp>
      <p:sp>
        <p:nvSpPr>
          <p:cNvPr id="68" name="Rounded Rectangle 67"/>
          <p:cNvSpPr/>
          <p:nvPr/>
        </p:nvSpPr>
        <p:spPr>
          <a:xfrm>
            <a:off x="6851599" y="3364992"/>
            <a:ext cx="897940"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6851599" y="3415284"/>
            <a:ext cx="89794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Add SVG Map</a:t>
            </a:r>
          </a:p>
        </p:txBody>
      </p:sp>
      <p:sp>
        <p:nvSpPr>
          <p:cNvPr id="70" name="Rectangle 69"/>
          <p:cNvSpPr/>
          <p:nvPr/>
        </p:nvSpPr>
        <p:spPr>
          <a:xfrm>
            <a:off x="7089343" y="3886200"/>
            <a:ext cx="3968496" cy="1188720"/>
          </a:xfrm>
          <a:prstGeom prst="rect">
            <a:avLst/>
          </a:prstGeom>
          <a:solidFill>
            <a:srgbClr val="FFFFFF"/>
          </a:solidFill>
          <a:ln w="1651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7217359" y="3977639"/>
            <a:ext cx="2194560" cy="164592"/>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Select SVG Map</a:t>
            </a:r>
          </a:p>
        </p:txBody>
      </p:sp>
      <p:sp>
        <p:nvSpPr>
          <p:cNvPr id="72" name="Rectangle 71"/>
          <p:cNvSpPr/>
          <p:nvPr/>
        </p:nvSpPr>
        <p:spPr>
          <a:xfrm>
            <a:off x="7217359" y="4233672"/>
            <a:ext cx="512064"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217359" y="4389120"/>
            <a:ext cx="512064" cy="128016"/>
          </a:xfrm>
          <a:prstGeom prst="rect">
            <a:avLst/>
          </a:prstGeom>
          <a:noFill/>
        </p:spPr>
        <p:txBody>
          <a:bodyPr wrap="square" lIns="0" rIns="0" tIns="0" bIns="0" anchor="t">
            <a:spAutoFit/>
          </a:bodyPr>
          <a:lstStyle/>
          <a:p>
            <a:pPr algn="ctr">
              <a:lnSpc>
                <a:spcPct val="100000"/>
              </a:lnSpc>
            </a:pPr>
            <a:r>
              <a:rPr sz="500" b="0" i="0" lang="en-US">
                <a:solidFill>
                  <a:srgbClr val="6B7A88"/>
                </a:solidFill>
                <a:latin typeface="Segoe UI"/>
              </a:rPr>
              <a:t>hall-01.svg</a:t>
            </a:r>
          </a:p>
        </p:txBody>
      </p:sp>
      <p:sp>
        <p:nvSpPr>
          <p:cNvPr id="74" name="Rectangle 73"/>
          <p:cNvSpPr/>
          <p:nvPr/>
        </p:nvSpPr>
        <p:spPr>
          <a:xfrm>
            <a:off x="7802575" y="4233672"/>
            <a:ext cx="512064" cy="420624"/>
          </a:xfrm>
          <a:prstGeom prst="rect">
            <a:avLst/>
          </a:prstGeom>
          <a:solidFill>
            <a:srgbClr val="E9EFF5"/>
          </a:solidFill>
          <a:ln w="1778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TextBox 74"/>
          <p:cNvSpPr txBox="1"/>
          <p:nvPr/>
        </p:nvSpPr>
        <p:spPr>
          <a:xfrm>
            <a:off x="7802575" y="4389120"/>
            <a:ext cx="512064" cy="128016"/>
          </a:xfrm>
          <a:prstGeom prst="rect">
            <a:avLst/>
          </a:prstGeom>
          <a:noFill/>
        </p:spPr>
        <p:txBody>
          <a:bodyPr wrap="square" lIns="0" rIns="0" tIns="0" bIns="0" anchor="t">
            <a:spAutoFit/>
          </a:bodyPr>
          <a:lstStyle/>
          <a:p>
            <a:pPr algn="ctr">
              <a:lnSpc>
                <a:spcPct val="100000"/>
              </a:lnSpc>
            </a:pPr>
            <a:r>
              <a:rPr sz="500" b="0" i="0" lang="en-US">
                <a:solidFill>
                  <a:srgbClr val="6B7A88"/>
                </a:solidFill>
                <a:latin typeface="Segoe UI"/>
              </a:rPr>
              <a:t>hall-02.svg</a:t>
            </a:r>
          </a:p>
        </p:txBody>
      </p:sp>
      <p:sp>
        <p:nvSpPr>
          <p:cNvPr id="76" name="Rectangle 75"/>
          <p:cNvSpPr/>
          <p:nvPr/>
        </p:nvSpPr>
        <p:spPr>
          <a:xfrm>
            <a:off x="8387791" y="4233672"/>
            <a:ext cx="512064"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8387791" y="4389120"/>
            <a:ext cx="512064" cy="128016"/>
          </a:xfrm>
          <a:prstGeom prst="rect">
            <a:avLst/>
          </a:prstGeom>
          <a:noFill/>
        </p:spPr>
        <p:txBody>
          <a:bodyPr wrap="square" lIns="0" rIns="0" tIns="0" bIns="0" anchor="t">
            <a:spAutoFit/>
          </a:bodyPr>
          <a:lstStyle/>
          <a:p>
            <a:pPr algn="ctr">
              <a:lnSpc>
                <a:spcPct val="100000"/>
              </a:lnSpc>
            </a:pPr>
            <a:r>
              <a:rPr sz="500" b="0" i="0" lang="en-US">
                <a:solidFill>
                  <a:srgbClr val="6B7A88"/>
                </a:solidFill>
                <a:latin typeface="Segoe UI"/>
              </a:rPr>
              <a:t>hall-03.svg</a:t>
            </a:r>
          </a:p>
        </p:txBody>
      </p:sp>
      <p:sp>
        <p:nvSpPr>
          <p:cNvPr id="78" name="Rectangle 77"/>
          <p:cNvSpPr/>
          <p:nvPr/>
        </p:nvSpPr>
        <p:spPr>
          <a:xfrm>
            <a:off x="8973007" y="4233672"/>
            <a:ext cx="512064" cy="420624"/>
          </a:xfrm>
          <a:prstGeom prst="rect">
            <a:avLst/>
          </a:prstGeom>
          <a:solidFill>
            <a:srgbClr val="E9EFF5"/>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8973007" y="4389120"/>
            <a:ext cx="512064" cy="128016"/>
          </a:xfrm>
          <a:prstGeom prst="rect">
            <a:avLst/>
          </a:prstGeom>
          <a:noFill/>
        </p:spPr>
        <p:txBody>
          <a:bodyPr wrap="square" lIns="0" rIns="0" tIns="0" bIns="0" anchor="t">
            <a:spAutoFit/>
          </a:bodyPr>
          <a:lstStyle/>
          <a:p>
            <a:pPr algn="ctr">
              <a:lnSpc>
                <a:spcPct val="100000"/>
              </a:lnSpc>
            </a:pPr>
            <a:r>
              <a:rPr sz="500" b="0" i="0" lang="en-US">
                <a:solidFill>
                  <a:srgbClr val="6B7A88"/>
                </a:solidFill>
                <a:latin typeface="Segoe UI"/>
              </a:rPr>
              <a:t>hall-04.svg</a:t>
            </a:r>
          </a:p>
        </p:txBody>
      </p:sp>
      <p:sp>
        <p:nvSpPr>
          <p:cNvPr id="80" name="Rectangle 79"/>
          <p:cNvSpPr/>
          <p:nvPr/>
        </p:nvSpPr>
        <p:spPr>
          <a:xfrm>
            <a:off x="7089343" y="4690872"/>
            <a:ext cx="3968496"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ounded Rectangle 80"/>
          <p:cNvSpPr/>
          <p:nvPr/>
        </p:nvSpPr>
        <p:spPr>
          <a:xfrm>
            <a:off x="9722815" y="4764024"/>
            <a:ext cx="1207008" cy="24688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722815" y="4814316"/>
            <a:ext cx="1207008"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Use this map</a:t>
            </a:r>
          </a:p>
        </p:txBody>
      </p:sp>
      <p:sp>
        <p:nvSpPr>
          <p:cNvPr id="83" name="Oval 82"/>
          <p:cNvSpPr/>
          <p:nvPr/>
        </p:nvSpPr>
        <p:spPr>
          <a:xfrm>
            <a:off x="6622999" y="33512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22999" y="34107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5" name="Oval 84"/>
          <p:cNvSpPr/>
          <p:nvPr/>
        </p:nvSpPr>
        <p:spPr>
          <a:xfrm>
            <a:off x="9457639" y="47457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9457639" y="48051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7" name="Oval 86"/>
          <p:cNvSpPr/>
          <p:nvPr/>
        </p:nvSpPr>
        <p:spPr>
          <a:xfrm>
            <a:off x="7427671"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427671" y="28026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9" name="Oval 88"/>
          <p:cNvSpPr/>
          <p:nvPr/>
        </p:nvSpPr>
        <p:spPr>
          <a:xfrm>
            <a:off x="8982151"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8982151" y="28026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91" name="Oval 90"/>
          <p:cNvSpPr/>
          <p:nvPr/>
        </p:nvSpPr>
        <p:spPr>
          <a:xfrm>
            <a:off x="7427671"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7427671" y="31043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6</a:t>
            </a:r>
          </a:p>
        </p:txBody>
      </p:sp>
      <p:sp>
        <p:nvSpPr>
          <p:cNvPr id="93" name="Rectangle 92"/>
          <p:cNvSpPr/>
          <p:nvPr/>
        </p:nvSpPr>
        <p:spPr>
          <a:xfrm>
            <a:off x="566928" y="568756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Rectangle 93"/>
          <p:cNvSpPr/>
          <p:nvPr/>
        </p:nvSpPr>
        <p:spPr>
          <a:xfrm>
            <a:off x="566928" y="568756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96" name="TextBox 9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WordPress does </a:t>
            </a:r>
            <a:r>
              <a:rPr sz="1000" b="1" i="0" lang="en-US">
                <a:solidFill>
                  <a:srgbClr val="2B3844"/>
                </a:solidFill>
                <a:latin typeface="Segoe UI"/>
              </a:rPr>
              <a:t>not</a:t>
            </a:r>
            <a:r>
              <a:rPr sz="1000" b="0" i="0" lang="en-US">
                <a:solidFill>
                  <a:srgbClr val="2B3844"/>
                </a:solidFill>
                <a:latin typeface="Segoe UI"/>
              </a:rPr>
              <a:t> accept SVG files in the media library out of the box, and this plugin does not change that. Have the SVG format enabled by your administration before you try.</a:t>
            </a:r>
          </a:p>
        </p:txBody>
      </p:sp>
      <p:sp>
        <p:nvSpPr>
          <p:cNvPr id="97" name="Rectangle 9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99" name="TextBox 9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99 / 153</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“Import hall plan” dialog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22" name="Rectangle 21"/>
          <p:cNvSpPr/>
          <p:nvPr/>
        </p:nvSpPr>
        <p:spPr>
          <a:xfrm>
            <a:off x="2249424" y="1975104"/>
            <a:ext cx="5065775" cy="3474720"/>
          </a:xfrm>
          <a:prstGeom prst="rect">
            <a:avLst/>
          </a:prstGeom>
          <a:solidFill>
            <a:srgbClr val="E4E8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359152" y="2084832"/>
            <a:ext cx="4846319" cy="3255264"/>
          </a:xfrm>
          <a:prstGeom prst="rect">
            <a:avLst/>
          </a:prstGeom>
          <a:solidFill>
            <a:srgbClr val="FFFFFF"/>
          </a:solidFill>
          <a:ln w="1524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2487168" y="2167128"/>
            <a:ext cx="2926080" cy="164592"/>
          </a:xfrm>
          <a:prstGeom prst="rect">
            <a:avLst/>
          </a:prstGeom>
          <a:noFill/>
        </p:spPr>
        <p:txBody>
          <a:bodyPr wrap="square" lIns="0" rIns="0" tIns="0" bIns="0" anchor="t">
            <a:spAutoFit/>
          </a:bodyPr>
          <a:lstStyle/>
          <a:p>
            <a:pPr algn="l">
              <a:lnSpc>
                <a:spcPct val="100000"/>
              </a:lnSpc>
            </a:pPr>
            <a:r>
              <a:rPr sz="850" b="1" i="0" lang="en-US">
                <a:solidFill>
                  <a:srgbClr val="0B3A5D"/>
                </a:solidFill>
                <a:latin typeface="Segoe UI"/>
              </a:rPr>
              <a:t>Import hall plan</a:t>
            </a:r>
          </a:p>
        </p:txBody>
      </p:sp>
      <p:sp>
        <p:nvSpPr>
          <p:cNvPr id="25" name="TextBox 24"/>
          <p:cNvSpPr txBox="1"/>
          <p:nvPr/>
        </p:nvSpPr>
        <p:spPr>
          <a:xfrm>
            <a:off x="6986015" y="2148840"/>
            <a:ext cx="128016"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26" name="Rectangle 25"/>
          <p:cNvSpPr/>
          <p:nvPr/>
        </p:nvSpPr>
        <p:spPr>
          <a:xfrm>
            <a:off x="2359152" y="2414016"/>
            <a:ext cx="4846319"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2487168" y="2542032"/>
            <a:ext cx="1325880" cy="2286000"/>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578608" y="2633472"/>
            <a:ext cx="1143000" cy="603504"/>
          </a:xfrm>
          <a:prstGeom prst="rect">
            <a:avLst/>
          </a:prstGeom>
          <a:solidFill>
            <a:srgbClr val="FFFFFF"/>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651760" y="290779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2916936" y="290779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3182112" y="290779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3447288" y="290779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615184" y="2688336"/>
            <a:ext cx="1051560" cy="128016"/>
          </a:xfrm>
          <a:prstGeom prst="rect">
            <a:avLst/>
          </a:prstGeom>
          <a:noFill/>
        </p:spPr>
        <p:txBody>
          <a:bodyPr wrap="square" lIns="0" rIns="0" tIns="0" bIns="0" anchor="t">
            <a:spAutoFit/>
          </a:bodyPr>
          <a:lstStyle/>
          <a:p>
            <a:pPr algn="l">
              <a:lnSpc>
                <a:spcPct val="100000"/>
              </a:lnSpc>
            </a:pPr>
            <a:r>
              <a:rPr sz="550" b="1" i="0" lang="en-US">
                <a:solidFill>
                  <a:srgbClr val="1F2933"/>
                </a:solidFill>
                <a:latin typeface="Segoe UI"/>
              </a:rPr>
              <a:t>Ground floor</a:t>
            </a:r>
          </a:p>
        </p:txBody>
      </p:sp>
      <p:sp>
        <p:nvSpPr>
          <p:cNvPr id="34" name="Rectangle 33"/>
          <p:cNvSpPr/>
          <p:nvPr/>
        </p:nvSpPr>
        <p:spPr>
          <a:xfrm>
            <a:off x="2578608" y="3364992"/>
            <a:ext cx="1143000" cy="603504"/>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2651760" y="363931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2916936" y="363931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3182112" y="363931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3447288" y="363931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2615184" y="3419856"/>
            <a:ext cx="1051560" cy="128016"/>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Basement</a:t>
            </a:r>
          </a:p>
        </p:txBody>
      </p:sp>
      <p:sp>
        <p:nvSpPr>
          <p:cNvPr id="40" name="Rectangle 39"/>
          <p:cNvSpPr/>
          <p:nvPr/>
        </p:nvSpPr>
        <p:spPr>
          <a:xfrm>
            <a:off x="2578608" y="4096512"/>
            <a:ext cx="1143000" cy="603504"/>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2651760" y="437083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2916936" y="437083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3182112" y="437083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3447288" y="4370832"/>
            <a:ext cx="201168" cy="146304"/>
          </a:xfrm>
          <a:prstGeom prst="rect">
            <a:avLst/>
          </a:prstGeom>
          <a:solidFill>
            <a:srgbClr val="E8EEF5"/>
          </a:solidFill>
          <a:ln w="508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615184" y="4151376"/>
            <a:ext cx="1051560" cy="128016"/>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Forecourt</a:t>
            </a:r>
          </a:p>
        </p:txBody>
      </p:sp>
      <p:sp>
        <p:nvSpPr>
          <p:cNvPr id="46" name="TextBox 45"/>
          <p:cNvSpPr txBox="1"/>
          <p:nvPr/>
        </p:nvSpPr>
        <p:spPr>
          <a:xfrm>
            <a:off x="3977640" y="2523744"/>
            <a:ext cx="3099815" cy="146304"/>
          </a:xfrm>
          <a:prstGeom prst="rect">
            <a:avLst/>
          </a:prstGeom>
          <a:noFill/>
        </p:spPr>
        <p:txBody>
          <a:bodyPr wrap="square" lIns="0" rIns="0" tIns="0" bIns="0" anchor="t">
            <a:spAutoFit/>
          </a:bodyPr>
          <a:lstStyle/>
          <a:p>
            <a:pPr algn="l">
              <a:lnSpc>
                <a:spcPct val="100000"/>
              </a:lnSpc>
            </a:pPr>
            <a:r>
              <a:rPr sz="700" b="1" i="0" lang="en-US">
                <a:solidFill>
                  <a:srgbClr val="1F2933"/>
                </a:solidFill>
                <a:latin typeface="Segoe UI"/>
              </a:rPr>
              <a:t>Floors found: 3</a:t>
            </a:r>
          </a:p>
        </p:txBody>
      </p:sp>
      <p:sp>
        <p:nvSpPr>
          <p:cNvPr id="47" name="Rounded Rectangle 46"/>
          <p:cNvSpPr/>
          <p:nvPr/>
        </p:nvSpPr>
        <p:spPr>
          <a:xfrm>
            <a:off x="3977640" y="2743200"/>
            <a:ext cx="1735896" cy="182880"/>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4041648" y="2779776"/>
            <a:ext cx="1626168"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Ground floor</a:t>
            </a:r>
          </a:p>
        </p:txBody>
      </p:sp>
      <p:sp>
        <p:nvSpPr>
          <p:cNvPr id="49" name="TextBox 48"/>
          <p:cNvSpPr txBox="1"/>
          <p:nvPr/>
        </p:nvSpPr>
        <p:spPr>
          <a:xfrm>
            <a:off x="5786688" y="2784348"/>
            <a:ext cx="1290767" cy="128016"/>
          </a:xfrm>
          <a:prstGeom prst="rect">
            <a:avLst/>
          </a:prstGeom>
          <a:noFill/>
        </p:spPr>
        <p:txBody>
          <a:bodyPr wrap="square" lIns="0" rIns="0" tIns="0" bIns="0" anchor="t">
            <a:spAutoFit/>
          </a:bodyPr>
          <a:lstStyle/>
          <a:p>
            <a:pPr algn="l">
              <a:lnSpc>
                <a:spcPct val="100000"/>
              </a:lnSpc>
            </a:pPr>
            <a:r>
              <a:rPr sz="550" b="1" i="0" lang="en-US">
                <a:solidFill>
                  <a:srgbClr val="1E8E5A"/>
                </a:solidFill>
                <a:latin typeface="Segoe UI"/>
              </a:rPr>
              <a:t>new tab</a:t>
            </a:r>
          </a:p>
        </p:txBody>
      </p:sp>
      <p:sp>
        <p:nvSpPr>
          <p:cNvPr id="50" name="Rounded Rectangle 49"/>
          <p:cNvSpPr/>
          <p:nvPr/>
        </p:nvSpPr>
        <p:spPr>
          <a:xfrm>
            <a:off x="3977640" y="2962656"/>
            <a:ext cx="832789"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3977640" y="2985516"/>
            <a:ext cx="832789" cy="118872"/>
          </a:xfrm>
          <a:prstGeom prst="rect">
            <a:avLst/>
          </a:prstGeom>
          <a:noFill/>
        </p:spPr>
        <p:txBody>
          <a:bodyPr wrap="square" lIns="0" rIns="0" tIns="0" bIns="0" anchor="t">
            <a:spAutoFit/>
          </a:bodyPr>
          <a:lstStyle/>
          <a:p>
            <a:pPr algn="ctr">
              <a:lnSpc>
                <a:spcPct val="100000"/>
              </a:lnSpc>
            </a:pPr>
            <a:r>
              <a:rPr sz="550" b="1" i="0" lang="en-US">
                <a:solidFill>
                  <a:srgbClr val="2271B1"/>
                </a:solidFill>
                <a:latin typeface="Segoe UI"/>
              </a:rPr>
              <a:t>Dealers' hall</a:t>
            </a:r>
          </a:p>
        </p:txBody>
      </p:sp>
      <p:sp>
        <p:nvSpPr>
          <p:cNvPr id="52" name="Rounded Rectangle 51"/>
          <p:cNvSpPr/>
          <p:nvPr/>
        </p:nvSpPr>
        <p:spPr>
          <a:xfrm>
            <a:off x="4856149" y="2962656"/>
            <a:ext cx="674370"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856149" y="2985516"/>
            <a:ext cx="674370" cy="118872"/>
          </a:xfrm>
          <a:prstGeom prst="rect">
            <a:avLst/>
          </a:prstGeom>
          <a:noFill/>
        </p:spPr>
        <p:txBody>
          <a:bodyPr wrap="square" lIns="0" rIns="0" tIns="0" bIns="0" anchor="t">
            <a:spAutoFit/>
          </a:bodyPr>
          <a:lstStyle/>
          <a:p>
            <a:pPr algn="ctr">
              <a:lnSpc>
                <a:spcPct val="100000"/>
              </a:lnSpc>
            </a:pPr>
            <a:r>
              <a:rPr sz="550" b="1" i="0" lang="en-US">
                <a:solidFill>
                  <a:srgbClr val="2271B1"/>
                </a:solidFill>
                <a:latin typeface="Segoe UI"/>
              </a:rPr>
              <a:t>Small hall</a:t>
            </a:r>
          </a:p>
        </p:txBody>
      </p:sp>
      <p:sp>
        <p:nvSpPr>
          <p:cNvPr id="54" name="Rounded Rectangle 53"/>
          <p:cNvSpPr/>
          <p:nvPr/>
        </p:nvSpPr>
        <p:spPr>
          <a:xfrm>
            <a:off x="5576239" y="2962656"/>
            <a:ext cx="568756"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576239" y="2985516"/>
            <a:ext cx="568756" cy="118872"/>
          </a:xfrm>
          <a:prstGeom prst="rect">
            <a:avLst/>
          </a:prstGeom>
          <a:noFill/>
        </p:spPr>
        <p:txBody>
          <a:bodyPr wrap="square" lIns="0" rIns="0" tIns="0" bIns="0" anchor="t">
            <a:spAutoFit/>
          </a:bodyPr>
          <a:lstStyle/>
          <a:p>
            <a:pPr algn="ctr">
              <a:lnSpc>
                <a:spcPct val="100000"/>
              </a:lnSpc>
            </a:pPr>
            <a:r>
              <a:rPr sz="550" b="1" i="0" lang="en-US">
                <a:solidFill>
                  <a:srgbClr val="2271B1"/>
                </a:solidFill>
                <a:latin typeface="Segoe UI"/>
              </a:rPr>
              <a:t>Foyer GF</a:t>
            </a:r>
          </a:p>
        </p:txBody>
      </p:sp>
      <p:sp>
        <p:nvSpPr>
          <p:cNvPr id="56" name="Rounded Rectangle 55"/>
          <p:cNvSpPr/>
          <p:nvPr/>
        </p:nvSpPr>
        <p:spPr>
          <a:xfrm>
            <a:off x="3977640" y="3182112"/>
            <a:ext cx="1735896" cy="182880"/>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4041648" y="3218688"/>
            <a:ext cx="1626168"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Basement</a:t>
            </a:r>
          </a:p>
        </p:txBody>
      </p:sp>
      <p:sp>
        <p:nvSpPr>
          <p:cNvPr id="58" name="TextBox 57"/>
          <p:cNvSpPr txBox="1"/>
          <p:nvPr/>
        </p:nvSpPr>
        <p:spPr>
          <a:xfrm>
            <a:off x="5786688" y="3223260"/>
            <a:ext cx="1290767" cy="128016"/>
          </a:xfrm>
          <a:prstGeom prst="rect">
            <a:avLst/>
          </a:prstGeom>
          <a:noFill/>
        </p:spPr>
        <p:txBody>
          <a:bodyPr wrap="square" lIns="0" rIns="0" tIns="0" bIns="0" anchor="t">
            <a:spAutoFit/>
          </a:bodyPr>
          <a:lstStyle/>
          <a:p>
            <a:pPr algn="l">
              <a:lnSpc>
                <a:spcPct val="100000"/>
              </a:lnSpc>
            </a:pPr>
            <a:r>
              <a:rPr sz="550" b="1" i="0" lang="en-US">
                <a:solidFill>
                  <a:srgbClr val="1E8E5A"/>
                </a:solidFill>
                <a:latin typeface="Segoe UI"/>
              </a:rPr>
              <a:t>new tab</a:t>
            </a:r>
          </a:p>
        </p:txBody>
      </p:sp>
      <p:sp>
        <p:nvSpPr>
          <p:cNvPr id="59" name="Rounded Rectangle 58"/>
          <p:cNvSpPr/>
          <p:nvPr/>
        </p:nvSpPr>
        <p:spPr>
          <a:xfrm>
            <a:off x="3977640" y="3401568"/>
            <a:ext cx="832789"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3977640" y="3424428"/>
            <a:ext cx="832789" cy="118872"/>
          </a:xfrm>
          <a:prstGeom prst="rect">
            <a:avLst/>
          </a:prstGeom>
          <a:noFill/>
        </p:spPr>
        <p:txBody>
          <a:bodyPr wrap="square" lIns="0" rIns="0" tIns="0" bIns="0" anchor="t">
            <a:spAutoFit/>
          </a:bodyPr>
          <a:lstStyle/>
          <a:p>
            <a:pPr algn="ctr">
              <a:lnSpc>
                <a:spcPct val="100000"/>
              </a:lnSpc>
            </a:pPr>
            <a:r>
              <a:rPr sz="550" b="1" i="0" lang="en-US">
                <a:solidFill>
                  <a:srgbClr val="2271B1"/>
                </a:solidFill>
                <a:latin typeface="Segoe UI"/>
              </a:rPr>
              <a:t>Club room 002</a:t>
            </a:r>
          </a:p>
        </p:txBody>
      </p:sp>
      <p:sp>
        <p:nvSpPr>
          <p:cNvPr id="61" name="Rounded Rectangle 60"/>
          <p:cNvSpPr/>
          <p:nvPr/>
        </p:nvSpPr>
        <p:spPr>
          <a:xfrm>
            <a:off x="4856149" y="3401568"/>
            <a:ext cx="568756"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4856149" y="3424428"/>
            <a:ext cx="568756" cy="118872"/>
          </a:xfrm>
          <a:prstGeom prst="rect">
            <a:avLst/>
          </a:prstGeom>
          <a:noFill/>
        </p:spPr>
        <p:txBody>
          <a:bodyPr wrap="square" lIns="0" rIns="0" tIns="0" bIns="0" anchor="t">
            <a:spAutoFit/>
          </a:bodyPr>
          <a:lstStyle/>
          <a:p>
            <a:pPr algn="ctr">
              <a:lnSpc>
                <a:spcPct val="100000"/>
              </a:lnSpc>
            </a:pPr>
            <a:r>
              <a:rPr sz="550" b="1" i="0" lang="en-US">
                <a:solidFill>
                  <a:srgbClr val="2271B1"/>
                </a:solidFill>
                <a:latin typeface="Segoe UI"/>
              </a:rPr>
              <a:t>Workshop</a:t>
            </a:r>
          </a:p>
        </p:txBody>
      </p:sp>
      <p:sp>
        <p:nvSpPr>
          <p:cNvPr id="63" name="Rounded Rectangle 62"/>
          <p:cNvSpPr/>
          <p:nvPr/>
        </p:nvSpPr>
        <p:spPr>
          <a:xfrm>
            <a:off x="3977640" y="3621024"/>
            <a:ext cx="1735896" cy="182880"/>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4041648" y="3657600"/>
            <a:ext cx="1626168"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Forecourt</a:t>
            </a:r>
          </a:p>
        </p:txBody>
      </p:sp>
      <p:sp>
        <p:nvSpPr>
          <p:cNvPr id="65" name="TextBox 64"/>
          <p:cNvSpPr txBox="1"/>
          <p:nvPr/>
        </p:nvSpPr>
        <p:spPr>
          <a:xfrm>
            <a:off x="5786688" y="3662172"/>
            <a:ext cx="1290767" cy="128016"/>
          </a:xfrm>
          <a:prstGeom prst="rect">
            <a:avLst/>
          </a:prstGeom>
          <a:noFill/>
        </p:spPr>
        <p:txBody>
          <a:bodyPr wrap="square" lIns="0" rIns="0" tIns="0" bIns="0" anchor="t">
            <a:spAutoFit/>
          </a:bodyPr>
          <a:lstStyle/>
          <a:p>
            <a:pPr algn="l">
              <a:lnSpc>
                <a:spcPct val="100000"/>
              </a:lnSpc>
            </a:pPr>
            <a:r>
              <a:rPr sz="550" b="1" i="0" lang="en-US">
                <a:solidFill>
                  <a:srgbClr val="1E8E5A"/>
                </a:solidFill>
                <a:latin typeface="Segoe UI"/>
              </a:rPr>
              <a:t>new tab</a:t>
            </a:r>
          </a:p>
        </p:txBody>
      </p:sp>
      <p:sp>
        <p:nvSpPr>
          <p:cNvPr id="66" name="Rounded Rectangle 65"/>
          <p:cNvSpPr/>
          <p:nvPr/>
        </p:nvSpPr>
        <p:spPr>
          <a:xfrm>
            <a:off x="3977640" y="3840480"/>
            <a:ext cx="727176"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3977640" y="3863339"/>
            <a:ext cx="727176" cy="118872"/>
          </a:xfrm>
          <a:prstGeom prst="rect">
            <a:avLst/>
          </a:prstGeom>
          <a:noFill/>
        </p:spPr>
        <p:txBody>
          <a:bodyPr wrap="square" lIns="0" rIns="0" tIns="0" bIns="0" anchor="t">
            <a:spAutoFit/>
          </a:bodyPr>
          <a:lstStyle/>
          <a:p>
            <a:pPr algn="ctr">
              <a:lnSpc>
                <a:spcPct val="100000"/>
              </a:lnSpc>
            </a:pPr>
            <a:r>
              <a:rPr sz="550" b="1" i="0" lang="en-US">
                <a:solidFill>
                  <a:srgbClr val="2271B1"/>
                </a:solidFill>
                <a:latin typeface="Segoe UI"/>
              </a:rPr>
              <a:t>Sports hall</a:t>
            </a:r>
          </a:p>
        </p:txBody>
      </p:sp>
      <p:sp>
        <p:nvSpPr>
          <p:cNvPr id="68" name="Rectangle 67"/>
          <p:cNvSpPr/>
          <p:nvPr/>
        </p:nvSpPr>
        <p:spPr>
          <a:xfrm>
            <a:off x="3977640" y="4078224"/>
            <a:ext cx="100584" cy="100584"/>
          </a:xfrm>
          <a:prstGeom prst="rect">
            <a:avLst/>
          </a:prstGeom>
          <a:solidFill>
            <a:srgbClr val="2271B1"/>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4123944" y="4059935"/>
            <a:ext cx="2953511" cy="128016"/>
          </a:xfrm>
          <a:prstGeom prst="rect">
            <a:avLst/>
          </a:prstGeom>
          <a:noFill/>
        </p:spPr>
        <p:txBody>
          <a:bodyPr wrap="square" lIns="0" rIns="0" tIns="0" bIns="0" anchor="t">
            <a:spAutoFit/>
          </a:bodyPr>
          <a:lstStyle/>
          <a:p>
            <a:pPr algn="l">
              <a:lnSpc>
                <a:spcPct val="100000"/>
              </a:lnSpc>
            </a:pPr>
            <a:r>
              <a:rPr sz="500" b="0" i="0" lang="en-US">
                <a:solidFill>
                  <a:srgbClr val="1F2933"/>
                </a:solidFill>
                <a:latin typeface="Segoe UI"/>
              </a:rPr>
              <a:t>Labels that match existing locations – add as rooms:</a:t>
            </a:r>
          </a:p>
        </p:txBody>
      </p:sp>
      <p:sp>
        <p:nvSpPr>
          <p:cNvPr id="70" name="Rounded Rectangle 69"/>
          <p:cNvSpPr/>
          <p:nvPr/>
        </p:nvSpPr>
        <p:spPr>
          <a:xfrm>
            <a:off x="4123944" y="4242816"/>
            <a:ext cx="779983"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4123944" y="4265676"/>
            <a:ext cx="779983" cy="118872"/>
          </a:xfrm>
          <a:prstGeom prst="rect">
            <a:avLst/>
          </a:prstGeom>
          <a:noFill/>
        </p:spPr>
        <p:txBody>
          <a:bodyPr wrap="square" lIns="0" rIns="0" tIns="0" bIns="0" anchor="t">
            <a:spAutoFit/>
          </a:bodyPr>
          <a:lstStyle/>
          <a:p>
            <a:pPr algn="ctr">
              <a:lnSpc>
                <a:spcPct val="100000"/>
              </a:lnSpc>
            </a:pPr>
            <a:r>
              <a:rPr sz="550" b="1" i="0" lang="en-US">
                <a:solidFill>
                  <a:srgbClr val="2271B1"/>
                </a:solidFill>
                <a:latin typeface="Segoe UI"/>
              </a:rPr>
              <a:t>Signing area</a:t>
            </a:r>
          </a:p>
        </p:txBody>
      </p:sp>
      <p:sp>
        <p:nvSpPr>
          <p:cNvPr id="72" name="TextBox 71"/>
          <p:cNvSpPr txBox="1"/>
          <p:nvPr/>
        </p:nvSpPr>
        <p:spPr>
          <a:xfrm>
            <a:off x="3977640" y="4480560"/>
            <a:ext cx="3099815" cy="128016"/>
          </a:xfrm>
          <a:prstGeom prst="rect">
            <a:avLst/>
          </a:prstGeom>
          <a:noFill/>
        </p:spPr>
        <p:txBody>
          <a:bodyPr wrap="square" lIns="0" rIns="0" tIns="0" bIns="0" anchor="t">
            <a:spAutoFit/>
          </a:bodyPr>
          <a:lstStyle/>
          <a:p>
            <a:pPr algn="l">
              <a:lnSpc>
                <a:spcPct val="100000"/>
              </a:lnSpc>
            </a:pPr>
            <a:r>
              <a:rPr sz="500" b="0" i="0" lang="en-US">
                <a:solidFill>
                  <a:srgbClr val="6B7A88"/>
                </a:solidFill>
                <a:latin typeface="Segoe UI"/>
              </a:rPr>
              <a:t>142 named objects, 118 of them with an exhibitor</a:t>
            </a:r>
          </a:p>
        </p:txBody>
      </p:sp>
      <p:sp>
        <p:nvSpPr>
          <p:cNvPr id="73" name="TextBox 72"/>
          <p:cNvSpPr txBox="1"/>
          <p:nvPr/>
        </p:nvSpPr>
        <p:spPr>
          <a:xfrm>
            <a:off x="3977640" y="4636008"/>
            <a:ext cx="3099815" cy="128016"/>
          </a:xfrm>
          <a:prstGeom prst="rect">
            <a:avLst/>
          </a:prstGeom>
          <a:noFill/>
        </p:spPr>
        <p:txBody>
          <a:bodyPr wrap="square" lIns="0" rIns="0" tIns="0" bIns="0" anchor="t">
            <a:spAutoFit/>
          </a:bodyPr>
          <a:lstStyle/>
          <a:p>
            <a:pPr algn="l">
              <a:lnSpc>
                <a:spcPct val="100000"/>
              </a:lnSpc>
            </a:pPr>
            <a:r>
              <a:rPr sz="500" b="1" i="0" lang="en-US">
                <a:solidFill>
                  <a:srgbClr val="B7791F"/>
                </a:solidFill>
                <a:latin typeface="Segoe UI"/>
              </a:rPr>
              <a:t>Names used more than once (only the first object keeps the name): K-04</a:t>
            </a:r>
          </a:p>
        </p:txBody>
      </p:sp>
      <p:sp>
        <p:nvSpPr>
          <p:cNvPr id="74" name="Rectangle 73"/>
          <p:cNvSpPr/>
          <p:nvPr/>
        </p:nvSpPr>
        <p:spPr>
          <a:xfrm>
            <a:off x="2359152" y="4882896"/>
            <a:ext cx="4846319"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ounded Rectangle 74"/>
          <p:cNvSpPr/>
          <p:nvPr/>
        </p:nvSpPr>
        <p:spPr>
          <a:xfrm>
            <a:off x="2487168" y="4974336"/>
            <a:ext cx="1645920" cy="228600"/>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2487168" y="5015484"/>
            <a:ext cx="1645920"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Use file unchanged</a:t>
            </a:r>
          </a:p>
        </p:txBody>
      </p:sp>
      <p:sp>
        <p:nvSpPr>
          <p:cNvPr id="77" name="Rounded Rectangle 76"/>
          <p:cNvSpPr/>
          <p:nvPr/>
        </p:nvSpPr>
        <p:spPr>
          <a:xfrm>
            <a:off x="5010912" y="4974336"/>
            <a:ext cx="786384" cy="228600"/>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5010912" y="5015484"/>
            <a:ext cx="786384"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Cancel</a:t>
            </a:r>
          </a:p>
        </p:txBody>
      </p:sp>
      <p:sp>
        <p:nvSpPr>
          <p:cNvPr id="79" name="Rounded Rectangle 78"/>
          <p:cNvSpPr/>
          <p:nvPr/>
        </p:nvSpPr>
        <p:spPr>
          <a:xfrm>
            <a:off x="6199631" y="4974336"/>
            <a:ext cx="877824" cy="228600"/>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199631" y="5015484"/>
            <a:ext cx="877824"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Import</a:t>
            </a:r>
          </a:p>
        </p:txBody>
      </p:sp>
      <p:sp>
        <p:nvSpPr>
          <p:cNvPr id="81" name="Oval 80"/>
          <p:cNvSpPr/>
          <p:nvPr/>
        </p:nvSpPr>
        <p:spPr>
          <a:xfrm>
            <a:off x="5029200" y="23500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029200" y="24094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3" name="Oval 82"/>
          <p:cNvSpPr/>
          <p:nvPr/>
        </p:nvSpPr>
        <p:spPr>
          <a:xfrm>
            <a:off x="6629399" y="28072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6629399" y="28666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5" name="Oval 84"/>
          <p:cNvSpPr/>
          <p:nvPr/>
        </p:nvSpPr>
        <p:spPr>
          <a:xfrm>
            <a:off x="6629399" y="43616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6629399" y="442112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7" name="Oval 86"/>
          <p:cNvSpPr/>
          <p:nvPr/>
        </p:nvSpPr>
        <p:spPr>
          <a:xfrm>
            <a:off x="5714999" y="48143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5714999" y="48737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9" name="TextBox 88"/>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One file, all floors</a:t>
            </a:r>
          </a:p>
        </p:txBody>
      </p:sp>
      <p:sp>
        <p:nvSpPr>
          <p:cNvPr id="90" name="TextBox 89"/>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Floors found</a:t>
            </a:r>
          </a:p>
        </p:txBody>
      </p:sp>
      <p:sp>
        <p:nvSpPr>
          <p:cNvPr id="91" name="TextBox 90"/>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One tab per floor. You can still change the tab name here; hover over a floor and it lights up in the preview.</a:t>
            </a:r>
          </a:p>
        </p:txBody>
      </p:sp>
      <p:sp>
        <p:nvSpPr>
          <p:cNvPr id="92" name="TextBox 91"/>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Rooms</a:t>
            </a:r>
          </a:p>
        </p:txBody>
      </p:sp>
      <p:sp>
        <p:nvSpPr>
          <p:cNvPr id="93" name="TextBox 92"/>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named rooms of the floor. Labels that already exist as a location are offered in addition.</a:t>
            </a:r>
          </a:p>
        </p:txBody>
      </p:sp>
      <p:sp>
        <p:nvSpPr>
          <p:cNvPr id="94" name="TextBox 93"/>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Notes</a:t>
            </a:r>
          </a:p>
        </p:txBody>
      </p:sp>
      <p:sp>
        <p:nvSpPr>
          <p:cNvPr id="95" name="TextBox 94"/>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How many named objects belong to an exhibitor - and which names are used more than once.</a:t>
            </a:r>
          </a:p>
        </p:txBody>
      </p:sp>
      <p:sp>
        <p:nvSpPr>
          <p:cNvPr id="96" name="TextBox 95"/>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Import</a:t>
            </a:r>
          </a:p>
        </p:txBody>
      </p:sp>
      <p:sp>
        <p:nvSpPr>
          <p:cNvPr id="97" name="TextBox 96"/>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Creates a file of its own and a row per floor. </a:t>
            </a:r>
            <a:r>
              <a:rPr sz="1000" b="1" i="0" lang="en-US">
                <a:solidFill>
                  <a:srgbClr val="3B4A57"/>
                </a:solidFill>
                <a:latin typeface="Segoe UI"/>
              </a:rPr>
              <a:t>Use file unchanged</a:t>
            </a:r>
            <a:r>
              <a:rPr sz="1000" b="0" i="0" lang="en-US">
                <a:solidFill>
                  <a:srgbClr val="3B4A57"/>
                </a:solidFill>
                <a:latin typeface="Segoe UI"/>
              </a:rPr>
              <a:t> takes the file as one plan, as before.</a:t>
            </a:r>
          </a:p>
        </p:txBody>
      </p:sp>
      <p:sp>
        <p:nvSpPr>
          <p:cNvPr id="98" name="Rectangle 97"/>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Rectangle 98"/>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TextBox 9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1" name="TextBox 100"/>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Afterwards </a:t>
            </a:r>
            <a:r>
              <a:rPr sz="1000" b="1" i="0" lang="en-US">
                <a:solidFill>
                  <a:srgbClr val="2B3844"/>
                </a:solidFill>
                <a:latin typeface="Segoe UI"/>
              </a:rPr>
              <a:t>Update</a:t>
            </a:r>
            <a:r>
              <a:rPr sz="1000" b="0" i="0" lang="en-US">
                <a:solidFill>
                  <a:srgbClr val="2B3844"/>
                </a:solidFill>
                <a:latin typeface="Segoe UI"/>
              </a:rPr>
              <a:t> the event - only then do the tabs stay saved. If the dialog finds no floors, you can mark groups of the file as floors by hand.</a:t>
            </a:r>
          </a:p>
        </p:txBody>
      </p:sp>
      <p:sp>
        <p:nvSpPr>
          <p:cNvPr id="102" name="Rectangle 10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TextBox 10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104" name="TextBox 10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100 / 153</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Naming floors, rooms and booths in the graphics program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462087"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What</a:t>
            </a:r>
          </a:p>
        </p:txBody>
      </p:sp>
      <p:sp>
        <p:nvSpPr>
          <p:cNvPr id="8" name="TextBox 7"/>
          <p:cNvSpPr txBox="1"/>
          <p:nvPr/>
        </p:nvSpPr>
        <p:spPr>
          <a:xfrm>
            <a:off x="2321623" y="1435608"/>
            <a:ext cx="4934797"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Name in the graphics program</a:t>
            </a:r>
          </a:p>
        </p:txBody>
      </p:sp>
      <p:sp>
        <p:nvSpPr>
          <p:cNvPr id="9" name="TextBox 8"/>
          <p:cNvSpPr txBox="1"/>
          <p:nvPr/>
        </p:nvSpPr>
        <p:spPr>
          <a:xfrm>
            <a:off x="7439301" y="1435608"/>
            <a:ext cx="4112313"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Result in the plugin</a:t>
            </a:r>
          </a:p>
        </p:txBody>
      </p:sp>
      <p:sp>
        <p:nvSpPr>
          <p:cNvPr id="10" name="TextBox 9"/>
          <p:cNvSpPr txBox="1"/>
          <p:nvPr/>
        </p:nvSpPr>
        <p:spPr>
          <a:xfrm>
            <a:off x="676656" y="1856232"/>
            <a:ext cx="1462087"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Floor</a:t>
            </a:r>
          </a:p>
        </p:txBody>
      </p:sp>
      <p:sp>
        <p:nvSpPr>
          <p:cNvPr id="11" name="TextBox 10"/>
          <p:cNvSpPr txBox="1"/>
          <p:nvPr/>
        </p:nvSpPr>
        <p:spPr>
          <a:xfrm>
            <a:off x="2321623" y="1856232"/>
            <a:ext cx="4934797"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Layer or group “Floor: Ground floor” - or “Etage: …”</a:t>
            </a:r>
          </a:p>
        </p:txBody>
      </p:sp>
      <p:sp>
        <p:nvSpPr>
          <p:cNvPr id="12" name="TextBox 11"/>
          <p:cNvSpPr txBox="1"/>
          <p:nvPr/>
        </p:nvSpPr>
        <p:spPr>
          <a:xfrm>
            <a:off x="7439301" y="1856232"/>
            <a:ext cx="411231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 tab of its own with a file of its own</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1462087"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Room</a:t>
            </a:r>
          </a:p>
        </p:txBody>
      </p:sp>
      <p:sp>
        <p:nvSpPr>
          <p:cNvPr id="16" name="TextBox 15"/>
          <p:cNvSpPr txBox="1"/>
          <p:nvPr/>
        </p:nvSpPr>
        <p:spPr>
          <a:xfrm>
            <a:off x="2321623" y="2397633"/>
            <a:ext cx="4934797"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Shape “Room: Hall A” - or “Raum: …”</a:t>
            </a:r>
          </a:p>
        </p:txBody>
      </p:sp>
      <p:sp>
        <p:nvSpPr>
          <p:cNvPr id="17" name="TextBox 16"/>
          <p:cNvSpPr txBox="1"/>
          <p:nvPr/>
        </p:nvSpPr>
        <p:spPr>
          <a:xfrm>
            <a:off x="7439301" y="2397633"/>
            <a:ext cx="411231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 room below this tab</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1462087"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Booth</a:t>
            </a:r>
          </a:p>
        </p:txBody>
      </p:sp>
      <p:sp>
        <p:nvSpPr>
          <p:cNvPr id="20" name="TextBox 19"/>
          <p:cNvSpPr txBox="1"/>
          <p:nvPr/>
        </p:nvSpPr>
        <p:spPr>
          <a:xfrm>
            <a:off x="2321623" y="2939033"/>
            <a:ext cx="4934797"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Object “A12” - exactly the booth number</a:t>
            </a:r>
          </a:p>
        </p:txBody>
      </p:sp>
      <p:sp>
        <p:nvSpPr>
          <p:cNvPr id="21" name="TextBox 20"/>
          <p:cNvSpPr txBox="1"/>
          <p:nvPr/>
        </p:nvSpPr>
        <p:spPr>
          <a:xfrm>
            <a:off x="7439301" y="2939033"/>
            <a:ext cx="411231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Clickable booth area</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1462087"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Everything else</a:t>
            </a:r>
          </a:p>
        </p:txBody>
      </p:sp>
      <p:sp>
        <p:nvSpPr>
          <p:cNvPr id="25" name="TextBox 24"/>
          <p:cNvSpPr txBox="1"/>
          <p:nvPr/>
        </p:nvSpPr>
        <p:spPr>
          <a:xfrm>
            <a:off x="2321623" y="3480434"/>
            <a:ext cx="4934797"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Aisles, walls, captions - without a name</a:t>
            </a:r>
          </a:p>
        </p:txBody>
      </p:sp>
      <p:sp>
        <p:nvSpPr>
          <p:cNvPr id="26" name="TextBox 25"/>
          <p:cNvSpPr txBox="1"/>
          <p:nvPr/>
        </p:nvSpPr>
        <p:spPr>
          <a:xfrm>
            <a:off x="7439301" y="3480434"/>
            <a:ext cx="411231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Motionless background</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030979"/>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4030979"/>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4149851"/>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1" name="TextBox 30"/>
          <p:cNvSpPr txBox="1"/>
          <p:nvPr/>
        </p:nvSpPr>
        <p:spPr>
          <a:xfrm>
            <a:off x="1773936" y="4149851"/>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Upper and lower case do not matter; instead of the colon a hyphen, underscore or space works too. This works with Illustrator, Inkscape, Affinity Designer and Figma - every program stores the names differently, the import reads them all.</a:t>
            </a: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101 / 153</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one rule everything hangs 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387092"/>
            <a:ext cx="11057839" cy="2383536"/>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387092"/>
            <a:ext cx="54864" cy="238353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07716"/>
            <a:ext cx="9777679" cy="88391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Every booth area needs exactly the exhibitor's booth number as its name.</a:t>
            </a:r>
          </a:p>
        </p:txBody>
      </p:sp>
      <p:sp>
        <p:nvSpPr>
          <p:cNvPr id="9" name="TextBox 8"/>
          <p:cNvSpPr txBox="1"/>
          <p:nvPr/>
        </p:nvSpPr>
        <p:spPr>
          <a:xfrm>
            <a:off x="1207007" y="3819652"/>
            <a:ext cx="9777679" cy="768096"/>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If the exhibitor has </a:t>
            </a:r>
            <a:r>
              <a:rPr sz="1200" b="0" i="0" lang="en-US">
                <a:solidFill>
                  <a:srgbClr val="4A5D6E"/>
                </a:solidFill>
                <a:latin typeface="Consolas"/>
              </a:rPr>
              <a:t>A12</a:t>
            </a:r>
            <a:r>
              <a:rPr sz="1200" b="0" i="0" lang="en-US">
                <a:solidFill>
                  <a:srgbClr val="4A5D6E"/>
                </a:solidFill>
                <a:latin typeface="Segoe UI"/>
              </a:rPr>
              <a:t> in the </a:t>
            </a:r>
            <a:r>
              <a:rPr sz="1200" b="1" i="0" lang="en-US">
                <a:solidFill>
                  <a:srgbClr val="4A5D6E"/>
                </a:solidFill>
                <a:latin typeface="Segoe UI"/>
              </a:rPr>
              <a:t>Booth IDs</a:t>
            </a:r>
            <a:r>
              <a:rPr sz="1200" b="0" i="0" lang="en-US">
                <a:solidFill>
                  <a:srgbClr val="4A5D6E"/>
                </a:solidFill>
                <a:latin typeface="Segoe UI"/>
              </a:rPr>
              <a:t> field, then the matching area in the drawing has to be called </a:t>
            </a:r>
            <a:r>
              <a:rPr sz="1200" b="0" i="0" lang="en-US">
                <a:solidFill>
                  <a:srgbClr val="4A5D6E"/>
                </a:solidFill>
                <a:latin typeface="Consolas"/>
              </a:rPr>
              <a:t>A12</a:t>
            </a:r>
            <a:r>
              <a:rPr sz="1200" b="0" i="0" lang="en-US">
                <a:solidFill>
                  <a:srgbClr val="4A5D6E"/>
                </a:solidFill>
                <a:latin typeface="Segoe UI"/>
              </a:rPr>
              <a:t> - as an object name in the graphics program or as the id </a:t>
            </a:r>
            <a:r>
              <a:rPr sz="1200" b="0" i="0" lang="en-US">
                <a:solidFill>
                  <a:srgbClr val="4A5D6E"/>
                </a:solidFill>
                <a:latin typeface="Consolas"/>
              </a:rPr>
              <a:t>id="A12"</a:t>
            </a:r>
            <a:r>
              <a:rPr sz="1200" b="0" i="0" lang="en-US">
                <a:solidFill>
                  <a:srgbClr val="4A5D6E"/>
                </a:solidFill>
                <a:latin typeface="Segoe UI"/>
              </a:rPr>
              <a:t>. Only then does it become clickable, light up and open the info sheet. Upper and lower case may differ - nothing else.</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102 / 153</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Preparing the SVG file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Draw the floor plan in a drawing program.</a:t>
            </a:r>
          </a:p>
        </p:txBody>
      </p:sp>
      <p:sp>
        <p:nvSpPr>
          <p:cNvPr id="9" name="TextBox 8"/>
          <p:cNvSpPr txBox="1"/>
          <p:nvPr/>
        </p:nvSpPr>
        <p:spPr>
          <a:xfrm>
            <a:off x="950976" y="1577213"/>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Inkscape, Adobe Illustrator, Affinity Designer or Figma - any program that saves SVG will do.</a:t>
            </a:r>
          </a:p>
        </p:txBody>
      </p:sp>
      <p:sp>
        <p:nvSpPr>
          <p:cNvPr id="10" name="Oval 9"/>
          <p:cNvSpPr/>
          <p:nvPr/>
        </p:nvSpPr>
        <p:spPr>
          <a:xfrm>
            <a:off x="566928" y="211366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5480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04517"/>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Draw every booth area as a </a:t>
            </a:r>
            <a:r>
              <a:rPr sz="1150" b="1" i="0" lang="en-US">
                <a:solidFill>
                  <a:srgbClr val="25333F"/>
                </a:solidFill>
                <a:latin typeface="Segoe UI"/>
              </a:rPr>
              <a:t>shape of its own</a:t>
            </a:r>
            <a:r>
              <a:rPr sz="1150" b="0" i="0" lang="en-US">
                <a:solidFill>
                  <a:srgbClr val="25333F"/>
                </a:solidFill>
                <a:latin typeface="Segoe UI"/>
              </a:rPr>
              <a:t>.</a:t>
            </a:r>
          </a:p>
        </p:txBody>
      </p:sp>
      <p:sp>
        <p:nvSpPr>
          <p:cNvPr id="13" name="TextBox 12"/>
          <p:cNvSpPr txBox="1"/>
          <p:nvPr/>
        </p:nvSpPr>
        <p:spPr>
          <a:xfrm>
            <a:off x="950976" y="2328417"/>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 rectangle, a polygon or a path - not part of a combined shape.</a:t>
            </a:r>
          </a:p>
        </p:txBody>
      </p:sp>
      <p:sp>
        <p:nvSpPr>
          <p:cNvPr id="14" name="Oval 13"/>
          <p:cNvSpPr/>
          <p:nvPr/>
        </p:nvSpPr>
        <p:spPr>
          <a:xfrm>
            <a:off x="566928" y="272008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6123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710942"/>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Name every booth area after its </a:t>
            </a:r>
            <a:r>
              <a:rPr sz="1150" b="1" i="0" lang="en-US">
                <a:solidFill>
                  <a:srgbClr val="25333F"/>
                </a:solidFill>
                <a:latin typeface="Segoe UI"/>
              </a:rPr>
              <a:t>booth number</a:t>
            </a:r>
            <a:r>
              <a:rPr sz="1150" b="0" i="0" lang="en-US">
                <a:solidFill>
                  <a:srgbClr val="25333F"/>
                </a:solidFill>
                <a:latin typeface="Segoe UI"/>
              </a:rPr>
              <a:t>.</a:t>
            </a:r>
          </a:p>
        </p:txBody>
      </p:sp>
      <p:sp>
        <p:nvSpPr>
          <p:cNvPr id="17" name="TextBox 16"/>
          <p:cNvSpPr txBox="1"/>
          <p:nvPr/>
        </p:nvSpPr>
        <p:spPr>
          <a:xfrm>
            <a:off x="950976" y="2934842"/>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As object or layer name. The import writes it into the id.</a:t>
            </a:r>
          </a:p>
        </p:txBody>
      </p:sp>
      <p:sp>
        <p:nvSpPr>
          <p:cNvPr id="18" name="Oval 17"/>
          <p:cNvSpPr/>
          <p:nvPr/>
        </p:nvSpPr>
        <p:spPr>
          <a:xfrm>
            <a:off x="566928" y="332651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36765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317367"/>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Name floors “Floor: …” and rooms “Room: …”.</a:t>
            </a:r>
          </a:p>
        </p:txBody>
      </p:sp>
      <p:sp>
        <p:nvSpPr>
          <p:cNvPr id="21" name="TextBox 20"/>
          <p:cNvSpPr txBox="1"/>
          <p:nvPr/>
        </p:nvSpPr>
        <p:spPr>
          <a:xfrm>
            <a:off x="950976" y="3541267"/>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Aisles, walls and captions need no name.</a:t>
            </a:r>
          </a:p>
        </p:txBody>
      </p:sp>
      <p:sp>
        <p:nvSpPr>
          <p:cNvPr id="22" name="Oval 21"/>
          <p:cNvSpPr/>
          <p:nvPr/>
        </p:nvSpPr>
        <p:spPr>
          <a:xfrm>
            <a:off x="566928" y="393293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397408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4" name="TextBox 23"/>
          <p:cNvSpPr txBox="1"/>
          <p:nvPr/>
        </p:nvSpPr>
        <p:spPr>
          <a:xfrm>
            <a:off x="950976" y="3923792"/>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Save as </a:t>
            </a:r>
            <a:r>
              <a:rPr sz="1150" b="1" i="0" lang="en-US">
                <a:solidFill>
                  <a:srgbClr val="25333F"/>
                </a:solidFill>
                <a:latin typeface="Segoe UI"/>
              </a:rPr>
              <a:t>SVG</a:t>
            </a:r>
            <a:r>
              <a:rPr sz="1150" b="0" i="0" lang="en-US">
                <a:solidFill>
                  <a:srgbClr val="25333F"/>
                </a:solidFill>
                <a:latin typeface="Segoe UI"/>
              </a:rPr>
              <a:t> and upload it to the media library.</a:t>
            </a:r>
          </a:p>
        </p:txBody>
      </p:sp>
      <p:sp>
        <p:nvSpPr>
          <p:cNvPr id="25" name="TextBox 24"/>
          <p:cNvSpPr txBox="1"/>
          <p:nvPr/>
        </p:nvSpPr>
        <p:spPr>
          <a:xfrm>
            <a:off x="950976" y="4147693"/>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One file for the whole venue is enough.</a:t>
            </a:r>
          </a:p>
        </p:txBody>
      </p:sp>
      <p:sp>
        <p:nvSpPr>
          <p:cNvPr id="26" name="Rectangle 25"/>
          <p:cNvSpPr/>
          <p:nvPr/>
        </p:nvSpPr>
        <p:spPr>
          <a:xfrm>
            <a:off x="5589727" y="1353312"/>
            <a:ext cx="6035040" cy="301752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589727" y="1353312"/>
            <a:ext cx="6035040" cy="274320"/>
          </a:xfrm>
          <a:prstGeom prst="rect">
            <a:avLst/>
          </a:prstGeom>
          <a:solidFill>
            <a:srgbClr val="2B303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717743" y="1412748"/>
            <a:ext cx="5760720" cy="155448"/>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hall-01.svg  —  drawing program</a:t>
            </a:r>
          </a:p>
        </p:txBody>
      </p:sp>
      <p:sp>
        <p:nvSpPr>
          <p:cNvPr id="29" name="Rectangle 28"/>
          <p:cNvSpPr/>
          <p:nvPr/>
        </p:nvSpPr>
        <p:spPr>
          <a:xfrm>
            <a:off x="5754319" y="1755648"/>
            <a:ext cx="4224527" cy="2450591"/>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5955487" y="1975104"/>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955487" y="2075688"/>
            <a:ext cx="54864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A11</a:t>
            </a:r>
          </a:p>
        </p:txBody>
      </p:sp>
      <p:sp>
        <p:nvSpPr>
          <p:cNvPr id="32" name="Rectangle 31"/>
          <p:cNvSpPr/>
          <p:nvPr/>
        </p:nvSpPr>
        <p:spPr>
          <a:xfrm>
            <a:off x="6577279" y="1975104"/>
            <a:ext cx="548640" cy="347472"/>
          </a:xfrm>
          <a:prstGeom prst="rect">
            <a:avLst/>
          </a:prstGeom>
          <a:solidFill>
            <a:srgbClr val="FFFFFF"/>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577279" y="2075688"/>
            <a:ext cx="548640" cy="146304"/>
          </a:xfrm>
          <a:prstGeom prst="rect">
            <a:avLst/>
          </a:prstGeom>
          <a:noFill/>
        </p:spPr>
        <p:txBody>
          <a:bodyPr wrap="square" lIns="0" rIns="0" tIns="0" bIns="0" anchor="t">
            <a:spAutoFit/>
          </a:bodyPr>
          <a:lstStyle/>
          <a:p>
            <a:pPr algn="ctr">
              <a:lnSpc>
                <a:spcPct val="100000"/>
              </a:lnSpc>
            </a:pPr>
            <a:r>
              <a:rPr sz="700" b="1" i="0" lang="en-US">
                <a:solidFill>
                  <a:srgbClr val="1F2933"/>
                </a:solidFill>
                <a:latin typeface="Segoe UI"/>
              </a:rPr>
              <a:t>A12</a:t>
            </a:r>
          </a:p>
        </p:txBody>
      </p:sp>
      <p:sp>
        <p:nvSpPr>
          <p:cNvPr id="34" name="Rectangle 33"/>
          <p:cNvSpPr/>
          <p:nvPr/>
        </p:nvSpPr>
        <p:spPr>
          <a:xfrm>
            <a:off x="7199071" y="1975104"/>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199071" y="2075688"/>
            <a:ext cx="54864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A13</a:t>
            </a:r>
          </a:p>
        </p:txBody>
      </p:sp>
      <p:sp>
        <p:nvSpPr>
          <p:cNvPr id="36" name="Rectangle 35"/>
          <p:cNvSpPr/>
          <p:nvPr/>
        </p:nvSpPr>
        <p:spPr>
          <a:xfrm>
            <a:off x="5955487" y="2468880"/>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5955487" y="2569464"/>
            <a:ext cx="54864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A21</a:t>
            </a:r>
          </a:p>
        </p:txBody>
      </p:sp>
      <p:sp>
        <p:nvSpPr>
          <p:cNvPr id="38" name="Rectangle 37"/>
          <p:cNvSpPr/>
          <p:nvPr/>
        </p:nvSpPr>
        <p:spPr>
          <a:xfrm>
            <a:off x="6577279" y="2468880"/>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6577279" y="2569464"/>
            <a:ext cx="54864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A22</a:t>
            </a:r>
          </a:p>
        </p:txBody>
      </p:sp>
      <p:sp>
        <p:nvSpPr>
          <p:cNvPr id="40" name="Rectangle 39"/>
          <p:cNvSpPr/>
          <p:nvPr/>
        </p:nvSpPr>
        <p:spPr>
          <a:xfrm>
            <a:off x="7199071" y="2468880"/>
            <a:ext cx="548640"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7199071" y="2569464"/>
            <a:ext cx="54864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A23</a:t>
            </a:r>
          </a:p>
        </p:txBody>
      </p:sp>
      <p:sp>
        <p:nvSpPr>
          <p:cNvPr id="42" name="TextBox 41"/>
          <p:cNvSpPr txBox="1"/>
          <p:nvPr/>
        </p:nvSpPr>
        <p:spPr>
          <a:xfrm>
            <a:off x="5955487" y="3895344"/>
            <a:ext cx="1828800"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Aisle (no name)</a:t>
            </a:r>
          </a:p>
        </p:txBody>
      </p:sp>
      <p:sp>
        <p:nvSpPr>
          <p:cNvPr id="43" name="Rectangle 42"/>
          <p:cNvSpPr/>
          <p:nvPr/>
        </p:nvSpPr>
        <p:spPr>
          <a:xfrm>
            <a:off x="10070287" y="1755648"/>
            <a:ext cx="1389888" cy="1243584"/>
          </a:xfrm>
          <a:prstGeom prst="rect">
            <a:avLst/>
          </a:prstGeom>
          <a:solidFill>
            <a:srgbClr val="FFFFFF"/>
          </a:solidFill>
          <a:ln w="1270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10070287" y="1755648"/>
            <a:ext cx="1389888" cy="219456"/>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10161727" y="1796796"/>
            <a:ext cx="1207008" cy="137160"/>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Object Properties</a:t>
            </a:r>
          </a:p>
        </p:txBody>
      </p:sp>
      <p:sp>
        <p:nvSpPr>
          <p:cNvPr id="46" name="TextBox 45"/>
          <p:cNvSpPr txBox="1"/>
          <p:nvPr/>
        </p:nvSpPr>
        <p:spPr>
          <a:xfrm>
            <a:off x="10180015" y="2066544"/>
            <a:ext cx="1170432"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ID</a:t>
            </a:r>
          </a:p>
        </p:txBody>
      </p:sp>
      <p:sp>
        <p:nvSpPr>
          <p:cNvPr id="47" name="Rounded Rectangle 46"/>
          <p:cNvSpPr/>
          <p:nvPr/>
        </p:nvSpPr>
        <p:spPr>
          <a:xfrm>
            <a:off x="10180015" y="2212848"/>
            <a:ext cx="1170432" cy="219456"/>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10253167" y="2263140"/>
            <a:ext cx="1024128" cy="146304"/>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Consolas"/>
              </a:rPr>
              <a:t>A12</a:t>
            </a:r>
          </a:p>
        </p:txBody>
      </p:sp>
      <p:sp>
        <p:nvSpPr>
          <p:cNvPr id="49" name="TextBox 48"/>
          <p:cNvSpPr txBox="1"/>
          <p:nvPr/>
        </p:nvSpPr>
        <p:spPr>
          <a:xfrm>
            <a:off x="10180015" y="2505456"/>
            <a:ext cx="1170432"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Label</a:t>
            </a:r>
          </a:p>
        </p:txBody>
      </p:sp>
      <p:sp>
        <p:nvSpPr>
          <p:cNvPr id="50" name="Rounded Rectangle 49"/>
          <p:cNvSpPr/>
          <p:nvPr/>
        </p:nvSpPr>
        <p:spPr>
          <a:xfrm>
            <a:off x="10180015" y="2651760"/>
            <a:ext cx="1170432" cy="219456"/>
          </a:xfrm>
          <a:prstGeom prst="roundRect">
            <a:avLst>
              <a:gd name="adj" fmla="val 10000"/>
            </a:avLst>
          </a:prstGeom>
          <a:solidFill>
            <a:srgbClr val="FFFFFF"/>
          </a:solidFill>
          <a:ln w="1016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10253167" y="2702052"/>
            <a:ext cx="1024128" cy="146304"/>
          </a:xfrm>
          <a:prstGeom prst="rect">
            <a:avLst/>
          </a:prstGeom>
          <a:noFill/>
        </p:spPr>
        <p:txBody>
          <a:bodyPr wrap="square" lIns="0" rIns="0" tIns="0" bIns="0" anchor="t">
            <a:spAutoFit/>
          </a:bodyPr>
          <a:lstStyle/>
          <a:p>
            <a:pPr algn="l">
              <a:lnSpc>
                <a:spcPct val="100000"/>
              </a:lnSpc>
            </a:pPr>
            <a:r>
              <a:rPr sz="700" b="0" i="0" lang="en-US">
                <a:solidFill>
                  <a:srgbClr val="6B7A88"/>
                </a:solidFill>
                <a:latin typeface="Segoe UI"/>
              </a:rPr>
              <a:t>Booth A12</a:t>
            </a:r>
          </a:p>
        </p:txBody>
      </p:sp>
      <p:sp>
        <p:nvSpPr>
          <p:cNvPr id="52" name="Oval 51"/>
          <p:cNvSpPr/>
          <p:nvPr/>
        </p:nvSpPr>
        <p:spPr>
          <a:xfrm>
            <a:off x="6440119" y="1837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6440119" y="189738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54" name="Oval 53"/>
          <p:cNvSpPr/>
          <p:nvPr/>
        </p:nvSpPr>
        <p:spPr>
          <a:xfrm>
            <a:off x="9951415" y="218541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9951415" y="224485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56" name="Oval 55"/>
          <p:cNvSpPr/>
          <p:nvPr/>
        </p:nvSpPr>
        <p:spPr>
          <a:xfrm>
            <a:off x="5672023" y="38313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72023" y="38907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58" name="Rectangle 57"/>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1" name="TextBox 60"/>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import cleans the file - scripts and program extra data are dropped. With </a:t>
            </a:r>
            <a:r>
              <a:rPr sz="1000" b="1" i="0" lang="en-US">
                <a:solidFill>
                  <a:srgbClr val="2B3844"/>
                </a:solidFill>
                <a:latin typeface="Segoe UI"/>
              </a:rPr>
              <a:t>Use file unchanged</a:t>
            </a:r>
            <a:r>
              <a:rPr sz="1000" b="0" i="0" lang="en-US">
                <a:solidFill>
                  <a:srgbClr val="2B3844"/>
                </a:solidFill>
                <a:latin typeface="Segoe UI"/>
              </a:rPr>
              <a:t>, by contrast, it is embedded as it is: your visitors then see hidden guides as well.</a:t>
            </a:r>
          </a:p>
        </p:txBody>
      </p:sp>
      <p:sp>
        <p:nvSpPr>
          <p:cNvPr id="62" name="Rectangle 6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64" name="TextBox 6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103 / 153</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has to be right in the file - and what can go wrong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644862"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Point</a:t>
            </a:r>
          </a:p>
        </p:txBody>
      </p:sp>
      <p:sp>
        <p:nvSpPr>
          <p:cNvPr id="8" name="TextBox 7"/>
          <p:cNvSpPr txBox="1"/>
          <p:nvPr/>
        </p:nvSpPr>
        <p:spPr>
          <a:xfrm>
            <a:off x="2504398" y="1435608"/>
            <a:ext cx="4020926"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This is right</a:t>
            </a:r>
          </a:p>
        </p:txBody>
      </p:sp>
      <p:sp>
        <p:nvSpPr>
          <p:cNvPr id="9" name="TextBox 8"/>
          <p:cNvSpPr txBox="1"/>
          <p:nvPr/>
        </p:nvSpPr>
        <p:spPr>
          <a:xfrm>
            <a:off x="6708204" y="1435608"/>
            <a:ext cx="4843410"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Typical mistake</a:t>
            </a:r>
          </a:p>
        </p:txBody>
      </p:sp>
      <p:sp>
        <p:nvSpPr>
          <p:cNvPr id="10" name="TextBox 9"/>
          <p:cNvSpPr txBox="1"/>
          <p:nvPr/>
        </p:nvSpPr>
        <p:spPr>
          <a:xfrm>
            <a:off x="676656" y="1856232"/>
            <a:ext cx="1644862"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The name</a:t>
            </a:r>
          </a:p>
        </p:txBody>
      </p:sp>
      <p:sp>
        <p:nvSpPr>
          <p:cNvPr id="11" name="TextBox 10"/>
          <p:cNvSpPr txBox="1"/>
          <p:nvPr/>
        </p:nvSpPr>
        <p:spPr>
          <a:xfrm>
            <a:off x="2504398" y="1856232"/>
            <a:ext cx="402092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A12</a:t>
            </a:r>
            <a:r>
              <a:rPr sz="950" b="0" i="0" lang="en-US">
                <a:solidFill>
                  <a:srgbClr val="1F2933"/>
                </a:solidFill>
                <a:latin typeface="Segoe UI"/>
              </a:rPr>
              <a:t> as name or </a:t>
            </a:r>
            <a:r>
              <a:rPr sz="950" b="0" i="0" lang="en-US">
                <a:solidFill>
                  <a:srgbClr val="1F2933"/>
                </a:solidFill>
                <a:latin typeface="Consolas"/>
              </a:rPr>
              <a:t>id</a:t>
            </a:r>
            <a:r>
              <a:rPr sz="950" b="0" i="0" lang="en-US">
                <a:solidFill>
                  <a:srgbClr val="1F2933"/>
                </a:solidFill>
                <a:latin typeface="Segoe UI"/>
              </a:rPr>
              <a:t> of the booth area</a:t>
            </a:r>
          </a:p>
        </p:txBody>
      </p:sp>
      <p:sp>
        <p:nvSpPr>
          <p:cNvPr id="12" name="TextBox 11"/>
          <p:cNvSpPr txBox="1"/>
          <p:nvPr/>
        </p:nvSpPr>
        <p:spPr>
          <a:xfrm>
            <a:off x="6708204" y="1856232"/>
            <a:ext cx="4843410"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name sits on the group instead of the area</a:t>
            </a:r>
          </a:p>
        </p:txBody>
      </p:sp>
      <p:sp>
        <p:nvSpPr>
          <p:cNvPr id="13" name="Rectangle 12"/>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82647"/>
            <a:ext cx="1644862"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Spelling</a:t>
            </a:r>
          </a:p>
        </p:txBody>
      </p:sp>
      <p:sp>
        <p:nvSpPr>
          <p:cNvPr id="16" name="TextBox 15"/>
          <p:cNvSpPr txBox="1"/>
          <p:nvPr/>
        </p:nvSpPr>
        <p:spPr>
          <a:xfrm>
            <a:off x="2504398" y="2382647"/>
            <a:ext cx="402092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Exactly as in the </a:t>
            </a:r>
            <a:r>
              <a:rPr sz="950" b="1" i="0" lang="en-US">
                <a:solidFill>
                  <a:srgbClr val="1F2933"/>
                </a:solidFill>
                <a:latin typeface="Segoe UI"/>
              </a:rPr>
              <a:t>Booth IDs</a:t>
            </a:r>
            <a:r>
              <a:rPr sz="950" b="0" i="0" lang="en-US">
                <a:solidFill>
                  <a:srgbClr val="1F2933"/>
                </a:solidFill>
                <a:latin typeface="Segoe UI"/>
              </a:rPr>
              <a:t> field</a:t>
            </a:r>
          </a:p>
        </p:txBody>
      </p:sp>
      <p:sp>
        <p:nvSpPr>
          <p:cNvPr id="17" name="TextBox 16"/>
          <p:cNvSpPr txBox="1"/>
          <p:nvPr/>
        </p:nvSpPr>
        <p:spPr>
          <a:xfrm>
            <a:off x="6708204" y="2382647"/>
            <a:ext cx="4843410"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A 12</a:t>
            </a:r>
            <a:r>
              <a:rPr sz="950" b="0" i="0" lang="en-US">
                <a:solidFill>
                  <a:srgbClr val="1F2933"/>
                </a:solidFill>
                <a:latin typeface="Segoe UI"/>
              </a:rPr>
              <a:t> with a space or </a:t>
            </a:r>
            <a:r>
              <a:rPr sz="950" b="0" i="0" lang="en-US">
                <a:solidFill>
                  <a:srgbClr val="1F2933"/>
                </a:solidFill>
                <a:latin typeface="Consolas"/>
              </a:rPr>
              <a:t>A-12</a:t>
            </a:r>
            <a:r>
              <a:rPr sz="950" b="0" i="0" lang="en-US">
                <a:solidFill>
                  <a:srgbClr val="1F2933"/>
                </a:solidFill>
                <a:latin typeface="Segoe UI"/>
              </a:rPr>
              <a:t> with a hyphen</a:t>
            </a:r>
          </a:p>
        </p:txBody>
      </p:sp>
      <p:sp>
        <p:nvSpPr>
          <p:cNvPr id="18" name="Rectangle 17"/>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09062"/>
            <a:ext cx="1644862"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First character</a:t>
            </a:r>
          </a:p>
        </p:txBody>
      </p:sp>
      <p:sp>
        <p:nvSpPr>
          <p:cNvPr id="20" name="TextBox 19"/>
          <p:cNvSpPr txBox="1"/>
          <p:nvPr/>
        </p:nvSpPr>
        <p:spPr>
          <a:xfrm>
            <a:off x="2504398" y="2909062"/>
            <a:ext cx="402092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 letter at the start, such as </a:t>
            </a:r>
            <a:r>
              <a:rPr sz="950" b="0" i="0" lang="en-US">
                <a:solidFill>
                  <a:srgbClr val="1F2933"/>
                </a:solidFill>
                <a:latin typeface="Consolas"/>
              </a:rPr>
              <a:t>A12</a:t>
            </a:r>
          </a:p>
        </p:txBody>
      </p:sp>
      <p:sp>
        <p:nvSpPr>
          <p:cNvPr id="21" name="TextBox 20"/>
          <p:cNvSpPr txBox="1"/>
          <p:nvPr/>
        </p:nvSpPr>
        <p:spPr>
          <a:xfrm>
            <a:off x="6708204" y="2909062"/>
            <a:ext cx="4843410"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An id starting with a digit - SVG does not allow that</a:t>
            </a:r>
          </a:p>
        </p:txBody>
      </p:sp>
      <p:sp>
        <p:nvSpPr>
          <p:cNvPr id="22" name="Rectangle 21"/>
          <p:cNvSpPr/>
          <p:nvPr/>
        </p:nvSpPr>
        <p:spPr>
          <a:xfrm>
            <a:off x="566928" y="324345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4345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35477"/>
            <a:ext cx="1644862"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Uniqueness</a:t>
            </a:r>
          </a:p>
        </p:txBody>
      </p:sp>
      <p:sp>
        <p:nvSpPr>
          <p:cNvPr id="25" name="TextBox 24"/>
          <p:cNvSpPr txBox="1"/>
          <p:nvPr/>
        </p:nvSpPr>
        <p:spPr>
          <a:xfrm>
            <a:off x="2504398" y="3435477"/>
            <a:ext cx="402092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Every name appears exactly once</a:t>
            </a:r>
          </a:p>
        </p:txBody>
      </p:sp>
      <p:sp>
        <p:nvSpPr>
          <p:cNvPr id="26" name="TextBox 25"/>
          <p:cNvSpPr txBox="1"/>
          <p:nvPr/>
        </p:nvSpPr>
        <p:spPr>
          <a:xfrm>
            <a:off x="6708204" y="3435477"/>
            <a:ext cx="4843410"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Two areas have the same name - the dialog reports it</a:t>
            </a:r>
          </a:p>
        </p:txBody>
      </p:sp>
      <p:sp>
        <p:nvSpPr>
          <p:cNvPr id="27" name="Rectangle 26"/>
          <p:cNvSpPr/>
          <p:nvPr/>
        </p:nvSpPr>
        <p:spPr>
          <a:xfrm>
            <a:off x="566928" y="37698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61891"/>
            <a:ext cx="1644862"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Several booths</a:t>
            </a:r>
          </a:p>
        </p:txBody>
      </p:sp>
      <p:sp>
        <p:nvSpPr>
          <p:cNvPr id="29" name="TextBox 28"/>
          <p:cNvSpPr txBox="1"/>
          <p:nvPr/>
        </p:nvSpPr>
        <p:spPr>
          <a:xfrm>
            <a:off x="2504398" y="3961891"/>
            <a:ext cx="402092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In the </a:t>
            </a:r>
            <a:r>
              <a:rPr sz="950" b="1" i="0" lang="en-US">
                <a:solidFill>
                  <a:srgbClr val="1F2933"/>
                </a:solidFill>
                <a:latin typeface="Segoe UI"/>
              </a:rPr>
              <a:t>Booth IDs</a:t>
            </a:r>
            <a:r>
              <a:rPr sz="950" b="0" i="0" lang="en-US">
                <a:solidFill>
                  <a:srgbClr val="1F2933"/>
                </a:solidFill>
                <a:latin typeface="Segoe UI"/>
              </a:rPr>
              <a:t> field with commas: </a:t>
            </a:r>
            <a:r>
              <a:rPr sz="950" b="0" i="0" lang="en-US">
                <a:solidFill>
                  <a:srgbClr val="1F2933"/>
                </a:solidFill>
                <a:latin typeface="Consolas"/>
              </a:rPr>
              <a:t>A12, A13</a:t>
            </a:r>
          </a:p>
        </p:txBody>
      </p:sp>
      <p:sp>
        <p:nvSpPr>
          <p:cNvPr id="30" name="TextBox 29"/>
          <p:cNvSpPr txBox="1"/>
          <p:nvPr/>
        </p:nvSpPr>
        <p:spPr>
          <a:xfrm>
            <a:off x="6708204" y="3961891"/>
            <a:ext cx="4843410"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Both numbers written into a single name</a:t>
            </a:r>
          </a:p>
        </p:txBody>
      </p:sp>
      <p:sp>
        <p:nvSpPr>
          <p:cNvPr id="31" name="Rectangle 30"/>
          <p:cNvSpPr/>
          <p:nvPr/>
        </p:nvSpPr>
        <p:spPr>
          <a:xfrm>
            <a:off x="566928" y="42962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29628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488306"/>
            <a:ext cx="1644862"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Caption</a:t>
            </a:r>
          </a:p>
        </p:txBody>
      </p:sp>
      <p:sp>
        <p:nvSpPr>
          <p:cNvPr id="34" name="TextBox 33"/>
          <p:cNvSpPr txBox="1"/>
          <p:nvPr/>
        </p:nvSpPr>
        <p:spPr>
          <a:xfrm>
            <a:off x="2504398" y="4488306"/>
            <a:ext cx="402092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Draw the booth number as text as well</a:t>
            </a:r>
          </a:p>
        </p:txBody>
      </p:sp>
      <p:sp>
        <p:nvSpPr>
          <p:cNvPr id="35" name="TextBox 34"/>
          <p:cNvSpPr txBox="1"/>
          <p:nvPr/>
        </p:nvSpPr>
        <p:spPr>
          <a:xfrm>
            <a:off x="6708204" y="4488306"/>
            <a:ext cx="4843410"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Only the name is set - nothing readable on the plan</a:t>
            </a:r>
          </a:p>
        </p:txBody>
      </p:sp>
      <p:sp>
        <p:nvSpPr>
          <p:cNvPr id="36" name="Rectangle 35"/>
          <p:cNvSpPr/>
          <p:nvPr/>
        </p:nvSpPr>
        <p:spPr>
          <a:xfrm>
            <a:off x="566928" y="482269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14721"/>
            <a:ext cx="1644862"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Size</a:t>
            </a:r>
          </a:p>
        </p:txBody>
      </p:sp>
      <p:sp>
        <p:nvSpPr>
          <p:cNvPr id="38" name="TextBox 37"/>
          <p:cNvSpPr txBox="1"/>
          <p:nvPr/>
        </p:nvSpPr>
        <p:spPr>
          <a:xfrm>
            <a:off x="2504398" y="5014721"/>
            <a:ext cx="402092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 </a:t>
            </a:r>
            <a:r>
              <a:rPr sz="950" b="0" i="0" lang="en-US">
                <a:solidFill>
                  <a:srgbClr val="1F2933"/>
                </a:solidFill>
                <a:latin typeface="Consolas"/>
              </a:rPr>
              <a:t>viewBox</a:t>
            </a:r>
            <a:r>
              <a:rPr sz="950" b="0" i="0" lang="en-US">
                <a:solidFill>
                  <a:srgbClr val="1F2933"/>
                </a:solidFill>
                <a:latin typeface="Segoe UI"/>
              </a:rPr>
              <a:t> in the SVG so the plan scales along</a:t>
            </a:r>
          </a:p>
        </p:txBody>
      </p:sp>
      <p:sp>
        <p:nvSpPr>
          <p:cNvPr id="39" name="TextBox 38"/>
          <p:cNvSpPr txBox="1"/>
          <p:nvPr/>
        </p:nvSpPr>
        <p:spPr>
          <a:xfrm>
            <a:off x="6708204" y="5014721"/>
            <a:ext cx="4843410"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Fixed pixel dimensions without a </a:t>
            </a:r>
            <a:r>
              <a:rPr sz="950" b="0" i="0" lang="en-US">
                <a:solidFill>
                  <a:srgbClr val="1F2933"/>
                </a:solidFill>
                <a:latin typeface="Consolas"/>
              </a:rPr>
              <a:t>viewBox</a:t>
            </a:r>
          </a:p>
        </p:txBody>
      </p:sp>
      <p:sp>
        <p:nvSpPr>
          <p:cNvPr id="40" name="Rectangle 39"/>
          <p:cNvSpPr/>
          <p:nvPr/>
        </p:nvSpPr>
        <p:spPr>
          <a:xfrm>
            <a:off x="566928" y="534911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550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550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669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4" name="TextBox 43"/>
          <p:cNvSpPr txBox="1"/>
          <p:nvPr/>
        </p:nvSpPr>
        <p:spPr>
          <a:xfrm>
            <a:off x="1773936" y="5669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Checking that needs no detour: the import dialog states how many named objects belong to an exhibitor. Then open the page and click a booth area.</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104 / 153</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Uploading a new version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Change the plan in the graphics program and save it again.</a:t>
            </a:r>
          </a:p>
        </p:txBody>
      </p:sp>
      <p:sp>
        <p:nvSpPr>
          <p:cNvPr id="9" name="TextBox 8"/>
          <p:cNvSpPr txBox="1"/>
          <p:nvPr/>
        </p:nvSpPr>
        <p:spPr>
          <a:xfrm>
            <a:off x="950976" y="1755394"/>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Floors and rooms keep their names.</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37918"/>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Upload new version</a:t>
            </a:r>
            <a:r>
              <a:rPr sz="1150" b="0" i="0" lang="en-US">
                <a:solidFill>
                  <a:srgbClr val="25333F"/>
                </a:solidFill>
                <a:latin typeface="Segoe UI"/>
              </a:rPr>
              <a:t> in the row.</a:t>
            </a:r>
          </a:p>
        </p:txBody>
      </p:sp>
      <p:sp>
        <p:nvSpPr>
          <p:cNvPr id="13" name="TextBox 12"/>
          <p:cNvSpPr txBox="1"/>
          <p:nvPr/>
        </p:nvSpPr>
        <p:spPr>
          <a:xfrm>
            <a:off x="950976" y="2361819"/>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All rows from an import have the button - “from “file name””.</a:t>
            </a:r>
          </a:p>
        </p:txBody>
      </p:sp>
      <p:sp>
        <p:nvSpPr>
          <p:cNvPr id="14" name="Oval 13"/>
          <p:cNvSpPr/>
          <p:nvPr/>
        </p:nvSpPr>
        <p:spPr>
          <a:xfrm>
            <a:off x="566928" y="2753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946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744343"/>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the new file.</a:t>
            </a:r>
          </a:p>
        </p:txBody>
      </p:sp>
      <p:sp>
        <p:nvSpPr>
          <p:cNvPr id="17" name="TextBox 16"/>
          <p:cNvSpPr txBox="1"/>
          <p:nvPr/>
        </p:nvSpPr>
        <p:spPr>
          <a:xfrm>
            <a:off x="950976" y="2968244"/>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dialog shows what happens per floor.</a:t>
            </a:r>
          </a:p>
        </p:txBody>
      </p:sp>
      <p:sp>
        <p:nvSpPr>
          <p:cNvPr id="18" name="Oval 17"/>
          <p:cNvSpPr/>
          <p:nvPr/>
        </p:nvSpPr>
        <p:spPr>
          <a:xfrm>
            <a:off x="566928" y="335991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40106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350768"/>
            <a:ext cx="367863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Import</a:t>
            </a:r>
            <a:r>
              <a:rPr sz="1150" b="0" i="0" lang="en-US">
                <a:solidFill>
                  <a:srgbClr val="25333F"/>
                </a:solidFill>
                <a:latin typeface="Segoe UI"/>
              </a:rPr>
              <a:t>, then </a:t>
            </a:r>
            <a:r>
              <a:rPr sz="1150" b="1" i="0" lang="en-US">
                <a:solidFill>
                  <a:srgbClr val="25333F"/>
                </a:solidFill>
                <a:latin typeface="Segoe UI"/>
              </a:rPr>
              <a:t>Update</a:t>
            </a:r>
            <a:r>
              <a:rPr sz="1150" b="0" i="0" lang="en-US">
                <a:solidFill>
                  <a:srgbClr val="25333F"/>
                </a:solidFill>
                <a:latin typeface="Segoe UI"/>
              </a:rPr>
              <a:t> the event.</a:t>
            </a:r>
          </a:p>
        </p:txBody>
      </p:sp>
      <p:sp>
        <p:nvSpPr>
          <p:cNvPr id="21" name="TextBox 20"/>
          <p:cNvSpPr txBox="1"/>
          <p:nvPr/>
        </p:nvSpPr>
        <p:spPr>
          <a:xfrm>
            <a:off x="950976" y="3574669"/>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Tab name, order and rooms added by hand stay.</a:t>
            </a:r>
          </a:p>
        </p:txBody>
      </p:sp>
      <p:sp>
        <p:nvSpPr>
          <p:cNvPr id="22" name="Rectangle 21"/>
          <p:cNvSpPr/>
          <p:nvPr/>
        </p:nvSpPr>
        <p:spPr>
          <a:xfrm>
            <a:off x="5041087" y="1353312"/>
            <a:ext cx="6583680" cy="388620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041087"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13252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5" name="Rectangle 24"/>
          <p:cNvSpPr/>
          <p:nvPr/>
        </p:nvSpPr>
        <p:spPr>
          <a:xfrm>
            <a:off x="5041087" y="1572768"/>
            <a:ext cx="1481328" cy="366674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18739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27" name="Rectangle 26"/>
          <p:cNvSpPr/>
          <p:nvPr/>
        </p:nvSpPr>
        <p:spPr>
          <a:xfrm>
            <a:off x="50410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18739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29" name="Rectangle 28"/>
          <p:cNvSpPr/>
          <p:nvPr/>
        </p:nvSpPr>
        <p:spPr>
          <a:xfrm>
            <a:off x="5041087"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31540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1" name="TextBox 30"/>
          <p:cNvSpPr txBox="1"/>
          <p:nvPr/>
        </p:nvSpPr>
        <p:spPr>
          <a:xfrm>
            <a:off x="531540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32" name="TextBox 31"/>
          <p:cNvSpPr txBox="1"/>
          <p:nvPr/>
        </p:nvSpPr>
        <p:spPr>
          <a:xfrm>
            <a:off x="531540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33" name="TextBox 32"/>
          <p:cNvSpPr txBox="1"/>
          <p:nvPr/>
        </p:nvSpPr>
        <p:spPr>
          <a:xfrm>
            <a:off x="531540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4" name="TextBox 33"/>
          <p:cNvSpPr txBox="1"/>
          <p:nvPr/>
        </p:nvSpPr>
        <p:spPr>
          <a:xfrm>
            <a:off x="531540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5" name="TextBox 34"/>
          <p:cNvSpPr txBox="1"/>
          <p:nvPr/>
        </p:nvSpPr>
        <p:spPr>
          <a:xfrm>
            <a:off x="5187391" y="314096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6" name="TextBox 35"/>
          <p:cNvSpPr txBox="1"/>
          <p:nvPr/>
        </p:nvSpPr>
        <p:spPr>
          <a:xfrm>
            <a:off x="5187391" y="337870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37" name="TextBox 36"/>
          <p:cNvSpPr txBox="1"/>
          <p:nvPr/>
        </p:nvSpPr>
        <p:spPr>
          <a:xfrm>
            <a:off x="6723583"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38" name="Rectangle 37"/>
          <p:cNvSpPr/>
          <p:nvPr/>
        </p:nvSpPr>
        <p:spPr>
          <a:xfrm>
            <a:off x="6723583" y="1975104"/>
            <a:ext cx="4700016" cy="21945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723583" y="1975104"/>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6723583" y="2249424"/>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833311" y="2043684"/>
            <a:ext cx="448055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Hall Plans (Parent Event Only)</a:t>
            </a:r>
          </a:p>
        </p:txBody>
      </p:sp>
      <p:sp>
        <p:nvSpPr>
          <p:cNvPr id="42" name="TextBox 41"/>
          <p:cNvSpPr txBox="1"/>
          <p:nvPr/>
        </p:nvSpPr>
        <p:spPr>
          <a:xfrm>
            <a:off x="6851599" y="2377440"/>
            <a:ext cx="4443983"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SVG Floor Plans</a:t>
            </a:r>
          </a:p>
        </p:txBody>
      </p:sp>
      <p:sp>
        <p:nvSpPr>
          <p:cNvPr id="43" name="Rectangle 42"/>
          <p:cNvSpPr/>
          <p:nvPr/>
        </p:nvSpPr>
        <p:spPr>
          <a:xfrm>
            <a:off x="6851599" y="2596896"/>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897319" y="2798064"/>
            <a:ext cx="146304"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45" name="Rectangle 44"/>
          <p:cNvSpPr/>
          <p:nvPr/>
        </p:nvSpPr>
        <p:spPr>
          <a:xfrm>
            <a:off x="7071055" y="2679192"/>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071055" y="2798064"/>
            <a:ext cx="475488" cy="164592"/>
          </a:xfrm>
          <a:prstGeom prst="rect">
            <a:avLst/>
          </a:prstGeom>
          <a:noFill/>
        </p:spPr>
        <p:txBody>
          <a:bodyPr wrap="square" lIns="0" rIns="0" tIns="0" bIns="0" anchor="t">
            <a:spAutoFit/>
          </a:bodyPr>
          <a:lstStyle/>
          <a:p>
            <a:pPr algn="ctr">
              <a:lnSpc>
                <a:spcPct val="100000"/>
              </a:lnSpc>
            </a:pPr>
          </a:p>
        </p:txBody>
      </p:sp>
      <p:sp>
        <p:nvSpPr>
          <p:cNvPr id="47" name="Rounded Rectangle 46"/>
          <p:cNvSpPr/>
          <p:nvPr/>
        </p:nvSpPr>
        <p:spPr>
          <a:xfrm>
            <a:off x="7674559" y="2651760"/>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747711" y="2692908"/>
            <a:ext cx="1142999"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Ground floor</a:t>
            </a:r>
          </a:p>
        </p:txBody>
      </p:sp>
      <p:sp>
        <p:nvSpPr>
          <p:cNvPr id="49" name="Rounded Rectangle 48"/>
          <p:cNvSpPr/>
          <p:nvPr/>
        </p:nvSpPr>
        <p:spPr>
          <a:xfrm>
            <a:off x="9274759" y="2651760"/>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9338767" y="2697480"/>
            <a:ext cx="1051559" cy="137160"/>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Ground floor</a:t>
            </a:r>
          </a:p>
        </p:txBody>
      </p:sp>
      <p:sp>
        <p:nvSpPr>
          <p:cNvPr id="51" name="TextBox 50"/>
          <p:cNvSpPr txBox="1"/>
          <p:nvPr/>
        </p:nvSpPr>
        <p:spPr>
          <a:xfrm>
            <a:off x="10381183" y="2692908"/>
            <a:ext cx="128016"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v</a:t>
            </a:r>
          </a:p>
        </p:txBody>
      </p:sp>
      <p:sp>
        <p:nvSpPr>
          <p:cNvPr id="52" name="Rounded Rectangle 51"/>
          <p:cNvSpPr/>
          <p:nvPr/>
        </p:nvSpPr>
        <p:spPr>
          <a:xfrm>
            <a:off x="7674559" y="2889504"/>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ounded Rectangle 52"/>
          <p:cNvSpPr/>
          <p:nvPr/>
        </p:nvSpPr>
        <p:spPr>
          <a:xfrm>
            <a:off x="7729423" y="2907792"/>
            <a:ext cx="1031443"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729423" y="2933395"/>
            <a:ext cx="1031443"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Dealers' hall  ×</a:t>
            </a:r>
          </a:p>
        </p:txBody>
      </p:sp>
      <p:sp>
        <p:nvSpPr>
          <p:cNvPr id="55" name="Rounded Rectangle 54"/>
          <p:cNvSpPr/>
          <p:nvPr/>
        </p:nvSpPr>
        <p:spPr>
          <a:xfrm>
            <a:off x="8824874" y="2907792"/>
            <a:ext cx="872337"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8824874" y="2933395"/>
            <a:ext cx="872337"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Small hall  ×</a:t>
            </a:r>
          </a:p>
        </p:txBody>
      </p:sp>
      <p:sp>
        <p:nvSpPr>
          <p:cNvPr id="57" name="TextBox 56"/>
          <p:cNvSpPr txBox="1"/>
          <p:nvPr/>
        </p:nvSpPr>
        <p:spPr>
          <a:xfrm>
            <a:off x="9779508" y="2939796"/>
            <a:ext cx="729691"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Add location…</a:t>
            </a:r>
          </a:p>
        </p:txBody>
      </p:sp>
      <p:sp>
        <p:nvSpPr>
          <p:cNvPr id="58" name="Rounded Rectangle 57"/>
          <p:cNvSpPr/>
          <p:nvPr/>
        </p:nvSpPr>
        <p:spPr>
          <a:xfrm>
            <a:off x="10637215" y="2761488"/>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0637215" y="2798064"/>
            <a:ext cx="621792"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Remove</a:t>
            </a:r>
          </a:p>
        </p:txBody>
      </p:sp>
      <p:sp>
        <p:nvSpPr>
          <p:cNvPr id="60" name="TextBox 59"/>
          <p:cNvSpPr txBox="1"/>
          <p:nvPr/>
        </p:nvSpPr>
        <p:spPr>
          <a:xfrm>
            <a:off x="7071055" y="3200400"/>
            <a:ext cx="2011680"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from “plan-2026.svg”</a:t>
            </a:r>
          </a:p>
        </p:txBody>
      </p:sp>
      <p:sp>
        <p:nvSpPr>
          <p:cNvPr id="61" name="TextBox 60"/>
          <p:cNvSpPr txBox="1"/>
          <p:nvPr/>
        </p:nvSpPr>
        <p:spPr>
          <a:xfrm>
            <a:off x="8771839" y="3200400"/>
            <a:ext cx="1645920" cy="128016"/>
          </a:xfrm>
          <a:prstGeom prst="rect">
            <a:avLst/>
          </a:prstGeom>
          <a:noFill/>
        </p:spPr>
        <p:txBody>
          <a:bodyPr wrap="square" lIns="0" rIns="0" tIns="0" bIns="0" anchor="t">
            <a:spAutoFit/>
          </a:bodyPr>
          <a:lstStyle/>
          <a:p>
            <a:pPr algn="l">
              <a:lnSpc>
                <a:spcPct val="100000"/>
              </a:lnSpc>
            </a:pPr>
            <a:r>
              <a:rPr sz="550" b="1" i="0" lang="en-US">
                <a:solidFill>
                  <a:srgbClr val="2271B1"/>
                </a:solidFill>
                <a:latin typeface="Segoe UI"/>
              </a:rPr>
              <a:t>Upload new version</a:t>
            </a:r>
          </a:p>
        </p:txBody>
      </p:sp>
      <p:sp>
        <p:nvSpPr>
          <p:cNvPr id="62" name="Rectangle 61"/>
          <p:cNvSpPr/>
          <p:nvPr/>
        </p:nvSpPr>
        <p:spPr>
          <a:xfrm>
            <a:off x="6851599" y="3346704"/>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6897319" y="3547872"/>
            <a:ext cx="146304"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64" name="Rectangle 63"/>
          <p:cNvSpPr/>
          <p:nvPr/>
        </p:nvSpPr>
        <p:spPr>
          <a:xfrm>
            <a:off x="7071055" y="3429000"/>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7071055" y="3547872"/>
            <a:ext cx="475488" cy="164592"/>
          </a:xfrm>
          <a:prstGeom prst="rect">
            <a:avLst/>
          </a:prstGeom>
          <a:noFill/>
        </p:spPr>
        <p:txBody>
          <a:bodyPr wrap="square" lIns="0" rIns="0" tIns="0" bIns="0" anchor="t">
            <a:spAutoFit/>
          </a:bodyPr>
          <a:lstStyle/>
          <a:p>
            <a:pPr algn="ctr">
              <a:lnSpc>
                <a:spcPct val="100000"/>
              </a:lnSpc>
            </a:pPr>
          </a:p>
        </p:txBody>
      </p:sp>
      <p:sp>
        <p:nvSpPr>
          <p:cNvPr id="66" name="Rounded Rectangle 65"/>
          <p:cNvSpPr/>
          <p:nvPr/>
        </p:nvSpPr>
        <p:spPr>
          <a:xfrm>
            <a:off x="7674559" y="3401568"/>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7747711" y="3442716"/>
            <a:ext cx="1142999"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Basement</a:t>
            </a:r>
          </a:p>
        </p:txBody>
      </p:sp>
      <p:sp>
        <p:nvSpPr>
          <p:cNvPr id="68" name="Rounded Rectangle 67"/>
          <p:cNvSpPr/>
          <p:nvPr/>
        </p:nvSpPr>
        <p:spPr>
          <a:xfrm>
            <a:off x="9274759" y="3401568"/>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9338767" y="3447288"/>
            <a:ext cx="1051559" cy="137160"/>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Basement</a:t>
            </a:r>
          </a:p>
        </p:txBody>
      </p:sp>
      <p:sp>
        <p:nvSpPr>
          <p:cNvPr id="70" name="TextBox 69"/>
          <p:cNvSpPr txBox="1"/>
          <p:nvPr/>
        </p:nvSpPr>
        <p:spPr>
          <a:xfrm>
            <a:off x="10381183" y="3442716"/>
            <a:ext cx="128016"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v</a:t>
            </a:r>
          </a:p>
        </p:txBody>
      </p:sp>
      <p:sp>
        <p:nvSpPr>
          <p:cNvPr id="71" name="Rounded Rectangle 70"/>
          <p:cNvSpPr/>
          <p:nvPr/>
        </p:nvSpPr>
        <p:spPr>
          <a:xfrm>
            <a:off x="7674559" y="3639312"/>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ounded Rectangle 71"/>
          <p:cNvSpPr/>
          <p:nvPr/>
        </p:nvSpPr>
        <p:spPr>
          <a:xfrm>
            <a:off x="7729423" y="3657600"/>
            <a:ext cx="1031443"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7729423" y="3683203"/>
            <a:ext cx="1031443"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Club room 002  ×</a:t>
            </a:r>
          </a:p>
        </p:txBody>
      </p:sp>
      <p:sp>
        <p:nvSpPr>
          <p:cNvPr id="74" name="TextBox 73"/>
          <p:cNvSpPr txBox="1"/>
          <p:nvPr/>
        </p:nvSpPr>
        <p:spPr>
          <a:xfrm>
            <a:off x="8843162" y="3689604"/>
            <a:ext cx="1666036"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Add location…</a:t>
            </a:r>
          </a:p>
        </p:txBody>
      </p:sp>
      <p:sp>
        <p:nvSpPr>
          <p:cNvPr id="75" name="Rounded Rectangle 74"/>
          <p:cNvSpPr/>
          <p:nvPr/>
        </p:nvSpPr>
        <p:spPr>
          <a:xfrm>
            <a:off x="10637215" y="3511296"/>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10637215" y="3547872"/>
            <a:ext cx="621792"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Remove</a:t>
            </a:r>
          </a:p>
        </p:txBody>
      </p:sp>
      <p:sp>
        <p:nvSpPr>
          <p:cNvPr id="77" name="TextBox 76"/>
          <p:cNvSpPr txBox="1"/>
          <p:nvPr/>
        </p:nvSpPr>
        <p:spPr>
          <a:xfrm>
            <a:off x="7071055" y="3950208"/>
            <a:ext cx="2011680"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from “plan-2026.svg”</a:t>
            </a:r>
          </a:p>
        </p:txBody>
      </p:sp>
      <p:sp>
        <p:nvSpPr>
          <p:cNvPr id="78" name="TextBox 77"/>
          <p:cNvSpPr txBox="1"/>
          <p:nvPr/>
        </p:nvSpPr>
        <p:spPr>
          <a:xfrm>
            <a:off x="8771839" y="3950208"/>
            <a:ext cx="1645920" cy="128016"/>
          </a:xfrm>
          <a:prstGeom prst="rect">
            <a:avLst/>
          </a:prstGeom>
          <a:noFill/>
        </p:spPr>
        <p:txBody>
          <a:bodyPr wrap="square" lIns="0" rIns="0" tIns="0" bIns="0" anchor="t">
            <a:spAutoFit/>
          </a:bodyPr>
          <a:lstStyle/>
          <a:p>
            <a:pPr algn="l">
              <a:lnSpc>
                <a:spcPct val="100000"/>
              </a:lnSpc>
            </a:pPr>
            <a:r>
              <a:rPr sz="550" b="1" i="0" lang="en-US">
                <a:solidFill>
                  <a:srgbClr val="2271B1"/>
                </a:solidFill>
                <a:latin typeface="Segoe UI"/>
              </a:rPr>
              <a:t>Upload new version</a:t>
            </a:r>
          </a:p>
        </p:txBody>
      </p:sp>
      <p:sp>
        <p:nvSpPr>
          <p:cNvPr id="79" name="Rectangle 78"/>
          <p:cNvSpPr/>
          <p:nvPr/>
        </p:nvSpPr>
        <p:spPr>
          <a:xfrm>
            <a:off x="6997903" y="4224528"/>
            <a:ext cx="4151376" cy="950976"/>
          </a:xfrm>
          <a:prstGeom prst="rect">
            <a:avLst/>
          </a:prstGeom>
          <a:solidFill>
            <a:srgbClr val="FFFFFF"/>
          </a:solidFill>
          <a:ln w="1524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125919" y="4297680"/>
            <a:ext cx="2743200" cy="146304"/>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Upload new version</a:t>
            </a:r>
          </a:p>
        </p:txBody>
      </p:sp>
      <p:sp>
        <p:nvSpPr>
          <p:cNvPr id="81" name="Rounded Rectangle 80"/>
          <p:cNvSpPr/>
          <p:nvPr/>
        </p:nvSpPr>
        <p:spPr>
          <a:xfrm>
            <a:off x="10143439" y="4279392"/>
            <a:ext cx="877824" cy="201168"/>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10143439" y="4306824"/>
            <a:ext cx="877824"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Import</a:t>
            </a:r>
          </a:p>
        </p:txBody>
      </p:sp>
      <p:sp>
        <p:nvSpPr>
          <p:cNvPr id="83" name="TextBox 82"/>
          <p:cNvSpPr txBox="1"/>
          <p:nvPr/>
        </p:nvSpPr>
        <p:spPr>
          <a:xfrm>
            <a:off x="7144207" y="4517136"/>
            <a:ext cx="1280160" cy="137160"/>
          </a:xfrm>
          <a:prstGeom prst="rect">
            <a:avLst/>
          </a:prstGeom>
          <a:noFill/>
        </p:spPr>
        <p:txBody>
          <a:bodyPr wrap="square" lIns="0" rIns="0" tIns="0" bIns="0" anchor="t">
            <a:spAutoFit/>
          </a:bodyPr>
          <a:lstStyle/>
          <a:p>
            <a:pPr algn="l">
              <a:lnSpc>
                <a:spcPct val="100000"/>
              </a:lnSpc>
            </a:pPr>
            <a:r>
              <a:rPr sz="600" b="1" i="0" lang="en-US">
                <a:solidFill>
                  <a:srgbClr val="1F2933"/>
                </a:solidFill>
                <a:latin typeface="Segoe UI"/>
              </a:rPr>
              <a:t>Ground floor</a:t>
            </a:r>
          </a:p>
        </p:txBody>
      </p:sp>
      <p:sp>
        <p:nvSpPr>
          <p:cNvPr id="84" name="TextBox 83"/>
          <p:cNvSpPr txBox="1"/>
          <p:nvPr/>
        </p:nvSpPr>
        <p:spPr>
          <a:xfrm>
            <a:off x="8415223" y="4517136"/>
            <a:ext cx="2596896" cy="137160"/>
          </a:xfrm>
          <a:prstGeom prst="rect">
            <a:avLst/>
          </a:prstGeom>
          <a:noFill/>
        </p:spPr>
        <p:txBody>
          <a:bodyPr wrap="square" lIns="0" rIns="0" tIns="0" bIns="0" anchor="t">
            <a:spAutoFit/>
          </a:bodyPr>
          <a:lstStyle/>
          <a:p>
            <a:pPr algn="l">
              <a:lnSpc>
                <a:spcPct val="100000"/>
              </a:lnSpc>
            </a:pPr>
            <a:r>
              <a:rPr sz="600" b="0" i="0" lang="en-US">
                <a:solidFill>
                  <a:srgbClr val="2271B1"/>
                </a:solidFill>
                <a:latin typeface="Segoe UI"/>
              </a:rPr>
              <a:t>replaces tab “Ground floor”</a:t>
            </a:r>
          </a:p>
        </p:txBody>
      </p:sp>
      <p:sp>
        <p:nvSpPr>
          <p:cNvPr id="85" name="TextBox 84"/>
          <p:cNvSpPr txBox="1"/>
          <p:nvPr/>
        </p:nvSpPr>
        <p:spPr>
          <a:xfrm>
            <a:off x="7144207" y="4672583"/>
            <a:ext cx="1280160" cy="137160"/>
          </a:xfrm>
          <a:prstGeom prst="rect">
            <a:avLst/>
          </a:prstGeom>
          <a:noFill/>
        </p:spPr>
        <p:txBody>
          <a:bodyPr wrap="square" lIns="0" rIns="0" tIns="0" bIns="0" anchor="t">
            <a:spAutoFit/>
          </a:bodyPr>
          <a:lstStyle/>
          <a:p>
            <a:pPr algn="l">
              <a:lnSpc>
                <a:spcPct val="100000"/>
              </a:lnSpc>
            </a:pPr>
            <a:r>
              <a:rPr sz="600" b="1" i="0" lang="en-US">
                <a:solidFill>
                  <a:srgbClr val="1F2933"/>
                </a:solidFill>
                <a:latin typeface="Segoe UI"/>
              </a:rPr>
              <a:t>Basement</a:t>
            </a:r>
          </a:p>
        </p:txBody>
      </p:sp>
      <p:sp>
        <p:nvSpPr>
          <p:cNvPr id="86" name="TextBox 85"/>
          <p:cNvSpPr txBox="1"/>
          <p:nvPr/>
        </p:nvSpPr>
        <p:spPr>
          <a:xfrm>
            <a:off x="8415223" y="4672583"/>
            <a:ext cx="2596896" cy="137160"/>
          </a:xfrm>
          <a:prstGeom prst="rect">
            <a:avLst/>
          </a:prstGeom>
          <a:noFill/>
        </p:spPr>
        <p:txBody>
          <a:bodyPr wrap="square" lIns="0" rIns="0" tIns="0" bIns="0" anchor="t">
            <a:spAutoFit/>
          </a:bodyPr>
          <a:lstStyle/>
          <a:p>
            <a:pPr algn="l">
              <a:lnSpc>
                <a:spcPct val="100000"/>
              </a:lnSpc>
            </a:pPr>
            <a:r>
              <a:rPr sz="600" b="0" i="0" lang="en-US">
                <a:solidFill>
                  <a:srgbClr val="2271B1"/>
                </a:solidFill>
                <a:latin typeface="Segoe UI"/>
              </a:rPr>
              <a:t>replaces tab “Basement”</a:t>
            </a:r>
          </a:p>
        </p:txBody>
      </p:sp>
      <p:sp>
        <p:nvSpPr>
          <p:cNvPr id="87" name="TextBox 86"/>
          <p:cNvSpPr txBox="1"/>
          <p:nvPr/>
        </p:nvSpPr>
        <p:spPr>
          <a:xfrm>
            <a:off x="7144207" y="4828031"/>
            <a:ext cx="1280160" cy="137160"/>
          </a:xfrm>
          <a:prstGeom prst="rect">
            <a:avLst/>
          </a:prstGeom>
          <a:noFill/>
        </p:spPr>
        <p:txBody>
          <a:bodyPr wrap="square" lIns="0" rIns="0" tIns="0" bIns="0" anchor="t">
            <a:spAutoFit/>
          </a:bodyPr>
          <a:lstStyle/>
          <a:p>
            <a:pPr algn="l">
              <a:lnSpc>
                <a:spcPct val="100000"/>
              </a:lnSpc>
            </a:pPr>
            <a:r>
              <a:rPr sz="600" b="1" i="0" lang="en-US">
                <a:solidFill>
                  <a:srgbClr val="1F2933"/>
                </a:solidFill>
                <a:latin typeface="Segoe UI"/>
              </a:rPr>
              <a:t>Upper floor</a:t>
            </a:r>
          </a:p>
        </p:txBody>
      </p:sp>
      <p:sp>
        <p:nvSpPr>
          <p:cNvPr id="88" name="TextBox 87"/>
          <p:cNvSpPr txBox="1"/>
          <p:nvPr/>
        </p:nvSpPr>
        <p:spPr>
          <a:xfrm>
            <a:off x="8415223" y="4828031"/>
            <a:ext cx="2596896" cy="137160"/>
          </a:xfrm>
          <a:prstGeom prst="rect">
            <a:avLst/>
          </a:prstGeom>
          <a:noFill/>
        </p:spPr>
        <p:txBody>
          <a:bodyPr wrap="square" lIns="0" rIns="0" tIns="0" bIns="0" anchor="t">
            <a:spAutoFit/>
          </a:bodyPr>
          <a:lstStyle/>
          <a:p>
            <a:pPr algn="l">
              <a:lnSpc>
                <a:spcPct val="100000"/>
              </a:lnSpc>
            </a:pPr>
            <a:r>
              <a:rPr sz="600" b="0" i="0" lang="en-US">
                <a:solidFill>
                  <a:srgbClr val="1E8E5A"/>
                </a:solidFill>
                <a:latin typeface="Segoe UI"/>
              </a:rPr>
              <a:t>new tab</a:t>
            </a:r>
          </a:p>
        </p:txBody>
      </p:sp>
      <p:sp>
        <p:nvSpPr>
          <p:cNvPr id="89" name="TextBox 88"/>
          <p:cNvSpPr txBox="1"/>
          <p:nvPr/>
        </p:nvSpPr>
        <p:spPr>
          <a:xfrm>
            <a:off x="7144207" y="4992624"/>
            <a:ext cx="3877056" cy="137160"/>
          </a:xfrm>
          <a:prstGeom prst="rect">
            <a:avLst/>
          </a:prstGeom>
          <a:noFill/>
        </p:spPr>
        <p:txBody>
          <a:bodyPr wrap="square" lIns="0" rIns="0" tIns="0" bIns="0" anchor="t">
            <a:spAutoFit/>
          </a:bodyPr>
          <a:lstStyle/>
          <a:p>
            <a:pPr algn="l">
              <a:lnSpc>
                <a:spcPct val="100000"/>
              </a:lnSpc>
            </a:pPr>
            <a:r>
              <a:rPr sz="550" b="0" i="0" lang="en-US">
                <a:solidFill>
                  <a:srgbClr val="B7791F"/>
                </a:solidFill>
                <a:latin typeface="Segoe UI"/>
              </a:rPr>
              <a:t>Tab “Forecourt” is no longer in the file and stays unchanged.</a:t>
            </a:r>
          </a:p>
        </p:txBody>
      </p:sp>
      <p:sp>
        <p:nvSpPr>
          <p:cNvPr id="90" name="Oval 89"/>
          <p:cNvSpPr/>
          <p:nvPr/>
        </p:nvSpPr>
        <p:spPr>
          <a:xfrm>
            <a:off x="9640519" y="30358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9640519" y="30952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92" name="Oval 91"/>
          <p:cNvSpPr/>
          <p:nvPr/>
        </p:nvSpPr>
        <p:spPr>
          <a:xfrm>
            <a:off x="6714439" y="43616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6714439" y="442112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94" name="Oval 93"/>
          <p:cNvSpPr/>
          <p:nvPr/>
        </p:nvSpPr>
        <p:spPr>
          <a:xfrm>
            <a:off x="9695383" y="41056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TextBox 94"/>
          <p:cNvSpPr txBox="1"/>
          <p:nvPr/>
        </p:nvSpPr>
        <p:spPr>
          <a:xfrm>
            <a:off x="9695383" y="4165091"/>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6" name="Rectangle 9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ectangle 9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TextBox 9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9" name="TextBox 9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New rooms are added. A floor missing from the new file is marked but not deleted - exhibitors may still hang on it.</a:t>
            </a:r>
          </a:p>
        </p:txBody>
      </p:sp>
      <p:sp>
        <p:nvSpPr>
          <p:cNvPr id="100" name="Rectangle 9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102" name="TextBox 10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105 / 153</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Hall and rooms in one go</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583680" cy="329184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072384"/>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22" name="Rectangle 21"/>
          <p:cNvSpPr/>
          <p:nvPr/>
        </p:nvSpPr>
        <p:spPr>
          <a:xfrm>
            <a:off x="2249424" y="1975104"/>
            <a:ext cx="4700016" cy="21945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1975104"/>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249424"/>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59152" y="2043684"/>
            <a:ext cx="448055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Hall Plans (Parent Event Only)</a:t>
            </a:r>
          </a:p>
        </p:txBody>
      </p:sp>
      <p:sp>
        <p:nvSpPr>
          <p:cNvPr id="26" name="TextBox 25"/>
          <p:cNvSpPr txBox="1"/>
          <p:nvPr/>
        </p:nvSpPr>
        <p:spPr>
          <a:xfrm>
            <a:off x="2377440" y="2377440"/>
            <a:ext cx="4443983"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SVG Floor Plans</a:t>
            </a:r>
          </a:p>
        </p:txBody>
      </p:sp>
      <p:sp>
        <p:nvSpPr>
          <p:cNvPr id="27" name="TextBox 26"/>
          <p:cNvSpPr txBox="1"/>
          <p:nvPr/>
        </p:nvSpPr>
        <p:spPr>
          <a:xfrm>
            <a:off x="2377440" y="2542032"/>
            <a:ext cx="4443983"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Pick an existing parent location to load its sublocations automatically. Without a selection, the tab name becomes a new parent location.</a:t>
            </a:r>
          </a:p>
        </p:txBody>
      </p:sp>
      <p:sp>
        <p:nvSpPr>
          <p:cNvPr id="28" name="Rectangle 27"/>
          <p:cNvSpPr/>
          <p:nvPr/>
        </p:nvSpPr>
        <p:spPr>
          <a:xfrm>
            <a:off x="2377440" y="2724912"/>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423160" y="2926080"/>
            <a:ext cx="146304"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30" name="Rectangle 29"/>
          <p:cNvSpPr/>
          <p:nvPr/>
        </p:nvSpPr>
        <p:spPr>
          <a:xfrm>
            <a:off x="2596896" y="280720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2596896" y="2926080"/>
            <a:ext cx="475488" cy="164592"/>
          </a:xfrm>
          <a:prstGeom prst="rect">
            <a:avLst/>
          </a:prstGeom>
          <a:noFill/>
        </p:spPr>
        <p:txBody>
          <a:bodyPr wrap="square" lIns="0" rIns="0" tIns="0" bIns="0" anchor="t">
            <a:spAutoFit/>
          </a:bodyPr>
          <a:lstStyle/>
          <a:p>
            <a:pPr algn="ctr">
              <a:lnSpc>
                <a:spcPct val="100000"/>
              </a:lnSpc>
            </a:pPr>
          </a:p>
        </p:txBody>
      </p:sp>
      <p:sp>
        <p:nvSpPr>
          <p:cNvPr id="32" name="Rounded Rectangle 31"/>
          <p:cNvSpPr/>
          <p:nvPr/>
        </p:nvSpPr>
        <p:spPr>
          <a:xfrm>
            <a:off x="3200400" y="277977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273552" y="2820924"/>
            <a:ext cx="1142999"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Hall 01</a:t>
            </a:r>
          </a:p>
        </p:txBody>
      </p:sp>
      <p:sp>
        <p:nvSpPr>
          <p:cNvPr id="34" name="Rounded Rectangle 33"/>
          <p:cNvSpPr/>
          <p:nvPr/>
        </p:nvSpPr>
        <p:spPr>
          <a:xfrm>
            <a:off x="4800600" y="277977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4864608" y="2825496"/>
            <a:ext cx="1051559" cy="137160"/>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Hall 01</a:t>
            </a:r>
          </a:p>
        </p:txBody>
      </p:sp>
      <p:sp>
        <p:nvSpPr>
          <p:cNvPr id="36" name="TextBox 35"/>
          <p:cNvSpPr txBox="1"/>
          <p:nvPr/>
        </p:nvSpPr>
        <p:spPr>
          <a:xfrm>
            <a:off x="5907023" y="2820924"/>
            <a:ext cx="128016"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v</a:t>
            </a:r>
          </a:p>
        </p:txBody>
      </p:sp>
      <p:sp>
        <p:nvSpPr>
          <p:cNvPr id="37" name="Rounded Rectangle 36"/>
          <p:cNvSpPr/>
          <p:nvPr/>
        </p:nvSpPr>
        <p:spPr>
          <a:xfrm>
            <a:off x="3200400" y="3017520"/>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ounded Rectangle 37"/>
          <p:cNvSpPr/>
          <p:nvPr/>
        </p:nvSpPr>
        <p:spPr>
          <a:xfrm>
            <a:off x="3255264" y="3035808"/>
            <a:ext cx="71323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255264" y="3061411"/>
            <a:ext cx="713232"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Hall 01  ×</a:t>
            </a:r>
          </a:p>
        </p:txBody>
      </p:sp>
      <p:sp>
        <p:nvSpPr>
          <p:cNvPr id="40" name="Rounded Rectangle 39"/>
          <p:cNvSpPr/>
          <p:nvPr/>
        </p:nvSpPr>
        <p:spPr>
          <a:xfrm>
            <a:off x="4032504" y="3035808"/>
            <a:ext cx="766267"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4032504" y="3061411"/>
            <a:ext cx="766267"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Workshop  ×</a:t>
            </a:r>
          </a:p>
        </p:txBody>
      </p:sp>
      <p:sp>
        <p:nvSpPr>
          <p:cNvPr id="42" name="Rounded Rectangle 41"/>
          <p:cNvSpPr/>
          <p:nvPr/>
        </p:nvSpPr>
        <p:spPr>
          <a:xfrm>
            <a:off x="4862779" y="3035808"/>
            <a:ext cx="713232" cy="182880"/>
          </a:xfrm>
          <a:prstGeom prst="roundRect">
            <a:avLst>
              <a:gd name="adj" fmla="val 50000"/>
            </a:avLst>
          </a:prstGeom>
          <a:solidFill>
            <a:srgbClr val="EEF4FA"/>
          </a:solidFill>
          <a:ln w="889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862779" y="3061411"/>
            <a:ext cx="713232" cy="137160"/>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Storage  ×</a:t>
            </a:r>
          </a:p>
        </p:txBody>
      </p:sp>
      <p:sp>
        <p:nvSpPr>
          <p:cNvPr id="44" name="Rounded Rectangle 43"/>
          <p:cNvSpPr/>
          <p:nvPr/>
        </p:nvSpPr>
        <p:spPr>
          <a:xfrm>
            <a:off x="6163056" y="288950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163056" y="2926080"/>
            <a:ext cx="621792"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Remove</a:t>
            </a:r>
          </a:p>
        </p:txBody>
      </p:sp>
      <p:sp>
        <p:nvSpPr>
          <p:cNvPr id="46" name="Rectangle 45"/>
          <p:cNvSpPr/>
          <p:nvPr/>
        </p:nvSpPr>
        <p:spPr>
          <a:xfrm>
            <a:off x="2377440" y="3364992"/>
            <a:ext cx="4443983" cy="566928"/>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2423160" y="3566160"/>
            <a:ext cx="146304"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48" name="Rectangle 47"/>
          <p:cNvSpPr/>
          <p:nvPr/>
        </p:nvSpPr>
        <p:spPr>
          <a:xfrm>
            <a:off x="2596896" y="3447288"/>
            <a:ext cx="475488" cy="402336"/>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596896" y="3566160"/>
            <a:ext cx="475488" cy="164592"/>
          </a:xfrm>
          <a:prstGeom prst="rect">
            <a:avLst/>
          </a:prstGeom>
          <a:noFill/>
        </p:spPr>
        <p:txBody>
          <a:bodyPr wrap="square" lIns="0" rIns="0" tIns="0" bIns="0" anchor="t">
            <a:spAutoFit/>
          </a:bodyPr>
          <a:lstStyle/>
          <a:p>
            <a:pPr algn="ctr">
              <a:lnSpc>
                <a:spcPct val="100000"/>
              </a:lnSpc>
            </a:pPr>
          </a:p>
        </p:txBody>
      </p:sp>
      <p:sp>
        <p:nvSpPr>
          <p:cNvPr id="50" name="Rounded Rectangle 49"/>
          <p:cNvSpPr/>
          <p:nvPr/>
        </p:nvSpPr>
        <p:spPr>
          <a:xfrm>
            <a:off x="3200400" y="341985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3273552" y="3461004"/>
            <a:ext cx="1142999"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Hall 02</a:t>
            </a:r>
          </a:p>
        </p:txBody>
      </p:sp>
      <p:sp>
        <p:nvSpPr>
          <p:cNvPr id="52" name="Rounded Rectangle 51"/>
          <p:cNvSpPr/>
          <p:nvPr/>
        </p:nvSpPr>
        <p:spPr>
          <a:xfrm>
            <a:off x="4800600" y="3419856"/>
            <a:ext cx="128930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4864608" y="3465576"/>
            <a:ext cx="1051559" cy="137160"/>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 No parent location —</a:t>
            </a:r>
          </a:p>
        </p:txBody>
      </p:sp>
      <p:sp>
        <p:nvSpPr>
          <p:cNvPr id="54" name="TextBox 53"/>
          <p:cNvSpPr txBox="1"/>
          <p:nvPr/>
        </p:nvSpPr>
        <p:spPr>
          <a:xfrm>
            <a:off x="5907023" y="3461004"/>
            <a:ext cx="128016"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v</a:t>
            </a:r>
          </a:p>
        </p:txBody>
      </p:sp>
      <p:sp>
        <p:nvSpPr>
          <p:cNvPr id="55" name="Rounded Rectangle 54"/>
          <p:cNvSpPr/>
          <p:nvPr/>
        </p:nvSpPr>
        <p:spPr>
          <a:xfrm>
            <a:off x="3200400" y="3657600"/>
            <a:ext cx="2889503" cy="219456"/>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3273552" y="3707891"/>
            <a:ext cx="2761487" cy="146304"/>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Add location…</a:t>
            </a:r>
          </a:p>
        </p:txBody>
      </p:sp>
      <p:sp>
        <p:nvSpPr>
          <p:cNvPr id="57" name="Rounded Rectangle 56"/>
          <p:cNvSpPr/>
          <p:nvPr/>
        </p:nvSpPr>
        <p:spPr>
          <a:xfrm>
            <a:off x="6163056" y="3529584"/>
            <a:ext cx="621792"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163056" y="3566160"/>
            <a:ext cx="621792"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Remove</a:t>
            </a:r>
          </a:p>
        </p:txBody>
      </p:sp>
      <p:sp>
        <p:nvSpPr>
          <p:cNvPr id="59" name="TextBox 58"/>
          <p:cNvSpPr txBox="1"/>
          <p:nvPr/>
        </p:nvSpPr>
        <p:spPr>
          <a:xfrm>
            <a:off x="2523744" y="4279392"/>
            <a:ext cx="4425696" cy="146304"/>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On saving “Workshop” and “Storage” become rooms below “Hall 01”.</a:t>
            </a:r>
          </a:p>
        </p:txBody>
      </p:sp>
      <p:sp>
        <p:nvSpPr>
          <p:cNvPr id="60" name="Oval 59"/>
          <p:cNvSpPr/>
          <p:nvPr/>
        </p:nvSpPr>
        <p:spPr>
          <a:xfrm>
            <a:off x="4507991" y="27432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4507991" y="28026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2" name="Oval 61"/>
          <p:cNvSpPr/>
          <p:nvPr/>
        </p:nvSpPr>
        <p:spPr>
          <a:xfrm>
            <a:off x="2953512" y="30449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2953512" y="31043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4" name="Oval 63"/>
          <p:cNvSpPr/>
          <p:nvPr/>
        </p:nvSpPr>
        <p:spPr>
          <a:xfrm>
            <a:off x="2953512" y="36301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2953512" y="36896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6" name="Oval 65"/>
          <p:cNvSpPr/>
          <p:nvPr/>
        </p:nvSpPr>
        <p:spPr>
          <a:xfrm>
            <a:off x="2203704" y="42153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203704" y="42748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68" name="TextBox 67"/>
          <p:cNvSpPr txBox="1"/>
          <p:nvPr/>
        </p:nvSpPr>
        <p:spPr>
          <a:xfrm>
            <a:off x="7562088" y="1353312"/>
            <a:ext cx="406267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locations come into being</a:t>
            </a:r>
          </a:p>
        </p:txBody>
      </p:sp>
      <p:sp>
        <p:nvSpPr>
          <p:cNvPr id="69" name="TextBox 68"/>
          <p:cNvSpPr txBox="1"/>
          <p:nvPr/>
        </p:nvSpPr>
        <p:spPr>
          <a:xfrm>
            <a:off x="7562088" y="1737360"/>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Parent location</a:t>
            </a:r>
          </a:p>
        </p:txBody>
      </p:sp>
      <p:sp>
        <p:nvSpPr>
          <p:cNvPr id="70" name="TextBox 69"/>
          <p:cNvSpPr txBox="1"/>
          <p:nvPr/>
        </p:nvSpPr>
        <p:spPr>
          <a:xfrm>
            <a:off x="7562088" y="1957070"/>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Pick “Hall 01” and all rooms of that hall that already exist appear as pills - and “Hall 01” itself comes along.</a:t>
            </a:r>
          </a:p>
        </p:txBody>
      </p:sp>
      <p:sp>
        <p:nvSpPr>
          <p:cNvPr id="71" name="TextBox 70"/>
          <p:cNvSpPr txBox="1"/>
          <p:nvPr/>
        </p:nvSpPr>
        <p:spPr>
          <a:xfrm>
            <a:off x="7562088" y="2486406"/>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Add missing rooms</a:t>
            </a:r>
          </a:p>
        </p:txBody>
      </p:sp>
      <p:sp>
        <p:nvSpPr>
          <p:cNvPr id="72" name="TextBox 71"/>
          <p:cNvSpPr txBox="1"/>
          <p:nvPr/>
        </p:nvSpPr>
        <p:spPr>
          <a:xfrm>
            <a:off x="7562088" y="2706116"/>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Type, press </a:t>
            </a:r>
            <a:r>
              <a:rPr sz="1000" b="1" i="0" lang="en-US">
                <a:solidFill>
                  <a:srgbClr val="3B4A57"/>
                </a:solidFill>
                <a:latin typeface="Segoe UI"/>
              </a:rPr>
              <a:t>Enter</a:t>
            </a:r>
            <a:r>
              <a:rPr sz="1000" b="0" i="0" lang="en-US">
                <a:solidFill>
                  <a:srgbClr val="3B4A57"/>
                </a:solidFill>
                <a:latin typeface="Segoe UI"/>
              </a:rPr>
              <a:t>, done. The </a:t>
            </a:r>
            <a:r>
              <a:rPr sz="1000" b="1" i="0" lang="en-US">
                <a:solidFill>
                  <a:srgbClr val="3B4A57"/>
                </a:solidFill>
                <a:latin typeface="Segoe UI"/>
              </a:rPr>
              <a:t>×</a:t>
            </a:r>
            <a:r>
              <a:rPr sz="1000" b="0" i="0" lang="en-US">
                <a:solidFill>
                  <a:srgbClr val="3B4A57"/>
                </a:solidFill>
                <a:latin typeface="Segoe UI"/>
              </a:rPr>
              <a:t> on a pill removes it again.</a:t>
            </a:r>
          </a:p>
        </p:txBody>
      </p:sp>
      <p:sp>
        <p:nvSpPr>
          <p:cNvPr id="73" name="TextBox 72"/>
          <p:cNvSpPr txBox="1"/>
          <p:nvPr/>
        </p:nvSpPr>
        <p:spPr>
          <a:xfrm>
            <a:off x="7562088" y="3080512"/>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Without a pick</a:t>
            </a:r>
          </a:p>
        </p:txBody>
      </p:sp>
      <p:sp>
        <p:nvSpPr>
          <p:cNvPr id="74" name="TextBox 73"/>
          <p:cNvSpPr txBox="1"/>
          <p:nvPr/>
        </p:nvSpPr>
        <p:spPr>
          <a:xfrm>
            <a:off x="7562088" y="3300222"/>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If the dropdown stays on “No parent location”, the </a:t>
            </a:r>
            <a:r>
              <a:rPr sz="1000" b="1" i="0" lang="en-US">
                <a:solidFill>
                  <a:srgbClr val="3B4A57"/>
                </a:solidFill>
                <a:latin typeface="Segoe UI"/>
              </a:rPr>
              <a:t>Tab Name</a:t>
            </a:r>
            <a:r>
              <a:rPr sz="1000" b="0" i="0" lang="en-US">
                <a:solidFill>
                  <a:srgbClr val="3B4A57"/>
                </a:solidFill>
                <a:latin typeface="Segoe UI"/>
              </a:rPr>
              <a:t> itself becomes the hall.</a:t>
            </a:r>
          </a:p>
        </p:txBody>
      </p:sp>
      <p:sp>
        <p:nvSpPr>
          <p:cNvPr id="75" name="TextBox 74"/>
          <p:cNvSpPr txBox="1"/>
          <p:nvPr/>
        </p:nvSpPr>
        <p:spPr>
          <a:xfrm>
            <a:off x="7562088" y="3829558"/>
            <a:ext cx="406267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On saving</a:t>
            </a:r>
          </a:p>
        </p:txBody>
      </p:sp>
      <p:sp>
        <p:nvSpPr>
          <p:cNvPr id="76" name="TextBox 75"/>
          <p:cNvSpPr txBox="1"/>
          <p:nvPr/>
        </p:nvSpPr>
        <p:spPr>
          <a:xfrm>
            <a:off x="7562088" y="4049268"/>
            <a:ext cx="406267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plugin creates what is missing - the rooms </a:t>
            </a:r>
            <a:r>
              <a:rPr sz="1000" b="1" i="0" lang="en-US">
                <a:solidFill>
                  <a:srgbClr val="3B4A57"/>
                </a:solidFill>
                <a:latin typeface="Segoe UI"/>
              </a:rPr>
              <a:t>below</a:t>
            </a:r>
            <a:r>
              <a:rPr sz="1000" b="0" i="0" lang="en-US">
                <a:solidFill>
                  <a:srgbClr val="3B4A57"/>
                </a:solidFill>
                <a:latin typeface="Segoe UI"/>
              </a:rPr>
              <a:t> the right hall. Existing entries are never moved.</a:t>
            </a:r>
          </a:p>
        </p:txBody>
      </p:sp>
      <p:sp>
        <p:nvSpPr>
          <p:cNvPr id="77" name="Rectangle 7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Rectangle 7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0" name="TextBox 7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hall is in the list itself because the exhibitor ↔ plan matching runs on name comparisons. If you do not need it, remove the pill with the </a:t>
            </a:r>
            <a:r>
              <a:rPr sz="1000" b="1" i="0" lang="en-US">
                <a:solidFill>
                  <a:srgbClr val="2B3844"/>
                </a:solidFill>
                <a:latin typeface="Segoe UI"/>
              </a:rPr>
              <a:t>×</a:t>
            </a:r>
            <a:r>
              <a:rPr sz="1000" b="0" i="0" lang="en-US">
                <a:solidFill>
                  <a:srgbClr val="2B3844"/>
                </a:solidFill>
                <a:latin typeface="Segoe UI"/>
              </a:rPr>
              <a:t> - the other rooms stay.</a:t>
            </a:r>
          </a:p>
        </p:txBody>
      </p:sp>
      <p:sp>
        <p:nvSpPr>
          <p:cNvPr id="81" name="Rectangle 8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83" name="TextBox 8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106 / 153</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ends up in the locations list on saving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4386475" cy="164592"/>
          </a:xfrm>
          <a:prstGeom prst="rect">
            <a:avLst/>
          </a:prstGeom>
          <a:noFill/>
        </p:spPr>
        <p:txBody>
          <a:bodyPr wrap="square" lIns="0" rIns="0" tIns="0" bIns="0" anchor="t">
            <a:spAutoFit/>
          </a:bodyPr>
          <a:lstStyle/>
          <a:p>
            <a:pPr algn="l">
              <a:lnSpc>
                <a:spcPct val="100000"/>
              </a:lnSpc>
            </a:pPr>
            <a:r>
              <a:rPr sz="1150" b="1" i="0" lang="en-US">
                <a:solidFill>
                  <a:srgbClr val="FFFFFF"/>
                </a:solidFill>
                <a:latin typeface="Segoe UI"/>
              </a:rPr>
              <a:t>Your input</a:t>
            </a:r>
          </a:p>
        </p:txBody>
      </p:sp>
      <p:sp>
        <p:nvSpPr>
          <p:cNvPr id="8" name="TextBox 7"/>
          <p:cNvSpPr txBox="1"/>
          <p:nvPr/>
        </p:nvSpPr>
        <p:spPr>
          <a:xfrm>
            <a:off x="5246011" y="1435608"/>
            <a:ext cx="6305604" cy="164592"/>
          </a:xfrm>
          <a:prstGeom prst="rect">
            <a:avLst/>
          </a:prstGeom>
          <a:noFill/>
        </p:spPr>
        <p:txBody>
          <a:bodyPr wrap="square" lIns="0" rIns="0" tIns="0" bIns="0" anchor="t">
            <a:spAutoFit/>
          </a:bodyPr>
          <a:lstStyle/>
          <a:p>
            <a:pPr algn="l">
              <a:lnSpc>
                <a:spcPct val="100000"/>
              </a:lnSpc>
            </a:pPr>
            <a:r>
              <a:rPr sz="1150" b="1" i="0" lang="en-US">
                <a:solidFill>
                  <a:srgbClr val="FFFFFF"/>
                </a:solidFill>
                <a:latin typeface="Segoe UI"/>
              </a:rPr>
              <a:t>Result in the “Locations” list</a:t>
            </a:r>
          </a:p>
        </p:txBody>
      </p:sp>
      <p:sp>
        <p:nvSpPr>
          <p:cNvPr id="9" name="TextBox 8"/>
          <p:cNvSpPr txBox="1"/>
          <p:nvPr/>
        </p:nvSpPr>
        <p:spPr>
          <a:xfrm>
            <a:off x="676656" y="1856232"/>
            <a:ext cx="4386475" cy="347726"/>
          </a:xfrm>
          <a:prstGeom prst="rect">
            <a:avLst/>
          </a:prstGeom>
          <a:noFill/>
        </p:spPr>
        <p:txBody>
          <a:bodyPr wrap="square" lIns="0" rIns="0" tIns="0" bIns="0" anchor="t">
            <a:spAutoFit/>
          </a:bodyPr>
          <a:lstStyle/>
          <a:p>
            <a:pPr algn="l">
              <a:lnSpc>
                <a:spcPct val="118000"/>
              </a:lnSpc>
            </a:pPr>
            <a:r>
              <a:rPr sz="1100" b="0" i="0" lang="en-US">
                <a:solidFill>
                  <a:srgbClr val="1F2933"/>
                </a:solidFill>
                <a:latin typeface="Segoe UI"/>
              </a:rPr>
              <a:t>Parent location picked</a:t>
            </a:r>
          </a:p>
        </p:txBody>
      </p:sp>
      <p:sp>
        <p:nvSpPr>
          <p:cNvPr id="10" name="TextBox 9"/>
          <p:cNvSpPr txBox="1"/>
          <p:nvPr/>
        </p:nvSpPr>
        <p:spPr>
          <a:xfrm>
            <a:off x="5246011" y="1856232"/>
            <a:ext cx="6305604" cy="347726"/>
          </a:xfrm>
          <a:prstGeom prst="rect">
            <a:avLst/>
          </a:prstGeom>
          <a:noFill/>
        </p:spPr>
        <p:txBody>
          <a:bodyPr wrap="square" lIns="0" rIns="0" tIns="0" bIns="0" anchor="t">
            <a:spAutoFit/>
          </a:bodyPr>
          <a:lstStyle/>
          <a:p>
            <a:pPr algn="l">
              <a:lnSpc>
                <a:spcPct val="118000"/>
              </a:lnSpc>
            </a:pPr>
            <a:r>
              <a:rPr sz="1100" b="0" i="0" lang="en-US">
                <a:solidFill>
                  <a:srgbClr val="1F2933"/>
                </a:solidFill>
                <a:latin typeface="Segoe UI"/>
              </a:rPr>
              <a:t>The rooms are created </a:t>
            </a:r>
            <a:r>
              <a:rPr sz="1100" b="1" i="0" lang="en-US">
                <a:solidFill>
                  <a:srgbClr val="1F2933"/>
                </a:solidFill>
                <a:latin typeface="Segoe UI"/>
              </a:rPr>
              <a:t>below</a:t>
            </a:r>
            <a:r>
              <a:rPr sz="1100" b="0" i="0" lang="en-US">
                <a:solidFill>
                  <a:srgbClr val="1F2933"/>
                </a:solidFill>
                <a:latin typeface="Segoe UI"/>
              </a:rPr>
              <a:t> that location</a:t>
            </a:r>
          </a:p>
        </p:txBody>
      </p:sp>
      <p:sp>
        <p:nvSpPr>
          <p:cNvPr id="11" name="Rectangle 10"/>
          <p:cNvSpPr/>
          <p:nvPr/>
        </p:nvSpPr>
        <p:spPr>
          <a:xfrm>
            <a:off x="566928" y="221310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213102"/>
            <a:ext cx="11057839" cy="548894"/>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405126"/>
            <a:ext cx="4386475" cy="347726"/>
          </a:xfrm>
          <a:prstGeom prst="rect">
            <a:avLst/>
          </a:prstGeom>
          <a:noFill/>
        </p:spPr>
        <p:txBody>
          <a:bodyPr wrap="square" lIns="0" rIns="0" tIns="0" bIns="0" anchor="t">
            <a:spAutoFit/>
          </a:bodyPr>
          <a:lstStyle/>
          <a:p>
            <a:pPr algn="l">
              <a:lnSpc>
                <a:spcPct val="118000"/>
              </a:lnSpc>
            </a:pPr>
            <a:r>
              <a:rPr sz="1100" b="0" i="0" lang="en-US">
                <a:solidFill>
                  <a:srgbClr val="1F2933"/>
                </a:solidFill>
                <a:latin typeface="Segoe UI"/>
              </a:rPr>
              <a:t>None picked, but a </a:t>
            </a:r>
            <a:r>
              <a:rPr sz="1100" b="1" i="0" lang="en-US">
                <a:solidFill>
                  <a:srgbClr val="1F2933"/>
                </a:solidFill>
                <a:latin typeface="Segoe UI"/>
              </a:rPr>
              <a:t>Tab Name</a:t>
            </a:r>
            <a:r>
              <a:rPr sz="1100" b="0" i="0" lang="en-US">
                <a:solidFill>
                  <a:srgbClr val="1F2933"/>
                </a:solidFill>
                <a:latin typeface="Segoe UI"/>
              </a:rPr>
              <a:t> entered</a:t>
            </a:r>
          </a:p>
        </p:txBody>
      </p:sp>
      <p:sp>
        <p:nvSpPr>
          <p:cNvPr id="14" name="TextBox 13"/>
          <p:cNvSpPr txBox="1"/>
          <p:nvPr/>
        </p:nvSpPr>
        <p:spPr>
          <a:xfrm>
            <a:off x="5246011" y="2405126"/>
            <a:ext cx="6305604" cy="347726"/>
          </a:xfrm>
          <a:prstGeom prst="rect">
            <a:avLst/>
          </a:prstGeom>
          <a:noFill/>
        </p:spPr>
        <p:txBody>
          <a:bodyPr wrap="square" lIns="0" rIns="0" tIns="0" bIns="0" anchor="t">
            <a:spAutoFit/>
          </a:bodyPr>
          <a:lstStyle/>
          <a:p>
            <a:pPr algn="l">
              <a:lnSpc>
                <a:spcPct val="118000"/>
              </a:lnSpc>
            </a:pPr>
            <a:r>
              <a:rPr sz="1100" b="0" i="0" lang="en-US">
                <a:solidFill>
                  <a:srgbClr val="1F2933"/>
                </a:solidFill>
                <a:latin typeface="Segoe UI"/>
              </a:rPr>
              <a:t>The map name itself becomes the hall; the rooms hang below it</a:t>
            </a:r>
          </a:p>
        </p:txBody>
      </p:sp>
      <p:sp>
        <p:nvSpPr>
          <p:cNvPr id="15" name="Rectangle 14"/>
          <p:cNvSpPr/>
          <p:nvPr/>
        </p:nvSpPr>
        <p:spPr>
          <a:xfrm>
            <a:off x="566928" y="27619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954020"/>
            <a:ext cx="4386475" cy="347726"/>
          </a:xfrm>
          <a:prstGeom prst="rect">
            <a:avLst/>
          </a:prstGeom>
          <a:noFill/>
        </p:spPr>
        <p:txBody>
          <a:bodyPr wrap="square" lIns="0" rIns="0" tIns="0" bIns="0" anchor="t">
            <a:spAutoFit/>
          </a:bodyPr>
          <a:lstStyle/>
          <a:p>
            <a:pPr algn="l">
              <a:lnSpc>
                <a:spcPct val="118000"/>
              </a:lnSpc>
            </a:pPr>
            <a:r>
              <a:rPr sz="1100" b="0" i="0" lang="en-US">
                <a:solidFill>
                  <a:srgbClr val="1F2933"/>
                </a:solidFill>
                <a:latin typeface="Segoe UI"/>
              </a:rPr>
              <a:t>Neither</a:t>
            </a:r>
          </a:p>
        </p:txBody>
      </p:sp>
      <p:sp>
        <p:nvSpPr>
          <p:cNvPr id="17" name="TextBox 16"/>
          <p:cNvSpPr txBox="1"/>
          <p:nvPr/>
        </p:nvSpPr>
        <p:spPr>
          <a:xfrm>
            <a:off x="5246011" y="2954020"/>
            <a:ext cx="6305604" cy="347726"/>
          </a:xfrm>
          <a:prstGeom prst="rect">
            <a:avLst/>
          </a:prstGeom>
          <a:noFill/>
        </p:spPr>
        <p:txBody>
          <a:bodyPr wrap="square" lIns="0" rIns="0" tIns="0" bIns="0" anchor="t">
            <a:spAutoFit/>
          </a:bodyPr>
          <a:lstStyle/>
          <a:p>
            <a:pPr algn="l">
              <a:lnSpc>
                <a:spcPct val="118000"/>
              </a:lnSpc>
            </a:pPr>
            <a:r>
              <a:rPr sz="1100" b="0" i="0" lang="en-US">
                <a:solidFill>
                  <a:srgbClr val="1F2933"/>
                </a:solidFill>
                <a:latin typeface="Segoe UI"/>
              </a:rPr>
              <a:t>The rooms are created side by side at the top level</a:t>
            </a:r>
          </a:p>
        </p:txBody>
      </p:sp>
      <p:sp>
        <p:nvSpPr>
          <p:cNvPr id="18" name="Rectangle 17"/>
          <p:cNvSpPr/>
          <p:nvPr/>
        </p:nvSpPr>
        <p:spPr>
          <a:xfrm>
            <a:off x="566928" y="331089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512058"/>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3512058"/>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49808" y="363093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22" name="TextBox 21"/>
          <p:cNvSpPr txBox="1"/>
          <p:nvPr/>
        </p:nvSpPr>
        <p:spPr>
          <a:xfrm>
            <a:off x="1773936" y="363093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Three things to remember: existing terms are </a:t>
            </a:r>
            <a:r>
              <a:rPr sz="1000" b="1" i="0" lang="en-US">
                <a:solidFill>
                  <a:srgbClr val="2B3844"/>
                </a:solidFill>
                <a:latin typeface="Segoe UI"/>
              </a:rPr>
              <a:t>never moved</a:t>
            </a:r>
            <a:r>
              <a:rPr sz="1000" b="0" i="0" lang="en-US">
                <a:solidFill>
                  <a:srgbClr val="2B3844"/>
                </a:solidFill>
                <a:latin typeface="Segoe UI"/>
              </a:rPr>
              <a:t>. Merely opening and saving an event already creates the map name as a location. And renaming a plan later gives you a </a:t>
            </a:r>
            <a:r>
              <a:rPr sz="1000" b="1" i="0" lang="en-US">
                <a:solidFill>
                  <a:srgbClr val="2B3844"/>
                </a:solidFill>
                <a:latin typeface="Segoe UI"/>
              </a:rPr>
              <a:t>second</a:t>
            </a:r>
            <a:r>
              <a:rPr sz="1000" b="0" i="0" lang="en-US">
                <a:solidFill>
                  <a:srgbClr val="2B3844"/>
                </a:solidFill>
                <a:latin typeface="Segoe UI"/>
              </a:rPr>
              <a:t> term on saving - renaming belongs in the locations list.</a:t>
            </a:r>
          </a:p>
        </p:txBody>
      </p:sp>
      <p:sp>
        <p:nvSpPr>
          <p:cNvPr id="23" name="Rectangle 2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25" name="TextBox 2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107 / 153</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plan as your visitors see it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https://my-trade-fair.com/hall-plan</a:t>
            </a:r>
          </a:p>
        </p:txBody>
      </p:sp>
      <p:sp>
        <p:nvSpPr>
          <p:cNvPr id="13" name="Rounded Rectangle 12"/>
          <p:cNvSpPr/>
          <p:nvPr/>
        </p:nvSpPr>
        <p:spPr>
          <a:xfrm>
            <a:off x="731520" y="1792224"/>
            <a:ext cx="859536" cy="237744"/>
          </a:xfrm>
          <a:prstGeom prst="roundRect">
            <a:avLst>
              <a:gd name="adj" fmla="val 14000"/>
            </a:avLst>
          </a:prstGeom>
          <a:solidFill>
            <a:srgbClr val="0B3A5D"/>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1520" y="1842516"/>
            <a:ext cx="859536"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Hall 01</a:t>
            </a:r>
          </a:p>
        </p:txBody>
      </p:sp>
      <p:sp>
        <p:nvSpPr>
          <p:cNvPr id="15" name="Rounded Rectangle 14"/>
          <p:cNvSpPr/>
          <p:nvPr/>
        </p:nvSpPr>
        <p:spPr>
          <a:xfrm>
            <a:off x="1655064"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1655064" y="1842516"/>
            <a:ext cx="859536"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Hall 02</a:t>
            </a:r>
          </a:p>
        </p:txBody>
      </p:sp>
      <p:sp>
        <p:nvSpPr>
          <p:cNvPr id="17" name="Rounded Rectangle 16"/>
          <p:cNvSpPr/>
          <p:nvPr/>
        </p:nvSpPr>
        <p:spPr>
          <a:xfrm>
            <a:off x="2578608"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578608" y="1842516"/>
            <a:ext cx="859536"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Artist Alley</a:t>
            </a:r>
          </a:p>
        </p:txBody>
      </p:sp>
      <p:sp>
        <p:nvSpPr>
          <p:cNvPr id="19" name="Rectangle 18"/>
          <p:cNvSpPr/>
          <p:nvPr/>
        </p:nvSpPr>
        <p:spPr>
          <a:xfrm>
            <a:off x="731520" y="2121408"/>
            <a:ext cx="4745736" cy="2395728"/>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896112" y="2286000"/>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896112" y="2368296"/>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A11</a:t>
            </a:r>
          </a:p>
        </p:txBody>
      </p:sp>
      <p:sp>
        <p:nvSpPr>
          <p:cNvPr id="22" name="Rectangle 21"/>
          <p:cNvSpPr/>
          <p:nvPr/>
        </p:nvSpPr>
        <p:spPr>
          <a:xfrm>
            <a:off x="1426464" y="2286000"/>
            <a:ext cx="475488" cy="310896"/>
          </a:xfrm>
          <a:prstGeom prst="rect">
            <a:avLst/>
          </a:prstGeom>
          <a:solidFill>
            <a:srgbClr val="C25708"/>
          </a:solidFill>
          <a:ln w="1524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1426464" y="2368296"/>
            <a:ext cx="475488"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A12</a:t>
            </a:r>
          </a:p>
        </p:txBody>
      </p:sp>
      <p:sp>
        <p:nvSpPr>
          <p:cNvPr id="24" name="Rectangle 23"/>
          <p:cNvSpPr/>
          <p:nvPr/>
        </p:nvSpPr>
        <p:spPr>
          <a:xfrm>
            <a:off x="1956816" y="2286000"/>
            <a:ext cx="475488" cy="310896"/>
          </a:xfrm>
          <a:prstGeom prst="rect">
            <a:avLst/>
          </a:prstGeom>
          <a:solidFill>
            <a:srgbClr val="C25708"/>
          </a:solidFill>
          <a:ln w="1524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1956816" y="2368296"/>
            <a:ext cx="475488"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A13</a:t>
            </a:r>
          </a:p>
        </p:txBody>
      </p:sp>
      <p:sp>
        <p:nvSpPr>
          <p:cNvPr id="26" name="Rectangle 25"/>
          <p:cNvSpPr/>
          <p:nvPr/>
        </p:nvSpPr>
        <p:spPr>
          <a:xfrm>
            <a:off x="2487168" y="2286000"/>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487168" y="2368296"/>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A14</a:t>
            </a:r>
          </a:p>
        </p:txBody>
      </p:sp>
      <p:sp>
        <p:nvSpPr>
          <p:cNvPr id="28" name="Rectangle 27"/>
          <p:cNvSpPr/>
          <p:nvPr/>
        </p:nvSpPr>
        <p:spPr>
          <a:xfrm>
            <a:off x="896112"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896112" y="2788920"/>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A21</a:t>
            </a:r>
          </a:p>
        </p:txBody>
      </p:sp>
      <p:sp>
        <p:nvSpPr>
          <p:cNvPr id="30" name="Rectangle 29"/>
          <p:cNvSpPr/>
          <p:nvPr/>
        </p:nvSpPr>
        <p:spPr>
          <a:xfrm>
            <a:off x="1426464"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1426464" y="2788920"/>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A22</a:t>
            </a:r>
          </a:p>
        </p:txBody>
      </p:sp>
      <p:sp>
        <p:nvSpPr>
          <p:cNvPr id="32" name="Rectangle 31"/>
          <p:cNvSpPr/>
          <p:nvPr/>
        </p:nvSpPr>
        <p:spPr>
          <a:xfrm>
            <a:off x="1956816"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1956816" y="2788920"/>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A23</a:t>
            </a:r>
          </a:p>
        </p:txBody>
      </p:sp>
      <p:sp>
        <p:nvSpPr>
          <p:cNvPr id="34" name="Rectangle 33"/>
          <p:cNvSpPr/>
          <p:nvPr/>
        </p:nvSpPr>
        <p:spPr>
          <a:xfrm>
            <a:off x="2487168" y="2706624"/>
            <a:ext cx="475488" cy="310896"/>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487168" y="2788920"/>
            <a:ext cx="475488"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A24</a:t>
            </a:r>
          </a:p>
        </p:txBody>
      </p:sp>
      <p:sp>
        <p:nvSpPr>
          <p:cNvPr id="36" name="Rectangle 35"/>
          <p:cNvSpPr/>
          <p:nvPr/>
        </p:nvSpPr>
        <p:spPr>
          <a:xfrm>
            <a:off x="896112" y="3255264"/>
            <a:ext cx="73152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896112" y="3364992"/>
            <a:ext cx="73152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B01</a:t>
            </a:r>
          </a:p>
        </p:txBody>
      </p:sp>
      <p:sp>
        <p:nvSpPr>
          <p:cNvPr id="38" name="Rectangle 37"/>
          <p:cNvSpPr/>
          <p:nvPr/>
        </p:nvSpPr>
        <p:spPr>
          <a:xfrm>
            <a:off x="1700784" y="3255264"/>
            <a:ext cx="73152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1700784" y="3364992"/>
            <a:ext cx="73152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B02</a:t>
            </a:r>
          </a:p>
        </p:txBody>
      </p:sp>
      <p:sp>
        <p:nvSpPr>
          <p:cNvPr id="40" name="Rectangle 39"/>
          <p:cNvSpPr/>
          <p:nvPr/>
        </p:nvSpPr>
        <p:spPr>
          <a:xfrm>
            <a:off x="2505456" y="3255264"/>
            <a:ext cx="45720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2505456" y="3364992"/>
            <a:ext cx="457200" cy="146304"/>
          </a:xfrm>
          <a:prstGeom prst="rect">
            <a:avLst/>
          </a:prstGeom>
          <a:noFill/>
        </p:spPr>
        <p:txBody>
          <a:bodyPr wrap="square" lIns="0" rIns="0" tIns="0" bIns="0" anchor="t">
            <a:spAutoFit/>
          </a:bodyPr>
          <a:lstStyle/>
          <a:p>
            <a:pPr algn="ctr">
              <a:lnSpc>
                <a:spcPct val="100000"/>
              </a:lnSpc>
            </a:pPr>
            <a:r>
              <a:rPr sz="700" b="0" i="0" lang="en-US">
                <a:solidFill>
                  <a:srgbClr val="505A64"/>
                </a:solidFill>
                <a:latin typeface="Segoe UI"/>
              </a:rPr>
              <a:t>B04</a:t>
            </a:r>
          </a:p>
        </p:txBody>
      </p:sp>
      <p:sp>
        <p:nvSpPr>
          <p:cNvPr id="42" name="TextBox 41"/>
          <p:cNvSpPr txBox="1"/>
          <p:nvPr/>
        </p:nvSpPr>
        <p:spPr>
          <a:xfrm>
            <a:off x="896112" y="4242816"/>
            <a:ext cx="2011680" cy="146304"/>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Aisle</a:t>
            </a:r>
          </a:p>
        </p:txBody>
      </p:sp>
      <p:sp>
        <p:nvSpPr>
          <p:cNvPr id="43" name="Rounded Rectangle 42"/>
          <p:cNvSpPr/>
          <p:nvPr/>
        </p:nvSpPr>
        <p:spPr>
          <a:xfrm>
            <a:off x="5148071" y="221284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148071" y="2253996"/>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45" name="Rounded Rectangle 44"/>
          <p:cNvSpPr/>
          <p:nvPr/>
        </p:nvSpPr>
        <p:spPr>
          <a:xfrm>
            <a:off x="5148071" y="248716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148071" y="2528316"/>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47" name="Rounded Rectangle 46"/>
          <p:cNvSpPr/>
          <p:nvPr/>
        </p:nvSpPr>
        <p:spPr>
          <a:xfrm>
            <a:off x="5148071" y="276148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5148071" y="2802636"/>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49" name="Rectangle 48"/>
          <p:cNvSpPr/>
          <p:nvPr/>
        </p:nvSpPr>
        <p:spPr>
          <a:xfrm>
            <a:off x="5568695" y="2121408"/>
            <a:ext cx="1783080" cy="2395728"/>
          </a:xfrm>
          <a:prstGeom prst="rect">
            <a:avLst/>
          </a:prstGeom>
          <a:solidFill>
            <a:srgbClr val="FFFFFF"/>
          </a:solidFill>
          <a:ln w="1397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568695" y="2121408"/>
            <a:ext cx="1783080" cy="45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78423" y="2267712"/>
            <a:ext cx="384048" cy="384048"/>
          </a:xfrm>
          <a:prstGeom prst="rect">
            <a:avLst/>
          </a:prstGeom>
          <a:solidFill>
            <a:srgbClr val="E4ECF3"/>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78423" y="2400300"/>
            <a:ext cx="384048" cy="128016"/>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Logo</a:t>
            </a:r>
          </a:p>
        </p:txBody>
      </p:sp>
      <p:sp>
        <p:nvSpPr>
          <p:cNvPr id="53" name="TextBox 52"/>
          <p:cNvSpPr txBox="1"/>
          <p:nvPr/>
        </p:nvSpPr>
        <p:spPr>
          <a:xfrm>
            <a:off x="6135623" y="2286000"/>
            <a:ext cx="1115568" cy="310896"/>
          </a:xfrm>
          <a:prstGeom prst="rect">
            <a:avLst/>
          </a:prstGeom>
          <a:noFill/>
        </p:spPr>
        <p:txBody>
          <a:bodyPr wrap="square" lIns="0" rIns="0" tIns="0" bIns="0" anchor="t">
            <a:spAutoFit/>
          </a:bodyPr>
          <a:lstStyle/>
          <a:p>
            <a:pPr algn="l">
              <a:lnSpc>
                <a:spcPct val="105000"/>
              </a:lnSpc>
            </a:pPr>
            <a:r>
              <a:rPr sz="850" b="1" i="0" lang="en-US">
                <a:solidFill>
                  <a:srgbClr val="0B3A5D"/>
                </a:solidFill>
                <a:latin typeface="Segoe UI"/>
              </a:rPr>
              <a:t>Paperworks</a:t>
            </a:r>
          </a:p>
          <a:p>
            <a:pPr algn="l">
              <a:lnSpc>
                <a:spcPct val="105000"/>
              </a:lnSpc>
            </a:pPr>
            <a:r>
              <a:rPr sz="850" b="1" i="0" lang="en-US">
                <a:solidFill>
                  <a:srgbClr val="0B3A5D"/>
                </a:solidFill>
                <a:latin typeface="Segoe UI"/>
              </a:rPr>
              <a:t>Berlin</a:t>
            </a:r>
          </a:p>
        </p:txBody>
      </p:sp>
      <p:sp>
        <p:nvSpPr>
          <p:cNvPr id="54" name="Rounded Rectangle 53"/>
          <p:cNvSpPr/>
          <p:nvPr/>
        </p:nvSpPr>
        <p:spPr>
          <a:xfrm>
            <a:off x="5678423" y="2724912"/>
            <a:ext cx="607161" cy="182880"/>
          </a:xfrm>
          <a:prstGeom prst="roundRect">
            <a:avLst>
              <a:gd name="adj" fmla="val 50000"/>
            </a:avLst>
          </a:prstGeom>
          <a:solidFill>
            <a:srgbClr val="EEF4FA"/>
          </a:solidFill>
          <a:ln w="8890">
            <a:solidFill>
              <a:srgbClr val="2C6EA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78423" y="2750515"/>
            <a:ext cx="607161" cy="137160"/>
          </a:xfrm>
          <a:prstGeom prst="rect">
            <a:avLst/>
          </a:prstGeom>
          <a:noFill/>
        </p:spPr>
        <p:txBody>
          <a:bodyPr wrap="square" lIns="0" rIns="0" tIns="0" bIns="0" anchor="t">
            <a:spAutoFit/>
          </a:bodyPr>
          <a:lstStyle/>
          <a:p>
            <a:pPr algn="ctr">
              <a:lnSpc>
                <a:spcPct val="100000"/>
              </a:lnSpc>
            </a:pPr>
            <a:r>
              <a:rPr sz="700" b="1" i="0" lang="en-US">
                <a:solidFill>
                  <a:srgbClr val="2C6EA8"/>
                </a:solidFill>
                <a:latin typeface="Segoe UI"/>
              </a:rPr>
              <a:t>Retailer</a:t>
            </a:r>
          </a:p>
        </p:txBody>
      </p:sp>
      <p:sp>
        <p:nvSpPr>
          <p:cNvPr id="56" name="Rounded Rectangle 55"/>
          <p:cNvSpPr/>
          <p:nvPr/>
        </p:nvSpPr>
        <p:spPr>
          <a:xfrm>
            <a:off x="6355079" y="2724912"/>
            <a:ext cx="448056" cy="182880"/>
          </a:xfrm>
          <a:prstGeom prst="roundRect">
            <a:avLst>
              <a:gd name="adj" fmla="val 50000"/>
            </a:avLst>
          </a:prstGeom>
          <a:solidFill>
            <a:srgbClr val="EEF4FA"/>
          </a:solidFill>
          <a:ln w="889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6355079" y="2750515"/>
            <a:ext cx="448056" cy="137160"/>
          </a:xfrm>
          <a:prstGeom prst="rect">
            <a:avLst/>
          </a:prstGeom>
          <a:noFill/>
        </p:spPr>
        <p:txBody>
          <a:bodyPr wrap="square" lIns="0" rIns="0" tIns="0" bIns="0" anchor="t">
            <a:spAutoFit/>
          </a:bodyPr>
          <a:lstStyle/>
          <a:p>
            <a:pPr algn="ctr">
              <a:lnSpc>
                <a:spcPct val="100000"/>
              </a:lnSpc>
            </a:pPr>
            <a:r>
              <a:rPr sz="700" b="1" i="0" lang="en-US">
                <a:solidFill>
                  <a:srgbClr val="6B7A88"/>
                </a:solidFill>
                <a:latin typeface="Segoe UI"/>
              </a:rPr>
              <a:t>Manga</a:t>
            </a:r>
          </a:p>
        </p:txBody>
      </p:sp>
      <p:sp>
        <p:nvSpPr>
          <p:cNvPr id="58" name="TextBox 57"/>
          <p:cNvSpPr txBox="1"/>
          <p:nvPr/>
        </p:nvSpPr>
        <p:spPr>
          <a:xfrm>
            <a:off x="5678423" y="3017520"/>
            <a:ext cx="1554480" cy="137160"/>
          </a:xfrm>
          <a:prstGeom prst="rect">
            <a:avLst/>
          </a:prstGeom>
          <a:noFill/>
        </p:spPr>
        <p:txBody>
          <a:bodyPr wrap="square" lIns="0" rIns="0" tIns="0" bIns="0" anchor="t">
            <a:spAutoFit/>
          </a:bodyPr>
          <a:lstStyle/>
          <a:p>
            <a:pPr algn="l">
              <a:lnSpc>
                <a:spcPct val="100000"/>
              </a:lnSpc>
            </a:pPr>
            <a:r>
              <a:rPr sz="600" b="1" i="0" lang="en-US">
                <a:solidFill>
                  <a:srgbClr val="6B7A88"/>
                </a:solidFill>
                <a:latin typeface="Segoe UI"/>
              </a:rPr>
              <a:t>Location</a:t>
            </a:r>
          </a:p>
        </p:txBody>
      </p:sp>
      <p:sp>
        <p:nvSpPr>
          <p:cNvPr id="59" name="TextBox 58"/>
          <p:cNvSpPr txBox="1"/>
          <p:nvPr/>
        </p:nvSpPr>
        <p:spPr>
          <a:xfrm>
            <a:off x="5678423" y="3163824"/>
            <a:ext cx="155448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Hall 01 | Workshop</a:t>
            </a:r>
          </a:p>
        </p:txBody>
      </p:sp>
      <p:sp>
        <p:nvSpPr>
          <p:cNvPr id="60" name="TextBox 59"/>
          <p:cNvSpPr txBox="1"/>
          <p:nvPr/>
        </p:nvSpPr>
        <p:spPr>
          <a:xfrm>
            <a:off x="5678423" y="3364992"/>
            <a:ext cx="1554480" cy="137160"/>
          </a:xfrm>
          <a:prstGeom prst="rect">
            <a:avLst/>
          </a:prstGeom>
          <a:noFill/>
        </p:spPr>
        <p:txBody>
          <a:bodyPr wrap="square" lIns="0" rIns="0" tIns="0" bIns="0" anchor="t">
            <a:spAutoFit/>
          </a:bodyPr>
          <a:lstStyle/>
          <a:p>
            <a:pPr algn="l">
              <a:lnSpc>
                <a:spcPct val="100000"/>
              </a:lnSpc>
            </a:pPr>
            <a:r>
              <a:rPr sz="600" b="1" i="0" lang="en-US">
                <a:solidFill>
                  <a:srgbClr val="6B7A88"/>
                </a:solidFill>
                <a:latin typeface="Segoe UI"/>
              </a:rPr>
              <a:t>Booth</a:t>
            </a:r>
          </a:p>
        </p:txBody>
      </p:sp>
      <p:sp>
        <p:nvSpPr>
          <p:cNvPr id="61" name="TextBox 60"/>
          <p:cNvSpPr txBox="1"/>
          <p:nvPr/>
        </p:nvSpPr>
        <p:spPr>
          <a:xfrm>
            <a:off x="5678423" y="3511296"/>
            <a:ext cx="1554480" cy="137160"/>
          </a:xfrm>
          <a:prstGeom prst="rect">
            <a:avLst/>
          </a:prstGeom>
          <a:noFill/>
        </p:spPr>
        <p:txBody>
          <a:bodyPr wrap="square" lIns="0" rIns="0" tIns="0" bIns="0" anchor="t">
            <a:spAutoFit/>
          </a:bodyPr>
          <a:lstStyle/>
          <a:p>
            <a:pPr algn="l">
              <a:lnSpc>
                <a:spcPct val="100000"/>
              </a:lnSpc>
            </a:pPr>
            <a:r>
              <a:rPr sz="750" b="0" i="0" lang="en-US">
                <a:solidFill>
                  <a:srgbClr val="1F2933"/>
                </a:solidFill>
                <a:latin typeface="Segoe UI"/>
              </a:rPr>
              <a:t>A12, A13</a:t>
            </a:r>
          </a:p>
        </p:txBody>
      </p:sp>
      <p:sp>
        <p:nvSpPr>
          <p:cNvPr id="62" name="Rounded Rectangle 61"/>
          <p:cNvSpPr/>
          <p:nvPr/>
        </p:nvSpPr>
        <p:spPr>
          <a:xfrm>
            <a:off x="5678423" y="3767328"/>
            <a:ext cx="786384" cy="219456"/>
          </a:xfrm>
          <a:prstGeom prst="roundRect">
            <a:avLst>
              <a:gd name="adj" fmla="val 18000"/>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678423" y="3817620"/>
            <a:ext cx="786384" cy="137160"/>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Details</a:t>
            </a:r>
          </a:p>
        </p:txBody>
      </p:sp>
      <p:sp>
        <p:nvSpPr>
          <p:cNvPr id="64" name="Rounded Rectangle 63"/>
          <p:cNvSpPr/>
          <p:nvPr/>
        </p:nvSpPr>
        <p:spPr>
          <a:xfrm>
            <a:off x="6519671" y="3767328"/>
            <a:ext cx="310896" cy="219456"/>
          </a:xfrm>
          <a:prstGeom prst="roundRect">
            <a:avLst>
              <a:gd name="adj" fmla="val 18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6519671" y="3803904"/>
            <a:ext cx="310896" cy="155448"/>
          </a:xfrm>
          <a:prstGeom prst="rect">
            <a:avLst/>
          </a:prstGeom>
          <a:noFill/>
        </p:spPr>
        <p:txBody>
          <a:bodyPr wrap="square" lIns="0" rIns="0" tIns="0" bIns="0" anchor="t">
            <a:spAutoFit/>
          </a:bodyPr>
          <a:lstStyle/>
          <a:p>
            <a:pPr algn="ctr">
              <a:lnSpc>
                <a:spcPct val="100000"/>
              </a:lnSpc>
            </a:pPr>
            <a:r>
              <a:rPr sz="800" b="0" i="0" lang="en-US">
                <a:solidFill>
                  <a:srgbClr val="C25708"/>
                </a:solidFill>
                <a:latin typeface="Segoe UI"/>
              </a:rPr>
              <a:t>♥</a:t>
            </a:r>
          </a:p>
        </p:txBody>
      </p:sp>
      <p:sp>
        <p:nvSpPr>
          <p:cNvPr id="66" name="Oval 65"/>
          <p:cNvSpPr/>
          <p:nvPr/>
        </p:nvSpPr>
        <p:spPr>
          <a:xfrm>
            <a:off x="594360" y="17739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94360" y="18333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8" name="Oval 67"/>
          <p:cNvSpPr/>
          <p:nvPr/>
        </p:nvSpPr>
        <p:spPr>
          <a:xfrm>
            <a:off x="1289304" y="21488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1289304" y="22082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0" name="Oval 69"/>
          <p:cNvSpPr/>
          <p:nvPr/>
        </p:nvSpPr>
        <p:spPr>
          <a:xfrm>
            <a:off x="4828031" y="21945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4828031" y="22539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2" name="Oval 71"/>
          <p:cNvSpPr/>
          <p:nvPr/>
        </p:nvSpPr>
        <p:spPr>
          <a:xfrm>
            <a:off x="5376671" y="22037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376671" y="22631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74" name="TextBox 73"/>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Four things to touch</a:t>
            </a:r>
          </a:p>
        </p:txBody>
      </p:sp>
      <p:sp>
        <p:nvSpPr>
          <p:cNvPr id="75" name="TextBox 74"/>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tabs</a:t>
            </a:r>
          </a:p>
        </p:txBody>
      </p:sp>
      <p:sp>
        <p:nvSpPr>
          <p:cNvPr id="76" name="TextBox 75"/>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One tab per plan or floor, in the order from the box.</a:t>
            </a:r>
          </a:p>
        </p:txBody>
      </p:sp>
      <p:sp>
        <p:nvSpPr>
          <p:cNvPr id="77" name="TextBox 76"/>
          <p:cNvSpPr txBox="1"/>
          <p:nvPr/>
        </p:nvSpPr>
        <p:spPr>
          <a:xfrm>
            <a:off x="7927847" y="233146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The booth areas</a:t>
            </a:r>
          </a:p>
        </p:txBody>
      </p:sp>
      <p:sp>
        <p:nvSpPr>
          <p:cNvPr id="78" name="TextBox 77"/>
          <p:cNvSpPr txBox="1"/>
          <p:nvPr/>
        </p:nvSpPr>
        <p:spPr>
          <a:xfrm>
            <a:off x="7927847" y="255117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Occupied areas are clickable and get highlighted.</a:t>
            </a:r>
          </a:p>
        </p:txBody>
      </p:sp>
      <p:sp>
        <p:nvSpPr>
          <p:cNvPr id="79" name="TextBox 78"/>
          <p:cNvSpPr txBox="1"/>
          <p:nvPr/>
        </p:nvSpPr>
        <p:spPr>
          <a:xfrm>
            <a:off x="7927847" y="292557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Zoom</a:t>
            </a:r>
          </a:p>
        </p:txBody>
      </p:sp>
      <p:sp>
        <p:nvSpPr>
          <p:cNvPr id="80" name="TextBox 79"/>
          <p:cNvSpPr txBox="1"/>
          <p:nvPr/>
        </p:nvSpPr>
        <p:spPr>
          <a:xfrm>
            <a:off x="7927847" y="3145282"/>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Zoom in, zoom out and reset.</a:t>
            </a:r>
          </a:p>
        </p:txBody>
      </p:sp>
      <p:sp>
        <p:nvSpPr>
          <p:cNvPr id="81" name="TextBox 80"/>
          <p:cNvSpPr txBox="1"/>
          <p:nvPr/>
        </p:nvSpPr>
        <p:spPr>
          <a:xfrm>
            <a:off x="7927847" y="351967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The info sheet</a:t>
            </a:r>
          </a:p>
        </p:txBody>
      </p:sp>
      <p:sp>
        <p:nvSpPr>
          <p:cNvPr id="82" name="TextBox 81"/>
          <p:cNvSpPr txBox="1"/>
          <p:nvPr/>
        </p:nvSpPr>
        <p:spPr>
          <a:xfrm>
            <a:off x="7927847" y="373938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Logo, name, type, category, location, booth numbers - plus </a:t>
            </a:r>
            <a:r>
              <a:rPr sz="1000" b="1" i="0" lang="en-US">
                <a:solidFill>
                  <a:srgbClr val="3B4A57"/>
                </a:solidFill>
                <a:latin typeface="Segoe UI"/>
              </a:rPr>
              <a:t>Details</a:t>
            </a:r>
            <a:r>
              <a:rPr sz="1000" b="0" i="0" lang="en-US">
                <a:solidFill>
                  <a:srgbClr val="3B4A57"/>
                </a:solidFill>
                <a:latin typeface="Segoe UI"/>
              </a:rPr>
              <a:t> and the heart.</a:t>
            </a:r>
          </a:p>
        </p:txBody>
      </p:sp>
      <p:sp>
        <p:nvSpPr>
          <p:cNvPr id="83" name="Rectangle 8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6" name="TextBox 8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someone clicks the map icon in the exhibitor list, the plan opens on the right tab and booth. If no location matches, the plugin looks for the floor with the booth number.</a:t>
            </a:r>
          </a:p>
        </p:txBody>
      </p:sp>
      <p:sp>
        <p:nvSpPr>
          <p:cNvPr id="87" name="Rectangle 8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89" name="TextBox 8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108 / 153</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9.9</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building block for the hall plan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1827636"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Attribute</a:t>
            </a:r>
          </a:p>
        </p:txBody>
      </p:sp>
      <p:sp>
        <p:nvSpPr>
          <p:cNvPr id="8" name="TextBox 7"/>
          <p:cNvSpPr txBox="1"/>
          <p:nvPr/>
        </p:nvSpPr>
        <p:spPr>
          <a:xfrm>
            <a:off x="2687172" y="1435608"/>
            <a:ext cx="5300346"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Meaning</a:t>
            </a:r>
          </a:p>
        </p:txBody>
      </p:sp>
      <p:sp>
        <p:nvSpPr>
          <p:cNvPr id="9" name="TextBox 8"/>
          <p:cNvSpPr txBox="1"/>
          <p:nvPr/>
        </p:nvSpPr>
        <p:spPr>
          <a:xfrm>
            <a:off x="8170398" y="1435608"/>
            <a:ext cx="3381216"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Example</a:t>
            </a:r>
          </a:p>
        </p:txBody>
      </p:sp>
      <p:sp>
        <p:nvSpPr>
          <p:cNvPr id="10" name="TextBox 9"/>
          <p:cNvSpPr txBox="1"/>
          <p:nvPr/>
        </p:nvSpPr>
        <p:spPr>
          <a:xfrm>
            <a:off x="676656" y="1856232"/>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Consolas"/>
              </a:rPr>
              <a:t>parent_id</a:t>
            </a:r>
          </a:p>
        </p:txBody>
      </p:sp>
      <p:sp>
        <p:nvSpPr>
          <p:cNvPr id="11" name="TextBox 10"/>
          <p:cNvSpPr txBox="1"/>
          <p:nvPr/>
        </p:nvSpPr>
        <p:spPr>
          <a:xfrm>
            <a:off x="2687172" y="1856232"/>
            <a:ext cx="530034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number of the event. </a:t>
            </a:r>
            <a:r>
              <a:rPr sz="1000" b="1" i="0" lang="en-US">
                <a:solidFill>
                  <a:srgbClr val="1F2933"/>
                </a:solidFill>
                <a:latin typeface="Segoe UI"/>
              </a:rPr>
              <a:t>Mandatory.</a:t>
            </a:r>
          </a:p>
        </p:txBody>
      </p:sp>
      <p:sp>
        <p:nvSpPr>
          <p:cNvPr id="12" name="TextBox 11"/>
          <p:cNvSpPr txBox="1"/>
          <p:nvPr/>
        </p:nvSpPr>
        <p:spPr>
          <a:xfrm>
            <a:off x="8170398" y="1856232"/>
            <a:ext cx="338121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parent_id="42"</a:t>
            </a:r>
          </a:p>
        </p:txBody>
      </p:sp>
      <p:sp>
        <p:nvSpPr>
          <p:cNvPr id="13" name="Rectangle 12"/>
          <p:cNvSpPr/>
          <p:nvPr/>
        </p:nvSpPr>
        <p:spPr>
          <a:xfrm>
            <a:off x="566928" y="21981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8116"/>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0140"/>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Consolas"/>
              </a:rPr>
              <a:t>hall</a:t>
            </a:r>
          </a:p>
        </p:txBody>
      </p:sp>
      <p:sp>
        <p:nvSpPr>
          <p:cNvPr id="16" name="TextBox 15"/>
          <p:cNvSpPr txBox="1"/>
          <p:nvPr/>
        </p:nvSpPr>
        <p:spPr>
          <a:xfrm>
            <a:off x="2687172" y="2390140"/>
            <a:ext cx="530034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Opens the tab with this name straight away</a:t>
            </a:r>
          </a:p>
        </p:txBody>
      </p:sp>
      <p:sp>
        <p:nvSpPr>
          <p:cNvPr id="17" name="TextBox 16"/>
          <p:cNvSpPr txBox="1"/>
          <p:nvPr/>
        </p:nvSpPr>
        <p:spPr>
          <a:xfrm>
            <a:off x="8170398" y="2390140"/>
            <a:ext cx="338121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hall="Hall 01"</a:t>
            </a:r>
          </a:p>
        </p:txBody>
      </p:sp>
      <p:sp>
        <p:nvSpPr>
          <p:cNvPr id="18" name="Rectangle 17"/>
          <p:cNvSpPr/>
          <p:nvPr/>
        </p:nvSpPr>
        <p:spPr>
          <a:xfrm>
            <a:off x="566928" y="27320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24048"/>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Consolas"/>
              </a:rPr>
              <a:t>booth</a:t>
            </a:r>
          </a:p>
        </p:txBody>
      </p:sp>
      <p:sp>
        <p:nvSpPr>
          <p:cNvPr id="20" name="TextBox 19"/>
          <p:cNvSpPr txBox="1"/>
          <p:nvPr/>
        </p:nvSpPr>
        <p:spPr>
          <a:xfrm>
            <a:off x="2687172" y="2924048"/>
            <a:ext cx="530034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Jumps straight to this booth number</a:t>
            </a:r>
          </a:p>
        </p:txBody>
      </p:sp>
      <p:sp>
        <p:nvSpPr>
          <p:cNvPr id="21" name="TextBox 20"/>
          <p:cNvSpPr txBox="1"/>
          <p:nvPr/>
        </p:nvSpPr>
        <p:spPr>
          <a:xfrm>
            <a:off x="8170398" y="2924048"/>
            <a:ext cx="338121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booth="A12"</a:t>
            </a:r>
          </a:p>
        </p:txBody>
      </p:sp>
      <p:sp>
        <p:nvSpPr>
          <p:cNvPr id="22" name="Rectangle 21"/>
          <p:cNvSpPr/>
          <p:nvPr/>
        </p:nvSpPr>
        <p:spPr>
          <a:xfrm>
            <a:off x="566928" y="326593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65931"/>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57955"/>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Consolas"/>
              </a:rPr>
              <a:t>height</a:t>
            </a:r>
          </a:p>
        </p:txBody>
      </p:sp>
      <p:sp>
        <p:nvSpPr>
          <p:cNvPr id="25" name="TextBox 24"/>
          <p:cNvSpPr txBox="1"/>
          <p:nvPr/>
        </p:nvSpPr>
        <p:spPr>
          <a:xfrm>
            <a:off x="2687172" y="3457955"/>
            <a:ext cx="530034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Height of the plan. 600 pixels without an entry</a:t>
            </a:r>
          </a:p>
        </p:txBody>
      </p:sp>
      <p:sp>
        <p:nvSpPr>
          <p:cNvPr id="26" name="TextBox 25"/>
          <p:cNvSpPr txBox="1"/>
          <p:nvPr/>
        </p:nvSpPr>
        <p:spPr>
          <a:xfrm>
            <a:off x="8170398" y="3457955"/>
            <a:ext cx="338121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height="800"</a:t>
            </a:r>
          </a:p>
        </p:txBody>
      </p:sp>
      <p:sp>
        <p:nvSpPr>
          <p:cNvPr id="27" name="Rectangle 26"/>
          <p:cNvSpPr/>
          <p:nvPr/>
        </p:nvSpPr>
        <p:spPr>
          <a:xfrm>
            <a:off x="566928" y="37998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991863"/>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Consolas"/>
              </a:rPr>
              <a:t>search</a:t>
            </a:r>
          </a:p>
        </p:txBody>
      </p:sp>
      <p:sp>
        <p:nvSpPr>
          <p:cNvPr id="29" name="TextBox 28"/>
          <p:cNvSpPr txBox="1"/>
          <p:nvPr/>
        </p:nvSpPr>
        <p:spPr>
          <a:xfrm>
            <a:off x="2687172" y="3991863"/>
            <a:ext cx="530034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Switch the magnifier for the search on the map on or off</a:t>
            </a:r>
          </a:p>
        </p:txBody>
      </p:sp>
      <p:sp>
        <p:nvSpPr>
          <p:cNvPr id="30" name="TextBox 29"/>
          <p:cNvSpPr txBox="1"/>
          <p:nvPr/>
        </p:nvSpPr>
        <p:spPr>
          <a:xfrm>
            <a:off x="8170398" y="3991863"/>
            <a:ext cx="338121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search="true"</a:t>
            </a:r>
          </a:p>
        </p:txBody>
      </p:sp>
      <p:sp>
        <p:nvSpPr>
          <p:cNvPr id="31" name="Rectangle 30"/>
          <p:cNvSpPr/>
          <p:nvPr/>
        </p:nvSpPr>
        <p:spPr>
          <a:xfrm>
            <a:off x="566928" y="43337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333747"/>
            <a:ext cx="11057839" cy="53390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525771"/>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Consolas"/>
              </a:rPr>
              <a:t>quick_filters</a:t>
            </a:r>
          </a:p>
        </p:txBody>
      </p:sp>
      <p:sp>
        <p:nvSpPr>
          <p:cNvPr id="34" name="TextBox 33"/>
          <p:cNvSpPr txBox="1"/>
          <p:nvPr/>
        </p:nvSpPr>
        <p:spPr>
          <a:xfrm>
            <a:off x="2687172" y="4525771"/>
            <a:ext cx="530034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Which quick filters appear - </a:t>
            </a:r>
            <a:r>
              <a:rPr sz="1000" b="0" i="0" lang="en-US">
                <a:solidFill>
                  <a:srgbClr val="1F2933"/>
                </a:solidFill>
                <a:latin typeface="Consolas"/>
              </a:rPr>
              <a:t>all</a:t>
            </a:r>
            <a:r>
              <a:rPr sz="1000" b="0" i="0" lang="en-US">
                <a:solidFill>
                  <a:srgbClr val="1F2933"/>
                </a:solidFill>
                <a:latin typeface="Segoe UI"/>
              </a:rPr>
              <a:t> or </a:t>
            </a:r>
            <a:r>
              <a:rPr sz="1000" b="0" i="0" lang="en-US">
                <a:solidFill>
                  <a:srgbClr val="1F2933"/>
                </a:solidFill>
                <a:latin typeface="Consolas"/>
              </a:rPr>
              <a:t>false</a:t>
            </a:r>
          </a:p>
        </p:txBody>
      </p:sp>
      <p:sp>
        <p:nvSpPr>
          <p:cNvPr id="35" name="TextBox 34"/>
          <p:cNvSpPr txBox="1"/>
          <p:nvPr/>
        </p:nvSpPr>
        <p:spPr>
          <a:xfrm>
            <a:off x="8170398" y="4525771"/>
            <a:ext cx="338121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quick_filters="wc,food"</a:t>
            </a:r>
          </a:p>
        </p:txBody>
      </p:sp>
      <p:sp>
        <p:nvSpPr>
          <p:cNvPr id="36" name="Rectangle 35"/>
          <p:cNvSpPr/>
          <p:nvPr/>
        </p:nvSpPr>
        <p:spPr>
          <a:xfrm>
            <a:off x="566928" y="48676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059679"/>
            <a:ext cx="1827636"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Consolas"/>
              </a:rPr>
              <a:t>spot</a:t>
            </a:r>
          </a:p>
        </p:txBody>
      </p:sp>
      <p:sp>
        <p:nvSpPr>
          <p:cNvPr id="38" name="TextBox 37"/>
          <p:cNvSpPr txBox="1"/>
          <p:nvPr/>
        </p:nvSpPr>
        <p:spPr>
          <a:xfrm>
            <a:off x="2687172" y="5059679"/>
            <a:ext cx="530034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Opens the plan at a location point with “You are here”</a:t>
            </a:r>
          </a:p>
        </p:txBody>
      </p:sp>
      <p:sp>
        <p:nvSpPr>
          <p:cNvPr id="39" name="TextBox 38"/>
          <p:cNvSpPr txBox="1"/>
          <p:nvPr/>
        </p:nvSpPr>
        <p:spPr>
          <a:xfrm>
            <a:off x="8170398" y="5059679"/>
            <a:ext cx="3381216"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spot="k7m2qd4x"</a:t>
            </a:r>
          </a:p>
        </p:txBody>
      </p:sp>
      <p:sp>
        <p:nvSpPr>
          <p:cNvPr id="40" name="Rectangle 39"/>
          <p:cNvSpPr/>
          <p:nvPr/>
        </p:nvSpPr>
        <p:spPr>
          <a:xfrm>
            <a:off x="566928" y="540156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602731"/>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566928" y="5602731"/>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749808" y="5721603"/>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4" name="TextBox 43"/>
          <p:cNvSpPr txBox="1"/>
          <p:nvPr/>
        </p:nvSpPr>
        <p:spPr>
          <a:xfrm>
            <a:off x="1773936" y="5721603"/>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building block is called </a:t>
            </a:r>
            <a:r>
              <a:rPr sz="1000" b="0" i="0" lang="en-US">
                <a:solidFill>
                  <a:srgbClr val="2B3844"/>
                </a:solidFill>
                <a:latin typeface="Consolas"/>
              </a:rPr>
              <a:t>[event_hall_plan]</a:t>
            </a:r>
            <a:r>
              <a:rPr sz="1000" b="0" i="0" lang="en-US">
                <a:solidFill>
                  <a:srgbClr val="2B3844"/>
                </a:solidFill>
                <a:latin typeface="Segoe UI"/>
              </a:rPr>
              <a:t>. There are three further spellings with the same effect: </a:t>
            </a:r>
            <a:r>
              <a:rPr sz="1000" b="0" i="0" lang="en-US">
                <a:solidFill>
                  <a:srgbClr val="2B3844"/>
                </a:solidFill>
                <a:latin typeface="Consolas"/>
              </a:rPr>
              <a:t>[event_map]</a:t>
            </a:r>
            <a:r>
              <a:rPr sz="1000" b="0" i="0" lang="en-US">
                <a:solidFill>
                  <a:srgbClr val="2B3844"/>
                </a:solidFill>
                <a:latin typeface="Segoe UI"/>
              </a:rPr>
              <a:t>, </a:t>
            </a:r>
            <a:r>
              <a:rPr sz="1000" b="0" i="0" lang="en-US">
                <a:solidFill>
                  <a:srgbClr val="2B3844"/>
                </a:solidFill>
                <a:latin typeface="Consolas"/>
              </a:rPr>
              <a:t>[eem_map]</a:t>
            </a:r>
            <a:r>
              <a:rPr sz="1000" b="0" i="0" lang="en-US">
                <a:solidFill>
                  <a:srgbClr val="2B3844"/>
                </a:solidFill>
                <a:latin typeface="Segoe UI"/>
              </a:rPr>
              <a:t> and </a:t>
            </a:r>
            <a:r>
              <a:rPr sz="1000" b="0" i="0" lang="en-US">
                <a:solidFill>
                  <a:srgbClr val="2B3844"/>
                </a:solidFill>
                <a:latin typeface="Consolas"/>
              </a:rPr>
              <a:t>[event_exhibitor_map]</a:t>
            </a:r>
            <a:r>
              <a:rPr sz="1000" b="0" i="0" lang="en-US">
                <a:solidFill>
                  <a:srgbClr val="2B3844"/>
                </a:solidFill>
                <a:latin typeface="Segoe UI"/>
              </a:rPr>
              <a:t>.</a:t>
            </a:r>
          </a:p>
        </p:txBody>
      </p:sp>
      <p:sp>
        <p:nvSpPr>
          <p:cNvPr id="45" name="Rectangle 4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47" name="TextBox 4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109 / 153</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9.10</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plan is ready when …</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SVG file sits in the </a:t>
            </a:r>
            <a:r>
              <a:rPr sz="1150" b="1" i="0" lang="en-US">
                <a:solidFill>
                  <a:srgbClr val="2B3844"/>
                </a:solidFill>
                <a:latin typeface="Segoe UI"/>
              </a:rPr>
              <a:t>media library</a:t>
            </a:r>
            <a:r>
              <a:rPr sz="1150" b="0" i="0" lang="en-US">
                <a:solidFill>
                  <a:srgbClr val="2B3844"/>
                </a:solidFill>
                <a:latin typeface="Segoe UI"/>
              </a:rPr>
              <a: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booth area carries its </a:t>
            </a:r>
            <a:r>
              <a:rPr sz="1150" b="1" i="0" lang="en-US">
                <a:solidFill>
                  <a:srgbClr val="2B3844"/>
                </a:solidFill>
                <a:latin typeface="Segoe UI"/>
              </a:rPr>
              <a:t>booth number</a:t>
            </a:r>
            <a:r>
              <a:rPr sz="1150" b="0" i="0" lang="en-US">
                <a:solidFill>
                  <a:srgbClr val="2B3844"/>
                </a:solidFill>
                <a:latin typeface="Segoe UI"/>
              </a:rPr>
              <a:t> as name.</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import dialog reports </a:t>
            </a:r>
            <a:r>
              <a:rPr sz="1150" b="1" i="0" lang="en-US">
                <a:solidFill>
                  <a:srgbClr val="2B3844"/>
                </a:solidFill>
                <a:latin typeface="Segoe UI"/>
              </a:rPr>
              <a:t>no duplicate names</a:t>
            </a:r>
            <a:r>
              <a:rPr sz="1150" b="0" i="0" lang="en-US">
                <a:solidFill>
                  <a:srgbClr val="2B3844"/>
                </a:solidFill>
                <a:latin typeface="Segoe UI"/>
              </a:rPr>
              <a:t>.</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plan has a </a:t>
            </a:r>
            <a:r>
              <a:rPr sz="1150" b="1" i="0" lang="en-US">
                <a:solidFill>
                  <a:srgbClr val="2B3844"/>
                </a:solidFill>
                <a:latin typeface="Segoe UI"/>
              </a:rPr>
              <a:t>Tab Name</a:t>
            </a:r>
            <a:r>
              <a:rPr sz="1150" b="0" i="0" lang="en-US">
                <a:solidFill>
                  <a:srgbClr val="2B3844"/>
                </a:solidFill>
                <a:latin typeface="Segoe UI"/>
              </a:rPr>
              <a:t>.</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order of the tabs is right.</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each plan has its </a:t>
            </a:r>
            <a:r>
              <a:rPr sz="1150" b="1" i="0" lang="en-US">
                <a:solidFill>
                  <a:srgbClr val="2B3844"/>
                </a:solidFill>
                <a:latin typeface="Segoe UI"/>
              </a:rPr>
              <a:t>parent location</a:t>
            </a:r>
            <a:r>
              <a:rPr sz="1150" b="0" i="0" lang="en-US">
                <a:solidFill>
                  <a:srgbClr val="2B3844"/>
                </a:solidFill>
                <a:latin typeface="Segoe UI"/>
              </a:rPr>
              <a:t> picked and its </a:t>
            </a:r>
            <a:r>
              <a:rPr sz="1150" b="1" i="0" lang="en-US">
                <a:solidFill>
                  <a:srgbClr val="2B3844"/>
                </a:solidFill>
                <a:latin typeface="Segoe UI"/>
              </a:rPr>
              <a:t>rooms</a:t>
            </a:r>
            <a:r>
              <a:rPr sz="1150" b="0" i="0" lang="en-US">
                <a:solidFill>
                  <a:srgbClr val="2B3844"/>
                </a:solidFill>
                <a:latin typeface="Segoe UI"/>
              </a:rPr>
              <a:t> entered.</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page holds the building block with the right </a:t>
            </a:r>
            <a:r>
              <a:rPr sz="1150" b="0" i="0" lang="en-US">
                <a:solidFill>
                  <a:srgbClr val="2B3844"/>
                </a:solidFill>
                <a:latin typeface="Consolas"/>
              </a:rPr>
              <a:t>parent_id</a:t>
            </a:r>
            <a:r>
              <a:rPr sz="1150" b="0" i="0" lang="en-US">
                <a:solidFill>
                  <a:srgbClr val="2B3844"/>
                </a:solidFill>
                <a:latin typeface="Segoe UI"/>
              </a:rPr>
              <a:t>.</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a click on a booth area opens the info sheet.</a:t>
            </a:r>
          </a:p>
        </p:txBody>
      </p:sp>
      <p:sp>
        <p:nvSpPr>
          <p:cNvPr id="30" name="Rectangle 29"/>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3" name="TextBox 32"/>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an area stays silent it is almost always the name: it sits on the group instead of the area, or it is spelled differently from the booth ID.</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110 / 153</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Searching and finding on the map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https://my-fair.com/hall-plan</a:t>
            </a:r>
          </a:p>
        </p:txBody>
      </p:sp>
      <p:sp>
        <p:nvSpPr>
          <p:cNvPr id="13" name="Rounded Rectangle 12"/>
          <p:cNvSpPr/>
          <p:nvPr/>
        </p:nvSpPr>
        <p:spPr>
          <a:xfrm>
            <a:off x="731520" y="1792224"/>
            <a:ext cx="859536" cy="237744"/>
          </a:xfrm>
          <a:prstGeom prst="roundRect">
            <a:avLst>
              <a:gd name="adj" fmla="val 14000"/>
            </a:avLst>
          </a:prstGeom>
          <a:solidFill>
            <a:srgbClr val="0B3A5D"/>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1520" y="1842516"/>
            <a:ext cx="859536"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Ground floor</a:t>
            </a:r>
          </a:p>
        </p:txBody>
      </p:sp>
      <p:sp>
        <p:nvSpPr>
          <p:cNvPr id="15" name="Rounded Rectangle 14"/>
          <p:cNvSpPr/>
          <p:nvPr/>
        </p:nvSpPr>
        <p:spPr>
          <a:xfrm>
            <a:off x="1655064" y="1792224"/>
            <a:ext cx="859536" cy="237744"/>
          </a:xfrm>
          <a:prstGeom prst="roundRect">
            <a:avLst>
              <a:gd name="adj" fmla="val 14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1655064" y="1842516"/>
            <a:ext cx="859536"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1st floor</a:t>
            </a:r>
          </a:p>
        </p:txBody>
      </p:sp>
      <p:sp>
        <p:nvSpPr>
          <p:cNvPr id="17" name="Oval 16"/>
          <p:cNvSpPr/>
          <p:nvPr/>
        </p:nvSpPr>
        <p:spPr>
          <a:xfrm>
            <a:off x="7077455" y="1792224"/>
            <a:ext cx="237744" cy="237744"/>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7134514" y="1844527"/>
            <a:ext cx="95097" cy="95097"/>
          </a:xfrm>
          <a:prstGeom prst="ellipse">
            <a:avLst/>
          </a:prstGeom>
          <a:solidFill>
            <a:srgbClr val="FFFFFF"/>
          </a:solidFill>
          <a:ln w="12700">
            <a:solidFill>
              <a:srgbClr val="1F293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7215347" y="1934870"/>
            <a:ext cx="42793" cy="1664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731520" y="2121408"/>
            <a:ext cx="6620255" cy="2395728"/>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3703320" y="2395728"/>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3703320" y="2496312"/>
            <a:ext cx="512064"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A11</a:t>
            </a:r>
          </a:p>
        </p:txBody>
      </p:sp>
      <p:sp>
        <p:nvSpPr>
          <p:cNvPr id="23" name="Rectangle 22"/>
          <p:cNvSpPr/>
          <p:nvPr/>
        </p:nvSpPr>
        <p:spPr>
          <a:xfrm>
            <a:off x="3703320" y="2871216"/>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3703320" y="2971800"/>
            <a:ext cx="512064"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A21</a:t>
            </a:r>
          </a:p>
        </p:txBody>
      </p:sp>
      <p:sp>
        <p:nvSpPr>
          <p:cNvPr id="25" name="Rectangle 24"/>
          <p:cNvSpPr/>
          <p:nvPr/>
        </p:nvSpPr>
        <p:spPr>
          <a:xfrm>
            <a:off x="4306824" y="2395728"/>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4306824" y="2496312"/>
            <a:ext cx="512064"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A12</a:t>
            </a:r>
          </a:p>
        </p:txBody>
      </p:sp>
      <p:sp>
        <p:nvSpPr>
          <p:cNvPr id="27" name="Rectangle 26"/>
          <p:cNvSpPr/>
          <p:nvPr/>
        </p:nvSpPr>
        <p:spPr>
          <a:xfrm>
            <a:off x="4306824" y="2871216"/>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4306824" y="2971800"/>
            <a:ext cx="512064"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A22</a:t>
            </a:r>
          </a:p>
        </p:txBody>
      </p:sp>
      <p:sp>
        <p:nvSpPr>
          <p:cNvPr id="29" name="Rectangle 28"/>
          <p:cNvSpPr/>
          <p:nvPr/>
        </p:nvSpPr>
        <p:spPr>
          <a:xfrm>
            <a:off x="4910328" y="2395728"/>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4910328" y="2496312"/>
            <a:ext cx="512064"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A13</a:t>
            </a:r>
          </a:p>
        </p:txBody>
      </p:sp>
      <p:sp>
        <p:nvSpPr>
          <p:cNvPr id="31" name="Rectangle 30"/>
          <p:cNvSpPr/>
          <p:nvPr/>
        </p:nvSpPr>
        <p:spPr>
          <a:xfrm>
            <a:off x="4910328" y="2871216"/>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4910328" y="2971800"/>
            <a:ext cx="512064"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A23</a:t>
            </a:r>
          </a:p>
        </p:txBody>
      </p:sp>
      <p:sp>
        <p:nvSpPr>
          <p:cNvPr id="33" name="Rectangle 32"/>
          <p:cNvSpPr/>
          <p:nvPr/>
        </p:nvSpPr>
        <p:spPr>
          <a:xfrm>
            <a:off x="5513832" y="2395728"/>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5513832" y="2496312"/>
            <a:ext cx="512064"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A14</a:t>
            </a:r>
          </a:p>
        </p:txBody>
      </p:sp>
      <p:sp>
        <p:nvSpPr>
          <p:cNvPr id="35" name="Rectangle 34"/>
          <p:cNvSpPr/>
          <p:nvPr/>
        </p:nvSpPr>
        <p:spPr>
          <a:xfrm>
            <a:off x="5513832" y="2871216"/>
            <a:ext cx="512064" cy="347472"/>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513832" y="2971800"/>
            <a:ext cx="512064"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A24</a:t>
            </a:r>
          </a:p>
        </p:txBody>
      </p:sp>
      <p:sp>
        <p:nvSpPr>
          <p:cNvPr id="37" name="Rectangle 36"/>
          <p:cNvSpPr/>
          <p:nvPr/>
        </p:nvSpPr>
        <p:spPr>
          <a:xfrm>
            <a:off x="3703320" y="3493008"/>
            <a:ext cx="1645920" cy="640080"/>
          </a:xfrm>
          <a:prstGeom prst="rect">
            <a:avLst/>
          </a:prstGeom>
          <a:solidFill>
            <a:srgbClr val="EEF2F6"/>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3703320" y="3730752"/>
            <a:ext cx="1645920" cy="146304"/>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Foyer GF</a:t>
            </a:r>
          </a:p>
        </p:txBody>
      </p:sp>
      <p:sp>
        <p:nvSpPr>
          <p:cNvPr id="39" name="Rounded Rectangle 38"/>
          <p:cNvSpPr/>
          <p:nvPr/>
        </p:nvSpPr>
        <p:spPr>
          <a:xfrm>
            <a:off x="5532120" y="3547872"/>
            <a:ext cx="201168" cy="201168"/>
          </a:xfrm>
          <a:prstGeom prst="roundRect">
            <a:avLst>
              <a:gd name="adj" fmla="val 18000"/>
            </a:avLst>
          </a:prstGeom>
          <a:solidFill>
            <a:srgbClr val="C25708"/>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5532120" y="3589020"/>
            <a:ext cx="201168" cy="118872"/>
          </a:xfrm>
          <a:prstGeom prst="rect">
            <a:avLst/>
          </a:prstGeom>
          <a:noFill/>
        </p:spPr>
        <p:txBody>
          <a:bodyPr wrap="square" lIns="0" rIns="0" tIns="0" bIns="0" anchor="t">
            <a:spAutoFit/>
          </a:bodyPr>
          <a:lstStyle/>
          <a:p>
            <a:pPr algn="ctr">
              <a:lnSpc>
                <a:spcPct val="100000"/>
              </a:lnSpc>
            </a:pPr>
            <a:r>
              <a:rPr sz="450" b="1" i="0" lang="en-US">
                <a:solidFill>
                  <a:srgbClr val="FFFFFF"/>
                </a:solidFill>
                <a:latin typeface="Segoe UI"/>
              </a:rPr>
              <a:t>WC</a:t>
            </a:r>
          </a:p>
        </p:txBody>
      </p:sp>
      <p:sp>
        <p:nvSpPr>
          <p:cNvPr id="41" name="Rounded Rectangle 40"/>
          <p:cNvSpPr/>
          <p:nvPr/>
        </p:nvSpPr>
        <p:spPr>
          <a:xfrm>
            <a:off x="5806440" y="3547872"/>
            <a:ext cx="201168" cy="201168"/>
          </a:xfrm>
          <a:prstGeom prst="roundRect">
            <a:avLst>
              <a:gd name="adj" fmla="val 18000"/>
            </a:avLst>
          </a:prstGeom>
          <a:solidFill>
            <a:srgbClr val="C25708"/>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806440" y="3589020"/>
            <a:ext cx="201168" cy="118872"/>
          </a:xfrm>
          <a:prstGeom prst="rect">
            <a:avLst/>
          </a:prstGeom>
          <a:noFill/>
        </p:spPr>
        <p:txBody>
          <a:bodyPr wrap="square" lIns="0" rIns="0" tIns="0" bIns="0" anchor="t">
            <a:spAutoFit/>
          </a:bodyPr>
          <a:lstStyle/>
          <a:p>
            <a:pPr algn="ctr">
              <a:lnSpc>
                <a:spcPct val="100000"/>
              </a:lnSpc>
            </a:pPr>
            <a:r>
              <a:rPr sz="450" b="1" i="0" lang="en-US">
                <a:solidFill>
                  <a:srgbClr val="FFFFFF"/>
                </a:solidFill>
                <a:latin typeface="Segoe UI"/>
              </a:rPr>
              <a:t>WC</a:t>
            </a:r>
          </a:p>
        </p:txBody>
      </p:sp>
      <p:sp>
        <p:nvSpPr>
          <p:cNvPr id="43" name="Rounded Rectangle 42"/>
          <p:cNvSpPr/>
          <p:nvPr/>
        </p:nvSpPr>
        <p:spPr>
          <a:xfrm>
            <a:off x="5532120" y="3840480"/>
            <a:ext cx="201168" cy="201168"/>
          </a:xfrm>
          <a:prstGeom prst="roundRect">
            <a:avLst>
              <a:gd name="adj" fmla="val 18000"/>
            </a:avLst>
          </a:prstGeom>
          <a:solidFill>
            <a:srgbClr val="C25708"/>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5532120" y="3881628"/>
            <a:ext cx="201168" cy="118872"/>
          </a:xfrm>
          <a:prstGeom prst="rect">
            <a:avLst/>
          </a:prstGeom>
          <a:noFill/>
        </p:spPr>
        <p:txBody>
          <a:bodyPr wrap="square" lIns="0" rIns="0" tIns="0" bIns="0" anchor="t">
            <a:spAutoFit/>
          </a:bodyPr>
          <a:lstStyle/>
          <a:p>
            <a:pPr algn="ctr">
              <a:lnSpc>
                <a:spcPct val="100000"/>
              </a:lnSpc>
            </a:pPr>
            <a:r>
              <a:rPr sz="450" b="1" i="0" lang="en-US">
                <a:solidFill>
                  <a:srgbClr val="FFFFFF"/>
                </a:solidFill>
                <a:latin typeface="Segoe UI"/>
              </a:rPr>
              <a:t>♿</a:t>
            </a:r>
          </a:p>
        </p:txBody>
      </p:sp>
      <p:sp>
        <p:nvSpPr>
          <p:cNvPr id="45" name="Rounded Rectangle 44"/>
          <p:cNvSpPr/>
          <p:nvPr/>
        </p:nvSpPr>
        <p:spPr>
          <a:xfrm>
            <a:off x="6080759" y="3895344"/>
            <a:ext cx="201168" cy="201168"/>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080759" y="3936491"/>
            <a:ext cx="201168" cy="118872"/>
          </a:xfrm>
          <a:prstGeom prst="rect">
            <a:avLst/>
          </a:prstGeom>
          <a:noFill/>
        </p:spPr>
        <p:txBody>
          <a:bodyPr wrap="square" lIns="0" rIns="0" tIns="0" bIns="0" anchor="t">
            <a:spAutoFit/>
          </a:bodyPr>
          <a:lstStyle/>
          <a:p>
            <a:pPr algn="ctr">
              <a:lnSpc>
                <a:spcPct val="100000"/>
              </a:lnSpc>
            </a:pPr>
            <a:r>
              <a:rPr sz="450" b="1" i="0" lang="en-US">
                <a:solidFill>
                  <a:srgbClr val="FFFFFF"/>
                </a:solidFill>
                <a:latin typeface="Segoe UI"/>
              </a:rPr>
              <a:t>i</a:t>
            </a:r>
          </a:p>
        </p:txBody>
      </p:sp>
      <p:sp>
        <p:nvSpPr>
          <p:cNvPr id="47" name="Rounded Rectangle 46"/>
          <p:cNvSpPr/>
          <p:nvPr/>
        </p:nvSpPr>
        <p:spPr>
          <a:xfrm>
            <a:off x="7022591" y="221284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022591" y="2253996"/>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49" name="Rounded Rectangle 48"/>
          <p:cNvSpPr/>
          <p:nvPr/>
        </p:nvSpPr>
        <p:spPr>
          <a:xfrm>
            <a:off x="7022591" y="248716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022591" y="2528316"/>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51" name="Rounded Rectangle 50"/>
          <p:cNvSpPr/>
          <p:nvPr/>
        </p:nvSpPr>
        <p:spPr>
          <a:xfrm>
            <a:off x="7022591" y="2761488"/>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022591" y="2802636"/>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53" name="Rounded Rectangle 52"/>
          <p:cNvSpPr/>
          <p:nvPr/>
        </p:nvSpPr>
        <p:spPr>
          <a:xfrm>
            <a:off x="804672" y="2194560"/>
            <a:ext cx="2743200" cy="2249424"/>
          </a:xfrm>
          <a:prstGeom prst="roundRect">
            <a:avLst>
              <a:gd name="adj" fmla="val 4000"/>
            </a:avLst>
          </a:prstGeom>
          <a:solidFill>
            <a:srgbClr val="FFFFFF"/>
          </a:solidFill>
          <a:ln w="1397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ounded Rectangle 53"/>
          <p:cNvSpPr/>
          <p:nvPr/>
        </p:nvSpPr>
        <p:spPr>
          <a:xfrm>
            <a:off x="914400" y="2286000"/>
            <a:ext cx="2523744" cy="219456"/>
          </a:xfrm>
          <a:prstGeom prst="roundRect">
            <a:avLst>
              <a:gd name="adj" fmla="val 14000"/>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1024128" y="2327148"/>
            <a:ext cx="2340863" cy="137160"/>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Search exhibitors, booths, places …</a:t>
            </a:r>
          </a:p>
        </p:txBody>
      </p:sp>
      <p:sp>
        <p:nvSpPr>
          <p:cNvPr id="56" name="Rounded Rectangle 55"/>
          <p:cNvSpPr/>
          <p:nvPr/>
        </p:nvSpPr>
        <p:spPr>
          <a:xfrm>
            <a:off x="914400" y="2596896"/>
            <a:ext cx="578358" cy="155448"/>
          </a:xfrm>
          <a:prstGeom prst="roundRect">
            <a:avLst>
              <a:gd name="adj" fmla="val 50000"/>
            </a:avLst>
          </a:prstGeom>
          <a:solidFill>
            <a:srgbClr val="2271B1"/>
          </a:solidFill>
          <a:ln w="762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914400" y="2619756"/>
            <a:ext cx="578358" cy="118872"/>
          </a:xfrm>
          <a:prstGeom prst="rect">
            <a:avLst/>
          </a:prstGeom>
          <a:noFill/>
        </p:spPr>
        <p:txBody>
          <a:bodyPr wrap="square" lIns="0" rIns="0" tIns="0" bIns="0" anchor="t">
            <a:spAutoFit/>
          </a:bodyPr>
          <a:lstStyle/>
          <a:p>
            <a:pPr algn="ctr">
              <a:lnSpc>
                <a:spcPct val="100000"/>
              </a:lnSpc>
            </a:pPr>
            <a:r>
              <a:rPr sz="500" b="1" i="0" lang="en-US">
                <a:solidFill>
                  <a:srgbClr val="FFFFFF"/>
                </a:solidFill>
                <a:latin typeface="Segoe UI"/>
              </a:rPr>
              <a:t>Restrooms</a:t>
            </a:r>
          </a:p>
        </p:txBody>
      </p:sp>
      <p:sp>
        <p:nvSpPr>
          <p:cNvPr id="58" name="Rounded Rectangle 57"/>
          <p:cNvSpPr/>
          <p:nvPr/>
        </p:nvSpPr>
        <p:spPr>
          <a:xfrm>
            <a:off x="1538478" y="2596896"/>
            <a:ext cx="770382"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1538478" y="2619756"/>
            <a:ext cx="770382" cy="118872"/>
          </a:xfrm>
          <a:prstGeom prst="rect">
            <a:avLst/>
          </a:prstGeom>
          <a:noFill/>
        </p:spPr>
        <p:txBody>
          <a:bodyPr wrap="square" lIns="0" rIns="0" tIns="0" bIns="0" anchor="t">
            <a:spAutoFit/>
          </a:bodyPr>
          <a:lstStyle/>
          <a:p>
            <a:pPr algn="ctr">
              <a:lnSpc>
                <a:spcPct val="100000"/>
              </a:lnSpc>
            </a:pPr>
            <a:r>
              <a:rPr sz="500" b="1" i="0" lang="en-US">
                <a:solidFill>
                  <a:srgbClr val="2271B1"/>
                </a:solidFill>
                <a:latin typeface="Segoe UI"/>
              </a:rPr>
              <a:t>Food &amp; Drinks</a:t>
            </a:r>
          </a:p>
        </p:txBody>
      </p:sp>
      <p:sp>
        <p:nvSpPr>
          <p:cNvPr id="60" name="Rounded Rectangle 59"/>
          <p:cNvSpPr/>
          <p:nvPr/>
        </p:nvSpPr>
        <p:spPr>
          <a:xfrm>
            <a:off x="2354580" y="2596896"/>
            <a:ext cx="578358"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2354580" y="2619756"/>
            <a:ext cx="578358" cy="118872"/>
          </a:xfrm>
          <a:prstGeom prst="rect">
            <a:avLst/>
          </a:prstGeom>
          <a:noFill/>
        </p:spPr>
        <p:txBody>
          <a:bodyPr wrap="square" lIns="0" rIns="0" tIns="0" bIns="0" anchor="t">
            <a:spAutoFit/>
          </a:bodyPr>
          <a:lstStyle/>
          <a:p>
            <a:pPr algn="ctr">
              <a:lnSpc>
                <a:spcPct val="100000"/>
              </a:lnSpc>
            </a:pPr>
            <a:r>
              <a:rPr sz="500" b="1" i="0" lang="en-US">
                <a:solidFill>
                  <a:srgbClr val="2271B1"/>
                </a:solidFill>
                <a:latin typeface="Segoe UI"/>
              </a:rPr>
              <a:t>First Aid</a:t>
            </a:r>
          </a:p>
        </p:txBody>
      </p:sp>
      <p:sp>
        <p:nvSpPr>
          <p:cNvPr id="62" name="Rounded Rectangle 61"/>
          <p:cNvSpPr/>
          <p:nvPr/>
        </p:nvSpPr>
        <p:spPr>
          <a:xfrm>
            <a:off x="914400" y="2798064"/>
            <a:ext cx="626364"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914400" y="2820924"/>
            <a:ext cx="626364" cy="118872"/>
          </a:xfrm>
          <a:prstGeom prst="rect">
            <a:avLst/>
          </a:prstGeom>
          <a:noFill/>
        </p:spPr>
        <p:txBody>
          <a:bodyPr wrap="square" lIns="0" rIns="0" tIns="0" bIns="0" anchor="t">
            <a:spAutoFit/>
          </a:bodyPr>
          <a:lstStyle/>
          <a:p>
            <a:pPr algn="ctr">
              <a:lnSpc>
                <a:spcPct val="100000"/>
              </a:lnSpc>
            </a:pPr>
            <a:r>
              <a:rPr sz="500" b="1" i="0" lang="en-US">
                <a:solidFill>
                  <a:srgbClr val="2271B1"/>
                </a:solidFill>
                <a:latin typeface="Segoe UI"/>
              </a:rPr>
              <a:t>Accessible</a:t>
            </a:r>
          </a:p>
        </p:txBody>
      </p:sp>
      <p:sp>
        <p:nvSpPr>
          <p:cNvPr id="64" name="Rounded Rectangle 63"/>
          <p:cNvSpPr/>
          <p:nvPr/>
        </p:nvSpPr>
        <p:spPr>
          <a:xfrm>
            <a:off x="1586484" y="2798064"/>
            <a:ext cx="818388"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1586484" y="2820924"/>
            <a:ext cx="818388" cy="118872"/>
          </a:xfrm>
          <a:prstGeom prst="rect">
            <a:avLst/>
          </a:prstGeom>
          <a:noFill/>
        </p:spPr>
        <p:txBody>
          <a:bodyPr wrap="square" lIns="0" rIns="0" tIns="0" bIns="0" anchor="t">
            <a:spAutoFit/>
          </a:bodyPr>
          <a:lstStyle/>
          <a:p>
            <a:pPr algn="ctr">
              <a:lnSpc>
                <a:spcPct val="100000"/>
              </a:lnSpc>
            </a:pPr>
            <a:r>
              <a:rPr sz="500" b="1" i="0" lang="en-US">
                <a:solidFill>
                  <a:srgbClr val="2271B1"/>
                </a:solidFill>
                <a:latin typeface="Segoe UI"/>
              </a:rPr>
              <a:t>Info &amp; Service</a:t>
            </a:r>
          </a:p>
        </p:txBody>
      </p:sp>
      <p:sp>
        <p:nvSpPr>
          <p:cNvPr id="66" name="Rounded Rectangle 65"/>
          <p:cNvSpPr/>
          <p:nvPr/>
        </p:nvSpPr>
        <p:spPr>
          <a:xfrm>
            <a:off x="2450592" y="2798064"/>
            <a:ext cx="530352" cy="155448"/>
          </a:xfrm>
          <a:prstGeom prst="roundRect">
            <a:avLst>
              <a:gd name="adj" fmla="val 50000"/>
            </a:avLst>
          </a:prstGeom>
          <a:solidFill>
            <a:srgbClr val="EEF4FA"/>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2450592" y="2820924"/>
            <a:ext cx="530352" cy="118872"/>
          </a:xfrm>
          <a:prstGeom prst="rect">
            <a:avLst/>
          </a:prstGeom>
          <a:noFill/>
        </p:spPr>
        <p:txBody>
          <a:bodyPr wrap="square" lIns="0" rIns="0" tIns="0" bIns="0" anchor="t">
            <a:spAutoFit/>
          </a:bodyPr>
          <a:lstStyle/>
          <a:p>
            <a:pPr algn="ctr">
              <a:lnSpc>
                <a:spcPct val="100000"/>
              </a:lnSpc>
            </a:pPr>
            <a:r>
              <a:rPr sz="500" b="1" i="0" lang="en-US">
                <a:solidFill>
                  <a:srgbClr val="2271B1"/>
                </a:solidFill>
                <a:latin typeface="Segoe UI"/>
              </a:rPr>
              <a:t>Building</a:t>
            </a:r>
          </a:p>
        </p:txBody>
      </p:sp>
      <p:sp>
        <p:nvSpPr>
          <p:cNvPr id="68" name="Rectangle 67"/>
          <p:cNvSpPr/>
          <p:nvPr/>
        </p:nvSpPr>
        <p:spPr>
          <a:xfrm>
            <a:off x="914400" y="3035808"/>
            <a:ext cx="2523744"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ounded Rectangle 68"/>
          <p:cNvSpPr/>
          <p:nvPr/>
        </p:nvSpPr>
        <p:spPr>
          <a:xfrm>
            <a:off x="914400" y="3108960"/>
            <a:ext cx="699333" cy="155448"/>
          </a:xfrm>
          <a:prstGeom prst="roundRect">
            <a:avLst>
              <a:gd name="adj" fmla="val 50000"/>
            </a:avLst>
          </a:prstGeom>
          <a:solidFill>
            <a:srgbClr val="FFFFFF"/>
          </a:solidFill>
          <a:ln w="76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914400" y="3131820"/>
            <a:ext cx="699333" cy="118872"/>
          </a:xfrm>
          <a:prstGeom prst="rect">
            <a:avLst/>
          </a:prstGeom>
          <a:noFill/>
        </p:spPr>
        <p:txBody>
          <a:bodyPr wrap="square" lIns="0" rIns="0" tIns="0" bIns="0" anchor="t">
            <a:spAutoFit/>
          </a:bodyPr>
          <a:lstStyle/>
          <a:p>
            <a:pPr algn="ctr">
              <a:lnSpc>
                <a:spcPct val="100000"/>
              </a:lnSpc>
            </a:pPr>
            <a:r>
              <a:rPr sz="480" b="1" i="0" lang="en-US">
                <a:solidFill>
                  <a:srgbClr val="C25708"/>
                </a:solidFill>
                <a:latin typeface="Segoe UI"/>
              </a:rPr>
              <a:t>Men's WC (2)</a:t>
            </a:r>
          </a:p>
        </p:txBody>
      </p:sp>
      <p:sp>
        <p:nvSpPr>
          <p:cNvPr id="71" name="Rounded Rectangle 70"/>
          <p:cNvSpPr/>
          <p:nvPr/>
        </p:nvSpPr>
        <p:spPr>
          <a:xfrm>
            <a:off x="1659453" y="3108960"/>
            <a:ext cx="791504" cy="155448"/>
          </a:xfrm>
          <a:prstGeom prst="roundRect">
            <a:avLst>
              <a:gd name="adj" fmla="val 50000"/>
            </a:avLst>
          </a:prstGeom>
          <a:solidFill>
            <a:srgbClr val="FFFFFF"/>
          </a:solidFill>
          <a:ln w="7620">
            <a:solidFill>
              <a:srgbClr val="1F293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1659453" y="3131820"/>
            <a:ext cx="791504" cy="118872"/>
          </a:xfrm>
          <a:prstGeom prst="rect">
            <a:avLst/>
          </a:prstGeom>
          <a:noFill/>
        </p:spPr>
        <p:txBody>
          <a:bodyPr wrap="square" lIns="0" rIns="0" tIns="0" bIns="0" anchor="t">
            <a:spAutoFit/>
          </a:bodyPr>
          <a:lstStyle/>
          <a:p>
            <a:pPr algn="ctr">
              <a:lnSpc>
                <a:spcPct val="100000"/>
              </a:lnSpc>
            </a:pPr>
            <a:r>
              <a:rPr sz="480" b="1" i="0" lang="en-US">
                <a:solidFill>
                  <a:srgbClr val="1F2933"/>
                </a:solidFill>
                <a:latin typeface="Segoe UI"/>
              </a:rPr>
              <a:t>Women's WC (2)</a:t>
            </a:r>
          </a:p>
        </p:txBody>
      </p:sp>
      <p:sp>
        <p:nvSpPr>
          <p:cNvPr id="73" name="Rounded Rectangle 72"/>
          <p:cNvSpPr/>
          <p:nvPr/>
        </p:nvSpPr>
        <p:spPr>
          <a:xfrm>
            <a:off x="2496677" y="3108960"/>
            <a:ext cx="791504" cy="155448"/>
          </a:xfrm>
          <a:prstGeom prst="roundRect">
            <a:avLst>
              <a:gd name="adj" fmla="val 50000"/>
            </a:avLst>
          </a:prstGeom>
          <a:solidFill>
            <a:srgbClr val="FFFFFF"/>
          </a:solidFill>
          <a:ln w="7620">
            <a:solidFill>
              <a:srgbClr val="1F293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2496677" y="3131820"/>
            <a:ext cx="791504" cy="118872"/>
          </a:xfrm>
          <a:prstGeom prst="rect">
            <a:avLst/>
          </a:prstGeom>
          <a:noFill/>
        </p:spPr>
        <p:txBody>
          <a:bodyPr wrap="square" lIns="0" rIns="0" tIns="0" bIns="0" anchor="t">
            <a:spAutoFit/>
          </a:bodyPr>
          <a:lstStyle/>
          <a:p>
            <a:pPr algn="ctr">
              <a:lnSpc>
                <a:spcPct val="100000"/>
              </a:lnSpc>
            </a:pPr>
            <a:r>
              <a:rPr sz="480" b="1" i="0" lang="en-US">
                <a:solidFill>
                  <a:srgbClr val="1F2933"/>
                </a:solidFill>
                <a:latin typeface="Segoe UI"/>
              </a:rPr>
              <a:t>Accessible (1)</a:t>
            </a:r>
          </a:p>
        </p:txBody>
      </p:sp>
      <p:sp>
        <p:nvSpPr>
          <p:cNvPr id="75" name="Rounded Rectangle 74"/>
          <p:cNvSpPr/>
          <p:nvPr/>
        </p:nvSpPr>
        <p:spPr>
          <a:xfrm>
            <a:off x="914400" y="3346704"/>
            <a:ext cx="182880" cy="182880"/>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914400" y="3378708"/>
            <a:ext cx="182880" cy="118872"/>
          </a:xfrm>
          <a:prstGeom prst="rect">
            <a:avLst/>
          </a:prstGeom>
          <a:noFill/>
        </p:spPr>
        <p:txBody>
          <a:bodyPr wrap="square" lIns="0" rIns="0" tIns="0" bIns="0" anchor="t">
            <a:spAutoFit/>
          </a:bodyPr>
          <a:lstStyle/>
          <a:p>
            <a:pPr algn="ctr">
              <a:lnSpc>
                <a:spcPct val="100000"/>
              </a:lnSpc>
            </a:pPr>
            <a:r>
              <a:rPr sz="450" b="1" i="0" lang="en-US">
                <a:solidFill>
                  <a:srgbClr val="FFFFFF"/>
                </a:solidFill>
                <a:latin typeface="Segoe UI"/>
              </a:rPr>
              <a:t>WC</a:t>
            </a:r>
          </a:p>
        </p:txBody>
      </p:sp>
      <p:sp>
        <p:nvSpPr>
          <p:cNvPr id="77" name="TextBox 76"/>
          <p:cNvSpPr txBox="1"/>
          <p:nvPr/>
        </p:nvSpPr>
        <p:spPr>
          <a:xfrm>
            <a:off x="1170432" y="3364992"/>
            <a:ext cx="2249424" cy="137160"/>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Men's WC  ·  Foyer GF</a:t>
            </a:r>
          </a:p>
        </p:txBody>
      </p:sp>
      <p:sp>
        <p:nvSpPr>
          <p:cNvPr id="78" name="Rounded Rectangle 77"/>
          <p:cNvSpPr/>
          <p:nvPr/>
        </p:nvSpPr>
        <p:spPr>
          <a:xfrm>
            <a:off x="914400" y="3593592"/>
            <a:ext cx="182880" cy="182880"/>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914400" y="3625596"/>
            <a:ext cx="182880" cy="118872"/>
          </a:xfrm>
          <a:prstGeom prst="rect">
            <a:avLst/>
          </a:prstGeom>
          <a:noFill/>
        </p:spPr>
        <p:txBody>
          <a:bodyPr wrap="square" lIns="0" rIns="0" tIns="0" bIns="0" anchor="t">
            <a:spAutoFit/>
          </a:bodyPr>
          <a:lstStyle/>
          <a:p>
            <a:pPr algn="ctr">
              <a:lnSpc>
                <a:spcPct val="100000"/>
              </a:lnSpc>
            </a:pPr>
            <a:r>
              <a:rPr sz="450" b="1" i="0" lang="en-US">
                <a:solidFill>
                  <a:srgbClr val="FFFFFF"/>
                </a:solidFill>
                <a:latin typeface="Segoe UI"/>
              </a:rPr>
              <a:t>WC</a:t>
            </a:r>
          </a:p>
        </p:txBody>
      </p:sp>
      <p:sp>
        <p:nvSpPr>
          <p:cNvPr id="80" name="TextBox 79"/>
          <p:cNvSpPr txBox="1"/>
          <p:nvPr/>
        </p:nvSpPr>
        <p:spPr>
          <a:xfrm>
            <a:off x="1170432" y="3611880"/>
            <a:ext cx="2249424" cy="137160"/>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Women's WC  ·  Foyer GF</a:t>
            </a:r>
          </a:p>
        </p:txBody>
      </p:sp>
      <p:sp>
        <p:nvSpPr>
          <p:cNvPr id="81" name="Rounded Rectangle 80"/>
          <p:cNvSpPr/>
          <p:nvPr/>
        </p:nvSpPr>
        <p:spPr>
          <a:xfrm>
            <a:off x="914400" y="3840480"/>
            <a:ext cx="182880" cy="182880"/>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914400" y="3872484"/>
            <a:ext cx="182880" cy="118872"/>
          </a:xfrm>
          <a:prstGeom prst="rect">
            <a:avLst/>
          </a:prstGeom>
          <a:noFill/>
        </p:spPr>
        <p:txBody>
          <a:bodyPr wrap="square" lIns="0" rIns="0" tIns="0" bIns="0" anchor="t">
            <a:spAutoFit/>
          </a:bodyPr>
          <a:lstStyle/>
          <a:p>
            <a:pPr algn="ctr">
              <a:lnSpc>
                <a:spcPct val="100000"/>
              </a:lnSpc>
            </a:pPr>
            <a:r>
              <a:rPr sz="450" b="1" i="0" lang="en-US">
                <a:solidFill>
                  <a:srgbClr val="FFFFFF"/>
                </a:solidFill>
                <a:latin typeface="Segoe UI"/>
              </a:rPr>
              <a:t>♿</a:t>
            </a:r>
          </a:p>
        </p:txBody>
      </p:sp>
      <p:sp>
        <p:nvSpPr>
          <p:cNvPr id="83" name="TextBox 82"/>
          <p:cNvSpPr txBox="1"/>
          <p:nvPr/>
        </p:nvSpPr>
        <p:spPr>
          <a:xfrm>
            <a:off x="1170432" y="3858768"/>
            <a:ext cx="2249424" cy="137160"/>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Accessible WC  ·  Foyer GF</a:t>
            </a:r>
          </a:p>
        </p:txBody>
      </p:sp>
      <p:sp>
        <p:nvSpPr>
          <p:cNvPr id="84" name="TextBox 83"/>
          <p:cNvSpPr txBox="1"/>
          <p:nvPr/>
        </p:nvSpPr>
        <p:spPr>
          <a:xfrm>
            <a:off x="914400" y="4114800"/>
            <a:ext cx="2523744" cy="128016"/>
          </a:xfrm>
          <a:prstGeom prst="rect">
            <a:avLst/>
          </a:prstGeom>
          <a:noFill/>
        </p:spPr>
        <p:txBody>
          <a:bodyPr wrap="square" lIns="0" rIns="0" tIns="0" bIns="0" anchor="t">
            <a:spAutoFit/>
          </a:bodyPr>
          <a:lstStyle/>
          <a:p>
            <a:pPr algn="l">
              <a:lnSpc>
                <a:spcPct val="100000"/>
              </a:lnSpc>
            </a:pPr>
            <a:r>
              <a:rPr sz="600" b="1" i="0" lang="en-US">
                <a:solidFill>
                  <a:srgbClr val="0B3A5D"/>
                </a:solidFill>
                <a:latin typeface="Segoe UI"/>
              </a:rPr>
              <a:t>Available on other floors:</a:t>
            </a:r>
          </a:p>
        </p:txBody>
      </p:sp>
      <p:sp>
        <p:nvSpPr>
          <p:cNvPr id="85" name="Rounded Rectangle 84"/>
          <p:cNvSpPr/>
          <p:nvPr/>
        </p:nvSpPr>
        <p:spPr>
          <a:xfrm>
            <a:off x="914400" y="4279392"/>
            <a:ext cx="868680" cy="20116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914400" y="4306824"/>
            <a:ext cx="868680"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1st floor  (3)</a:t>
            </a:r>
          </a:p>
        </p:txBody>
      </p:sp>
      <p:sp>
        <p:nvSpPr>
          <p:cNvPr id="87" name="Oval 86"/>
          <p:cNvSpPr/>
          <p:nvPr/>
        </p:nvSpPr>
        <p:spPr>
          <a:xfrm>
            <a:off x="6647687" y="16550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6647687" y="17145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9" name="Oval 88"/>
          <p:cNvSpPr/>
          <p:nvPr/>
        </p:nvSpPr>
        <p:spPr>
          <a:xfrm>
            <a:off x="466344" y="24505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466344" y="251002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91" name="Oval 90"/>
          <p:cNvSpPr/>
          <p:nvPr/>
        </p:nvSpPr>
        <p:spPr>
          <a:xfrm>
            <a:off x="466344" y="29626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466344" y="302209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93" name="Oval 92"/>
          <p:cNvSpPr/>
          <p:nvPr/>
        </p:nvSpPr>
        <p:spPr>
          <a:xfrm>
            <a:off x="466344" y="34472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TextBox 93"/>
          <p:cNvSpPr txBox="1"/>
          <p:nvPr/>
        </p:nvSpPr>
        <p:spPr>
          <a:xfrm>
            <a:off x="466344" y="350672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5" name="TextBox 94"/>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Magnifier and quick filters</a:t>
            </a:r>
          </a:p>
        </p:txBody>
      </p:sp>
      <p:sp>
        <p:nvSpPr>
          <p:cNvPr id="96" name="TextBox 95"/>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magnifier</a:t>
            </a:r>
          </a:p>
        </p:txBody>
      </p:sp>
      <p:sp>
        <p:nvSpPr>
          <p:cNvPr id="97" name="TextBox 96"/>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Opens the search field for exhibitors, booths and places. On the full-screen map it is always there.</a:t>
            </a:r>
          </a:p>
        </p:txBody>
      </p:sp>
      <p:sp>
        <p:nvSpPr>
          <p:cNvPr id="98" name="TextBox 97"/>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Quick filters</a:t>
            </a:r>
          </a:p>
        </p:txBody>
      </p:sp>
      <p:sp>
        <p:nvSpPr>
          <p:cNvPr id="99" name="TextBox 98"/>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One button per group - restrooms, food &amp; drinks, first aid … It only appears when there is something to find.</a:t>
            </a:r>
          </a:p>
        </p:txBody>
      </p:sp>
      <p:sp>
        <p:nvSpPr>
          <p:cNvPr id="100" name="TextBox 99"/>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Subgroups</a:t>
            </a:r>
          </a:p>
        </p:txBody>
      </p:sp>
      <p:sp>
        <p:nvSpPr>
          <p:cNvPr id="101" name="TextBox 100"/>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With counters, such as “Men's WC (2)”. They filter the list without moving the map.</a:t>
            </a:r>
          </a:p>
        </p:txBody>
      </p:sp>
      <p:sp>
        <p:nvSpPr>
          <p:cNvPr id="102" name="TextBox 101"/>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The hits</a:t>
            </a:r>
          </a:p>
        </p:txBody>
      </p:sp>
      <p:sp>
        <p:nvSpPr>
          <p:cNvPr id="103" name="TextBox 102"/>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Places with their pictogram, exhibitors with their logo. Below “Available on other floors:” with one button per floor.</a:t>
            </a:r>
          </a:p>
        </p:txBody>
      </p:sp>
      <p:sp>
        <p:nvSpPr>
          <p:cNvPr id="104" name="Rectangle 103"/>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7" name="TextBox 106"/>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Switch it on under </a:t>
            </a:r>
            <a:r>
              <a:rPr sz="1000" b="0" i="0" lang="en-US">
                <a:solidFill>
                  <a:srgbClr val="2B3844"/>
                </a:solidFill>
                <a:latin typeface="Consolas"/>
              </a:rPr>
              <a:t>Settings → Functions &amp; Defaults</a:t>
            </a:r>
            <a:r>
              <a:rPr sz="1000" b="0" i="0" lang="en-US">
                <a:solidFill>
                  <a:srgbClr val="2B3844"/>
                </a:solidFill>
                <a:latin typeface="Segoe UI"/>
              </a:rPr>
              <a:t>, card </a:t>
            </a:r>
            <a:r>
              <a:rPr sz="1000" b="1" i="0" lang="en-US">
                <a:solidFill>
                  <a:srgbClr val="2B3844"/>
                </a:solidFill>
                <a:latin typeface="Segoe UI"/>
              </a:rPr>
              <a:t>Hall Plan Search &amp; Quick Filters</a:t>
            </a:r>
            <a:r>
              <a:rPr sz="1000" b="0" i="0" lang="en-US">
                <a:solidFill>
                  <a:srgbClr val="2B3844"/>
                </a:solidFill>
                <a:latin typeface="Segoe UI"/>
              </a:rPr>
              <a:t>. There you also assign exhibitors to each quick filter - for instance the category “Food” to Food &amp; Drinks.</a:t>
            </a:r>
          </a:p>
        </p:txBody>
      </p:sp>
      <p:sp>
        <p:nvSpPr>
          <p:cNvPr id="108" name="Rectangle 10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110" name="TextBox 10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111 / 153</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nine quick filters and what they find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Quick filter</a:t>
            </a:r>
          </a:p>
        </p:txBody>
      </p:sp>
      <p:sp>
        <p:nvSpPr>
          <p:cNvPr id="8" name="TextBox 7"/>
          <p:cNvSpPr txBox="1"/>
          <p:nvPr/>
        </p:nvSpPr>
        <p:spPr>
          <a:xfrm>
            <a:off x="3052720" y="1435608"/>
            <a:ext cx="4020926"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Finds for example</a:t>
            </a:r>
          </a:p>
        </p:txBody>
      </p:sp>
      <p:sp>
        <p:nvSpPr>
          <p:cNvPr id="9" name="TextBox 8"/>
          <p:cNvSpPr txBox="1"/>
          <p:nvPr/>
        </p:nvSpPr>
        <p:spPr>
          <a:xfrm>
            <a:off x="7256527" y="1435608"/>
            <a:ext cx="4295087"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Key in the plan</a:t>
            </a:r>
          </a:p>
        </p:txBody>
      </p:sp>
      <p:sp>
        <p:nvSpPr>
          <p:cNvPr id="10" name="TextBox 9"/>
          <p:cNvSpPr txBox="1"/>
          <p:nvPr/>
        </p:nvSpPr>
        <p:spPr>
          <a:xfrm>
            <a:off x="676656" y="1809115"/>
            <a:ext cx="2193184"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Restrooms / WC</a:t>
            </a:r>
          </a:p>
        </p:txBody>
      </p:sp>
      <p:sp>
        <p:nvSpPr>
          <p:cNvPr id="11" name="TextBox 10"/>
          <p:cNvSpPr txBox="1"/>
          <p:nvPr/>
        </p:nvSpPr>
        <p:spPr>
          <a:xfrm>
            <a:off x="3052720" y="1809115"/>
            <a:ext cx="40209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WC, men, women, accessible WC, baby changing</a:t>
            </a:r>
          </a:p>
        </p:txBody>
      </p:sp>
      <p:sp>
        <p:nvSpPr>
          <p:cNvPr id="12" name="TextBox 11"/>
          <p:cNvSpPr txBox="1"/>
          <p:nvPr/>
        </p:nvSpPr>
        <p:spPr>
          <a:xfrm>
            <a:off x="7256527" y="1809115"/>
            <a:ext cx="429508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wc</a:t>
            </a:r>
            <a:r>
              <a:rPr sz="900" b="0" i="0" lang="en-US">
                <a:solidFill>
                  <a:srgbClr val="1F2933"/>
                </a:solidFill>
                <a:latin typeface="Segoe UI"/>
              </a:rPr>
              <a:t>, </a:t>
            </a:r>
            <a:r>
              <a:rPr sz="900" b="0" i="0" lang="en-US">
                <a:solidFill>
                  <a:srgbClr val="1F2933"/>
                </a:solidFill>
                <a:latin typeface="Consolas"/>
              </a:rPr>
              <a:t>wc-male</a:t>
            </a:r>
            <a:r>
              <a:rPr sz="900" b="0" i="0" lang="en-US">
                <a:solidFill>
                  <a:srgbClr val="1F2933"/>
                </a:solidFill>
                <a:latin typeface="Segoe UI"/>
              </a:rPr>
              <a:t>, </a:t>
            </a:r>
            <a:r>
              <a:rPr sz="900" b="0" i="0" lang="en-US">
                <a:solidFill>
                  <a:srgbClr val="1F2933"/>
                </a:solidFill>
                <a:latin typeface="Consolas"/>
              </a:rPr>
              <a:t>wc-female</a:t>
            </a:r>
            <a:r>
              <a:rPr sz="900" b="0" i="0" lang="en-US">
                <a:solidFill>
                  <a:srgbClr val="1F2933"/>
                </a:solidFill>
                <a:latin typeface="Segoe UI"/>
              </a:rPr>
              <a:t>, </a:t>
            </a:r>
            <a:r>
              <a:rPr sz="900" b="0" i="0" lang="en-US">
                <a:solidFill>
                  <a:srgbClr val="1F2933"/>
                </a:solidFill>
                <a:latin typeface="Consolas"/>
              </a:rPr>
              <a:t>wc-accessible</a:t>
            </a:r>
            <a:r>
              <a:rPr sz="900" b="0" i="0" lang="en-US">
                <a:solidFill>
                  <a:srgbClr val="1F2933"/>
                </a:solidFill>
                <a:latin typeface="Segoe UI"/>
              </a:rPr>
              <a:t>, </a:t>
            </a:r>
            <a:r>
              <a:rPr sz="900" b="0" i="0" lang="en-US">
                <a:solidFill>
                  <a:srgbClr val="1F2933"/>
                </a:solidFill>
                <a:latin typeface="Consolas"/>
              </a:rPr>
              <a:t>baby</a:t>
            </a:r>
          </a:p>
        </p:txBody>
      </p:sp>
      <p:sp>
        <p:nvSpPr>
          <p:cNvPr id="13" name="Rectangle 12"/>
          <p:cNvSpPr/>
          <p:nvPr/>
        </p:nvSpPr>
        <p:spPr>
          <a:xfrm>
            <a:off x="566928" y="20888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88896"/>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33803"/>
            <a:ext cx="2193184"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Food &amp; Drinks</a:t>
            </a:r>
          </a:p>
        </p:txBody>
      </p:sp>
      <p:sp>
        <p:nvSpPr>
          <p:cNvPr id="16" name="TextBox 15"/>
          <p:cNvSpPr txBox="1"/>
          <p:nvPr/>
        </p:nvSpPr>
        <p:spPr>
          <a:xfrm>
            <a:off x="3052720" y="2233803"/>
            <a:ext cx="40209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Food, food truck, café, drinks, drinking water</a:t>
            </a:r>
          </a:p>
        </p:txBody>
      </p:sp>
      <p:sp>
        <p:nvSpPr>
          <p:cNvPr id="17" name="TextBox 16"/>
          <p:cNvSpPr txBox="1"/>
          <p:nvPr/>
        </p:nvSpPr>
        <p:spPr>
          <a:xfrm>
            <a:off x="7256527" y="2233803"/>
            <a:ext cx="429508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food</a:t>
            </a:r>
            <a:r>
              <a:rPr sz="900" b="0" i="0" lang="en-US">
                <a:solidFill>
                  <a:srgbClr val="1F2933"/>
                </a:solidFill>
                <a:latin typeface="Segoe UI"/>
              </a:rPr>
              <a:t>, </a:t>
            </a:r>
            <a:r>
              <a:rPr sz="900" b="0" i="0" lang="en-US">
                <a:solidFill>
                  <a:srgbClr val="1F2933"/>
                </a:solidFill>
                <a:latin typeface="Consolas"/>
              </a:rPr>
              <a:t>foodtruck</a:t>
            </a:r>
            <a:r>
              <a:rPr sz="900" b="0" i="0" lang="en-US">
                <a:solidFill>
                  <a:srgbClr val="1F2933"/>
                </a:solidFill>
                <a:latin typeface="Segoe UI"/>
              </a:rPr>
              <a:t>, </a:t>
            </a:r>
            <a:r>
              <a:rPr sz="900" b="0" i="0" lang="en-US">
                <a:solidFill>
                  <a:srgbClr val="1F2933"/>
                </a:solidFill>
                <a:latin typeface="Consolas"/>
              </a:rPr>
              <a:t>cafe</a:t>
            </a:r>
            <a:r>
              <a:rPr sz="900" b="0" i="0" lang="en-US">
                <a:solidFill>
                  <a:srgbClr val="1F2933"/>
                </a:solidFill>
                <a:latin typeface="Segoe UI"/>
              </a:rPr>
              <a:t>, </a:t>
            </a:r>
            <a:r>
              <a:rPr sz="900" b="0" i="0" lang="en-US">
                <a:solidFill>
                  <a:srgbClr val="1F2933"/>
                </a:solidFill>
                <a:latin typeface="Consolas"/>
              </a:rPr>
              <a:t>drinks</a:t>
            </a:r>
            <a:r>
              <a:rPr sz="900" b="0" i="0" lang="en-US">
                <a:solidFill>
                  <a:srgbClr val="1F2933"/>
                </a:solidFill>
                <a:latin typeface="Segoe UI"/>
              </a:rPr>
              <a:t>, </a:t>
            </a:r>
            <a:r>
              <a:rPr sz="900" b="0" i="0" lang="en-US">
                <a:solidFill>
                  <a:srgbClr val="1F2933"/>
                </a:solidFill>
                <a:latin typeface="Consolas"/>
              </a:rPr>
              <a:t>water</a:t>
            </a:r>
          </a:p>
        </p:txBody>
      </p:sp>
      <p:sp>
        <p:nvSpPr>
          <p:cNvPr id="18" name="Rectangle 17"/>
          <p:cNvSpPr/>
          <p:nvPr/>
        </p:nvSpPr>
        <p:spPr>
          <a:xfrm>
            <a:off x="566928" y="25135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8490"/>
            <a:ext cx="2193184"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Info &amp; Service</a:t>
            </a:r>
          </a:p>
        </p:txBody>
      </p:sp>
      <p:sp>
        <p:nvSpPr>
          <p:cNvPr id="20" name="TextBox 19"/>
          <p:cNvSpPr txBox="1"/>
          <p:nvPr/>
        </p:nvSpPr>
        <p:spPr>
          <a:xfrm>
            <a:off x="3052720" y="2658490"/>
            <a:ext cx="40209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Information, cash desk, cloakroom, lockers, Wi-Fi</a:t>
            </a:r>
          </a:p>
        </p:txBody>
      </p:sp>
      <p:sp>
        <p:nvSpPr>
          <p:cNvPr id="21" name="TextBox 20"/>
          <p:cNvSpPr txBox="1"/>
          <p:nvPr/>
        </p:nvSpPr>
        <p:spPr>
          <a:xfrm>
            <a:off x="7256527" y="2658490"/>
            <a:ext cx="429508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info</a:t>
            </a:r>
            <a:r>
              <a:rPr sz="900" b="0" i="0" lang="en-US">
                <a:solidFill>
                  <a:srgbClr val="1F2933"/>
                </a:solidFill>
                <a:latin typeface="Segoe UI"/>
              </a:rPr>
              <a:t>, </a:t>
            </a:r>
            <a:r>
              <a:rPr sz="900" b="0" i="0" lang="en-US">
                <a:solidFill>
                  <a:srgbClr val="1F2933"/>
                </a:solidFill>
                <a:latin typeface="Consolas"/>
              </a:rPr>
              <a:t>cashier</a:t>
            </a:r>
            <a:r>
              <a:rPr sz="900" b="0" i="0" lang="en-US">
                <a:solidFill>
                  <a:srgbClr val="1F2933"/>
                </a:solidFill>
                <a:latin typeface="Segoe UI"/>
              </a:rPr>
              <a:t>, </a:t>
            </a:r>
            <a:r>
              <a:rPr sz="900" b="0" i="0" lang="en-US">
                <a:solidFill>
                  <a:srgbClr val="1F2933"/>
                </a:solidFill>
                <a:latin typeface="Consolas"/>
              </a:rPr>
              <a:t>wardrobe</a:t>
            </a:r>
            <a:r>
              <a:rPr sz="900" b="0" i="0" lang="en-US">
                <a:solidFill>
                  <a:srgbClr val="1F2933"/>
                </a:solidFill>
                <a:latin typeface="Segoe UI"/>
              </a:rPr>
              <a:t>, </a:t>
            </a:r>
            <a:r>
              <a:rPr sz="900" b="0" i="0" lang="en-US">
                <a:solidFill>
                  <a:srgbClr val="1F2933"/>
                </a:solidFill>
                <a:latin typeface="Consolas"/>
              </a:rPr>
              <a:t>lockers</a:t>
            </a:r>
            <a:r>
              <a:rPr sz="900" b="0" i="0" lang="en-US">
                <a:solidFill>
                  <a:srgbClr val="1F2933"/>
                </a:solidFill>
                <a:latin typeface="Segoe UI"/>
              </a:rPr>
              <a:t>, </a:t>
            </a:r>
            <a:r>
              <a:rPr sz="900" b="0" i="0" lang="en-US">
                <a:solidFill>
                  <a:srgbClr val="1F2933"/>
                </a:solidFill>
                <a:latin typeface="Consolas"/>
              </a:rPr>
              <a:t>wifi</a:t>
            </a:r>
            <a:r>
              <a:rPr sz="900" b="0" i="0" lang="en-US">
                <a:solidFill>
                  <a:srgbClr val="1F2933"/>
                </a:solidFill>
                <a:latin typeface="Segoe UI"/>
              </a:rPr>
              <a:t> …</a:t>
            </a:r>
          </a:p>
        </p:txBody>
      </p:sp>
      <p:sp>
        <p:nvSpPr>
          <p:cNvPr id="22" name="Rectangle 21"/>
          <p:cNvSpPr/>
          <p:nvPr/>
        </p:nvSpPr>
        <p:spPr>
          <a:xfrm>
            <a:off x="566928" y="293827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38271"/>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83178"/>
            <a:ext cx="2193184"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Building &amp; Navigation</a:t>
            </a:r>
          </a:p>
        </p:txBody>
      </p:sp>
      <p:sp>
        <p:nvSpPr>
          <p:cNvPr id="25" name="TextBox 24"/>
          <p:cNvSpPr txBox="1"/>
          <p:nvPr/>
        </p:nvSpPr>
        <p:spPr>
          <a:xfrm>
            <a:off x="3052720" y="3083178"/>
            <a:ext cx="40209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Entrance, stairs, escalators, elevator, ramp</a:t>
            </a:r>
          </a:p>
        </p:txBody>
      </p:sp>
      <p:sp>
        <p:nvSpPr>
          <p:cNvPr id="26" name="TextBox 25"/>
          <p:cNvSpPr txBox="1"/>
          <p:nvPr/>
        </p:nvSpPr>
        <p:spPr>
          <a:xfrm>
            <a:off x="7256527" y="3083178"/>
            <a:ext cx="429508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entrance</a:t>
            </a:r>
            <a:r>
              <a:rPr sz="900" b="0" i="0" lang="en-US">
                <a:solidFill>
                  <a:srgbClr val="1F2933"/>
                </a:solidFill>
                <a:latin typeface="Segoe UI"/>
              </a:rPr>
              <a:t>, </a:t>
            </a:r>
            <a:r>
              <a:rPr sz="900" b="0" i="0" lang="en-US">
                <a:solidFill>
                  <a:srgbClr val="1F2933"/>
                </a:solidFill>
                <a:latin typeface="Consolas"/>
              </a:rPr>
              <a:t>stairs</a:t>
            </a:r>
            <a:r>
              <a:rPr sz="900" b="0" i="0" lang="en-US">
                <a:solidFill>
                  <a:srgbClr val="1F2933"/>
                </a:solidFill>
                <a:latin typeface="Segoe UI"/>
              </a:rPr>
              <a:t>, </a:t>
            </a:r>
            <a:r>
              <a:rPr sz="900" b="0" i="0" lang="en-US">
                <a:solidFill>
                  <a:srgbClr val="1F2933"/>
                </a:solidFill>
                <a:latin typeface="Consolas"/>
              </a:rPr>
              <a:t>escalator</a:t>
            </a:r>
            <a:r>
              <a:rPr sz="900" b="0" i="0" lang="en-US">
                <a:solidFill>
                  <a:srgbClr val="1F2933"/>
                </a:solidFill>
                <a:latin typeface="Segoe UI"/>
              </a:rPr>
              <a:t>, </a:t>
            </a:r>
            <a:r>
              <a:rPr sz="900" b="0" i="0" lang="en-US">
                <a:solidFill>
                  <a:srgbClr val="1F2933"/>
                </a:solidFill>
                <a:latin typeface="Consolas"/>
              </a:rPr>
              <a:t>elevator</a:t>
            </a:r>
            <a:r>
              <a:rPr sz="900" b="0" i="0" lang="en-US">
                <a:solidFill>
                  <a:srgbClr val="1F2933"/>
                </a:solidFill>
                <a:latin typeface="Segoe UI"/>
              </a:rPr>
              <a:t>, </a:t>
            </a:r>
            <a:r>
              <a:rPr sz="900" b="0" i="0" lang="en-US">
                <a:solidFill>
                  <a:srgbClr val="1F2933"/>
                </a:solidFill>
                <a:latin typeface="Consolas"/>
              </a:rPr>
              <a:t>ramp</a:t>
            </a:r>
            <a:r>
              <a:rPr sz="900" b="0" i="0" lang="en-US">
                <a:solidFill>
                  <a:srgbClr val="1F2933"/>
                </a:solidFill>
                <a:latin typeface="Segoe UI"/>
              </a:rPr>
              <a:t> …</a:t>
            </a:r>
          </a:p>
        </p:txBody>
      </p:sp>
      <p:sp>
        <p:nvSpPr>
          <p:cNvPr id="27" name="Rectangle 26"/>
          <p:cNvSpPr/>
          <p:nvPr/>
        </p:nvSpPr>
        <p:spPr>
          <a:xfrm>
            <a:off x="566928" y="336295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507866"/>
            <a:ext cx="2193184"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First Aid &amp; Safety</a:t>
            </a:r>
          </a:p>
        </p:txBody>
      </p:sp>
      <p:sp>
        <p:nvSpPr>
          <p:cNvPr id="29" name="TextBox 28"/>
          <p:cNvSpPr txBox="1"/>
          <p:nvPr/>
        </p:nvSpPr>
        <p:spPr>
          <a:xfrm>
            <a:off x="3052720" y="3507866"/>
            <a:ext cx="40209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First aid, AED, security, emergency exit, assembly point</a:t>
            </a:r>
          </a:p>
        </p:txBody>
      </p:sp>
      <p:sp>
        <p:nvSpPr>
          <p:cNvPr id="30" name="TextBox 29"/>
          <p:cNvSpPr txBox="1"/>
          <p:nvPr/>
        </p:nvSpPr>
        <p:spPr>
          <a:xfrm>
            <a:off x="7256527" y="3507866"/>
            <a:ext cx="429508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first-aid</a:t>
            </a:r>
            <a:r>
              <a:rPr sz="900" b="0" i="0" lang="en-US">
                <a:solidFill>
                  <a:srgbClr val="1F2933"/>
                </a:solidFill>
                <a:latin typeface="Segoe UI"/>
              </a:rPr>
              <a:t>, </a:t>
            </a:r>
            <a:r>
              <a:rPr sz="900" b="0" i="0" lang="en-US">
                <a:solidFill>
                  <a:srgbClr val="1F2933"/>
                </a:solidFill>
                <a:latin typeface="Consolas"/>
              </a:rPr>
              <a:t>aed</a:t>
            </a:r>
            <a:r>
              <a:rPr sz="900" b="0" i="0" lang="en-US">
                <a:solidFill>
                  <a:srgbClr val="1F2933"/>
                </a:solidFill>
                <a:latin typeface="Segoe UI"/>
              </a:rPr>
              <a:t>, </a:t>
            </a:r>
            <a:r>
              <a:rPr sz="900" b="0" i="0" lang="en-US">
                <a:solidFill>
                  <a:srgbClr val="1F2933"/>
                </a:solidFill>
                <a:latin typeface="Consolas"/>
              </a:rPr>
              <a:t>security</a:t>
            </a:r>
            <a:r>
              <a:rPr sz="900" b="0" i="0" lang="en-US">
                <a:solidFill>
                  <a:srgbClr val="1F2933"/>
                </a:solidFill>
                <a:latin typeface="Segoe UI"/>
              </a:rPr>
              <a:t>, </a:t>
            </a:r>
            <a:r>
              <a:rPr sz="900" b="0" i="0" lang="en-US">
                <a:solidFill>
                  <a:srgbClr val="1F2933"/>
                </a:solidFill>
                <a:latin typeface="Consolas"/>
              </a:rPr>
              <a:t>exit</a:t>
            </a:r>
            <a:r>
              <a:rPr sz="900" b="0" i="0" lang="en-US">
                <a:solidFill>
                  <a:srgbClr val="1F2933"/>
                </a:solidFill>
                <a:latin typeface="Segoe UI"/>
              </a:rPr>
              <a:t>, </a:t>
            </a:r>
            <a:r>
              <a:rPr sz="900" b="0" i="0" lang="en-US">
                <a:solidFill>
                  <a:srgbClr val="1F2933"/>
                </a:solidFill>
                <a:latin typeface="Consolas"/>
              </a:rPr>
              <a:t>meeting-point</a:t>
            </a:r>
            <a:r>
              <a:rPr sz="900" b="0" i="0" lang="en-US">
                <a:solidFill>
                  <a:srgbClr val="1F2933"/>
                </a:solidFill>
                <a:latin typeface="Segoe UI"/>
              </a:rPr>
              <a:t> …</a:t>
            </a:r>
          </a:p>
        </p:txBody>
      </p:sp>
      <p:sp>
        <p:nvSpPr>
          <p:cNvPr id="31" name="Rectangle 30"/>
          <p:cNvSpPr/>
          <p:nvPr/>
        </p:nvSpPr>
        <p:spPr>
          <a:xfrm>
            <a:off x="566928" y="37876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87647"/>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32554"/>
            <a:ext cx="2193184"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Accessibility</a:t>
            </a:r>
          </a:p>
        </p:txBody>
      </p:sp>
      <p:sp>
        <p:nvSpPr>
          <p:cNvPr id="34" name="TextBox 33"/>
          <p:cNvSpPr txBox="1"/>
          <p:nvPr/>
        </p:nvSpPr>
        <p:spPr>
          <a:xfrm>
            <a:off x="3052720" y="3932554"/>
            <a:ext cx="40209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Accessible WC, elevator, ramp, moving walkway</a:t>
            </a:r>
          </a:p>
        </p:txBody>
      </p:sp>
      <p:sp>
        <p:nvSpPr>
          <p:cNvPr id="35" name="TextBox 34"/>
          <p:cNvSpPr txBox="1"/>
          <p:nvPr/>
        </p:nvSpPr>
        <p:spPr>
          <a:xfrm>
            <a:off x="7256527" y="3932554"/>
            <a:ext cx="429508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wc-accessible</a:t>
            </a:r>
            <a:r>
              <a:rPr sz="900" b="0" i="0" lang="en-US">
                <a:solidFill>
                  <a:srgbClr val="1F2933"/>
                </a:solidFill>
                <a:latin typeface="Segoe UI"/>
              </a:rPr>
              <a:t>, </a:t>
            </a:r>
            <a:r>
              <a:rPr sz="900" b="0" i="0" lang="en-US">
                <a:solidFill>
                  <a:srgbClr val="1F2933"/>
                </a:solidFill>
                <a:latin typeface="Consolas"/>
              </a:rPr>
              <a:t>elevator</a:t>
            </a:r>
            <a:r>
              <a:rPr sz="900" b="0" i="0" lang="en-US">
                <a:solidFill>
                  <a:srgbClr val="1F2933"/>
                </a:solidFill>
                <a:latin typeface="Segoe UI"/>
              </a:rPr>
              <a:t>, </a:t>
            </a:r>
            <a:r>
              <a:rPr sz="900" b="0" i="0" lang="en-US">
                <a:solidFill>
                  <a:srgbClr val="1F2933"/>
                </a:solidFill>
                <a:latin typeface="Consolas"/>
              </a:rPr>
              <a:t>ramp</a:t>
            </a:r>
            <a:r>
              <a:rPr sz="900" b="0" i="0" lang="en-US">
                <a:solidFill>
                  <a:srgbClr val="1F2933"/>
                </a:solidFill>
                <a:latin typeface="Segoe UI"/>
              </a:rPr>
              <a:t>, </a:t>
            </a:r>
            <a:r>
              <a:rPr sz="900" b="0" i="0" lang="en-US">
                <a:solidFill>
                  <a:srgbClr val="1F2933"/>
                </a:solidFill>
                <a:latin typeface="Consolas"/>
              </a:rPr>
              <a:t>travelator</a:t>
            </a:r>
            <a:r>
              <a:rPr sz="900" b="0" i="0" lang="en-US">
                <a:solidFill>
                  <a:srgbClr val="1F2933"/>
                </a:solidFill>
                <a:latin typeface="Segoe UI"/>
              </a:rPr>
              <a:t> …</a:t>
            </a:r>
          </a:p>
        </p:txBody>
      </p:sp>
      <p:sp>
        <p:nvSpPr>
          <p:cNvPr id="36" name="Rectangle 35"/>
          <p:cNvSpPr/>
          <p:nvPr/>
        </p:nvSpPr>
        <p:spPr>
          <a:xfrm>
            <a:off x="566928" y="4212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357242"/>
            <a:ext cx="2193184"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Travel &amp; Parking</a:t>
            </a:r>
          </a:p>
        </p:txBody>
      </p:sp>
      <p:sp>
        <p:nvSpPr>
          <p:cNvPr id="38" name="TextBox 37"/>
          <p:cNvSpPr txBox="1"/>
          <p:nvPr/>
        </p:nvSpPr>
        <p:spPr>
          <a:xfrm>
            <a:off x="3052720" y="4357242"/>
            <a:ext cx="40209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Parking, train, bus, taxi, bicycle parking</a:t>
            </a:r>
          </a:p>
        </p:txBody>
      </p:sp>
      <p:sp>
        <p:nvSpPr>
          <p:cNvPr id="39" name="TextBox 38"/>
          <p:cNvSpPr txBox="1"/>
          <p:nvPr/>
        </p:nvSpPr>
        <p:spPr>
          <a:xfrm>
            <a:off x="7256527" y="4357242"/>
            <a:ext cx="429508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parking</a:t>
            </a:r>
            <a:r>
              <a:rPr sz="900" b="0" i="0" lang="en-US">
                <a:solidFill>
                  <a:srgbClr val="1F2933"/>
                </a:solidFill>
                <a:latin typeface="Segoe UI"/>
              </a:rPr>
              <a:t>, </a:t>
            </a:r>
            <a:r>
              <a:rPr sz="900" b="0" i="0" lang="en-US">
                <a:solidFill>
                  <a:srgbClr val="1F2933"/>
                </a:solidFill>
                <a:latin typeface="Consolas"/>
              </a:rPr>
              <a:t>train</a:t>
            </a:r>
            <a:r>
              <a:rPr sz="900" b="0" i="0" lang="en-US">
                <a:solidFill>
                  <a:srgbClr val="1F2933"/>
                </a:solidFill>
                <a:latin typeface="Segoe UI"/>
              </a:rPr>
              <a:t>, </a:t>
            </a:r>
            <a:r>
              <a:rPr sz="900" b="0" i="0" lang="en-US">
                <a:solidFill>
                  <a:srgbClr val="1F2933"/>
                </a:solidFill>
                <a:latin typeface="Consolas"/>
              </a:rPr>
              <a:t>bus</a:t>
            </a:r>
            <a:r>
              <a:rPr sz="900" b="0" i="0" lang="en-US">
                <a:solidFill>
                  <a:srgbClr val="1F2933"/>
                </a:solidFill>
                <a:latin typeface="Segoe UI"/>
              </a:rPr>
              <a:t>, </a:t>
            </a:r>
            <a:r>
              <a:rPr sz="900" b="0" i="0" lang="en-US">
                <a:solidFill>
                  <a:srgbClr val="1F2933"/>
                </a:solidFill>
                <a:latin typeface="Consolas"/>
              </a:rPr>
              <a:t>taxi</a:t>
            </a:r>
            <a:r>
              <a:rPr sz="900" b="0" i="0" lang="en-US">
                <a:solidFill>
                  <a:srgbClr val="1F2933"/>
                </a:solidFill>
                <a:latin typeface="Segoe UI"/>
              </a:rPr>
              <a:t>, </a:t>
            </a:r>
            <a:r>
              <a:rPr sz="900" b="0" i="0" lang="en-US">
                <a:solidFill>
                  <a:srgbClr val="1F2933"/>
                </a:solidFill>
                <a:latin typeface="Consolas"/>
              </a:rPr>
              <a:t>bike</a:t>
            </a:r>
          </a:p>
        </p:txBody>
      </p:sp>
      <p:sp>
        <p:nvSpPr>
          <p:cNvPr id="40" name="Rectangle 39"/>
          <p:cNvSpPr/>
          <p:nvPr/>
        </p:nvSpPr>
        <p:spPr>
          <a:xfrm>
            <a:off x="566928" y="46370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637023"/>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81930"/>
            <a:ext cx="2193184"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Shops &amp; Lounges</a:t>
            </a:r>
          </a:p>
        </p:txBody>
      </p:sp>
      <p:sp>
        <p:nvSpPr>
          <p:cNvPr id="43" name="TextBox 42"/>
          <p:cNvSpPr txBox="1"/>
          <p:nvPr/>
        </p:nvSpPr>
        <p:spPr>
          <a:xfrm>
            <a:off x="3052720" y="4781930"/>
            <a:ext cx="40209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Shop, seating, rest area, smoking area, photo spot</a:t>
            </a:r>
          </a:p>
        </p:txBody>
      </p:sp>
      <p:sp>
        <p:nvSpPr>
          <p:cNvPr id="44" name="TextBox 43"/>
          <p:cNvSpPr txBox="1"/>
          <p:nvPr/>
        </p:nvSpPr>
        <p:spPr>
          <a:xfrm>
            <a:off x="7256527" y="4781930"/>
            <a:ext cx="429508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shop</a:t>
            </a:r>
            <a:r>
              <a:rPr sz="900" b="0" i="0" lang="en-US">
                <a:solidFill>
                  <a:srgbClr val="1F2933"/>
                </a:solidFill>
                <a:latin typeface="Segoe UI"/>
              </a:rPr>
              <a:t>, </a:t>
            </a:r>
            <a:r>
              <a:rPr sz="900" b="0" i="0" lang="en-US">
                <a:solidFill>
                  <a:srgbClr val="1F2933"/>
                </a:solidFill>
                <a:latin typeface="Consolas"/>
              </a:rPr>
              <a:t>seating</a:t>
            </a:r>
            <a:r>
              <a:rPr sz="900" b="0" i="0" lang="en-US">
                <a:solidFill>
                  <a:srgbClr val="1F2933"/>
                </a:solidFill>
                <a:latin typeface="Segoe UI"/>
              </a:rPr>
              <a:t>, </a:t>
            </a:r>
            <a:r>
              <a:rPr sz="900" b="0" i="0" lang="en-US">
                <a:solidFill>
                  <a:srgbClr val="1F2933"/>
                </a:solidFill>
                <a:latin typeface="Consolas"/>
              </a:rPr>
              <a:t>rest-area</a:t>
            </a:r>
            <a:r>
              <a:rPr sz="900" b="0" i="0" lang="en-US">
                <a:solidFill>
                  <a:srgbClr val="1F2933"/>
                </a:solidFill>
                <a:latin typeface="Segoe UI"/>
              </a:rPr>
              <a:t>, </a:t>
            </a:r>
            <a:r>
              <a:rPr sz="900" b="0" i="0" lang="en-US">
                <a:solidFill>
                  <a:srgbClr val="1F2933"/>
                </a:solidFill>
                <a:latin typeface="Consolas"/>
              </a:rPr>
              <a:t>smoking</a:t>
            </a:r>
            <a:r>
              <a:rPr sz="900" b="0" i="0" lang="en-US">
                <a:solidFill>
                  <a:srgbClr val="1F2933"/>
                </a:solidFill>
                <a:latin typeface="Segoe UI"/>
              </a:rPr>
              <a:t>, </a:t>
            </a:r>
            <a:r>
              <a:rPr sz="900" b="0" i="0" lang="en-US">
                <a:solidFill>
                  <a:srgbClr val="1F2933"/>
                </a:solidFill>
                <a:latin typeface="Consolas"/>
              </a:rPr>
              <a:t>photo</a:t>
            </a:r>
            <a:r>
              <a:rPr sz="900" b="0" i="0" lang="en-US">
                <a:solidFill>
                  <a:srgbClr val="1F2933"/>
                </a:solidFill>
                <a:latin typeface="Segoe UI"/>
              </a:rPr>
              <a:t> …</a:t>
            </a:r>
          </a:p>
        </p:txBody>
      </p:sp>
      <p:sp>
        <p:nvSpPr>
          <p:cNvPr id="45" name="Rectangle 44"/>
          <p:cNvSpPr/>
          <p:nvPr/>
        </p:nvSpPr>
        <p:spPr>
          <a:xfrm>
            <a:off x="566928" y="50617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206618"/>
            <a:ext cx="2193184"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Event &amp; Program</a:t>
            </a:r>
          </a:p>
        </p:txBody>
      </p:sp>
      <p:sp>
        <p:nvSpPr>
          <p:cNvPr id="47" name="TextBox 46"/>
          <p:cNvSpPr txBox="1"/>
          <p:nvPr/>
        </p:nvSpPr>
        <p:spPr>
          <a:xfrm>
            <a:off x="3052720" y="5206618"/>
            <a:ext cx="4020926"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Stage, theater, music</a:t>
            </a:r>
          </a:p>
        </p:txBody>
      </p:sp>
      <p:sp>
        <p:nvSpPr>
          <p:cNvPr id="48" name="TextBox 47"/>
          <p:cNvSpPr txBox="1"/>
          <p:nvPr/>
        </p:nvSpPr>
        <p:spPr>
          <a:xfrm>
            <a:off x="7256527" y="5206618"/>
            <a:ext cx="4295087"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Consolas"/>
              </a:rPr>
              <a:t>stage</a:t>
            </a:r>
            <a:r>
              <a:rPr sz="900" b="0" i="0" lang="en-US">
                <a:solidFill>
                  <a:srgbClr val="1F2933"/>
                </a:solidFill>
                <a:latin typeface="Segoe UI"/>
              </a:rPr>
              <a:t>, </a:t>
            </a:r>
            <a:r>
              <a:rPr sz="900" b="0" i="0" lang="en-US">
                <a:solidFill>
                  <a:srgbClr val="1F2933"/>
                </a:solidFill>
                <a:latin typeface="Consolas"/>
              </a:rPr>
              <a:t>theater</a:t>
            </a:r>
            <a:r>
              <a:rPr sz="900" b="0" i="0" lang="en-US">
                <a:solidFill>
                  <a:srgbClr val="1F2933"/>
                </a:solidFill>
                <a:latin typeface="Segoe UI"/>
              </a:rPr>
              <a:t>, </a:t>
            </a:r>
            <a:r>
              <a:rPr sz="900" b="0" i="0" lang="en-US">
                <a:solidFill>
                  <a:srgbClr val="1F2933"/>
                </a:solidFill>
                <a:latin typeface="Consolas"/>
              </a:rPr>
              <a:t>music</a:t>
            </a:r>
          </a:p>
        </p:txBody>
      </p:sp>
      <p:sp>
        <p:nvSpPr>
          <p:cNvPr id="49" name="Rectangle 48"/>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3" name="TextBox 52"/>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 place is found when its pictogram carries exactly this key as object name - in the graphics program e.g. </a:t>
            </a:r>
            <a:r>
              <a:rPr sz="1000" b="0" i="0" lang="en-US">
                <a:solidFill>
                  <a:srgbClr val="2B3844"/>
                </a:solidFill>
                <a:latin typeface="Consolas"/>
              </a:rPr>
              <a:t>wc-male-2</a:t>
            </a:r>
            <a:r>
              <a:rPr sz="1000" b="0" i="0" lang="en-US">
                <a:solidFill>
                  <a:srgbClr val="2B3844"/>
                </a:solidFill>
                <a:latin typeface="Segoe UI"/>
              </a:rPr>
              <a:t>. The hall plan designer sets it by itself. The complete list is in the technical documentation (document 06, section 16).</a:t>
            </a: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112 / 153</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Switching between floors and plans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329184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https://my-fair.com/hall-plan</a:t>
            </a:r>
          </a:p>
        </p:txBody>
      </p:sp>
      <p:sp>
        <p:nvSpPr>
          <p:cNvPr id="13" name="Rectangle 12"/>
          <p:cNvSpPr/>
          <p:nvPr/>
        </p:nvSpPr>
        <p:spPr>
          <a:xfrm>
            <a:off x="731520" y="1792224"/>
            <a:ext cx="6620255" cy="2724912"/>
          </a:xfrm>
          <a:prstGeom prst="rect">
            <a:avLst/>
          </a:prstGeom>
          <a:solidFill>
            <a:srgbClr val="F4F8FB"/>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1005840"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1005840" y="2176272"/>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B11</a:t>
            </a:r>
          </a:p>
        </p:txBody>
      </p:sp>
      <p:sp>
        <p:nvSpPr>
          <p:cNvPr id="16" name="Rectangle 15"/>
          <p:cNvSpPr/>
          <p:nvPr/>
        </p:nvSpPr>
        <p:spPr>
          <a:xfrm>
            <a:off x="1005840"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1005840" y="2688336"/>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B21</a:t>
            </a:r>
          </a:p>
        </p:txBody>
      </p:sp>
      <p:sp>
        <p:nvSpPr>
          <p:cNvPr id="18" name="Rectangle 17"/>
          <p:cNvSpPr/>
          <p:nvPr/>
        </p:nvSpPr>
        <p:spPr>
          <a:xfrm>
            <a:off x="1645920"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1645920" y="2176272"/>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B12</a:t>
            </a:r>
          </a:p>
        </p:txBody>
      </p:sp>
      <p:sp>
        <p:nvSpPr>
          <p:cNvPr id="20" name="Rectangle 19"/>
          <p:cNvSpPr/>
          <p:nvPr/>
        </p:nvSpPr>
        <p:spPr>
          <a:xfrm>
            <a:off x="1645920"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1645920" y="2688336"/>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B22</a:t>
            </a:r>
          </a:p>
        </p:txBody>
      </p:sp>
      <p:sp>
        <p:nvSpPr>
          <p:cNvPr id="22" name="Rectangle 21"/>
          <p:cNvSpPr/>
          <p:nvPr/>
        </p:nvSpPr>
        <p:spPr>
          <a:xfrm>
            <a:off x="2286000"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2286000" y="2176272"/>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B13</a:t>
            </a:r>
          </a:p>
        </p:txBody>
      </p:sp>
      <p:sp>
        <p:nvSpPr>
          <p:cNvPr id="24" name="Rectangle 23"/>
          <p:cNvSpPr/>
          <p:nvPr/>
        </p:nvSpPr>
        <p:spPr>
          <a:xfrm>
            <a:off x="2286000"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286000" y="2688336"/>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B23</a:t>
            </a:r>
          </a:p>
        </p:txBody>
      </p:sp>
      <p:sp>
        <p:nvSpPr>
          <p:cNvPr id="26" name="Rectangle 25"/>
          <p:cNvSpPr/>
          <p:nvPr/>
        </p:nvSpPr>
        <p:spPr>
          <a:xfrm>
            <a:off x="2926079"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2926079" y="2176272"/>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B14</a:t>
            </a:r>
          </a:p>
        </p:txBody>
      </p:sp>
      <p:sp>
        <p:nvSpPr>
          <p:cNvPr id="28" name="Rectangle 27"/>
          <p:cNvSpPr/>
          <p:nvPr/>
        </p:nvSpPr>
        <p:spPr>
          <a:xfrm>
            <a:off x="2926079"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926079" y="2688336"/>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B24</a:t>
            </a:r>
          </a:p>
        </p:txBody>
      </p:sp>
      <p:sp>
        <p:nvSpPr>
          <p:cNvPr id="30" name="Rectangle 29"/>
          <p:cNvSpPr/>
          <p:nvPr/>
        </p:nvSpPr>
        <p:spPr>
          <a:xfrm>
            <a:off x="3566159" y="2066544"/>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3566159" y="2176272"/>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B15</a:t>
            </a:r>
          </a:p>
        </p:txBody>
      </p:sp>
      <p:sp>
        <p:nvSpPr>
          <p:cNvPr id="32" name="Rectangle 31"/>
          <p:cNvSpPr/>
          <p:nvPr/>
        </p:nvSpPr>
        <p:spPr>
          <a:xfrm>
            <a:off x="3566159" y="2578608"/>
            <a:ext cx="548640"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566159" y="2688336"/>
            <a:ext cx="548640" cy="146304"/>
          </a:xfrm>
          <a:prstGeom prst="rect">
            <a:avLst/>
          </a:prstGeom>
          <a:noFill/>
        </p:spPr>
        <p:txBody>
          <a:bodyPr wrap="square" lIns="0" rIns="0" tIns="0" bIns="0" anchor="t">
            <a:spAutoFit/>
          </a:bodyPr>
          <a:lstStyle/>
          <a:p>
            <a:pPr algn="ctr">
              <a:lnSpc>
                <a:spcPct val="100000"/>
              </a:lnSpc>
            </a:pPr>
            <a:r>
              <a:rPr sz="650" b="0" i="0" lang="en-US">
                <a:solidFill>
                  <a:srgbClr val="505A64"/>
                </a:solidFill>
                <a:latin typeface="Segoe UI"/>
              </a:rPr>
              <a:t>B25</a:t>
            </a:r>
          </a:p>
        </p:txBody>
      </p:sp>
      <p:sp>
        <p:nvSpPr>
          <p:cNvPr id="34" name="Rectangle 33"/>
          <p:cNvSpPr/>
          <p:nvPr/>
        </p:nvSpPr>
        <p:spPr>
          <a:xfrm>
            <a:off x="1005840" y="3346704"/>
            <a:ext cx="822960" cy="512064"/>
          </a:xfrm>
          <a:prstGeom prst="rect">
            <a:avLst/>
          </a:prstGeom>
          <a:solidFill>
            <a:srgbClr val="FFFFFF"/>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1078992"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1197864"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1316736"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1435608"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1554480"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1673352" y="3419856"/>
            <a:ext cx="10972" cy="36576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ounded Rectangle 40"/>
          <p:cNvSpPr/>
          <p:nvPr/>
        </p:nvSpPr>
        <p:spPr>
          <a:xfrm>
            <a:off x="1920240" y="3493008"/>
            <a:ext cx="201168" cy="201168"/>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1920240" y="3534156"/>
            <a:ext cx="201168" cy="118872"/>
          </a:xfrm>
          <a:prstGeom prst="rect">
            <a:avLst/>
          </a:prstGeom>
          <a:noFill/>
        </p:spPr>
        <p:txBody>
          <a:bodyPr wrap="square" lIns="0" rIns="0" tIns="0" bIns="0" anchor="t">
            <a:spAutoFit/>
          </a:bodyPr>
          <a:lstStyle/>
          <a:p>
            <a:pPr algn="ctr">
              <a:lnSpc>
                <a:spcPct val="100000"/>
              </a:lnSpc>
            </a:pPr>
            <a:r>
              <a:rPr sz="450" b="1" i="0" lang="en-US">
                <a:solidFill>
                  <a:srgbClr val="FFFFFF"/>
                </a:solidFill>
                <a:latin typeface="Segoe UI"/>
              </a:rPr>
              <a:t>⇅</a:t>
            </a:r>
          </a:p>
        </p:txBody>
      </p:sp>
      <p:sp>
        <p:nvSpPr>
          <p:cNvPr id="43" name="Rounded Rectangle 42"/>
          <p:cNvSpPr/>
          <p:nvPr/>
        </p:nvSpPr>
        <p:spPr>
          <a:xfrm>
            <a:off x="2606039" y="3072384"/>
            <a:ext cx="2103120" cy="786384"/>
          </a:xfrm>
          <a:prstGeom prst="roundRect">
            <a:avLst>
              <a:gd name="adj" fmla="val 6000"/>
            </a:avLst>
          </a:prstGeom>
          <a:solidFill>
            <a:srgbClr val="FFFFFF"/>
          </a:solidFill>
          <a:ln w="1397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ounded Rectangle 43"/>
          <p:cNvSpPr/>
          <p:nvPr/>
        </p:nvSpPr>
        <p:spPr>
          <a:xfrm>
            <a:off x="2715768" y="3182112"/>
            <a:ext cx="201168" cy="201168"/>
          </a:xfrm>
          <a:prstGeom prst="roundRect">
            <a:avLst>
              <a:gd name="adj" fmla="val 18000"/>
            </a:avLst>
          </a:prstGeom>
          <a:solidFill>
            <a:srgbClr val="2271B1"/>
          </a:solidFill>
          <a:ln w="1016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2715768" y="3223260"/>
            <a:ext cx="201168" cy="118872"/>
          </a:xfrm>
          <a:prstGeom prst="rect">
            <a:avLst/>
          </a:prstGeom>
          <a:noFill/>
        </p:spPr>
        <p:txBody>
          <a:bodyPr wrap="square" lIns="0" rIns="0" tIns="0" bIns="0" anchor="t">
            <a:spAutoFit/>
          </a:bodyPr>
          <a:lstStyle/>
          <a:p>
            <a:pPr algn="ctr">
              <a:lnSpc>
                <a:spcPct val="100000"/>
              </a:lnSpc>
            </a:pPr>
            <a:r>
              <a:rPr sz="450" b="1" i="0" lang="en-US">
                <a:solidFill>
                  <a:srgbClr val="FFFFFF"/>
                </a:solidFill>
                <a:latin typeface="Segoe UI"/>
              </a:rPr>
              <a:t>⇅</a:t>
            </a:r>
          </a:p>
        </p:txBody>
      </p:sp>
      <p:sp>
        <p:nvSpPr>
          <p:cNvPr id="46" name="TextBox 45"/>
          <p:cNvSpPr txBox="1"/>
          <p:nvPr/>
        </p:nvSpPr>
        <p:spPr>
          <a:xfrm>
            <a:off x="2990087" y="3191256"/>
            <a:ext cx="1463039" cy="146304"/>
          </a:xfrm>
          <a:prstGeom prst="rect">
            <a:avLst/>
          </a:prstGeom>
          <a:noFill/>
        </p:spPr>
        <p:txBody>
          <a:bodyPr wrap="square" lIns="0" rIns="0" tIns="0" bIns="0" anchor="t">
            <a:spAutoFit/>
          </a:bodyPr>
          <a:lstStyle/>
          <a:p>
            <a:pPr algn="l">
              <a:lnSpc>
                <a:spcPct val="100000"/>
              </a:lnSpc>
            </a:pPr>
            <a:r>
              <a:rPr sz="750" b="1" i="0" lang="en-US">
                <a:solidFill>
                  <a:srgbClr val="0B3A5D"/>
                </a:solidFill>
                <a:latin typeface="Segoe UI"/>
              </a:rPr>
              <a:t>North stairs</a:t>
            </a:r>
          </a:p>
        </p:txBody>
      </p:sp>
      <p:sp>
        <p:nvSpPr>
          <p:cNvPr id="47" name="TextBox 46"/>
          <p:cNvSpPr txBox="1"/>
          <p:nvPr/>
        </p:nvSpPr>
        <p:spPr>
          <a:xfrm>
            <a:off x="4471416" y="3163824"/>
            <a:ext cx="146304" cy="164592"/>
          </a:xfrm>
          <a:prstGeom prst="rect">
            <a:avLst/>
          </a:prstGeom>
          <a:noFill/>
        </p:spPr>
        <p:txBody>
          <a:bodyPr wrap="square" lIns="0" rIns="0" tIns="0" bIns="0" anchor="t">
            <a:spAutoFit/>
          </a:bodyPr>
          <a:lstStyle/>
          <a:p>
            <a:pPr algn="l">
              <a:lnSpc>
                <a:spcPct val="100000"/>
              </a:lnSpc>
            </a:pPr>
            <a:r>
              <a:rPr sz="900" b="0" i="0" lang="en-US">
                <a:solidFill>
                  <a:srgbClr val="6B7A88"/>
                </a:solidFill>
                <a:latin typeface="Segoe UI"/>
              </a:rPr>
              <a:t>×</a:t>
            </a:r>
          </a:p>
        </p:txBody>
      </p:sp>
      <p:sp>
        <p:nvSpPr>
          <p:cNvPr id="48" name="Rounded Rectangle 47"/>
          <p:cNvSpPr/>
          <p:nvPr/>
        </p:nvSpPr>
        <p:spPr>
          <a:xfrm>
            <a:off x="2715768" y="3493008"/>
            <a:ext cx="1883663" cy="237744"/>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2715768" y="3538728"/>
            <a:ext cx="1883663"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Switch to 1st floor  →</a:t>
            </a:r>
          </a:p>
        </p:txBody>
      </p:sp>
      <p:sp>
        <p:nvSpPr>
          <p:cNvPr id="50" name="Rounded Rectangle 49"/>
          <p:cNvSpPr/>
          <p:nvPr/>
        </p:nvSpPr>
        <p:spPr>
          <a:xfrm>
            <a:off x="6821423" y="2011680"/>
            <a:ext cx="402336" cy="1499616"/>
          </a:xfrm>
          <a:prstGeom prst="roundRect">
            <a:avLst>
              <a:gd name="adj" fmla="val 30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Oval 50"/>
          <p:cNvSpPr/>
          <p:nvPr/>
        </p:nvSpPr>
        <p:spPr>
          <a:xfrm>
            <a:off x="6876287" y="2084832"/>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876287" y="2157984"/>
            <a:ext cx="292608" cy="146304"/>
          </a:xfrm>
          <a:prstGeom prst="rect">
            <a:avLst/>
          </a:prstGeom>
          <a:noFill/>
        </p:spPr>
        <p:txBody>
          <a:bodyPr wrap="square" lIns="0" rIns="0" tIns="0" bIns="0" anchor="t">
            <a:spAutoFit/>
          </a:bodyPr>
          <a:lstStyle/>
          <a:p>
            <a:pPr algn="ctr">
              <a:lnSpc>
                <a:spcPct val="100000"/>
              </a:lnSpc>
            </a:pPr>
            <a:r>
              <a:rPr sz="750" b="1" i="0" lang="en-US">
                <a:solidFill>
                  <a:srgbClr val="1F2933"/>
                </a:solidFill>
                <a:latin typeface="Segoe UI"/>
              </a:rPr>
              <a:t>2</a:t>
            </a:r>
          </a:p>
        </p:txBody>
      </p:sp>
      <p:sp>
        <p:nvSpPr>
          <p:cNvPr id="53" name="Oval 52"/>
          <p:cNvSpPr/>
          <p:nvPr/>
        </p:nvSpPr>
        <p:spPr>
          <a:xfrm>
            <a:off x="6876287" y="2432304"/>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6876287" y="2505456"/>
            <a:ext cx="292608" cy="146304"/>
          </a:xfrm>
          <a:prstGeom prst="rect">
            <a:avLst/>
          </a:prstGeom>
          <a:noFill/>
        </p:spPr>
        <p:txBody>
          <a:bodyPr wrap="square" lIns="0" rIns="0" tIns="0" bIns="0" anchor="t">
            <a:spAutoFit/>
          </a:bodyPr>
          <a:lstStyle/>
          <a:p>
            <a:pPr algn="ctr">
              <a:lnSpc>
                <a:spcPct val="100000"/>
              </a:lnSpc>
            </a:pPr>
            <a:r>
              <a:rPr sz="750" b="1" i="0" lang="en-US">
                <a:solidFill>
                  <a:srgbClr val="1F2933"/>
                </a:solidFill>
                <a:latin typeface="Segoe UI"/>
              </a:rPr>
              <a:t>1</a:t>
            </a:r>
          </a:p>
        </p:txBody>
      </p:sp>
      <p:sp>
        <p:nvSpPr>
          <p:cNvPr id="55" name="Oval 54"/>
          <p:cNvSpPr/>
          <p:nvPr/>
        </p:nvSpPr>
        <p:spPr>
          <a:xfrm>
            <a:off x="6876287" y="2779776"/>
            <a:ext cx="292608" cy="292608"/>
          </a:xfrm>
          <a:prstGeom prst="ellipse">
            <a:avLst/>
          </a:prstGeom>
          <a:solidFill>
            <a:srgbClr val="0B3A5D"/>
          </a:solidFill>
          <a:ln w="1143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876287" y="2852928"/>
            <a:ext cx="292608" cy="146304"/>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0</a:t>
            </a:r>
          </a:p>
        </p:txBody>
      </p:sp>
      <p:sp>
        <p:nvSpPr>
          <p:cNvPr id="57" name="Oval 56"/>
          <p:cNvSpPr/>
          <p:nvPr/>
        </p:nvSpPr>
        <p:spPr>
          <a:xfrm>
            <a:off x="6876287" y="3127248"/>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876287" y="3200400"/>
            <a:ext cx="292608" cy="146304"/>
          </a:xfrm>
          <a:prstGeom prst="rect">
            <a:avLst/>
          </a:prstGeom>
          <a:noFill/>
        </p:spPr>
        <p:txBody>
          <a:bodyPr wrap="square" lIns="0" rIns="0" tIns="0" bIns="0" anchor="t">
            <a:spAutoFit/>
          </a:bodyPr>
          <a:lstStyle/>
          <a:p>
            <a:pPr algn="ctr">
              <a:lnSpc>
                <a:spcPct val="100000"/>
              </a:lnSpc>
            </a:pPr>
            <a:r>
              <a:rPr sz="750" b="1" i="0" lang="en-US">
                <a:solidFill>
                  <a:srgbClr val="1F2933"/>
                </a:solidFill>
                <a:latin typeface="Segoe UI"/>
              </a:rPr>
              <a:t>−1</a:t>
            </a:r>
          </a:p>
        </p:txBody>
      </p:sp>
      <p:sp>
        <p:nvSpPr>
          <p:cNvPr id="59" name="Rounded Rectangle 58"/>
          <p:cNvSpPr/>
          <p:nvPr/>
        </p:nvSpPr>
        <p:spPr>
          <a:xfrm>
            <a:off x="6903719" y="3639312"/>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6903719" y="3680460"/>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61" name="Rounded Rectangle 60"/>
          <p:cNvSpPr/>
          <p:nvPr/>
        </p:nvSpPr>
        <p:spPr>
          <a:xfrm>
            <a:off x="6903719" y="3913632"/>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6903719" y="3954780"/>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63" name="Rounded Rectangle 62"/>
          <p:cNvSpPr/>
          <p:nvPr/>
        </p:nvSpPr>
        <p:spPr>
          <a:xfrm>
            <a:off x="6903719" y="4187952"/>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6903719" y="4229100"/>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65" name="Oval 64"/>
          <p:cNvSpPr/>
          <p:nvPr/>
        </p:nvSpPr>
        <p:spPr>
          <a:xfrm>
            <a:off x="6373367" y="24963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6373367" y="25557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7" name="Oval 66"/>
          <p:cNvSpPr/>
          <p:nvPr/>
        </p:nvSpPr>
        <p:spPr>
          <a:xfrm>
            <a:off x="722376" y="33192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722376" y="33787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9" name="Oval 68"/>
          <p:cNvSpPr/>
          <p:nvPr/>
        </p:nvSpPr>
        <p:spPr>
          <a:xfrm>
            <a:off x="2139696" y="33375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2139696" y="33969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1" name="Isosceles Triangle 70"/>
          <p:cNvSpPr/>
          <p:nvPr/>
        </p:nvSpPr>
        <p:spPr>
          <a:xfrm>
            <a:off x="5029200" y="3803904"/>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Oval 71"/>
          <p:cNvSpPr/>
          <p:nvPr/>
        </p:nvSpPr>
        <p:spPr>
          <a:xfrm>
            <a:off x="5038344" y="37581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5038344" y="38176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74" name="TextBox 73"/>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Floors like in an elevator</a:t>
            </a:r>
          </a:p>
        </p:txBody>
      </p:sp>
      <p:sp>
        <p:nvSpPr>
          <p:cNvPr id="75" name="TextBox 74"/>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floor selector</a:t>
            </a:r>
          </a:p>
        </p:txBody>
      </p:sp>
      <p:sp>
        <p:nvSpPr>
          <p:cNvPr id="76" name="TextBox 75"/>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Round buttons like in an elevator, the top floor at the top. On loading the ground floor opens.</a:t>
            </a:r>
          </a:p>
        </p:txBody>
      </p:sp>
      <p:sp>
        <p:nvSpPr>
          <p:cNvPr id="77" name="TextBox 76"/>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Stairs, elevator, passage</a:t>
            </a:r>
          </a:p>
        </p:txBody>
      </p:sp>
      <p:sp>
        <p:nvSpPr>
          <p:cNvPr id="78" name="TextBox 77"/>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Clickable in the plan when they point to another floor or another plan.</a:t>
            </a:r>
          </a:p>
        </p:txBody>
      </p:sp>
      <p:sp>
        <p:nvSpPr>
          <p:cNvPr id="79" name="TextBox 78"/>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“Switch to …”</a:t>
            </a:r>
          </a:p>
        </p:txBody>
      </p:sp>
      <p:sp>
        <p:nvSpPr>
          <p:cNvPr id="80" name="TextBox 79"/>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Only this button switches the floor - a click beside it closes the notice.</a:t>
            </a:r>
          </a:p>
        </p:txBody>
      </p:sp>
      <p:sp>
        <p:nvSpPr>
          <p:cNvPr id="81" name="TextBox 80"/>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Double tap</a:t>
            </a:r>
          </a:p>
        </p:txBody>
      </p:sp>
      <p:sp>
        <p:nvSpPr>
          <p:cNvPr id="82" name="TextBox 81"/>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Zooms quickly onto the tapped spot.</a:t>
            </a:r>
          </a:p>
        </p:txBody>
      </p:sp>
      <p:sp>
        <p:nvSpPr>
          <p:cNvPr id="83" name="Rectangle 82"/>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6" name="TextBox 85"/>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Choose the display under </a:t>
            </a:r>
            <a:r>
              <a:rPr sz="1000" b="1" i="0" lang="en-US">
                <a:solidFill>
                  <a:srgbClr val="2B3844"/>
                </a:solidFill>
                <a:latin typeface="Segoe UI"/>
              </a:rPr>
              <a:t>Map Navigation Display</a:t>
            </a:r>
            <a:r>
              <a:rPr sz="1000" b="0" i="0" lang="en-US">
                <a:solidFill>
                  <a:srgbClr val="2B3844"/>
                </a:solidFill>
                <a:latin typeface="Segoe UI"/>
              </a:rPr>
              <a:t> - globally or per event. The floor number is chosen per map row, custom ones such as 10 or −4 too via </a:t>
            </a:r>
            <a:r>
              <a:rPr sz="1000" b="1" i="0" lang="en-US">
                <a:solidFill>
                  <a:srgbClr val="2B3844"/>
                </a:solidFill>
                <a:latin typeface="Segoe UI"/>
              </a:rPr>
              <a:t>+ Custom floor…</a:t>
            </a:r>
            <a:r>
              <a:rPr sz="1000" b="0" i="0" lang="en-US">
                <a:solidFill>
                  <a:srgbClr val="2B3844"/>
                </a:solidFill>
                <a:latin typeface="Segoe UI"/>
              </a:rPr>
              <a:t>; for designer floors the designer enters it itself.</a:t>
            </a:r>
          </a:p>
        </p:txBody>
      </p:sp>
      <p:sp>
        <p:nvSpPr>
          <p:cNvPr id="87" name="Rectangle 8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89" name="TextBox 8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113 / 153</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Programme in the room</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402336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https://my-fair.com/hall-plan</a:t>
            </a:r>
          </a:p>
        </p:txBody>
      </p:sp>
      <p:sp>
        <p:nvSpPr>
          <p:cNvPr id="13" name="Rectangle 12"/>
          <p:cNvSpPr/>
          <p:nvPr/>
        </p:nvSpPr>
        <p:spPr>
          <a:xfrm>
            <a:off x="694944" y="1773936"/>
            <a:ext cx="6693407" cy="3493008"/>
          </a:xfrm>
          <a:prstGeom prst="rect">
            <a:avLst/>
          </a:prstGeom>
          <a:solidFill>
            <a:srgbClr val="F4F8FB"/>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923544" y="2048256"/>
            <a:ext cx="2377440" cy="1554480"/>
          </a:xfrm>
          <a:prstGeom prst="rect">
            <a:avLst/>
          </a:prstGeom>
          <a:solidFill>
            <a:srgbClr val="C25708">
              <a:alpha val="18000"/>
            </a:srgbClr>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923544" y="2139696"/>
            <a:ext cx="2377440" cy="164592"/>
          </a:xfrm>
          <a:prstGeom prst="rect">
            <a:avLst/>
          </a:prstGeom>
          <a:noFill/>
        </p:spPr>
        <p:txBody>
          <a:bodyPr wrap="square" lIns="0" rIns="0" tIns="0" bIns="0" anchor="t">
            <a:spAutoFit/>
          </a:bodyPr>
          <a:lstStyle/>
          <a:p>
            <a:pPr algn="ctr">
              <a:lnSpc>
                <a:spcPct val="100000"/>
              </a:lnSpc>
            </a:pPr>
            <a:r>
              <a:rPr sz="800" b="1" i="0" lang="en-US">
                <a:solidFill>
                  <a:srgbClr val="0B3A5D"/>
                </a:solidFill>
                <a:latin typeface="Segoe UI"/>
              </a:rPr>
              <a:t>Stage Hall</a:t>
            </a:r>
          </a:p>
        </p:txBody>
      </p:sp>
      <p:sp>
        <p:nvSpPr>
          <p:cNvPr id="16" name="Rectangle 15"/>
          <p:cNvSpPr/>
          <p:nvPr/>
        </p:nvSpPr>
        <p:spPr>
          <a:xfrm>
            <a:off x="1106424" y="2734056"/>
            <a:ext cx="566928" cy="384048"/>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1819656" y="2734056"/>
            <a:ext cx="566928" cy="384048"/>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2532888" y="2734056"/>
            <a:ext cx="566928" cy="384048"/>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923544" y="3785616"/>
            <a:ext cx="2377440" cy="1188720"/>
          </a:xfrm>
          <a:prstGeom prst="rect">
            <a:avLst/>
          </a:prstGeom>
          <a:solidFill>
            <a:srgbClr val="FFFFFF"/>
          </a:solidFill>
          <a:ln w="1143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923544" y="4288536"/>
            <a:ext cx="2377440"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Foyer</a:t>
            </a:r>
          </a:p>
        </p:txBody>
      </p:sp>
      <p:sp>
        <p:nvSpPr>
          <p:cNvPr id="21" name="Rectangle 20"/>
          <p:cNvSpPr/>
          <p:nvPr/>
        </p:nvSpPr>
        <p:spPr>
          <a:xfrm>
            <a:off x="3483863" y="2048256"/>
            <a:ext cx="1097280" cy="2926080"/>
          </a:xfrm>
          <a:prstGeom prst="rect">
            <a:avLst/>
          </a:prstGeom>
          <a:solidFill>
            <a:srgbClr val="FFFFFF"/>
          </a:solidFill>
          <a:ln w="1143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3483863" y="3419856"/>
            <a:ext cx="1097280" cy="164592"/>
          </a:xfrm>
          <a:prstGeom prst="rect">
            <a:avLst/>
          </a:prstGeom>
          <a:noFill/>
        </p:spPr>
        <p:txBody>
          <a:bodyPr wrap="square" lIns="0" rIns="0" tIns="0" bIns="0" anchor="t">
            <a:spAutoFit/>
          </a:bodyPr>
          <a:lstStyle/>
          <a:p>
            <a:pPr algn="ctr">
              <a:lnSpc>
                <a:spcPct val="100000"/>
              </a:lnSpc>
            </a:pPr>
            <a:r>
              <a:rPr sz="750" b="0" i="0" lang="en-US">
                <a:solidFill>
                  <a:srgbClr val="6B7A88"/>
                </a:solidFill>
                <a:latin typeface="Segoe UI"/>
              </a:rPr>
              <a:t>Dealers' Hall</a:t>
            </a:r>
          </a:p>
        </p:txBody>
      </p:sp>
      <p:sp>
        <p:nvSpPr>
          <p:cNvPr id="23" name="Isosceles Triangle 22"/>
          <p:cNvSpPr/>
          <p:nvPr/>
        </p:nvSpPr>
        <p:spPr>
          <a:xfrm>
            <a:off x="2478024" y="2414016"/>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ounded Rectangle 23"/>
          <p:cNvSpPr/>
          <p:nvPr/>
        </p:nvSpPr>
        <p:spPr>
          <a:xfrm>
            <a:off x="4764024" y="2002536"/>
            <a:ext cx="2487168" cy="3017520"/>
          </a:xfrm>
          <a:prstGeom prst="roundRect">
            <a:avLst>
              <a:gd name="adj" fmla="val 4000"/>
            </a:avLst>
          </a:prstGeom>
          <a:solidFill>
            <a:srgbClr val="FFFFFF"/>
          </a:solidFill>
          <a:ln w="1524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4928616" y="2130552"/>
            <a:ext cx="1938527" cy="128016"/>
          </a:xfrm>
          <a:prstGeom prst="rect">
            <a:avLst/>
          </a:prstGeom>
          <a:noFill/>
        </p:spPr>
        <p:txBody>
          <a:bodyPr wrap="square" lIns="0" rIns="0" tIns="0" bIns="0" anchor="t">
            <a:spAutoFit/>
          </a:bodyPr>
          <a:lstStyle/>
          <a:p>
            <a:pPr algn="l">
              <a:lnSpc>
                <a:spcPct val="100000"/>
              </a:lnSpc>
            </a:pPr>
            <a:r>
              <a:rPr sz="650" b="0" i="0" lang="en-US">
                <a:solidFill>
                  <a:srgbClr val="6B7A88"/>
                </a:solidFill>
                <a:latin typeface="Segoe UI"/>
              </a:rPr>
              <a:t>Comic Con 2026</a:t>
            </a:r>
          </a:p>
        </p:txBody>
      </p:sp>
      <p:sp>
        <p:nvSpPr>
          <p:cNvPr id="26" name="TextBox 25"/>
          <p:cNvSpPr txBox="1"/>
          <p:nvPr/>
        </p:nvSpPr>
        <p:spPr>
          <a:xfrm>
            <a:off x="6958583" y="2093976"/>
            <a:ext cx="146304" cy="164592"/>
          </a:xfrm>
          <a:prstGeom prst="rect">
            <a:avLst/>
          </a:prstGeom>
          <a:noFill/>
        </p:spPr>
        <p:txBody>
          <a:bodyPr wrap="square" lIns="0" rIns="0" tIns="0" bIns="0" anchor="t">
            <a:spAutoFit/>
          </a:bodyPr>
          <a:lstStyle/>
          <a:p>
            <a:pPr algn="l">
              <a:lnSpc>
                <a:spcPct val="100000"/>
              </a:lnSpc>
            </a:pPr>
            <a:r>
              <a:rPr sz="1000" b="0" i="0" lang="en-US">
                <a:solidFill>
                  <a:srgbClr val="6B7A88"/>
                </a:solidFill>
                <a:latin typeface="Segoe UI"/>
              </a:rPr>
              <a:t>×</a:t>
            </a:r>
          </a:p>
        </p:txBody>
      </p:sp>
      <p:sp>
        <p:nvSpPr>
          <p:cNvPr id="27" name="TextBox 26"/>
          <p:cNvSpPr txBox="1"/>
          <p:nvPr/>
        </p:nvSpPr>
        <p:spPr>
          <a:xfrm>
            <a:off x="4928616" y="2295144"/>
            <a:ext cx="2121408" cy="219456"/>
          </a:xfrm>
          <a:prstGeom prst="rect">
            <a:avLst/>
          </a:prstGeom>
          <a:noFill/>
        </p:spPr>
        <p:txBody>
          <a:bodyPr wrap="square" lIns="0" rIns="0" tIns="0" bIns="0" anchor="t">
            <a:spAutoFit/>
          </a:bodyPr>
          <a:lstStyle/>
          <a:p>
            <a:pPr algn="l">
              <a:lnSpc>
                <a:spcPct val="100000"/>
              </a:lnSpc>
            </a:pPr>
            <a:r>
              <a:rPr sz="1100" b="1" i="0" lang="en-US">
                <a:solidFill>
                  <a:srgbClr val="0B3A5D"/>
                </a:solidFill>
                <a:latin typeface="Segoe UI"/>
              </a:rPr>
              <a:t>Stage Hall</a:t>
            </a:r>
          </a:p>
        </p:txBody>
      </p:sp>
      <p:sp>
        <p:nvSpPr>
          <p:cNvPr id="28" name="TextBox 27"/>
          <p:cNvSpPr txBox="1"/>
          <p:nvPr/>
        </p:nvSpPr>
        <p:spPr>
          <a:xfrm>
            <a:off x="4928616" y="2606040"/>
            <a:ext cx="2121408"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The following programme items take place here.</a:t>
            </a:r>
          </a:p>
        </p:txBody>
      </p:sp>
      <p:sp>
        <p:nvSpPr>
          <p:cNvPr id="29" name="Rectangle 28"/>
          <p:cNvSpPr/>
          <p:nvPr/>
        </p:nvSpPr>
        <p:spPr>
          <a:xfrm>
            <a:off x="4928616" y="2880360"/>
            <a:ext cx="2157984" cy="475488"/>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4928616" y="2880360"/>
            <a:ext cx="54864" cy="4754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074920" y="2953512"/>
            <a:ext cx="1938527"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Sat · 14:00</a:t>
            </a:r>
          </a:p>
        </p:txBody>
      </p:sp>
      <p:sp>
        <p:nvSpPr>
          <p:cNvPr id="32" name="TextBox 31"/>
          <p:cNvSpPr txBox="1"/>
          <p:nvPr/>
        </p:nvSpPr>
        <p:spPr>
          <a:xfrm>
            <a:off x="5074920" y="3118104"/>
            <a:ext cx="1938527" cy="146304"/>
          </a:xfrm>
          <a:prstGeom prst="rect">
            <a:avLst/>
          </a:prstGeom>
          <a:noFill/>
        </p:spPr>
        <p:txBody>
          <a:bodyPr wrap="square" lIns="0" rIns="0" tIns="0" bIns="0" anchor="t">
            <a:spAutoFit/>
          </a:bodyPr>
          <a:lstStyle/>
          <a:p>
            <a:pPr algn="l">
              <a:lnSpc>
                <a:spcPct val="100000"/>
              </a:lnSpc>
            </a:pPr>
            <a:r>
              <a:rPr sz="750" b="1" i="0" lang="en-US">
                <a:solidFill>
                  <a:srgbClr val="1F2933"/>
                </a:solidFill>
                <a:latin typeface="Segoe UI"/>
              </a:rPr>
              <a:t>Drawing workshop</a:t>
            </a:r>
          </a:p>
        </p:txBody>
      </p:sp>
      <p:sp>
        <p:nvSpPr>
          <p:cNvPr id="33" name="Rectangle 32"/>
          <p:cNvSpPr/>
          <p:nvPr/>
        </p:nvSpPr>
        <p:spPr>
          <a:xfrm>
            <a:off x="4928616" y="3447288"/>
            <a:ext cx="2157984" cy="475488"/>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4928616" y="3447288"/>
            <a:ext cx="54864" cy="475488"/>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074920" y="3520440"/>
            <a:ext cx="1938527"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Sat · 16:30</a:t>
            </a:r>
          </a:p>
        </p:txBody>
      </p:sp>
      <p:sp>
        <p:nvSpPr>
          <p:cNvPr id="36" name="TextBox 35"/>
          <p:cNvSpPr txBox="1"/>
          <p:nvPr/>
        </p:nvSpPr>
        <p:spPr>
          <a:xfrm>
            <a:off x="5074920" y="3685032"/>
            <a:ext cx="1938527" cy="146304"/>
          </a:xfrm>
          <a:prstGeom prst="rect">
            <a:avLst/>
          </a:prstGeom>
          <a:noFill/>
        </p:spPr>
        <p:txBody>
          <a:bodyPr wrap="square" lIns="0" rIns="0" tIns="0" bIns="0" anchor="t">
            <a:spAutoFit/>
          </a:bodyPr>
          <a:lstStyle/>
          <a:p>
            <a:pPr algn="l">
              <a:lnSpc>
                <a:spcPct val="100000"/>
              </a:lnSpc>
            </a:pPr>
            <a:r>
              <a:rPr sz="750" b="1" i="0" lang="en-US">
                <a:solidFill>
                  <a:srgbClr val="1F2933"/>
                </a:solidFill>
                <a:latin typeface="Segoe UI"/>
              </a:rPr>
              <a:t>Cosplay contest</a:t>
            </a:r>
          </a:p>
        </p:txBody>
      </p:sp>
      <p:sp>
        <p:nvSpPr>
          <p:cNvPr id="37" name="Rectangle 36"/>
          <p:cNvSpPr/>
          <p:nvPr/>
        </p:nvSpPr>
        <p:spPr>
          <a:xfrm>
            <a:off x="4928616" y="4014216"/>
            <a:ext cx="2157984" cy="475488"/>
          </a:xfrm>
          <a:prstGeom prst="rect">
            <a:avLst/>
          </a:prstGeom>
          <a:solidFill>
            <a:srgbClr val="F7FAFC"/>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4928616" y="4014216"/>
            <a:ext cx="54864" cy="475488"/>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5074920" y="4087368"/>
            <a:ext cx="1938527" cy="128016"/>
          </a:xfrm>
          <a:prstGeom prst="rect">
            <a:avLst/>
          </a:prstGeom>
          <a:noFill/>
        </p:spPr>
        <p:txBody>
          <a:bodyPr wrap="square" lIns="0" rIns="0" tIns="0" bIns="0" anchor="t">
            <a:spAutoFit/>
          </a:bodyPr>
          <a:lstStyle/>
          <a:p>
            <a:pPr algn="l">
              <a:lnSpc>
                <a:spcPct val="100000"/>
              </a:lnSpc>
            </a:pPr>
            <a:r>
              <a:rPr sz="600" b="0" i="0" lang="en-US">
                <a:solidFill>
                  <a:srgbClr val="6B7A88"/>
                </a:solidFill>
                <a:latin typeface="Segoe UI"/>
              </a:rPr>
              <a:t>Sun · 11:00</a:t>
            </a:r>
          </a:p>
        </p:txBody>
      </p:sp>
      <p:sp>
        <p:nvSpPr>
          <p:cNvPr id="40" name="TextBox 39"/>
          <p:cNvSpPr txBox="1"/>
          <p:nvPr/>
        </p:nvSpPr>
        <p:spPr>
          <a:xfrm>
            <a:off x="5074920" y="4251960"/>
            <a:ext cx="1938527" cy="146304"/>
          </a:xfrm>
          <a:prstGeom prst="rect">
            <a:avLst/>
          </a:prstGeom>
          <a:noFill/>
        </p:spPr>
        <p:txBody>
          <a:bodyPr wrap="square" lIns="0" rIns="0" tIns="0" bIns="0" anchor="t">
            <a:spAutoFit/>
          </a:bodyPr>
          <a:lstStyle/>
          <a:p>
            <a:pPr algn="l">
              <a:lnSpc>
                <a:spcPct val="100000"/>
              </a:lnSpc>
            </a:pPr>
            <a:r>
              <a:rPr sz="750" b="1" i="0" lang="en-US">
                <a:solidFill>
                  <a:srgbClr val="1F2933"/>
                </a:solidFill>
                <a:latin typeface="Segoe UI"/>
              </a:rPr>
              <a:t>Author reading</a:t>
            </a:r>
          </a:p>
        </p:txBody>
      </p:sp>
      <p:sp>
        <p:nvSpPr>
          <p:cNvPr id="41" name="Rounded Rectangle 40"/>
          <p:cNvSpPr/>
          <p:nvPr/>
        </p:nvSpPr>
        <p:spPr>
          <a:xfrm>
            <a:off x="6245352" y="4654296"/>
            <a:ext cx="841248" cy="237744"/>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245352" y="4700016"/>
            <a:ext cx="841248"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Close</a:t>
            </a:r>
          </a:p>
        </p:txBody>
      </p:sp>
      <p:sp>
        <p:nvSpPr>
          <p:cNvPr id="43" name="Oval 42"/>
          <p:cNvSpPr/>
          <p:nvPr/>
        </p:nvSpPr>
        <p:spPr>
          <a:xfrm>
            <a:off x="667512" y="20208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67512" y="20802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45" name="Oval 44"/>
          <p:cNvSpPr/>
          <p:nvPr/>
        </p:nvSpPr>
        <p:spPr>
          <a:xfrm>
            <a:off x="4608576" y="22494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4608576" y="23088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47" name="Oval 46"/>
          <p:cNvSpPr/>
          <p:nvPr/>
        </p:nvSpPr>
        <p:spPr>
          <a:xfrm>
            <a:off x="4608576" y="298094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4608576" y="304038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49" name="Oval 48"/>
          <p:cNvSpPr/>
          <p:nvPr/>
        </p:nvSpPr>
        <p:spPr>
          <a:xfrm>
            <a:off x="5980175" y="46360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5980175" y="46954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51" name="TextBox 50"/>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What takes place here?</a:t>
            </a:r>
          </a:p>
        </p:txBody>
      </p:sp>
      <p:sp>
        <p:nvSpPr>
          <p:cNvPr id="52" name="TextBox 51"/>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room lights up</a:t>
            </a:r>
          </a:p>
        </p:txBody>
      </p:sp>
      <p:sp>
        <p:nvSpPr>
          <p:cNvPr id="53" name="TextBox 52"/>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Rooms and areas with a programme take on your primary colour when the pointer moves over them.</a:t>
            </a:r>
          </a:p>
        </p:txBody>
      </p:sp>
      <p:sp>
        <p:nvSpPr>
          <p:cNvPr id="54" name="TextBox 53"/>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A click opens a window</a:t>
            </a:r>
          </a:p>
        </p:txBody>
      </p:sp>
      <p:sp>
        <p:nvSpPr>
          <p:cNvPr id="55" name="TextBox 54"/>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Always as a pop-up - the event at the top, below it the room and a short text.</a:t>
            </a:r>
          </a:p>
        </p:txBody>
      </p:sp>
      <p:sp>
        <p:nvSpPr>
          <p:cNvPr id="56" name="TextBox 55"/>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The programme of all days</a:t>
            </a:r>
          </a:p>
        </p:txBody>
      </p:sp>
      <p:sp>
        <p:nvSpPr>
          <p:cNvPr id="57" name="TextBox 56"/>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As tiles of the Event Calendar, sorted by time. A tile opens its detail window.</a:t>
            </a:r>
          </a:p>
        </p:txBody>
      </p:sp>
      <p:sp>
        <p:nvSpPr>
          <p:cNvPr id="58" name="TextBox 57"/>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Close</a:t>
            </a:r>
          </a:p>
        </p:txBody>
      </p:sp>
      <p:sp>
        <p:nvSpPr>
          <p:cNvPr id="59" name="TextBox 58"/>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Top right or at the bottom - booths in the room still open their exhibitor.</a:t>
            </a:r>
          </a:p>
        </p:txBody>
      </p:sp>
      <p:sp>
        <p:nvSpPr>
          <p:cNvPr id="60" name="Rectangle 59"/>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63" name="TextBox 62"/>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It is set up in the hall plan designer: pick a room or area, choose the venue in the field </a:t>
            </a:r>
            <a:r>
              <a:rPr sz="1000" b="1" i="0" lang="en-US">
                <a:solidFill>
                  <a:srgbClr val="2B3844"/>
                </a:solidFill>
                <a:latin typeface="Segoe UI"/>
              </a:rPr>
              <a:t>Programme of the Event Calendar</a:t>
            </a:r>
            <a:r>
              <a:rPr sz="1000" b="0" i="0" lang="en-US">
                <a:solidFill>
                  <a:srgbClr val="2B3844"/>
                </a:solidFill>
                <a:latin typeface="Segoe UI"/>
              </a:rPr>
              <a:t>, save. Only the programme of the main event is shown. PRO package in both plugins.</a:t>
            </a:r>
          </a:p>
        </p:txBody>
      </p:sp>
      <p:sp>
        <p:nvSpPr>
          <p:cNvPr id="64" name="Rectangle 6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66" name="TextBox 6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114 / 153</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happens on a tap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Highlighting</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Booths with an exhibitor and clickable rooms take on a pale primary colour when hovered, with a frame and a slight glow. On a click the glow gets stronger.</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Invisible click areas too</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Full screen</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button </a:t>
            </a:r>
            <a:r>
              <a:rPr sz="1050" b="1" i="0" lang="en-US">
                <a:solidFill>
                  <a:srgbClr val="3B4A57"/>
                </a:solidFill>
                <a:latin typeface="Segoe UI"/>
              </a:rPr>
              <a:t>Full screen</a:t>
            </a:r>
            <a:r>
              <a:rPr sz="1050" b="0" i="0" lang="en-US">
                <a:solidFill>
                  <a:srgbClr val="3B4A57"/>
                </a:solidFill>
                <a:latin typeface="Segoe UI"/>
              </a:rPr>
              <a:t> between minus and the circular arrow opens the plan filling the screen. Another click, </a:t>
            </a:r>
            <a:r>
              <a:rPr sz="1050" b="1" i="0" lang="en-US">
                <a:solidFill>
                  <a:srgbClr val="3B4A57"/>
                </a:solidFill>
                <a:latin typeface="Segoe UI"/>
              </a:rPr>
              <a:t>Exit full screen</a:t>
            </a:r>
            <a:r>
              <a:rPr sz="1050" b="0" i="0" lang="en-US">
                <a:solidFill>
                  <a:srgbClr val="3B4A57"/>
                </a:solidFill>
                <a:latin typeface="Segoe UI"/>
              </a:rPr>
              <a:t> or </a:t>
            </a:r>
            <a:r>
              <a:rPr sz="1050" b="0" i="0" lang="en-US">
                <a:solidFill>
                  <a:srgbClr val="3B4A57"/>
                </a:solidFill>
                <a:latin typeface="Consolas"/>
              </a:rPr>
              <a:t>Esc</a:t>
            </a:r>
            <a:r>
              <a:rPr sz="1050" b="0" i="0" lang="en-US">
                <a:solidFill>
                  <a:srgbClr val="3B4A57"/>
                </a:solidFill>
                <a:latin typeface="Segoe UI"/>
              </a:rPr>
              <a:t> ends it.</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Setting or </a:t>
            </a:r>
            <a:r>
              <a:rPr sz="850" b="1" i="0" lang="en-US">
                <a:solidFill>
                  <a:srgbClr val="C25708"/>
                </a:solidFill>
                <a:latin typeface="Consolas"/>
              </a:rPr>
              <a:t>fullscreen="true"</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Exhibitor in front</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In full screen too, a tapped booth opens its exhibitor window in front of the plan.</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No detour</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Choice on the phone</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With </a:t>
            </a:r>
            <a:r>
              <a:rPr sz="1050" b="1" i="0" lang="en-US">
                <a:solidFill>
                  <a:srgbClr val="3B4A57"/>
                </a:solidFill>
                <a:latin typeface="Segoe UI"/>
              </a:rPr>
              <a:t>Buttons / Dropdown</a:t>
            </a:r>
            <a:r>
              <a:rPr sz="1050" b="0" i="0" lang="en-US">
                <a:solidFill>
                  <a:srgbClr val="3B4A57"/>
                </a:solidFill>
                <a:latin typeface="Segoe UI"/>
              </a:rPr>
              <a:t> smartphones show the selection menu from two plans on - so long names do not wrap.</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On the computer up to three buttons</a:t>
            </a:r>
          </a:p>
        </p:txBody>
      </p:sp>
      <p:sp>
        <p:nvSpPr>
          <p:cNvPr id="26" name="Rectangle 2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switch the full-screen button on for all plans under </a:t>
            </a:r>
            <a:r>
              <a:rPr sz="1000" b="0" i="0" lang="en-US">
                <a:solidFill>
                  <a:srgbClr val="2B3844"/>
                </a:solidFill>
                <a:latin typeface="Consolas"/>
              </a:rPr>
              <a:t>Settings → Functions &amp; Defaults</a:t>
            </a:r>
            <a:r>
              <a:rPr sz="1000" b="0" i="0" lang="en-US">
                <a:solidFill>
                  <a:srgbClr val="2B3844"/>
                </a:solidFill>
                <a:latin typeface="Segoe UI"/>
              </a:rPr>
              <a:t>, card </a:t>
            </a:r>
            <a:r>
              <a:rPr sz="1000" b="1" i="0" lang="en-US">
                <a:solidFill>
                  <a:srgbClr val="2B3844"/>
                </a:solidFill>
                <a:latin typeface="Segoe UI"/>
              </a:rPr>
              <a:t>Display Defaults</a:t>
            </a:r>
            <a:r>
              <a:rPr sz="1000" b="0" i="0" lang="en-US">
                <a:solidFill>
                  <a:srgbClr val="2B3844"/>
                </a:solidFill>
                <a:latin typeface="Segoe UI"/>
              </a:rPr>
              <a:t> (chapter 3.3).</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115 / 153</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Three map modes for every event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Classic 2D Hall Plan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One hall, one building, one hotel. The plan stands on its own; no third-party map service is ever loaded.</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Default</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Hybrid Campus Map</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Two to five buildings. One plan is the overview of the venue - a click on a building opens its hall plan, </a:t>
            </a:r>
            <a:r>
              <a:rPr sz="1050" b="1" i="0" lang="en-US">
                <a:solidFill>
                  <a:srgbClr val="3B4A57"/>
                </a:solidFill>
                <a:latin typeface="Segoe UI"/>
              </a:rPr>
              <a:t>Back to Campus Overview</a:t>
            </a:r>
            <a:r>
              <a:rPr sz="1050" b="0" i="0" lang="en-US">
                <a:solidFill>
                  <a:srgbClr val="3B4A57"/>
                </a:solidFill>
                <a:latin typeface="Segoe UI"/>
              </a:rPr>
              <a:t> leads back.</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Building / Hall ID</a:t>
            </a:r>
            <a:r>
              <a:rPr sz="850" b="1" i="0" lang="en-US">
                <a:solidFill>
                  <a:srgbClr val="C25708"/>
                </a:solidFill>
                <a:latin typeface="Segoe UI"/>
              </a:rPr>
              <a:t> per plan</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Fairground Geo-Overlay</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Large venues. All halls of a floor sit together precisely on a real map - with 58 presets of well-known fairgrounds.</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Map service with consent</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Choose the mode at the top of the event's hall plan box under </a:t>
            </a:r>
            <a:r>
              <a:rPr sz="1000" b="1" i="0" lang="en-US">
                <a:solidFill>
                  <a:srgbClr val="2B3844"/>
                </a:solidFill>
                <a:latin typeface="Segoe UI"/>
              </a:rPr>
              <a:t>Map Display Mode</a:t>
            </a:r>
            <a:r>
              <a:rPr sz="1000" b="0" i="0" lang="en-US">
                <a:solidFill>
                  <a:srgbClr val="2B3844"/>
                </a:solidFill>
                <a:latin typeface="Segoe UI"/>
              </a:rPr>
              <a:t>. Campus map and geo overlay belong to the </a:t>
            </a:r>
            <a:r>
              <a:rPr sz="1000" b="1" i="0" lang="en-US">
                <a:solidFill>
                  <a:srgbClr val="2B3844"/>
                </a:solidFill>
                <a:latin typeface="Segoe UI"/>
              </a:rPr>
              <a:t>PRO</a:t>
            </a:r>
            <a:r>
              <a:rPr sz="1000" b="0" i="0" lang="en-US">
                <a:solidFill>
                  <a:srgbClr val="2B3844"/>
                </a:solidFill>
                <a:latin typeface="Segoe UI"/>
              </a:rPr>
              <a:t> package; in BASIC the plan appears in the classic way.</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116 / 153</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Choosing the map mode in the event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4041648"/>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822191"/>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22" name="Rectangle 21"/>
          <p:cNvSpPr/>
          <p:nvPr/>
        </p:nvSpPr>
        <p:spPr>
          <a:xfrm>
            <a:off x="2249424" y="1975104"/>
            <a:ext cx="5065775" cy="3127248"/>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1975104"/>
            <a:ext cx="50657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249424"/>
            <a:ext cx="50657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59152" y="2043684"/>
            <a:ext cx="484631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Hall Plans (Parent Event Only)</a:t>
            </a:r>
          </a:p>
        </p:txBody>
      </p:sp>
      <p:sp>
        <p:nvSpPr>
          <p:cNvPr id="26" name="TextBox 25"/>
          <p:cNvSpPr txBox="1"/>
          <p:nvPr/>
        </p:nvSpPr>
        <p:spPr>
          <a:xfrm>
            <a:off x="2377440" y="2377440"/>
            <a:ext cx="4809743" cy="128016"/>
          </a:xfrm>
          <a:prstGeom prst="rect">
            <a:avLst/>
          </a:prstGeom>
          <a:noFill/>
        </p:spPr>
        <p:txBody>
          <a:bodyPr wrap="square" lIns="0" rIns="0" tIns="0" bIns="0" anchor="t">
            <a:spAutoFit/>
          </a:bodyPr>
          <a:lstStyle/>
          <a:p>
            <a:pPr algn="l">
              <a:lnSpc>
                <a:spcPct val="100000"/>
              </a:lnSpc>
            </a:pPr>
            <a:r>
              <a:rPr sz="650" b="1" i="0" lang="en-US">
                <a:solidFill>
                  <a:srgbClr val="333D47"/>
                </a:solidFill>
                <a:latin typeface="Segoe UI"/>
              </a:rPr>
              <a:t>MAP DISPLAY MODE</a:t>
            </a:r>
          </a:p>
        </p:txBody>
      </p:sp>
      <p:sp>
        <p:nvSpPr>
          <p:cNvPr id="27" name="TextBox 26"/>
          <p:cNvSpPr txBox="1"/>
          <p:nvPr/>
        </p:nvSpPr>
        <p:spPr>
          <a:xfrm>
            <a:off x="2377440" y="2523744"/>
            <a:ext cx="4809743"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Select how the floor plans are displayed on the frontend map for this event.</a:t>
            </a:r>
          </a:p>
        </p:txBody>
      </p:sp>
      <p:sp>
        <p:nvSpPr>
          <p:cNvPr id="28" name="Rounded Rectangle 27"/>
          <p:cNvSpPr/>
          <p:nvPr/>
        </p:nvSpPr>
        <p:spPr>
          <a:xfrm>
            <a:off x="2377440" y="2706624"/>
            <a:ext cx="1554479" cy="768096"/>
          </a:xfrm>
          <a:prstGeom prst="roundRect">
            <a:avLst>
              <a:gd name="adj" fmla="val 6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441448" y="2761488"/>
            <a:ext cx="146304" cy="146304"/>
          </a:xfrm>
          <a:prstGeom prst="rect">
            <a:avLst/>
          </a:prstGeom>
          <a:noFill/>
        </p:spPr>
        <p:txBody>
          <a:bodyPr wrap="square" lIns="0" rIns="0" tIns="0" bIns="0" anchor="t">
            <a:spAutoFit/>
          </a:bodyPr>
          <a:lstStyle/>
          <a:p>
            <a:pPr algn="l">
              <a:lnSpc>
                <a:spcPct val="100000"/>
              </a:lnSpc>
            </a:pPr>
            <a:r>
              <a:rPr sz="700" b="1" i="0" lang="en-US">
                <a:solidFill>
                  <a:srgbClr val="C25708"/>
                </a:solidFill>
                <a:latin typeface="Segoe UI"/>
              </a:rPr>
              <a:t>◉</a:t>
            </a:r>
          </a:p>
        </p:txBody>
      </p:sp>
      <p:sp>
        <p:nvSpPr>
          <p:cNvPr id="30" name="TextBox 29"/>
          <p:cNvSpPr txBox="1"/>
          <p:nvPr/>
        </p:nvSpPr>
        <p:spPr>
          <a:xfrm>
            <a:off x="2596896" y="2770632"/>
            <a:ext cx="1298447" cy="137160"/>
          </a:xfrm>
          <a:prstGeom prst="rect">
            <a:avLst/>
          </a:prstGeom>
          <a:noFill/>
        </p:spPr>
        <p:txBody>
          <a:bodyPr wrap="square" lIns="0" rIns="0" tIns="0" bIns="0" anchor="t">
            <a:spAutoFit/>
          </a:bodyPr>
          <a:lstStyle/>
          <a:p>
            <a:pPr algn="l">
              <a:lnSpc>
                <a:spcPct val="100000"/>
              </a:lnSpc>
            </a:pPr>
            <a:r>
              <a:rPr sz="600" b="1" i="0" lang="en-US">
                <a:solidFill>
                  <a:srgbClr val="1F2933"/>
                </a:solidFill>
                <a:latin typeface="Segoe UI"/>
              </a:rPr>
              <a:t>Classic 2D Hall Plan</a:t>
            </a:r>
          </a:p>
        </p:txBody>
      </p:sp>
      <p:sp>
        <p:nvSpPr>
          <p:cNvPr id="31" name="TextBox 30"/>
          <p:cNvSpPr txBox="1"/>
          <p:nvPr/>
        </p:nvSpPr>
        <p:spPr>
          <a:xfrm>
            <a:off x="2441448" y="2926080"/>
            <a:ext cx="1444751" cy="310896"/>
          </a:xfrm>
          <a:prstGeom prst="rect">
            <a:avLst/>
          </a:prstGeom>
          <a:noFill/>
        </p:spPr>
        <p:txBody>
          <a:bodyPr wrap="square" lIns="0" rIns="0" tIns="0" bIns="0" anchor="t">
            <a:spAutoFit/>
          </a:bodyPr>
          <a:lstStyle/>
          <a:p>
            <a:pPr algn="l">
              <a:lnSpc>
                <a:spcPct val="105000"/>
              </a:lnSpc>
            </a:pPr>
            <a:r>
              <a:rPr sz="480" b="0" i="0" lang="en-US">
                <a:solidFill>
                  <a:srgbClr val="6B7A88"/>
                </a:solidFill>
                <a:latin typeface="Segoe UI"/>
              </a:rPr>
              <a:t>Standalone SVG floor plan with pan and zoom. Perfect for town halls, hotels, and single buildings.</a:t>
            </a:r>
          </a:p>
        </p:txBody>
      </p:sp>
      <p:sp>
        <p:nvSpPr>
          <p:cNvPr id="32" name="Rounded Rectangle 31"/>
          <p:cNvSpPr/>
          <p:nvPr/>
        </p:nvSpPr>
        <p:spPr>
          <a:xfrm>
            <a:off x="2441448" y="3264408"/>
            <a:ext cx="1183233" cy="155448"/>
          </a:xfrm>
          <a:prstGeom prst="roundRect">
            <a:avLst>
              <a:gd name="adj" fmla="val 50000"/>
            </a:avLst>
          </a:prstGeom>
          <a:solidFill>
            <a:srgbClr val="FFFFFF"/>
          </a:solidFill>
          <a:ln w="762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2441448" y="3287268"/>
            <a:ext cx="1183233" cy="118872"/>
          </a:xfrm>
          <a:prstGeom prst="rect">
            <a:avLst/>
          </a:prstGeom>
          <a:noFill/>
        </p:spPr>
        <p:txBody>
          <a:bodyPr wrap="square" lIns="0" rIns="0" tIns="0" bIns="0" anchor="t">
            <a:spAutoFit/>
          </a:bodyPr>
          <a:lstStyle/>
          <a:p>
            <a:pPr algn="ctr">
              <a:lnSpc>
                <a:spcPct val="100000"/>
              </a:lnSpc>
            </a:pPr>
            <a:r>
              <a:rPr sz="450" b="1" i="0" lang="en-US">
                <a:solidFill>
                  <a:srgbClr val="6B7A88"/>
                </a:solidFill>
                <a:latin typeface="Segoe UI"/>
              </a:rPr>
              <a:t>Single halls &amp; 1-2 rooms</a:t>
            </a:r>
          </a:p>
        </p:txBody>
      </p:sp>
      <p:sp>
        <p:nvSpPr>
          <p:cNvPr id="34" name="Rounded Rectangle 33"/>
          <p:cNvSpPr/>
          <p:nvPr/>
        </p:nvSpPr>
        <p:spPr>
          <a:xfrm>
            <a:off x="4005072" y="2706624"/>
            <a:ext cx="1554479" cy="768096"/>
          </a:xfrm>
          <a:prstGeom prst="roundRect">
            <a:avLst>
              <a:gd name="adj" fmla="val 6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4069080" y="2761488"/>
            <a:ext cx="146304" cy="146304"/>
          </a:xfrm>
          <a:prstGeom prst="rect">
            <a:avLst/>
          </a:prstGeom>
          <a:noFill/>
        </p:spPr>
        <p:txBody>
          <a:bodyPr wrap="square" lIns="0" rIns="0" tIns="0" bIns="0" anchor="t">
            <a:spAutoFit/>
          </a:bodyPr>
          <a:lstStyle/>
          <a:p>
            <a:pPr algn="l">
              <a:lnSpc>
                <a:spcPct val="100000"/>
              </a:lnSpc>
            </a:pPr>
            <a:r>
              <a:rPr sz="700" b="1" i="0" lang="en-US">
                <a:solidFill>
                  <a:srgbClr val="C25708"/>
                </a:solidFill>
                <a:latin typeface="Segoe UI"/>
              </a:rPr>
              <a:t>⌂</a:t>
            </a:r>
          </a:p>
        </p:txBody>
      </p:sp>
      <p:sp>
        <p:nvSpPr>
          <p:cNvPr id="36" name="TextBox 35"/>
          <p:cNvSpPr txBox="1"/>
          <p:nvPr/>
        </p:nvSpPr>
        <p:spPr>
          <a:xfrm>
            <a:off x="4224528" y="2770632"/>
            <a:ext cx="1298447" cy="137160"/>
          </a:xfrm>
          <a:prstGeom prst="rect">
            <a:avLst/>
          </a:prstGeom>
          <a:noFill/>
        </p:spPr>
        <p:txBody>
          <a:bodyPr wrap="square" lIns="0" rIns="0" tIns="0" bIns="0" anchor="t">
            <a:spAutoFit/>
          </a:bodyPr>
          <a:lstStyle/>
          <a:p>
            <a:pPr algn="l">
              <a:lnSpc>
                <a:spcPct val="100000"/>
              </a:lnSpc>
            </a:pPr>
            <a:r>
              <a:rPr sz="600" b="1" i="0" lang="en-US">
                <a:solidFill>
                  <a:srgbClr val="1F2933"/>
                </a:solidFill>
                <a:latin typeface="Segoe UI"/>
              </a:rPr>
              <a:t>Hybrid Campus Map</a:t>
            </a:r>
          </a:p>
        </p:txBody>
      </p:sp>
      <p:sp>
        <p:nvSpPr>
          <p:cNvPr id="37" name="TextBox 36"/>
          <p:cNvSpPr txBox="1"/>
          <p:nvPr/>
        </p:nvSpPr>
        <p:spPr>
          <a:xfrm>
            <a:off x="4069080" y="2926080"/>
            <a:ext cx="1444751" cy="310896"/>
          </a:xfrm>
          <a:prstGeom prst="rect">
            <a:avLst/>
          </a:prstGeom>
          <a:noFill/>
        </p:spPr>
        <p:txBody>
          <a:bodyPr wrap="square" lIns="0" rIns="0" tIns="0" bIns="0" anchor="t">
            <a:spAutoFit/>
          </a:bodyPr>
          <a:lstStyle/>
          <a:p>
            <a:pPr algn="l">
              <a:lnSpc>
                <a:spcPct val="105000"/>
              </a:lnSpc>
            </a:pPr>
            <a:r>
              <a:rPr sz="480" b="0" i="0" lang="en-US">
                <a:solidFill>
                  <a:srgbClr val="6B7A88"/>
                </a:solidFill>
                <a:latin typeface="Segoe UI"/>
              </a:rPr>
              <a:t>Campus overview with interactive buildings. Clicking a building switches directly to its full hall plan.</a:t>
            </a:r>
          </a:p>
        </p:txBody>
      </p:sp>
      <p:sp>
        <p:nvSpPr>
          <p:cNvPr id="38" name="Rounded Rectangle 37"/>
          <p:cNvSpPr/>
          <p:nvPr/>
        </p:nvSpPr>
        <p:spPr>
          <a:xfrm>
            <a:off x="4069080" y="3264408"/>
            <a:ext cx="1096822" cy="155448"/>
          </a:xfrm>
          <a:prstGeom prst="roundRect">
            <a:avLst>
              <a:gd name="adj" fmla="val 50000"/>
            </a:avLst>
          </a:prstGeom>
          <a:solidFill>
            <a:srgbClr val="FFFFFF"/>
          </a:solidFill>
          <a:ln w="7620">
            <a:solidFill>
              <a:srgbClr val="6B7A8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4069080" y="3287268"/>
            <a:ext cx="1096822" cy="118872"/>
          </a:xfrm>
          <a:prstGeom prst="rect">
            <a:avLst/>
          </a:prstGeom>
          <a:noFill/>
        </p:spPr>
        <p:txBody>
          <a:bodyPr wrap="square" lIns="0" rIns="0" tIns="0" bIns="0" anchor="t">
            <a:spAutoFit/>
          </a:bodyPr>
          <a:lstStyle/>
          <a:p>
            <a:pPr algn="ctr">
              <a:lnSpc>
                <a:spcPct val="100000"/>
              </a:lnSpc>
            </a:pPr>
            <a:r>
              <a:rPr sz="450" b="1" i="0" lang="en-US">
                <a:solidFill>
                  <a:srgbClr val="6B7A88"/>
                </a:solidFill>
                <a:latin typeface="Segoe UI"/>
              </a:rPr>
              <a:t>2-5 buildings &amp; campus</a:t>
            </a:r>
          </a:p>
        </p:txBody>
      </p:sp>
      <p:sp>
        <p:nvSpPr>
          <p:cNvPr id="40" name="Rounded Rectangle 39"/>
          <p:cNvSpPr/>
          <p:nvPr/>
        </p:nvSpPr>
        <p:spPr>
          <a:xfrm>
            <a:off x="5632704" y="2706624"/>
            <a:ext cx="1554479" cy="768096"/>
          </a:xfrm>
          <a:prstGeom prst="roundRect">
            <a:avLst>
              <a:gd name="adj" fmla="val 6000"/>
            </a:avLst>
          </a:prstGeom>
          <a:solidFill>
            <a:srgbClr val="EEF4FA"/>
          </a:solidFill>
          <a:ln w="2032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696712" y="2761488"/>
            <a:ext cx="146304" cy="146304"/>
          </a:xfrm>
          <a:prstGeom prst="rect">
            <a:avLst/>
          </a:prstGeom>
          <a:noFill/>
        </p:spPr>
        <p:txBody>
          <a:bodyPr wrap="square" lIns="0" rIns="0" tIns="0" bIns="0" anchor="t">
            <a:spAutoFit/>
          </a:bodyPr>
          <a:lstStyle/>
          <a:p>
            <a:pPr algn="l">
              <a:lnSpc>
                <a:spcPct val="100000"/>
              </a:lnSpc>
            </a:pPr>
            <a:r>
              <a:rPr sz="700" b="1" i="0" lang="en-US">
                <a:solidFill>
                  <a:srgbClr val="C25708"/>
                </a:solidFill>
                <a:latin typeface="Segoe UI"/>
              </a:rPr>
              <a:t>◍</a:t>
            </a:r>
          </a:p>
        </p:txBody>
      </p:sp>
      <p:sp>
        <p:nvSpPr>
          <p:cNvPr id="42" name="TextBox 41"/>
          <p:cNvSpPr txBox="1"/>
          <p:nvPr/>
        </p:nvSpPr>
        <p:spPr>
          <a:xfrm>
            <a:off x="5852159" y="2770632"/>
            <a:ext cx="1298447" cy="137160"/>
          </a:xfrm>
          <a:prstGeom prst="rect">
            <a:avLst/>
          </a:prstGeom>
          <a:noFill/>
        </p:spPr>
        <p:txBody>
          <a:bodyPr wrap="square" lIns="0" rIns="0" tIns="0" bIns="0" anchor="t">
            <a:spAutoFit/>
          </a:bodyPr>
          <a:lstStyle/>
          <a:p>
            <a:pPr algn="l">
              <a:lnSpc>
                <a:spcPct val="100000"/>
              </a:lnSpc>
            </a:pPr>
            <a:r>
              <a:rPr sz="600" b="1" i="0" lang="en-US">
                <a:solidFill>
                  <a:srgbClr val="1F2933"/>
                </a:solidFill>
                <a:latin typeface="Segoe UI"/>
              </a:rPr>
              <a:t>Fairground Geo-Overlay</a:t>
            </a:r>
          </a:p>
        </p:txBody>
      </p:sp>
      <p:sp>
        <p:nvSpPr>
          <p:cNvPr id="43" name="TextBox 42"/>
          <p:cNvSpPr txBox="1"/>
          <p:nvPr/>
        </p:nvSpPr>
        <p:spPr>
          <a:xfrm>
            <a:off x="5696712" y="2926080"/>
            <a:ext cx="1444751" cy="310896"/>
          </a:xfrm>
          <a:prstGeom prst="rect">
            <a:avLst/>
          </a:prstGeom>
          <a:noFill/>
        </p:spPr>
        <p:txBody>
          <a:bodyPr wrap="square" lIns="0" rIns="0" tIns="0" bIns="0" anchor="t">
            <a:spAutoFit/>
          </a:bodyPr>
          <a:lstStyle/>
          <a:p>
            <a:pPr algn="l">
              <a:lnSpc>
                <a:spcPct val="105000"/>
              </a:lnSpc>
            </a:pPr>
            <a:r>
              <a:rPr sz="480" b="0" i="0" lang="en-US">
                <a:solidFill>
                  <a:srgbClr val="6B7A88"/>
                </a:solidFill>
                <a:latin typeface="Segoe UI"/>
              </a:rPr>
              <a:t>Floor plans overlaid on the fairground map. Central floor switcher controls all halls synchronously.</a:t>
            </a:r>
          </a:p>
        </p:txBody>
      </p:sp>
      <p:sp>
        <p:nvSpPr>
          <p:cNvPr id="44" name="Rounded Rectangle 43"/>
          <p:cNvSpPr/>
          <p:nvPr/>
        </p:nvSpPr>
        <p:spPr>
          <a:xfrm>
            <a:off x="5696712" y="3264408"/>
            <a:ext cx="880795" cy="155448"/>
          </a:xfrm>
          <a:prstGeom prst="roundRect">
            <a:avLst>
              <a:gd name="adj" fmla="val 50000"/>
            </a:avLst>
          </a:prstGeom>
          <a:solidFill>
            <a:srgbClr val="FFFFFF"/>
          </a:solidFill>
          <a:ln w="762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5696712" y="3287268"/>
            <a:ext cx="880795" cy="118872"/>
          </a:xfrm>
          <a:prstGeom prst="rect">
            <a:avLst/>
          </a:prstGeom>
          <a:noFill/>
        </p:spPr>
        <p:txBody>
          <a:bodyPr wrap="square" lIns="0" rIns="0" tIns="0" bIns="0" anchor="t">
            <a:spAutoFit/>
          </a:bodyPr>
          <a:lstStyle/>
          <a:p>
            <a:pPr algn="ctr">
              <a:lnSpc>
                <a:spcPct val="100000"/>
              </a:lnSpc>
            </a:pPr>
            <a:r>
              <a:rPr sz="450" b="1" i="0" lang="en-US">
                <a:solidFill>
                  <a:srgbClr val="2271B1"/>
                </a:solidFill>
                <a:latin typeface="Segoe UI"/>
              </a:rPr>
              <a:t>Large trade fairs</a:t>
            </a:r>
          </a:p>
        </p:txBody>
      </p:sp>
      <p:sp>
        <p:nvSpPr>
          <p:cNvPr id="46" name="TextBox 45"/>
          <p:cNvSpPr txBox="1"/>
          <p:nvPr/>
        </p:nvSpPr>
        <p:spPr>
          <a:xfrm>
            <a:off x="2377440" y="3547872"/>
            <a:ext cx="4809743" cy="128016"/>
          </a:xfrm>
          <a:prstGeom prst="rect">
            <a:avLst/>
          </a:prstGeom>
          <a:noFill/>
        </p:spPr>
        <p:txBody>
          <a:bodyPr wrap="square" lIns="0" rIns="0" tIns="0" bIns="0" anchor="t">
            <a:spAutoFit/>
          </a:bodyPr>
          <a:lstStyle/>
          <a:p>
            <a:pPr algn="l">
              <a:lnSpc>
                <a:spcPct val="100000"/>
              </a:lnSpc>
            </a:pPr>
            <a:r>
              <a:rPr sz="650" b="1" i="0" lang="en-US">
                <a:solidFill>
                  <a:srgbClr val="333D47"/>
                </a:solidFill>
                <a:latin typeface="Segoe UI"/>
              </a:rPr>
              <a:t>MAP NAVIGATION DISPLAY</a:t>
            </a:r>
          </a:p>
        </p:txBody>
      </p:sp>
      <p:sp>
        <p:nvSpPr>
          <p:cNvPr id="47" name="Rounded Rectangle 46"/>
          <p:cNvSpPr/>
          <p:nvPr/>
        </p:nvSpPr>
        <p:spPr>
          <a:xfrm>
            <a:off x="2377440" y="3694176"/>
            <a:ext cx="4809743" cy="201168"/>
          </a:xfrm>
          <a:prstGeom prst="roundRect">
            <a:avLst>
              <a:gd name="adj" fmla="val 10000"/>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2450592" y="3726180"/>
            <a:ext cx="4535423" cy="137160"/>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Floor Selector (Vertical level picker, e.g. 2, 1, 0)</a:t>
            </a:r>
          </a:p>
        </p:txBody>
      </p:sp>
      <p:sp>
        <p:nvSpPr>
          <p:cNvPr id="49" name="TextBox 48"/>
          <p:cNvSpPr txBox="1"/>
          <p:nvPr/>
        </p:nvSpPr>
        <p:spPr>
          <a:xfrm>
            <a:off x="7040879" y="3721608"/>
            <a:ext cx="109728" cy="137160"/>
          </a:xfrm>
          <a:prstGeom prst="rect">
            <a:avLst/>
          </a:prstGeom>
          <a:noFill/>
        </p:spPr>
        <p:txBody>
          <a:bodyPr wrap="square" lIns="0" rIns="0" tIns="0" bIns="0" anchor="t">
            <a:spAutoFit/>
          </a:bodyPr>
          <a:lstStyle/>
          <a:p>
            <a:pPr algn="l">
              <a:lnSpc>
                <a:spcPct val="100000"/>
              </a:lnSpc>
            </a:pPr>
            <a:r>
              <a:rPr sz="600" b="1" i="0" lang="en-US">
                <a:solidFill>
                  <a:srgbClr val="6B7A88"/>
                </a:solidFill>
                <a:latin typeface="Segoe UI"/>
              </a:rPr>
              <a:t>v</a:t>
            </a:r>
          </a:p>
        </p:txBody>
      </p:sp>
      <p:sp>
        <p:nvSpPr>
          <p:cNvPr id="50" name="Rectangle 49"/>
          <p:cNvSpPr/>
          <p:nvPr/>
        </p:nvSpPr>
        <p:spPr>
          <a:xfrm>
            <a:off x="2377440" y="3986784"/>
            <a:ext cx="4809743" cy="603504"/>
          </a:xfrm>
          <a:prstGeom prst="rect">
            <a:avLst/>
          </a:prstGeom>
          <a:solidFill>
            <a:srgbClr val="F7FAFC"/>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2468880" y="4041648"/>
            <a:ext cx="4626863"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FAIRGROUND LOCATION &amp; GEOREFERENCING</a:t>
            </a:r>
          </a:p>
        </p:txBody>
      </p:sp>
      <p:sp>
        <p:nvSpPr>
          <p:cNvPr id="52" name="Rounded Rectangle 51"/>
          <p:cNvSpPr/>
          <p:nvPr/>
        </p:nvSpPr>
        <p:spPr>
          <a:xfrm>
            <a:off x="2468880" y="4224528"/>
            <a:ext cx="1463040" cy="182880"/>
          </a:xfrm>
          <a:prstGeom prst="roundRect">
            <a:avLst>
              <a:gd name="adj" fmla="val 10000"/>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2523744" y="4251960"/>
            <a:ext cx="1280160" cy="128016"/>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Messe Frankfurt</a:t>
            </a:r>
          </a:p>
        </p:txBody>
      </p:sp>
      <p:sp>
        <p:nvSpPr>
          <p:cNvPr id="54" name="TextBox 53"/>
          <p:cNvSpPr txBox="1"/>
          <p:nvPr/>
        </p:nvSpPr>
        <p:spPr>
          <a:xfrm>
            <a:off x="4041648" y="4206240"/>
            <a:ext cx="722375" cy="109728"/>
          </a:xfrm>
          <a:prstGeom prst="rect">
            <a:avLst/>
          </a:prstGeom>
          <a:noFill/>
        </p:spPr>
        <p:txBody>
          <a:bodyPr wrap="square" lIns="0" rIns="0" tIns="0" bIns="0" anchor="t">
            <a:spAutoFit/>
          </a:bodyPr>
          <a:lstStyle/>
          <a:p>
            <a:pPr algn="l">
              <a:lnSpc>
                <a:spcPct val="100000"/>
              </a:lnSpc>
            </a:pPr>
            <a:r>
              <a:rPr sz="440" b="0" i="0" lang="en-US">
                <a:solidFill>
                  <a:srgbClr val="6B7A88"/>
                </a:solidFill>
                <a:latin typeface="Segoe UI"/>
              </a:rPr>
              <a:t>Latitude:</a:t>
            </a:r>
          </a:p>
        </p:txBody>
      </p:sp>
      <p:sp>
        <p:nvSpPr>
          <p:cNvPr id="55" name="Rectangle 54"/>
          <p:cNvSpPr/>
          <p:nvPr/>
        </p:nvSpPr>
        <p:spPr>
          <a:xfrm>
            <a:off x="4041648" y="4352544"/>
            <a:ext cx="722375"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4087368" y="4375404"/>
            <a:ext cx="649223" cy="109728"/>
          </a:xfrm>
          <a:prstGeom prst="rect">
            <a:avLst/>
          </a:prstGeom>
          <a:noFill/>
        </p:spPr>
        <p:txBody>
          <a:bodyPr wrap="square" lIns="0" rIns="0" tIns="0" bIns="0" anchor="t">
            <a:spAutoFit/>
          </a:bodyPr>
          <a:lstStyle/>
          <a:p>
            <a:pPr algn="l">
              <a:lnSpc>
                <a:spcPct val="100000"/>
              </a:lnSpc>
            </a:pPr>
            <a:r>
              <a:rPr sz="500" b="0" i="0" lang="en-US">
                <a:solidFill>
                  <a:srgbClr val="1F2933"/>
                </a:solidFill>
                <a:latin typeface="Segoe UI"/>
              </a:rPr>
              <a:t>50.1118</a:t>
            </a:r>
          </a:p>
        </p:txBody>
      </p:sp>
      <p:sp>
        <p:nvSpPr>
          <p:cNvPr id="57" name="TextBox 56"/>
          <p:cNvSpPr txBox="1"/>
          <p:nvPr/>
        </p:nvSpPr>
        <p:spPr>
          <a:xfrm>
            <a:off x="4818888" y="4206240"/>
            <a:ext cx="722375" cy="109728"/>
          </a:xfrm>
          <a:prstGeom prst="rect">
            <a:avLst/>
          </a:prstGeom>
          <a:noFill/>
        </p:spPr>
        <p:txBody>
          <a:bodyPr wrap="square" lIns="0" rIns="0" tIns="0" bIns="0" anchor="t">
            <a:spAutoFit/>
          </a:bodyPr>
          <a:lstStyle/>
          <a:p>
            <a:pPr algn="l">
              <a:lnSpc>
                <a:spcPct val="100000"/>
              </a:lnSpc>
            </a:pPr>
            <a:r>
              <a:rPr sz="440" b="0" i="0" lang="en-US">
                <a:solidFill>
                  <a:srgbClr val="6B7A88"/>
                </a:solidFill>
                <a:latin typeface="Segoe UI"/>
              </a:rPr>
              <a:t>Longitude:</a:t>
            </a:r>
          </a:p>
        </p:txBody>
      </p:sp>
      <p:sp>
        <p:nvSpPr>
          <p:cNvPr id="58" name="Rectangle 57"/>
          <p:cNvSpPr/>
          <p:nvPr/>
        </p:nvSpPr>
        <p:spPr>
          <a:xfrm>
            <a:off x="4818888" y="4352544"/>
            <a:ext cx="722375"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4864608" y="4375404"/>
            <a:ext cx="649223" cy="109728"/>
          </a:xfrm>
          <a:prstGeom prst="rect">
            <a:avLst/>
          </a:prstGeom>
          <a:noFill/>
        </p:spPr>
        <p:txBody>
          <a:bodyPr wrap="square" lIns="0" rIns="0" tIns="0" bIns="0" anchor="t">
            <a:spAutoFit/>
          </a:bodyPr>
          <a:lstStyle/>
          <a:p>
            <a:pPr algn="l">
              <a:lnSpc>
                <a:spcPct val="100000"/>
              </a:lnSpc>
            </a:pPr>
            <a:r>
              <a:rPr sz="500" b="0" i="0" lang="en-US">
                <a:solidFill>
                  <a:srgbClr val="1F2933"/>
                </a:solidFill>
                <a:latin typeface="Segoe UI"/>
              </a:rPr>
              <a:t>8.6508</a:t>
            </a:r>
          </a:p>
        </p:txBody>
      </p:sp>
      <p:sp>
        <p:nvSpPr>
          <p:cNvPr id="60" name="TextBox 59"/>
          <p:cNvSpPr txBox="1"/>
          <p:nvPr/>
        </p:nvSpPr>
        <p:spPr>
          <a:xfrm>
            <a:off x="5596128" y="4206240"/>
            <a:ext cx="722375" cy="109728"/>
          </a:xfrm>
          <a:prstGeom prst="rect">
            <a:avLst/>
          </a:prstGeom>
          <a:noFill/>
        </p:spPr>
        <p:txBody>
          <a:bodyPr wrap="square" lIns="0" rIns="0" tIns="0" bIns="0" anchor="t">
            <a:spAutoFit/>
          </a:bodyPr>
          <a:lstStyle/>
          <a:p>
            <a:pPr algn="l">
              <a:lnSpc>
                <a:spcPct val="100000"/>
              </a:lnSpc>
            </a:pPr>
            <a:r>
              <a:rPr sz="440" b="0" i="0" lang="en-US">
                <a:solidFill>
                  <a:srgbClr val="6B7A88"/>
                </a:solidFill>
                <a:latin typeface="Segoe UI"/>
              </a:rPr>
              <a:t>Zoom Level:</a:t>
            </a:r>
          </a:p>
        </p:txBody>
      </p:sp>
      <p:sp>
        <p:nvSpPr>
          <p:cNvPr id="61" name="Rectangle 60"/>
          <p:cNvSpPr/>
          <p:nvPr/>
        </p:nvSpPr>
        <p:spPr>
          <a:xfrm>
            <a:off x="5596128" y="4352544"/>
            <a:ext cx="722375"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5641848" y="4375404"/>
            <a:ext cx="649223" cy="109728"/>
          </a:xfrm>
          <a:prstGeom prst="rect">
            <a:avLst/>
          </a:prstGeom>
          <a:noFill/>
        </p:spPr>
        <p:txBody>
          <a:bodyPr wrap="square" lIns="0" rIns="0" tIns="0" bIns="0" anchor="t">
            <a:spAutoFit/>
          </a:bodyPr>
          <a:lstStyle/>
          <a:p>
            <a:pPr algn="l">
              <a:lnSpc>
                <a:spcPct val="100000"/>
              </a:lnSpc>
            </a:pPr>
            <a:r>
              <a:rPr sz="500" b="0" i="0" lang="en-US">
                <a:solidFill>
                  <a:srgbClr val="1F2933"/>
                </a:solidFill>
                <a:latin typeface="Segoe UI"/>
              </a:rPr>
              <a:t>16</a:t>
            </a:r>
          </a:p>
        </p:txBody>
      </p:sp>
      <p:sp>
        <p:nvSpPr>
          <p:cNvPr id="63" name="TextBox 62"/>
          <p:cNvSpPr txBox="1"/>
          <p:nvPr/>
        </p:nvSpPr>
        <p:spPr>
          <a:xfrm>
            <a:off x="6373368" y="4206240"/>
            <a:ext cx="722375" cy="109728"/>
          </a:xfrm>
          <a:prstGeom prst="rect">
            <a:avLst/>
          </a:prstGeom>
          <a:noFill/>
        </p:spPr>
        <p:txBody>
          <a:bodyPr wrap="square" lIns="0" rIns="0" tIns="0" bIns="0" anchor="t">
            <a:spAutoFit/>
          </a:bodyPr>
          <a:lstStyle/>
          <a:p>
            <a:pPr algn="l">
              <a:lnSpc>
                <a:spcPct val="100000"/>
              </a:lnSpc>
            </a:pPr>
            <a:r>
              <a:rPr sz="440" b="0" i="0" lang="en-US">
                <a:solidFill>
                  <a:srgbClr val="6B7A88"/>
                </a:solidFill>
                <a:latin typeface="Segoe UI"/>
              </a:rPr>
              <a:t>Rotation (°):</a:t>
            </a:r>
          </a:p>
        </p:txBody>
      </p:sp>
      <p:sp>
        <p:nvSpPr>
          <p:cNvPr id="64" name="Rectangle 63"/>
          <p:cNvSpPr/>
          <p:nvPr/>
        </p:nvSpPr>
        <p:spPr>
          <a:xfrm>
            <a:off x="6373368" y="4352544"/>
            <a:ext cx="722375"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6419088" y="4375404"/>
            <a:ext cx="649223" cy="109728"/>
          </a:xfrm>
          <a:prstGeom prst="rect">
            <a:avLst/>
          </a:prstGeom>
          <a:noFill/>
        </p:spPr>
        <p:txBody>
          <a:bodyPr wrap="square" lIns="0" rIns="0" tIns="0" bIns="0" anchor="t">
            <a:spAutoFit/>
          </a:bodyPr>
          <a:lstStyle/>
          <a:p>
            <a:pPr algn="l">
              <a:lnSpc>
                <a:spcPct val="100000"/>
              </a:lnSpc>
            </a:pPr>
            <a:r>
              <a:rPr sz="500" b="0" i="0" lang="en-US">
                <a:solidFill>
                  <a:srgbClr val="1F2933"/>
                </a:solidFill>
                <a:latin typeface="Segoe UI"/>
              </a:rPr>
              <a:t>0</a:t>
            </a:r>
          </a:p>
        </p:txBody>
      </p:sp>
      <p:sp>
        <p:nvSpPr>
          <p:cNvPr id="66" name="Rectangle 65"/>
          <p:cNvSpPr/>
          <p:nvPr/>
        </p:nvSpPr>
        <p:spPr>
          <a:xfrm>
            <a:off x="2377440" y="4663440"/>
            <a:ext cx="4809743" cy="640080"/>
          </a:xfrm>
          <a:prstGeom prst="rect">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2450592" y="4736592"/>
            <a:ext cx="457200" cy="365760"/>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2450592" y="4837176"/>
            <a:ext cx="457200" cy="164592"/>
          </a:xfrm>
          <a:prstGeom prst="rect">
            <a:avLst/>
          </a:prstGeom>
          <a:noFill/>
        </p:spPr>
        <p:txBody>
          <a:bodyPr wrap="square" lIns="0" rIns="0" tIns="0" bIns="0" anchor="t">
            <a:spAutoFit/>
          </a:bodyPr>
          <a:lstStyle/>
          <a:p>
            <a:pPr algn="ctr">
              <a:lnSpc>
                <a:spcPct val="100000"/>
              </a:lnSpc>
            </a:pPr>
          </a:p>
        </p:txBody>
      </p:sp>
      <p:sp>
        <p:nvSpPr>
          <p:cNvPr id="69" name="TextBox 68"/>
          <p:cNvSpPr txBox="1"/>
          <p:nvPr/>
        </p:nvSpPr>
        <p:spPr>
          <a:xfrm>
            <a:off x="2999232" y="4736592"/>
            <a:ext cx="2194560" cy="137160"/>
          </a:xfrm>
          <a:prstGeom prst="rect">
            <a:avLst/>
          </a:prstGeom>
          <a:noFill/>
        </p:spPr>
        <p:txBody>
          <a:bodyPr wrap="square" lIns="0" rIns="0" tIns="0" bIns="0" anchor="t">
            <a:spAutoFit/>
          </a:bodyPr>
          <a:lstStyle/>
          <a:p>
            <a:pPr algn="l">
              <a:lnSpc>
                <a:spcPct val="100000"/>
              </a:lnSpc>
            </a:pPr>
            <a:r>
              <a:rPr sz="650" b="1" i="0" lang="en-US">
                <a:solidFill>
                  <a:srgbClr val="1F2933"/>
                </a:solidFill>
                <a:latin typeface="Segoe UI"/>
              </a:rPr>
              <a:t>Hall 1 · Ground floor</a:t>
            </a:r>
          </a:p>
        </p:txBody>
      </p:sp>
      <p:sp>
        <p:nvSpPr>
          <p:cNvPr id="70" name="TextBox 69"/>
          <p:cNvSpPr txBox="1"/>
          <p:nvPr/>
        </p:nvSpPr>
        <p:spPr>
          <a:xfrm>
            <a:off x="2999232" y="4937760"/>
            <a:ext cx="1097280" cy="109728"/>
          </a:xfrm>
          <a:prstGeom prst="rect">
            <a:avLst/>
          </a:prstGeom>
          <a:noFill/>
        </p:spPr>
        <p:txBody>
          <a:bodyPr wrap="square" lIns="0" rIns="0" tIns="0" bIns="0" anchor="t">
            <a:spAutoFit/>
          </a:bodyPr>
          <a:lstStyle/>
          <a:p>
            <a:pPr algn="l">
              <a:lnSpc>
                <a:spcPct val="100000"/>
              </a:lnSpc>
            </a:pPr>
            <a:r>
              <a:rPr sz="459" b="0" i="0" lang="en-US">
                <a:solidFill>
                  <a:srgbClr val="6B7A88"/>
                </a:solidFill>
                <a:latin typeface="Segoe UI"/>
              </a:rPr>
              <a:t>Building / Hall ID</a:t>
            </a:r>
          </a:p>
        </p:txBody>
      </p:sp>
      <p:sp>
        <p:nvSpPr>
          <p:cNvPr id="71" name="Rectangle 70"/>
          <p:cNvSpPr/>
          <p:nvPr/>
        </p:nvSpPr>
        <p:spPr>
          <a:xfrm>
            <a:off x="2999232" y="5065776"/>
            <a:ext cx="1005840" cy="164592"/>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3044952" y="5088636"/>
            <a:ext cx="914400" cy="109728"/>
          </a:xfrm>
          <a:prstGeom prst="rect">
            <a:avLst/>
          </a:prstGeom>
          <a:noFill/>
        </p:spPr>
        <p:txBody>
          <a:bodyPr wrap="square" lIns="0" rIns="0" tIns="0" bIns="0" anchor="t">
            <a:spAutoFit/>
          </a:bodyPr>
          <a:lstStyle/>
          <a:p>
            <a:pPr algn="l">
              <a:lnSpc>
                <a:spcPct val="100000"/>
              </a:lnSpc>
            </a:pPr>
            <a:r>
              <a:rPr sz="500" b="0" i="0" lang="en-US">
                <a:solidFill>
                  <a:srgbClr val="1F2933"/>
                </a:solidFill>
                <a:latin typeface="Segoe UI"/>
              </a:rPr>
              <a:t>Hall 1</a:t>
            </a:r>
          </a:p>
        </p:txBody>
      </p:sp>
      <p:sp>
        <p:nvSpPr>
          <p:cNvPr id="73" name="Rectangle 72"/>
          <p:cNvSpPr/>
          <p:nvPr/>
        </p:nvSpPr>
        <p:spPr>
          <a:xfrm>
            <a:off x="4160520" y="5084064"/>
            <a:ext cx="91440" cy="91440"/>
          </a:xfrm>
          <a:prstGeom prst="rect">
            <a:avLst/>
          </a:prstGeom>
          <a:solidFill>
            <a:srgbClr val="FFFFFF"/>
          </a:solidFill>
          <a:ln w="635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4297680" y="5065776"/>
            <a:ext cx="1737360" cy="128016"/>
          </a:xfrm>
          <a:prstGeom prst="rect">
            <a:avLst/>
          </a:prstGeom>
          <a:noFill/>
        </p:spPr>
        <p:txBody>
          <a:bodyPr wrap="square" lIns="0" rIns="0" tIns="0" bIns="0" anchor="t">
            <a:spAutoFit/>
          </a:bodyPr>
          <a:lstStyle/>
          <a:p>
            <a:pPr algn="l">
              <a:lnSpc>
                <a:spcPct val="100000"/>
              </a:lnSpc>
            </a:pPr>
            <a:r>
              <a:rPr sz="500" b="0" i="0" lang="en-US">
                <a:solidFill>
                  <a:srgbClr val="1F2933"/>
                </a:solidFill>
                <a:latin typeface="Segoe UI"/>
              </a:rPr>
              <a:t>⭐ Use as Campus Overview Map</a:t>
            </a:r>
          </a:p>
        </p:txBody>
      </p:sp>
      <p:sp>
        <p:nvSpPr>
          <p:cNvPr id="75" name="TextBox 74"/>
          <p:cNvSpPr txBox="1"/>
          <p:nvPr/>
        </p:nvSpPr>
        <p:spPr>
          <a:xfrm>
            <a:off x="5705855" y="4754880"/>
            <a:ext cx="1417320" cy="128016"/>
          </a:xfrm>
          <a:prstGeom prst="rect">
            <a:avLst/>
          </a:prstGeom>
          <a:noFill/>
        </p:spPr>
        <p:txBody>
          <a:bodyPr wrap="square" lIns="0" rIns="0" tIns="0" bIns="0" anchor="t">
            <a:spAutoFit/>
          </a:bodyPr>
          <a:lstStyle/>
          <a:p>
            <a:pPr algn="l">
              <a:lnSpc>
                <a:spcPct val="100000"/>
              </a:lnSpc>
            </a:pPr>
            <a:r>
              <a:rPr sz="520" b="1" i="0" lang="en-US">
                <a:solidFill>
                  <a:srgbClr val="1E8E5A"/>
                </a:solidFill>
                <a:latin typeface="Segoe UI"/>
              </a:rPr>
              <a:t>✓ Placed on Fairground</a:t>
            </a:r>
          </a:p>
        </p:txBody>
      </p:sp>
      <p:sp>
        <p:nvSpPr>
          <p:cNvPr id="76" name="Rounded Rectangle 75"/>
          <p:cNvSpPr/>
          <p:nvPr/>
        </p:nvSpPr>
        <p:spPr>
          <a:xfrm>
            <a:off x="5705855" y="5010912"/>
            <a:ext cx="1417320" cy="201168"/>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5705855" y="5038344"/>
            <a:ext cx="1417320"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Fit onto Fairground Map</a:t>
            </a:r>
          </a:p>
        </p:txBody>
      </p:sp>
      <p:sp>
        <p:nvSpPr>
          <p:cNvPr id="78" name="Oval 77"/>
          <p:cNvSpPr/>
          <p:nvPr/>
        </p:nvSpPr>
        <p:spPr>
          <a:xfrm>
            <a:off x="2057400" y="29718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2057400" y="30312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0" name="Oval 79"/>
          <p:cNvSpPr/>
          <p:nvPr/>
        </p:nvSpPr>
        <p:spPr>
          <a:xfrm>
            <a:off x="2057400" y="365760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2057400" y="371703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2" name="Oval 81"/>
          <p:cNvSpPr/>
          <p:nvPr/>
        </p:nvSpPr>
        <p:spPr>
          <a:xfrm>
            <a:off x="2057400" y="41788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2057400" y="42382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4" name="Oval 83"/>
          <p:cNvSpPr/>
          <p:nvPr/>
        </p:nvSpPr>
        <p:spPr>
          <a:xfrm>
            <a:off x="2057400" y="50109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2057400" y="50703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6" name="Oval 85"/>
          <p:cNvSpPr/>
          <p:nvPr/>
        </p:nvSpPr>
        <p:spPr>
          <a:xfrm>
            <a:off x="7141463" y="497433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7141463" y="503377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88" name="TextBox 87"/>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At the top of the “Hall Plans” box</a:t>
            </a:r>
          </a:p>
        </p:txBody>
      </p:sp>
      <p:sp>
        <p:nvSpPr>
          <p:cNvPr id="89" name="TextBox 88"/>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Map Display Mode</a:t>
            </a:r>
          </a:p>
        </p:txBody>
      </p:sp>
      <p:sp>
        <p:nvSpPr>
          <p:cNvPr id="90" name="TextBox 89"/>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 click on one of the three cards chooses the mode; the selected one has an orange frame.</a:t>
            </a:r>
          </a:p>
        </p:txBody>
      </p:sp>
      <p:sp>
        <p:nvSpPr>
          <p:cNvPr id="91" name="TextBox 90"/>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Map Navigation Display</a:t>
            </a:r>
          </a:p>
        </p:txBody>
      </p:sp>
      <p:sp>
        <p:nvSpPr>
          <p:cNvPr id="92" name="TextBox 91"/>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Buttons, dropdown or floor selector - for this event, otherwise the global default applies.</a:t>
            </a:r>
          </a:p>
        </p:txBody>
      </p:sp>
      <p:sp>
        <p:nvSpPr>
          <p:cNvPr id="93" name="TextBox 92"/>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Georeferencing</a:t>
            </a:r>
          </a:p>
        </p:txBody>
      </p:sp>
      <p:sp>
        <p:nvSpPr>
          <p:cNvPr id="94" name="TextBox 93"/>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Geo mode only: preset of the fairground or coordinates, zoom level and rotation.</a:t>
            </a:r>
          </a:p>
        </p:txBody>
      </p:sp>
      <p:sp>
        <p:nvSpPr>
          <p:cNvPr id="95" name="TextBox 94"/>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Per map row</a:t>
            </a:r>
          </a:p>
        </p:txBody>
      </p:sp>
      <p:sp>
        <p:nvSpPr>
          <p:cNvPr id="96" name="TextBox 95"/>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Building / Hall ID</a:t>
            </a:r>
            <a:r>
              <a:rPr sz="1000" b="0" i="0" lang="en-US">
                <a:solidFill>
                  <a:srgbClr val="3B4A57"/>
                </a:solidFill>
                <a:latin typeface="Segoe UI"/>
              </a:rPr>
              <a:t> and - in the campus map - </a:t>
            </a:r>
            <a:r>
              <a:rPr sz="1000" b="1" i="0" lang="en-US">
                <a:solidFill>
                  <a:srgbClr val="3B4A57"/>
                </a:solidFill>
                <a:latin typeface="Segoe UI"/>
              </a:rPr>
              <a:t>⭐ Use as Campus Overview Map</a:t>
            </a:r>
            <a:r>
              <a:rPr sz="1000" b="0" i="0" lang="en-US">
                <a:solidFill>
                  <a:srgbClr val="3B4A57"/>
                </a:solidFill>
                <a:latin typeface="Segoe UI"/>
              </a:rPr>
              <a:t> for exactly one plan.</a:t>
            </a:r>
          </a:p>
        </p:txBody>
      </p:sp>
      <p:sp>
        <p:nvSpPr>
          <p:cNvPr id="97" name="TextBox 96"/>
          <p:cNvSpPr txBox="1"/>
          <p:nvPr/>
        </p:nvSpPr>
        <p:spPr>
          <a:xfrm>
            <a:off x="7927847" y="4733544"/>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5  Fit</a:t>
            </a:r>
          </a:p>
        </p:txBody>
      </p:sp>
      <p:sp>
        <p:nvSpPr>
          <p:cNvPr id="98" name="TextBox 97"/>
          <p:cNvSpPr txBox="1"/>
          <p:nvPr/>
        </p:nvSpPr>
        <p:spPr>
          <a:xfrm>
            <a:off x="7927847" y="4953254"/>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Geo mode only: puts this plan onto the real site.</a:t>
            </a:r>
          </a:p>
        </p:txBody>
      </p:sp>
      <p:sp>
        <p:nvSpPr>
          <p:cNvPr id="99" name="Rectangle 98"/>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TextBox 100"/>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2" name="TextBox 101"/>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can switch the mode at any time - building IDs, campus mark and positions on the site stay saved. Then </a:t>
            </a:r>
            <a:r>
              <a:rPr sz="1000" b="1" i="0" lang="en-US">
                <a:solidFill>
                  <a:srgbClr val="2B3844"/>
                </a:solidFill>
                <a:latin typeface="Segoe UI"/>
              </a:rPr>
              <a:t>update</a:t>
            </a:r>
            <a:r>
              <a:rPr sz="1000" b="0" i="0" lang="en-US">
                <a:solidFill>
                  <a:srgbClr val="2B3844"/>
                </a:solidFill>
                <a:latin typeface="Segoe UI"/>
              </a:rPr>
              <a:t> the event.</a:t>
            </a:r>
          </a:p>
        </p:txBody>
      </p:sp>
      <p:sp>
        <p:nvSpPr>
          <p:cNvPr id="103" name="Rectangle 10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TextBox 10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105" name="TextBox 10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117 / 153</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Which mode fits - and what your visitors see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Mode</a:t>
            </a:r>
          </a:p>
        </p:txBody>
      </p:sp>
      <p:sp>
        <p:nvSpPr>
          <p:cNvPr id="8" name="TextBox 7"/>
          <p:cNvSpPr txBox="1"/>
          <p:nvPr/>
        </p:nvSpPr>
        <p:spPr>
          <a:xfrm>
            <a:off x="3052720" y="1435608"/>
            <a:ext cx="219318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Fits for</a:t>
            </a:r>
          </a:p>
        </p:txBody>
      </p:sp>
      <p:sp>
        <p:nvSpPr>
          <p:cNvPr id="9" name="TextBox 8"/>
          <p:cNvSpPr txBox="1"/>
          <p:nvPr/>
        </p:nvSpPr>
        <p:spPr>
          <a:xfrm>
            <a:off x="5428785" y="1435608"/>
            <a:ext cx="3746765"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What your visitors see</a:t>
            </a:r>
          </a:p>
        </p:txBody>
      </p:sp>
      <p:sp>
        <p:nvSpPr>
          <p:cNvPr id="10" name="TextBox 9"/>
          <p:cNvSpPr txBox="1"/>
          <p:nvPr/>
        </p:nvSpPr>
        <p:spPr>
          <a:xfrm>
            <a:off x="9358430" y="1435608"/>
            <a:ext cx="219318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Preparation</a:t>
            </a:r>
          </a:p>
        </p:txBody>
      </p:sp>
      <p:sp>
        <p:nvSpPr>
          <p:cNvPr id="11" name="TextBox 10"/>
          <p:cNvSpPr txBox="1"/>
          <p:nvPr/>
        </p:nvSpPr>
        <p:spPr>
          <a:xfrm>
            <a:off x="676656" y="1927415"/>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Classic 2D Hall Plan</a:t>
            </a:r>
          </a:p>
        </p:txBody>
      </p:sp>
      <p:sp>
        <p:nvSpPr>
          <p:cNvPr id="12" name="TextBox 11"/>
          <p:cNvSpPr txBox="1"/>
          <p:nvPr/>
        </p:nvSpPr>
        <p:spPr>
          <a:xfrm>
            <a:off x="3052720" y="1927415"/>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One hall, one hotel, one town hall</a:t>
            </a:r>
          </a:p>
        </p:txBody>
      </p:sp>
      <p:sp>
        <p:nvSpPr>
          <p:cNvPr id="13" name="TextBox 12"/>
          <p:cNvSpPr txBox="1"/>
          <p:nvPr/>
        </p:nvSpPr>
        <p:spPr>
          <a:xfrm>
            <a:off x="5428785" y="1856232"/>
            <a:ext cx="3746765"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plan on its own; switching through tabs, dropdown or floor selector</a:t>
            </a:r>
          </a:p>
        </p:txBody>
      </p:sp>
      <p:sp>
        <p:nvSpPr>
          <p:cNvPr id="14" name="TextBox 13"/>
          <p:cNvSpPr txBox="1"/>
          <p:nvPr/>
        </p:nvSpPr>
        <p:spPr>
          <a:xfrm>
            <a:off x="9358430" y="1927415"/>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None - default</a:t>
            </a:r>
          </a:p>
        </p:txBody>
      </p:sp>
      <p:sp>
        <p:nvSpPr>
          <p:cNvPr id="15" name="Rectangle 14"/>
          <p:cNvSpPr/>
          <p:nvPr/>
        </p:nvSpPr>
        <p:spPr>
          <a:xfrm>
            <a:off x="566928" y="233299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566928" y="2332990"/>
            <a:ext cx="11057839" cy="6687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76656" y="2596197"/>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Hybrid Campus Map</a:t>
            </a:r>
          </a:p>
        </p:txBody>
      </p:sp>
      <p:sp>
        <p:nvSpPr>
          <p:cNvPr id="18" name="TextBox 17"/>
          <p:cNvSpPr txBox="1"/>
          <p:nvPr/>
        </p:nvSpPr>
        <p:spPr>
          <a:xfrm>
            <a:off x="3052720" y="2596197"/>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Two to five buildings on one site</a:t>
            </a:r>
          </a:p>
        </p:txBody>
      </p:sp>
      <p:sp>
        <p:nvSpPr>
          <p:cNvPr id="19" name="TextBox 18"/>
          <p:cNvSpPr txBox="1"/>
          <p:nvPr/>
        </p:nvSpPr>
        <p:spPr>
          <a:xfrm>
            <a:off x="5428785" y="2525014"/>
            <a:ext cx="3746765"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First the overview; a click on a building opens its plan, </a:t>
            </a:r>
            <a:r>
              <a:rPr sz="950" b="1" i="0" lang="en-US">
                <a:solidFill>
                  <a:srgbClr val="1F2933"/>
                </a:solidFill>
                <a:latin typeface="Segoe UI"/>
              </a:rPr>
              <a:t>Back to Campus Overview</a:t>
            </a:r>
            <a:r>
              <a:rPr sz="950" b="0" i="0" lang="en-US">
                <a:solidFill>
                  <a:srgbClr val="1F2933"/>
                </a:solidFill>
                <a:latin typeface="Segoe UI"/>
              </a:rPr>
              <a:t> leads back</a:t>
            </a:r>
          </a:p>
        </p:txBody>
      </p:sp>
      <p:sp>
        <p:nvSpPr>
          <p:cNvPr id="20" name="TextBox 19"/>
          <p:cNvSpPr txBox="1"/>
          <p:nvPr/>
        </p:nvSpPr>
        <p:spPr>
          <a:xfrm>
            <a:off x="9358430" y="2525014"/>
            <a:ext cx="2193184"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 plan of the site, building IDs, one plan with ⭐</a:t>
            </a:r>
          </a:p>
        </p:txBody>
      </p:sp>
      <p:sp>
        <p:nvSpPr>
          <p:cNvPr id="21" name="Rectangle 20"/>
          <p:cNvSpPr/>
          <p:nvPr/>
        </p:nvSpPr>
        <p:spPr>
          <a:xfrm>
            <a:off x="566928" y="300177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76656" y="3264979"/>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Fairground Geo-Overlay</a:t>
            </a:r>
          </a:p>
        </p:txBody>
      </p:sp>
      <p:sp>
        <p:nvSpPr>
          <p:cNvPr id="23" name="TextBox 22"/>
          <p:cNvSpPr txBox="1"/>
          <p:nvPr/>
        </p:nvSpPr>
        <p:spPr>
          <a:xfrm>
            <a:off x="3052720" y="3264979"/>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Large fairs with widely spread halls</a:t>
            </a:r>
          </a:p>
        </p:txBody>
      </p:sp>
      <p:sp>
        <p:nvSpPr>
          <p:cNvPr id="24" name="TextBox 23"/>
          <p:cNvSpPr txBox="1"/>
          <p:nvPr/>
        </p:nvSpPr>
        <p:spPr>
          <a:xfrm>
            <a:off x="5428785" y="3193796"/>
            <a:ext cx="3746765"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All halls of the selected floor at once, each in its place on the real map; the floor selector switches all halls together</a:t>
            </a:r>
          </a:p>
        </p:txBody>
      </p:sp>
      <p:sp>
        <p:nvSpPr>
          <p:cNvPr id="25" name="TextBox 24"/>
          <p:cNvSpPr txBox="1"/>
          <p:nvPr/>
        </p:nvSpPr>
        <p:spPr>
          <a:xfrm>
            <a:off x="9358430" y="3193796"/>
            <a:ext cx="2193184"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Fit every plan, map service with consent</a:t>
            </a:r>
          </a:p>
        </p:txBody>
      </p:sp>
      <p:sp>
        <p:nvSpPr>
          <p:cNvPr id="26" name="Rectangle 25"/>
          <p:cNvSpPr/>
          <p:nvPr/>
        </p:nvSpPr>
        <p:spPr>
          <a:xfrm>
            <a:off x="566928" y="367055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3871721"/>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3871721"/>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49808" y="3990593"/>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0" name="TextBox 29"/>
          <p:cNvSpPr txBox="1"/>
          <p:nvPr/>
        </p:nvSpPr>
        <p:spPr>
          <a:xfrm>
            <a:off x="1773936" y="3990593"/>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Only geo mode loads a third-party map and asks your visitors for consent first. The classic hall plan and the campus map do without.</a:t>
            </a:r>
          </a:p>
        </p:txBody>
      </p:sp>
      <p:sp>
        <p:nvSpPr>
          <p:cNvPr id="31" name="Rectangle 3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118 / 153</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campus map as your visitors see it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402336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https://my-fair.com/hall-plan</a:t>
            </a:r>
          </a:p>
        </p:txBody>
      </p:sp>
      <p:sp>
        <p:nvSpPr>
          <p:cNvPr id="13" name="Rectangle 12"/>
          <p:cNvSpPr/>
          <p:nvPr/>
        </p:nvSpPr>
        <p:spPr>
          <a:xfrm>
            <a:off x="694944" y="1773936"/>
            <a:ext cx="3017520" cy="3493008"/>
          </a:xfrm>
          <a:prstGeom prst="rect">
            <a:avLst/>
          </a:prstGeom>
          <a:solidFill>
            <a:srgbClr val="E6F0E2"/>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877824" y="3557016"/>
            <a:ext cx="2651760" cy="12801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2112264" y="2093976"/>
            <a:ext cx="128016" cy="299008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86384" y="1847088"/>
            <a:ext cx="2468879" cy="146304"/>
          </a:xfrm>
          <a:prstGeom prst="rect">
            <a:avLst/>
          </a:prstGeom>
          <a:noFill/>
        </p:spPr>
        <p:txBody>
          <a:bodyPr wrap="square" lIns="0" rIns="0" tIns="0" bIns="0" anchor="t">
            <a:spAutoFit/>
          </a:bodyPr>
          <a:lstStyle/>
          <a:p>
            <a:pPr algn="l">
              <a:lnSpc>
                <a:spcPct val="100000"/>
              </a:lnSpc>
            </a:pPr>
            <a:r>
              <a:rPr sz="700" b="1" i="0" lang="en-US">
                <a:solidFill>
                  <a:srgbClr val="0B3A5D"/>
                </a:solidFill>
                <a:latin typeface="Segoe UI"/>
              </a:rPr>
              <a:t>Campus overview</a:t>
            </a:r>
          </a:p>
        </p:txBody>
      </p:sp>
      <p:sp>
        <p:nvSpPr>
          <p:cNvPr id="17" name="Rectangle 16"/>
          <p:cNvSpPr/>
          <p:nvPr/>
        </p:nvSpPr>
        <p:spPr>
          <a:xfrm>
            <a:off x="923544" y="2185416"/>
            <a:ext cx="1051560" cy="1188720"/>
          </a:xfrm>
          <a:prstGeom prst="rect">
            <a:avLst/>
          </a:prstGeom>
          <a:solidFill>
            <a:srgbClr val="DDE6EE"/>
          </a:solidFill>
          <a:ln w="22860">
            <a:solidFill>
              <a:srgbClr val="C2570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923544" y="2697480"/>
            <a:ext cx="1051560" cy="164592"/>
          </a:xfrm>
          <a:prstGeom prst="rect">
            <a:avLst/>
          </a:prstGeom>
          <a:noFill/>
        </p:spPr>
        <p:txBody>
          <a:bodyPr wrap="square" lIns="0" rIns="0" tIns="0" bIns="0" anchor="t">
            <a:spAutoFit/>
          </a:bodyPr>
          <a:lstStyle/>
          <a:p>
            <a:pPr algn="ctr">
              <a:lnSpc>
                <a:spcPct val="100000"/>
              </a:lnSpc>
            </a:pPr>
            <a:r>
              <a:rPr sz="800" b="1" i="0" lang="en-US">
                <a:solidFill>
                  <a:srgbClr val="0B3A5D"/>
                </a:solidFill>
                <a:latin typeface="Segoe UI"/>
              </a:rPr>
              <a:t>Hall 1</a:t>
            </a:r>
          </a:p>
        </p:txBody>
      </p:sp>
      <p:sp>
        <p:nvSpPr>
          <p:cNvPr id="19" name="Rectangle 18"/>
          <p:cNvSpPr/>
          <p:nvPr/>
        </p:nvSpPr>
        <p:spPr>
          <a:xfrm>
            <a:off x="2386584" y="2185416"/>
            <a:ext cx="1143000" cy="1188720"/>
          </a:xfrm>
          <a:prstGeom prst="rect">
            <a:avLst/>
          </a:prstGeom>
          <a:solidFill>
            <a:srgbClr val="DDE6EE"/>
          </a:solidFill>
          <a:ln w="1143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2386584" y="2697480"/>
            <a:ext cx="1143000" cy="164592"/>
          </a:xfrm>
          <a:prstGeom prst="rect">
            <a:avLst/>
          </a:prstGeom>
          <a:noFill/>
        </p:spPr>
        <p:txBody>
          <a:bodyPr wrap="square" lIns="0" rIns="0" tIns="0" bIns="0" anchor="t">
            <a:spAutoFit/>
          </a:bodyPr>
          <a:lstStyle/>
          <a:p>
            <a:pPr algn="ctr">
              <a:lnSpc>
                <a:spcPct val="100000"/>
              </a:lnSpc>
            </a:pPr>
            <a:r>
              <a:rPr sz="800" b="1" i="0" lang="en-US">
                <a:solidFill>
                  <a:srgbClr val="0B3A5D"/>
                </a:solidFill>
                <a:latin typeface="Segoe UI"/>
              </a:rPr>
              <a:t>Hall 2</a:t>
            </a:r>
          </a:p>
        </p:txBody>
      </p:sp>
      <p:sp>
        <p:nvSpPr>
          <p:cNvPr id="21" name="Rectangle 20"/>
          <p:cNvSpPr/>
          <p:nvPr/>
        </p:nvSpPr>
        <p:spPr>
          <a:xfrm>
            <a:off x="923544" y="3877056"/>
            <a:ext cx="2606040" cy="960120"/>
          </a:xfrm>
          <a:prstGeom prst="rect">
            <a:avLst/>
          </a:prstGeom>
          <a:solidFill>
            <a:srgbClr val="DDE6EE"/>
          </a:solidFill>
          <a:ln w="1143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3544" y="4274820"/>
            <a:ext cx="2606040" cy="164592"/>
          </a:xfrm>
          <a:prstGeom prst="rect">
            <a:avLst/>
          </a:prstGeom>
          <a:noFill/>
        </p:spPr>
        <p:txBody>
          <a:bodyPr wrap="square" lIns="0" rIns="0" tIns="0" bIns="0" anchor="t">
            <a:spAutoFit/>
          </a:bodyPr>
          <a:lstStyle/>
          <a:p>
            <a:pPr algn="ctr">
              <a:lnSpc>
                <a:spcPct val="100000"/>
              </a:lnSpc>
            </a:pPr>
            <a:r>
              <a:rPr sz="800" b="1" i="0" lang="en-US">
                <a:solidFill>
                  <a:srgbClr val="0B3A5D"/>
                </a:solidFill>
                <a:latin typeface="Segoe UI"/>
              </a:rPr>
              <a:t>Forum</a:t>
            </a:r>
          </a:p>
        </p:txBody>
      </p:sp>
      <p:sp>
        <p:nvSpPr>
          <p:cNvPr id="23" name="Isosceles Triangle 22"/>
          <p:cNvSpPr/>
          <p:nvPr/>
        </p:nvSpPr>
        <p:spPr>
          <a:xfrm>
            <a:off x="1563624" y="2980944"/>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ight Arrow 23"/>
          <p:cNvSpPr/>
          <p:nvPr/>
        </p:nvSpPr>
        <p:spPr>
          <a:xfrm>
            <a:off x="3767328" y="3374136"/>
            <a:ext cx="274320" cy="146304"/>
          </a:xfrm>
          <a:prstGeom prst="rightArrow">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4096511" y="1773936"/>
            <a:ext cx="3291839" cy="3493008"/>
          </a:xfrm>
          <a:prstGeom prst="rect">
            <a:avLst/>
          </a:prstGeom>
          <a:solidFill>
            <a:srgbClr val="F4F8FB"/>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ounded Rectangle 25"/>
          <p:cNvSpPr/>
          <p:nvPr/>
        </p:nvSpPr>
        <p:spPr>
          <a:xfrm>
            <a:off x="4206240" y="1883664"/>
            <a:ext cx="1874519" cy="274320"/>
          </a:xfrm>
          <a:prstGeom prst="roundRect">
            <a:avLst>
              <a:gd name="adj" fmla="val 5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4206240" y="1943100"/>
            <a:ext cx="1874519" cy="146304"/>
          </a:xfrm>
          <a:prstGeom prst="rect">
            <a:avLst/>
          </a:prstGeom>
          <a:noFill/>
        </p:spPr>
        <p:txBody>
          <a:bodyPr wrap="square" lIns="0" rIns="0" tIns="0" bIns="0" anchor="t">
            <a:spAutoFit/>
          </a:bodyPr>
          <a:lstStyle/>
          <a:p>
            <a:pPr algn="ctr">
              <a:lnSpc>
                <a:spcPct val="100000"/>
              </a:lnSpc>
            </a:pPr>
            <a:r>
              <a:rPr sz="700" b="1" i="0" lang="en-US">
                <a:solidFill>
                  <a:srgbClr val="0B3A5D"/>
                </a:solidFill>
                <a:latin typeface="Segoe UI"/>
              </a:rPr>
              <a:t>← Back to Campus Overview</a:t>
            </a:r>
          </a:p>
        </p:txBody>
      </p:sp>
      <p:sp>
        <p:nvSpPr>
          <p:cNvPr id="28" name="Rounded Rectangle 27"/>
          <p:cNvSpPr/>
          <p:nvPr/>
        </p:nvSpPr>
        <p:spPr>
          <a:xfrm>
            <a:off x="6153912" y="1883664"/>
            <a:ext cx="868680" cy="274320"/>
          </a:xfrm>
          <a:prstGeom prst="roundRect">
            <a:avLst>
              <a:gd name="adj" fmla="val 5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6153912" y="1943100"/>
            <a:ext cx="868680" cy="146304"/>
          </a:xfrm>
          <a:prstGeom prst="rect">
            <a:avLst/>
          </a:prstGeom>
          <a:noFill/>
        </p:spPr>
        <p:txBody>
          <a:bodyPr wrap="square" lIns="0" rIns="0" tIns="0" bIns="0" anchor="t">
            <a:spAutoFit/>
          </a:bodyPr>
          <a:lstStyle/>
          <a:p>
            <a:pPr algn="ctr">
              <a:lnSpc>
                <a:spcPct val="100000"/>
              </a:lnSpc>
            </a:pPr>
            <a:r>
              <a:rPr sz="700" b="0" i="0" lang="en-US">
                <a:solidFill>
                  <a:srgbClr val="1F2933"/>
                </a:solidFill>
                <a:latin typeface="Segoe UI"/>
              </a:rPr>
              <a:t>Hall 1  ▾</a:t>
            </a:r>
          </a:p>
        </p:txBody>
      </p:sp>
      <p:sp>
        <p:nvSpPr>
          <p:cNvPr id="30" name="Rectangle 29"/>
          <p:cNvSpPr/>
          <p:nvPr/>
        </p:nvSpPr>
        <p:spPr>
          <a:xfrm>
            <a:off x="4261104" y="2322576"/>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4261104" y="2432304"/>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A11</a:t>
            </a:r>
          </a:p>
        </p:txBody>
      </p:sp>
      <p:sp>
        <p:nvSpPr>
          <p:cNvPr id="32" name="Rectangle 31"/>
          <p:cNvSpPr/>
          <p:nvPr/>
        </p:nvSpPr>
        <p:spPr>
          <a:xfrm>
            <a:off x="4261104" y="2834640"/>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4261104" y="2944368"/>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A21</a:t>
            </a:r>
          </a:p>
        </p:txBody>
      </p:sp>
      <p:sp>
        <p:nvSpPr>
          <p:cNvPr id="34" name="Rectangle 33"/>
          <p:cNvSpPr/>
          <p:nvPr/>
        </p:nvSpPr>
        <p:spPr>
          <a:xfrm>
            <a:off x="4261104" y="3346704"/>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4261104" y="3456432"/>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A31</a:t>
            </a:r>
          </a:p>
        </p:txBody>
      </p:sp>
      <p:sp>
        <p:nvSpPr>
          <p:cNvPr id="36" name="Rectangle 35"/>
          <p:cNvSpPr/>
          <p:nvPr/>
        </p:nvSpPr>
        <p:spPr>
          <a:xfrm>
            <a:off x="4261104" y="3858768"/>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4261104" y="3968496"/>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A41</a:t>
            </a:r>
          </a:p>
        </p:txBody>
      </p:sp>
      <p:sp>
        <p:nvSpPr>
          <p:cNvPr id="38" name="Rectangle 37"/>
          <p:cNvSpPr/>
          <p:nvPr/>
        </p:nvSpPr>
        <p:spPr>
          <a:xfrm>
            <a:off x="4261104" y="4370832"/>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4261104" y="4480560"/>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A51</a:t>
            </a:r>
          </a:p>
        </p:txBody>
      </p:sp>
      <p:sp>
        <p:nvSpPr>
          <p:cNvPr id="40" name="Rectangle 39"/>
          <p:cNvSpPr/>
          <p:nvPr/>
        </p:nvSpPr>
        <p:spPr>
          <a:xfrm>
            <a:off x="4828031" y="2322576"/>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4828031" y="2432304"/>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A12</a:t>
            </a:r>
          </a:p>
        </p:txBody>
      </p:sp>
      <p:sp>
        <p:nvSpPr>
          <p:cNvPr id="42" name="Rectangle 41"/>
          <p:cNvSpPr/>
          <p:nvPr/>
        </p:nvSpPr>
        <p:spPr>
          <a:xfrm>
            <a:off x="4828031" y="2834640"/>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4828031" y="2944368"/>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A22</a:t>
            </a:r>
          </a:p>
        </p:txBody>
      </p:sp>
      <p:sp>
        <p:nvSpPr>
          <p:cNvPr id="44" name="Rectangle 43"/>
          <p:cNvSpPr/>
          <p:nvPr/>
        </p:nvSpPr>
        <p:spPr>
          <a:xfrm>
            <a:off x="4828031" y="3346704"/>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4828031" y="3456432"/>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A32</a:t>
            </a:r>
          </a:p>
        </p:txBody>
      </p:sp>
      <p:sp>
        <p:nvSpPr>
          <p:cNvPr id="46" name="Rectangle 45"/>
          <p:cNvSpPr/>
          <p:nvPr/>
        </p:nvSpPr>
        <p:spPr>
          <a:xfrm>
            <a:off x="4828031" y="3858768"/>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4828031" y="3968496"/>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A42</a:t>
            </a:r>
          </a:p>
        </p:txBody>
      </p:sp>
      <p:sp>
        <p:nvSpPr>
          <p:cNvPr id="48" name="Rectangle 47"/>
          <p:cNvSpPr/>
          <p:nvPr/>
        </p:nvSpPr>
        <p:spPr>
          <a:xfrm>
            <a:off x="4828031" y="4370832"/>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4828031" y="4480560"/>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A52</a:t>
            </a:r>
          </a:p>
        </p:txBody>
      </p:sp>
      <p:sp>
        <p:nvSpPr>
          <p:cNvPr id="50" name="Rectangle 49"/>
          <p:cNvSpPr/>
          <p:nvPr/>
        </p:nvSpPr>
        <p:spPr>
          <a:xfrm>
            <a:off x="5394959" y="2322576"/>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394959" y="2432304"/>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A13</a:t>
            </a:r>
          </a:p>
        </p:txBody>
      </p:sp>
      <p:sp>
        <p:nvSpPr>
          <p:cNvPr id="52" name="Rectangle 51"/>
          <p:cNvSpPr/>
          <p:nvPr/>
        </p:nvSpPr>
        <p:spPr>
          <a:xfrm>
            <a:off x="5394959" y="2834640"/>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394959" y="2944368"/>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A23</a:t>
            </a:r>
          </a:p>
        </p:txBody>
      </p:sp>
      <p:sp>
        <p:nvSpPr>
          <p:cNvPr id="54" name="Rectangle 53"/>
          <p:cNvSpPr/>
          <p:nvPr/>
        </p:nvSpPr>
        <p:spPr>
          <a:xfrm>
            <a:off x="5394959" y="3346704"/>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394959" y="3456432"/>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A33</a:t>
            </a:r>
          </a:p>
        </p:txBody>
      </p:sp>
      <p:sp>
        <p:nvSpPr>
          <p:cNvPr id="56" name="Rectangle 55"/>
          <p:cNvSpPr/>
          <p:nvPr/>
        </p:nvSpPr>
        <p:spPr>
          <a:xfrm>
            <a:off x="5394959" y="3858768"/>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394959" y="3968496"/>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A43</a:t>
            </a:r>
          </a:p>
        </p:txBody>
      </p:sp>
      <p:sp>
        <p:nvSpPr>
          <p:cNvPr id="58" name="Rectangle 57"/>
          <p:cNvSpPr/>
          <p:nvPr/>
        </p:nvSpPr>
        <p:spPr>
          <a:xfrm>
            <a:off x="5394959" y="4370832"/>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5394959" y="4480560"/>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A53</a:t>
            </a:r>
          </a:p>
        </p:txBody>
      </p:sp>
      <p:sp>
        <p:nvSpPr>
          <p:cNvPr id="60" name="Rectangle 59"/>
          <p:cNvSpPr/>
          <p:nvPr/>
        </p:nvSpPr>
        <p:spPr>
          <a:xfrm>
            <a:off x="5961888" y="2322576"/>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5961888" y="2432304"/>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A14</a:t>
            </a:r>
          </a:p>
        </p:txBody>
      </p:sp>
      <p:sp>
        <p:nvSpPr>
          <p:cNvPr id="62" name="Rectangle 61"/>
          <p:cNvSpPr/>
          <p:nvPr/>
        </p:nvSpPr>
        <p:spPr>
          <a:xfrm>
            <a:off x="5961888" y="2834640"/>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TextBox 62"/>
          <p:cNvSpPr txBox="1"/>
          <p:nvPr/>
        </p:nvSpPr>
        <p:spPr>
          <a:xfrm>
            <a:off x="5961888" y="2944368"/>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A24</a:t>
            </a:r>
          </a:p>
        </p:txBody>
      </p:sp>
      <p:sp>
        <p:nvSpPr>
          <p:cNvPr id="64" name="Rectangle 63"/>
          <p:cNvSpPr/>
          <p:nvPr/>
        </p:nvSpPr>
        <p:spPr>
          <a:xfrm>
            <a:off x="5961888" y="3346704"/>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5961888" y="3456432"/>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A34</a:t>
            </a:r>
          </a:p>
        </p:txBody>
      </p:sp>
      <p:sp>
        <p:nvSpPr>
          <p:cNvPr id="66" name="Rectangle 65"/>
          <p:cNvSpPr/>
          <p:nvPr/>
        </p:nvSpPr>
        <p:spPr>
          <a:xfrm>
            <a:off x="5961888" y="3858768"/>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5961888" y="3968496"/>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A44</a:t>
            </a:r>
          </a:p>
        </p:txBody>
      </p:sp>
      <p:sp>
        <p:nvSpPr>
          <p:cNvPr id="68" name="Rectangle 67"/>
          <p:cNvSpPr/>
          <p:nvPr/>
        </p:nvSpPr>
        <p:spPr>
          <a:xfrm>
            <a:off x="5961888" y="4370832"/>
            <a:ext cx="475488" cy="365760"/>
          </a:xfrm>
          <a:prstGeom prst="rect">
            <a:avLst/>
          </a:prstGeom>
          <a:solidFill>
            <a:srgbClr val="FFFFFF"/>
          </a:solid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TextBox 68"/>
          <p:cNvSpPr txBox="1"/>
          <p:nvPr/>
        </p:nvSpPr>
        <p:spPr>
          <a:xfrm>
            <a:off x="5961888" y="4480560"/>
            <a:ext cx="475488" cy="146304"/>
          </a:xfrm>
          <a:prstGeom prst="rect">
            <a:avLst/>
          </a:prstGeom>
          <a:noFill/>
        </p:spPr>
        <p:txBody>
          <a:bodyPr wrap="square" lIns="0" rIns="0" tIns="0" bIns="0" anchor="t">
            <a:spAutoFit/>
          </a:bodyPr>
          <a:lstStyle/>
          <a:p>
            <a:pPr algn="ctr">
              <a:lnSpc>
                <a:spcPct val="100000"/>
              </a:lnSpc>
            </a:pPr>
            <a:r>
              <a:rPr sz="600" b="0" i="0" lang="en-US">
                <a:solidFill>
                  <a:srgbClr val="505A64"/>
                </a:solidFill>
                <a:latin typeface="Segoe UI"/>
              </a:rPr>
              <a:t>A54</a:t>
            </a:r>
          </a:p>
        </p:txBody>
      </p:sp>
      <p:sp>
        <p:nvSpPr>
          <p:cNvPr id="70" name="Rounded Rectangle 69"/>
          <p:cNvSpPr/>
          <p:nvPr/>
        </p:nvSpPr>
        <p:spPr>
          <a:xfrm>
            <a:off x="6912864" y="2276856"/>
            <a:ext cx="402336" cy="768096"/>
          </a:xfrm>
          <a:prstGeom prst="roundRect">
            <a:avLst>
              <a:gd name="adj" fmla="val 30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Oval 70"/>
          <p:cNvSpPr/>
          <p:nvPr/>
        </p:nvSpPr>
        <p:spPr>
          <a:xfrm>
            <a:off x="6967727" y="2350008"/>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967727" y="2423160"/>
            <a:ext cx="292608" cy="146304"/>
          </a:xfrm>
          <a:prstGeom prst="rect">
            <a:avLst/>
          </a:prstGeom>
          <a:noFill/>
        </p:spPr>
        <p:txBody>
          <a:bodyPr wrap="square" lIns="0" rIns="0" tIns="0" bIns="0" anchor="t">
            <a:spAutoFit/>
          </a:bodyPr>
          <a:lstStyle/>
          <a:p>
            <a:pPr algn="ctr">
              <a:lnSpc>
                <a:spcPct val="100000"/>
              </a:lnSpc>
            </a:pPr>
            <a:r>
              <a:rPr sz="750" b="1" i="0" lang="en-US">
                <a:solidFill>
                  <a:srgbClr val="1F2933"/>
                </a:solidFill>
                <a:latin typeface="Segoe UI"/>
              </a:rPr>
              <a:t>1</a:t>
            </a:r>
          </a:p>
        </p:txBody>
      </p:sp>
      <p:sp>
        <p:nvSpPr>
          <p:cNvPr id="73" name="Oval 72"/>
          <p:cNvSpPr/>
          <p:nvPr/>
        </p:nvSpPr>
        <p:spPr>
          <a:xfrm>
            <a:off x="6967727" y="2697480"/>
            <a:ext cx="292608" cy="292608"/>
          </a:xfrm>
          <a:prstGeom prst="ellipse">
            <a:avLst/>
          </a:prstGeom>
          <a:solidFill>
            <a:srgbClr val="0B3A5D"/>
          </a:solidFill>
          <a:ln w="1143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6967727" y="2770632"/>
            <a:ext cx="292608" cy="146304"/>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0</a:t>
            </a:r>
          </a:p>
        </p:txBody>
      </p:sp>
      <p:sp>
        <p:nvSpPr>
          <p:cNvPr id="75" name="Rounded Rectangle 74"/>
          <p:cNvSpPr/>
          <p:nvPr/>
        </p:nvSpPr>
        <p:spPr>
          <a:xfrm>
            <a:off x="6995159" y="323697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995159" y="3278124"/>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77" name="Rounded Rectangle 76"/>
          <p:cNvSpPr/>
          <p:nvPr/>
        </p:nvSpPr>
        <p:spPr>
          <a:xfrm>
            <a:off x="6995159" y="351129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6995159" y="3552444"/>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79" name="Rounded Rectangle 78"/>
          <p:cNvSpPr/>
          <p:nvPr/>
        </p:nvSpPr>
        <p:spPr>
          <a:xfrm>
            <a:off x="6995159" y="378561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995159" y="3826764"/>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81" name="Rounded Rectangle 80"/>
          <p:cNvSpPr/>
          <p:nvPr/>
        </p:nvSpPr>
        <p:spPr>
          <a:xfrm>
            <a:off x="6995159" y="405993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6995159" y="4101084"/>
            <a:ext cx="237744" cy="155448"/>
          </a:xfrm>
          <a:prstGeom prst="rect">
            <a:avLst/>
          </a:prstGeom>
          <a:noFill/>
        </p:spPr>
        <p:txBody>
          <a:bodyPr wrap="square" lIns="0" rIns="0" tIns="0" bIns="0" anchor="t">
            <a:spAutoFit/>
          </a:bodyPr>
          <a:lstStyle/>
          <a:p>
            <a:pPr algn="ctr">
              <a:lnSpc>
                <a:spcPct val="100000"/>
              </a:lnSpc>
            </a:pPr>
            <a:r>
              <a:rPr sz="600" b="1" i="0" lang="en-US">
                <a:solidFill>
                  <a:srgbClr val="1F2933"/>
                </a:solidFill>
                <a:latin typeface="Segoe UI"/>
              </a:rPr>
              <a:t>3D</a:t>
            </a:r>
          </a:p>
        </p:txBody>
      </p:sp>
      <p:sp>
        <p:nvSpPr>
          <p:cNvPr id="83" name="Oval 82"/>
          <p:cNvSpPr/>
          <p:nvPr/>
        </p:nvSpPr>
        <p:spPr>
          <a:xfrm>
            <a:off x="3392424" y="1783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3392424" y="18425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5" name="Oval 84"/>
          <p:cNvSpPr/>
          <p:nvPr/>
        </p:nvSpPr>
        <p:spPr>
          <a:xfrm>
            <a:off x="1746504" y="311810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1746504" y="317754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7" name="Oval 86"/>
          <p:cNvSpPr/>
          <p:nvPr/>
        </p:nvSpPr>
        <p:spPr>
          <a:xfrm>
            <a:off x="3794759" y="18836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3794759" y="19431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9" name="Oval 88"/>
          <p:cNvSpPr/>
          <p:nvPr/>
        </p:nvSpPr>
        <p:spPr>
          <a:xfrm>
            <a:off x="6556247" y="25328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6556247" y="259232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1" name="Oval 90"/>
          <p:cNvSpPr/>
          <p:nvPr/>
        </p:nvSpPr>
        <p:spPr>
          <a:xfrm>
            <a:off x="6574535" y="404164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TextBox 91"/>
          <p:cNvSpPr txBox="1"/>
          <p:nvPr/>
        </p:nvSpPr>
        <p:spPr>
          <a:xfrm>
            <a:off x="6574535" y="410108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93" name="TextBox 92"/>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Overview, hall, back</a:t>
            </a:r>
          </a:p>
        </p:txBody>
      </p:sp>
      <p:sp>
        <p:nvSpPr>
          <p:cNvPr id="94" name="TextBox 93"/>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overview opens first</a:t>
            </a:r>
          </a:p>
        </p:txBody>
      </p:sp>
      <p:sp>
        <p:nvSpPr>
          <p:cNvPr id="95" name="TextBox 94"/>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plan with ⭐. If a visitor arrives through </a:t>
            </a:r>
            <a:r>
              <a:rPr sz="1000" b="1" i="0" lang="en-US">
                <a:solidFill>
                  <a:srgbClr val="3B4A57"/>
                </a:solidFill>
                <a:latin typeface="Segoe UI"/>
              </a:rPr>
              <a:t>View on Map</a:t>
            </a:r>
            <a:r>
              <a:rPr sz="1000" b="0" i="0" lang="en-US">
                <a:solidFill>
                  <a:srgbClr val="3B4A57"/>
                </a:solidFill>
                <a:latin typeface="Segoe UI"/>
              </a:rPr>
              <a:t>, their hall opens straight away.</a:t>
            </a:r>
          </a:p>
        </p:txBody>
      </p:sp>
      <p:sp>
        <p:nvSpPr>
          <p:cNvPr id="96" name="TextBox 95"/>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Click a building</a:t>
            </a:r>
          </a:p>
        </p:txBody>
      </p:sp>
      <p:sp>
        <p:nvSpPr>
          <p:cNvPr id="97" name="TextBox 96"/>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Opens the first plan of this building without an intermediate window.</a:t>
            </a:r>
          </a:p>
        </p:txBody>
      </p:sp>
      <p:sp>
        <p:nvSpPr>
          <p:cNvPr id="98" name="TextBox 97"/>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The back button</a:t>
            </a:r>
          </a:p>
        </p:txBody>
      </p:sp>
      <p:sp>
        <p:nvSpPr>
          <p:cNvPr id="99" name="TextBox 98"/>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 Back to Campus Overview</a:t>
            </a:r>
            <a:r>
              <a:rPr sz="1000" b="0" i="0" lang="en-US">
                <a:solidFill>
                  <a:srgbClr val="3B4A57"/>
                </a:solidFill>
                <a:latin typeface="Segoe UI"/>
              </a:rPr>
              <a:t> floats top left above the plan; on the phone a round arrow.</a:t>
            </a:r>
          </a:p>
        </p:txBody>
      </p:sp>
      <p:sp>
        <p:nvSpPr>
          <p:cNvPr id="100" name="TextBox 99"/>
          <p:cNvSpPr txBox="1"/>
          <p:nvPr/>
        </p:nvSpPr>
        <p:spPr>
          <a:xfrm>
            <a:off x="7927847" y="398449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Only its own floors</a:t>
            </a:r>
          </a:p>
        </p:txBody>
      </p:sp>
      <p:sp>
        <p:nvSpPr>
          <p:cNvPr id="101" name="TextBox 100"/>
          <p:cNvSpPr txBox="1"/>
          <p:nvPr/>
        </p:nvSpPr>
        <p:spPr>
          <a:xfrm>
            <a:off x="7927847" y="420420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Inside the hall the floor selector shows only its floors.</a:t>
            </a:r>
          </a:p>
        </p:txBody>
      </p:sp>
      <p:sp>
        <p:nvSpPr>
          <p:cNvPr id="102" name="TextBox 101"/>
          <p:cNvSpPr txBox="1"/>
          <p:nvPr/>
        </p:nvSpPr>
        <p:spPr>
          <a:xfrm>
            <a:off x="7927847" y="4578604"/>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5  3D</a:t>
            </a:r>
          </a:p>
        </p:txBody>
      </p:sp>
      <p:sp>
        <p:nvSpPr>
          <p:cNvPr id="103" name="TextBox 102"/>
          <p:cNvSpPr txBox="1"/>
          <p:nvPr/>
        </p:nvSpPr>
        <p:spPr>
          <a:xfrm>
            <a:off x="7927847" y="4798314"/>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Tilts the view into a bird's-eye perspective.</a:t>
            </a:r>
          </a:p>
        </p:txBody>
      </p:sp>
      <p:sp>
        <p:nvSpPr>
          <p:cNvPr id="104" name="Rectangle 103"/>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TextBox 105"/>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7" name="TextBox 106"/>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campus map loads no third-party map - your visitors are not asked for consent.</a:t>
            </a:r>
          </a:p>
        </p:txBody>
      </p:sp>
      <p:sp>
        <p:nvSpPr>
          <p:cNvPr id="108" name="Rectangle 10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TextBox 10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110" name="TextBox 10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119 / 153</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Setting up a campus map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33621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336212"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Draw the overview</a:t>
            </a:r>
          </a:p>
        </p:txBody>
      </p:sp>
      <p:sp>
        <p:nvSpPr>
          <p:cNvPr id="11" name="TextBox 10"/>
          <p:cNvSpPr txBox="1"/>
          <p:nvPr/>
        </p:nvSpPr>
        <p:spPr>
          <a:xfrm>
            <a:off x="713232"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A plan of the site in which every building is a separate area - in a graphics program or in the hall plan designer.</a:t>
            </a:r>
          </a:p>
        </p:txBody>
      </p:sp>
      <p:sp>
        <p:nvSpPr>
          <p:cNvPr id="12" name="Right Arrow 11"/>
          <p:cNvSpPr/>
          <p:nvPr/>
        </p:nvSpPr>
        <p:spPr>
          <a:xfrm>
            <a:off x="2553553"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855305"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855305"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62459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624590"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001609"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Link the buildings</a:t>
            </a:r>
          </a:p>
        </p:txBody>
      </p:sp>
      <p:sp>
        <p:nvSpPr>
          <p:cNvPr id="18" name="TextBox 17"/>
          <p:cNvSpPr txBox="1"/>
          <p:nvPr/>
        </p:nvSpPr>
        <p:spPr>
          <a:xfrm>
            <a:off x="3001609"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In the designer mark them as campus buildings, in a graphics program </a:t>
            </a:r>
            <a:r>
              <a:rPr sz="950" b="0" i="0" lang="en-US">
                <a:solidFill>
                  <a:srgbClr val="3B4A57"/>
                </a:solidFill>
                <a:latin typeface="Consolas"/>
              </a:rPr>
              <a:t>goto-building-hall_1</a:t>
            </a:r>
            <a:r>
              <a:rPr sz="950" b="0" i="0" lang="en-US">
                <a:solidFill>
                  <a:srgbClr val="3B4A57"/>
                </a:solidFill>
                <a:latin typeface="Segoe UI"/>
              </a:rPr>
              <a:t>.</a:t>
            </a:r>
          </a:p>
        </p:txBody>
      </p:sp>
      <p:sp>
        <p:nvSpPr>
          <p:cNvPr id="19" name="Right Arrow 18"/>
          <p:cNvSpPr/>
          <p:nvPr/>
        </p:nvSpPr>
        <p:spPr>
          <a:xfrm>
            <a:off x="484193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5143682"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143682"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5289986"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Choose the mode</a:t>
            </a:r>
          </a:p>
        </p:txBody>
      </p:sp>
      <p:sp>
        <p:nvSpPr>
          <p:cNvPr id="25" name="TextBox 24"/>
          <p:cNvSpPr txBox="1"/>
          <p:nvPr/>
        </p:nvSpPr>
        <p:spPr>
          <a:xfrm>
            <a:off x="5289986"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Click </a:t>
            </a:r>
            <a:r>
              <a:rPr sz="950" b="1" i="0" lang="en-US">
                <a:solidFill>
                  <a:srgbClr val="3B4A57"/>
                </a:solidFill>
                <a:latin typeface="Segoe UI"/>
              </a:rPr>
              <a:t>Hybrid Campus Map</a:t>
            </a:r>
            <a:r>
              <a:rPr sz="950" b="0" i="0" lang="en-US">
                <a:solidFill>
                  <a:srgbClr val="3B4A57"/>
                </a:solidFill>
                <a:latin typeface="Segoe UI"/>
              </a:rPr>
              <a:t> in the box.</a:t>
            </a:r>
          </a:p>
        </p:txBody>
      </p:sp>
      <p:sp>
        <p:nvSpPr>
          <p:cNvPr id="26" name="Right Arrow 25"/>
          <p:cNvSpPr/>
          <p:nvPr/>
        </p:nvSpPr>
        <p:spPr>
          <a:xfrm>
            <a:off x="713030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7432060"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432060"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820134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0134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7578364"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Assign the rows</a:t>
            </a:r>
          </a:p>
        </p:txBody>
      </p:sp>
      <p:sp>
        <p:nvSpPr>
          <p:cNvPr id="32" name="TextBox 31"/>
          <p:cNvSpPr txBox="1"/>
          <p:nvPr/>
        </p:nvSpPr>
        <p:spPr>
          <a:xfrm>
            <a:off x="7578364"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Per hall plan the </a:t>
            </a:r>
            <a:r>
              <a:rPr sz="950" b="1" i="0" lang="en-US">
                <a:solidFill>
                  <a:srgbClr val="3B4A57"/>
                </a:solidFill>
                <a:latin typeface="Segoe UI"/>
              </a:rPr>
              <a:t>Building / Hall ID</a:t>
            </a:r>
            <a:r>
              <a:rPr sz="950" b="0" i="0" lang="en-US">
                <a:solidFill>
                  <a:srgbClr val="3B4A57"/>
                </a:solidFill>
                <a:latin typeface="Segoe UI"/>
              </a:rPr>
              <a:t>; on the plan of the site </a:t>
            </a:r>
            <a:r>
              <a:rPr sz="950" b="1" i="0" lang="en-US">
                <a:solidFill>
                  <a:srgbClr val="3B4A57"/>
                </a:solidFill>
                <a:latin typeface="Segoe UI"/>
              </a:rPr>
              <a:t>⭐ Use as Campus Overview Map</a:t>
            </a:r>
            <a:r>
              <a:rPr sz="950" b="0" i="0" lang="en-US">
                <a:solidFill>
                  <a:srgbClr val="3B4A57"/>
                </a:solidFill>
                <a:latin typeface="Segoe UI"/>
              </a:rPr>
              <a:t>.</a:t>
            </a:r>
          </a:p>
        </p:txBody>
      </p:sp>
      <p:sp>
        <p:nvSpPr>
          <p:cNvPr id="33" name="Right Arrow 32"/>
          <p:cNvSpPr/>
          <p:nvPr/>
        </p:nvSpPr>
        <p:spPr>
          <a:xfrm>
            <a:off x="9418685"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9720437"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9720437"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1048972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489722"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5</a:t>
            </a:r>
          </a:p>
        </p:txBody>
      </p:sp>
      <p:sp>
        <p:nvSpPr>
          <p:cNvPr id="38" name="TextBox 37"/>
          <p:cNvSpPr txBox="1"/>
          <p:nvPr/>
        </p:nvSpPr>
        <p:spPr>
          <a:xfrm>
            <a:off x="9866741"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Save</a:t>
            </a:r>
          </a:p>
        </p:txBody>
      </p:sp>
      <p:sp>
        <p:nvSpPr>
          <p:cNvPr id="39" name="TextBox 38"/>
          <p:cNvSpPr txBox="1"/>
          <p:nvPr/>
        </p:nvSpPr>
        <p:spPr>
          <a:xfrm>
            <a:off x="9866741"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Update the event and click a building on the page.</a:t>
            </a:r>
          </a:p>
        </p:txBody>
      </p:sp>
      <p:sp>
        <p:nvSpPr>
          <p:cNvPr id="40" name="TextBox 39"/>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The part after </a:t>
            </a:r>
            <a:r>
              <a:rPr sz="1100" b="0" i="0" lang="en-US">
                <a:solidFill>
                  <a:srgbClr val="6B7A88"/>
                </a:solidFill>
                <a:latin typeface="Consolas"/>
              </a:rPr>
              <a:t>goto-building-</a:t>
            </a:r>
            <a:r>
              <a:rPr sz="1100" b="0" i="0" lang="en-US">
                <a:solidFill>
                  <a:srgbClr val="6B7A88"/>
                </a:solidFill>
                <a:latin typeface="Segoe UI"/>
              </a:rPr>
              <a:t> must match the </a:t>
            </a:r>
            <a:r>
              <a:rPr sz="1100" b="1" i="0" lang="en-US">
                <a:solidFill>
                  <a:srgbClr val="6B7A88"/>
                </a:solidFill>
                <a:latin typeface="Segoe UI"/>
              </a:rPr>
              <a:t>Building / Hall ID</a:t>
            </a:r>
            <a:r>
              <a:rPr sz="1100" b="0" i="0" lang="en-US">
                <a:solidFill>
                  <a:srgbClr val="6B7A88"/>
                </a:solidFill>
                <a:latin typeface="Segoe UI"/>
              </a:rPr>
              <a:t> or the name of the plan. The underscore stands for the space, upper and lower case do not matter. All floors of a building carry the same ID.</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120 / 153</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Placing the plan on the fairground</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133621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1336212"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1</a:t>
            </a:r>
          </a:p>
        </p:txBody>
      </p:sp>
      <p:sp>
        <p:nvSpPr>
          <p:cNvPr id="10" name="TextBox 9"/>
          <p:cNvSpPr txBox="1"/>
          <p:nvPr/>
        </p:nvSpPr>
        <p:spPr>
          <a:xfrm>
            <a:off x="713232"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Choose the mode</a:t>
            </a:r>
          </a:p>
        </p:txBody>
      </p:sp>
      <p:sp>
        <p:nvSpPr>
          <p:cNvPr id="11" name="TextBox 10"/>
          <p:cNvSpPr txBox="1"/>
          <p:nvPr/>
        </p:nvSpPr>
        <p:spPr>
          <a:xfrm>
            <a:off x="713232"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Click </a:t>
            </a:r>
            <a:r>
              <a:rPr sz="950" b="1" i="0" lang="en-US">
                <a:solidFill>
                  <a:srgbClr val="3B4A57"/>
                </a:solidFill>
                <a:latin typeface="Segoe UI"/>
              </a:rPr>
              <a:t>Fairground Geo-Overlay</a:t>
            </a:r>
            <a:r>
              <a:rPr sz="950" b="0" i="0" lang="en-US">
                <a:solidFill>
                  <a:srgbClr val="3B4A57"/>
                </a:solidFill>
                <a:latin typeface="Segoe UI"/>
              </a:rPr>
              <a:t> in the hall plan box.</a:t>
            </a:r>
          </a:p>
        </p:txBody>
      </p:sp>
      <p:sp>
        <p:nvSpPr>
          <p:cNvPr id="12" name="Right Arrow 11"/>
          <p:cNvSpPr/>
          <p:nvPr/>
        </p:nvSpPr>
        <p:spPr>
          <a:xfrm>
            <a:off x="2553553"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2855305"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855305"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3624590"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3624590"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2</a:t>
            </a:r>
          </a:p>
        </p:txBody>
      </p:sp>
      <p:sp>
        <p:nvSpPr>
          <p:cNvPr id="17" name="TextBox 16"/>
          <p:cNvSpPr txBox="1"/>
          <p:nvPr/>
        </p:nvSpPr>
        <p:spPr>
          <a:xfrm>
            <a:off x="3001609"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Set the grounds</a:t>
            </a:r>
          </a:p>
        </p:txBody>
      </p:sp>
      <p:sp>
        <p:nvSpPr>
          <p:cNvPr id="18" name="TextBox 17"/>
          <p:cNvSpPr txBox="1"/>
          <p:nvPr/>
        </p:nvSpPr>
        <p:spPr>
          <a:xfrm>
            <a:off x="3001609"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Under </a:t>
            </a:r>
            <a:r>
              <a:rPr sz="950" b="1" i="0" lang="en-US">
                <a:solidFill>
                  <a:srgbClr val="3B4A57"/>
                </a:solidFill>
                <a:latin typeface="Segoe UI"/>
              </a:rPr>
              <a:t>Fairground Quick Preset</a:t>
            </a:r>
            <a:r>
              <a:rPr sz="950" b="0" i="0" lang="en-US">
                <a:solidFill>
                  <a:srgbClr val="3B4A57"/>
                </a:solidFill>
                <a:latin typeface="Segoe UI"/>
              </a:rPr>
              <a:t> pick the venue - or enter latitude and longitude.</a:t>
            </a:r>
          </a:p>
        </p:txBody>
      </p:sp>
      <p:sp>
        <p:nvSpPr>
          <p:cNvPr id="19" name="Right Arrow 18"/>
          <p:cNvSpPr/>
          <p:nvPr/>
        </p:nvSpPr>
        <p:spPr>
          <a:xfrm>
            <a:off x="4841930"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5143682"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ectangle 20"/>
          <p:cNvSpPr/>
          <p:nvPr/>
        </p:nvSpPr>
        <p:spPr>
          <a:xfrm>
            <a:off x="5143682"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5912967"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912967"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3</a:t>
            </a:r>
          </a:p>
        </p:txBody>
      </p:sp>
      <p:sp>
        <p:nvSpPr>
          <p:cNvPr id="24" name="TextBox 23"/>
          <p:cNvSpPr txBox="1"/>
          <p:nvPr/>
        </p:nvSpPr>
        <p:spPr>
          <a:xfrm>
            <a:off x="5289986"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Fit</a:t>
            </a:r>
          </a:p>
        </p:txBody>
      </p:sp>
      <p:sp>
        <p:nvSpPr>
          <p:cNvPr id="25" name="TextBox 24"/>
          <p:cNvSpPr txBox="1"/>
          <p:nvPr/>
        </p:nvSpPr>
        <p:spPr>
          <a:xfrm>
            <a:off x="5289986"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In every map row click </a:t>
            </a:r>
            <a:r>
              <a:rPr sz="950" b="1" i="0" lang="en-US">
                <a:solidFill>
                  <a:srgbClr val="3B4A57"/>
                </a:solidFill>
                <a:latin typeface="Segoe UI"/>
              </a:rPr>
              <a:t>Fit onto Fairground Map</a:t>
            </a:r>
            <a:r>
              <a:rPr sz="950" b="0" i="0" lang="en-US">
                <a:solidFill>
                  <a:srgbClr val="3B4A57"/>
                </a:solidFill>
                <a:latin typeface="Segoe UI"/>
              </a:rPr>
              <a:t> and lay the plan onto the hall.</a:t>
            </a:r>
          </a:p>
        </p:txBody>
      </p:sp>
      <p:sp>
        <p:nvSpPr>
          <p:cNvPr id="26" name="Right Arrow 25"/>
          <p:cNvSpPr/>
          <p:nvPr/>
        </p:nvSpPr>
        <p:spPr>
          <a:xfrm>
            <a:off x="7130308"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7432060"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7432060"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Oval 28"/>
          <p:cNvSpPr/>
          <p:nvPr/>
        </p:nvSpPr>
        <p:spPr>
          <a:xfrm>
            <a:off x="8201345"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8201345"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4</a:t>
            </a:r>
          </a:p>
        </p:txBody>
      </p:sp>
      <p:sp>
        <p:nvSpPr>
          <p:cNvPr id="31" name="TextBox 30"/>
          <p:cNvSpPr txBox="1"/>
          <p:nvPr/>
        </p:nvSpPr>
        <p:spPr>
          <a:xfrm>
            <a:off x="7578364"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Copy floors</a:t>
            </a:r>
          </a:p>
        </p:txBody>
      </p:sp>
      <p:sp>
        <p:nvSpPr>
          <p:cNvPr id="32" name="TextBox 31"/>
          <p:cNvSpPr txBox="1"/>
          <p:nvPr/>
        </p:nvSpPr>
        <p:spPr>
          <a:xfrm>
            <a:off x="7578364" y="2499360"/>
            <a:ext cx="1611721" cy="777240"/>
          </a:xfrm>
          <a:prstGeom prst="rect">
            <a:avLst/>
          </a:prstGeom>
          <a:noFill/>
        </p:spPr>
        <p:txBody>
          <a:bodyPr wrap="square" lIns="0" rIns="0" tIns="0" bIns="0" anchor="t">
            <a:spAutoFit/>
          </a:bodyPr>
          <a:lstStyle/>
          <a:p>
            <a:pPr algn="ctr">
              <a:lnSpc>
                <a:spcPct val="122000"/>
              </a:lnSpc>
            </a:pPr>
            <a:r>
              <a:rPr sz="950" b="0" i="0" lang="en-US">
                <a:solidFill>
                  <a:srgbClr val="3B4A57"/>
                </a:solidFill>
                <a:latin typeface="Segoe UI"/>
              </a:rPr>
              <a:t>Further floors of the same hall with </a:t>
            </a:r>
            <a:r>
              <a:rPr sz="950" b="1" i="0" lang="en-US">
                <a:solidFill>
                  <a:srgbClr val="3B4A57"/>
                </a:solidFill>
                <a:latin typeface="Segoe UI"/>
              </a:rPr>
              <a:t>📋 Copy from...</a:t>
            </a:r>
            <a:r>
              <a:rPr sz="950" b="0" i="0" lang="en-US">
                <a:solidFill>
                  <a:srgbClr val="3B4A57"/>
                </a:solidFill>
                <a:latin typeface="Segoe UI"/>
              </a:rPr>
              <a:t> - without dragging again.</a:t>
            </a:r>
          </a:p>
        </p:txBody>
      </p:sp>
      <p:sp>
        <p:nvSpPr>
          <p:cNvPr id="33" name="Right Arrow 32"/>
          <p:cNvSpPr/>
          <p:nvPr/>
        </p:nvSpPr>
        <p:spPr>
          <a:xfrm>
            <a:off x="9418685" y="2574036"/>
            <a:ext cx="219456" cy="164592"/>
          </a:xfrm>
          <a:prstGeom prst="rightArrow">
            <a:avLst/>
          </a:prstGeom>
          <a:solidFill>
            <a:srgbClr val="C9D8E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ounded Rectangle 33"/>
          <p:cNvSpPr/>
          <p:nvPr/>
        </p:nvSpPr>
        <p:spPr>
          <a:xfrm>
            <a:off x="9720437" y="1856232"/>
            <a:ext cx="1904329" cy="1600200"/>
          </a:xfrm>
          <a:prstGeom prst="roundRect">
            <a:avLst>
              <a:gd name="adj" fmla="val 6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9720437" y="1856232"/>
            <a:ext cx="1904329" cy="4572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Oval 35"/>
          <p:cNvSpPr/>
          <p:nvPr/>
        </p:nvSpPr>
        <p:spPr>
          <a:xfrm>
            <a:off x="10489722" y="1673352"/>
            <a:ext cx="365760" cy="365760"/>
          </a:xfrm>
          <a:prstGeom prst="ellipse">
            <a:avLst/>
          </a:prstGeom>
          <a:solidFill>
            <a:srgbClr val="C25708"/>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10489722" y="1751076"/>
            <a:ext cx="365760" cy="219456"/>
          </a:xfrm>
          <a:prstGeom prst="rect">
            <a:avLst/>
          </a:prstGeom>
          <a:noFill/>
        </p:spPr>
        <p:txBody>
          <a:bodyPr wrap="square" lIns="0" rIns="0" tIns="0" bIns="0" anchor="t">
            <a:spAutoFit/>
          </a:bodyPr>
          <a:lstStyle/>
          <a:p>
            <a:pPr algn="ctr">
              <a:lnSpc>
                <a:spcPct val="100000"/>
              </a:lnSpc>
            </a:pPr>
            <a:r>
              <a:rPr sz="1300" b="1" i="0" lang="en-US">
                <a:solidFill>
                  <a:srgbClr val="FFFFFF"/>
                </a:solidFill>
                <a:latin typeface="Segoe UI"/>
              </a:rPr>
              <a:t>5</a:t>
            </a:r>
          </a:p>
        </p:txBody>
      </p:sp>
      <p:sp>
        <p:nvSpPr>
          <p:cNvPr id="38" name="TextBox 37"/>
          <p:cNvSpPr txBox="1"/>
          <p:nvPr/>
        </p:nvSpPr>
        <p:spPr>
          <a:xfrm>
            <a:off x="9866741" y="2240280"/>
            <a:ext cx="1611721" cy="274320"/>
          </a:xfrm>
          <a:prstGeom prst="rect">
            <a:avLst/>
          </a:prstGeom>
          <a:noFill/>
        </p:spPr>
        <p:txBody>
          <a:bodyPr wrap="square" lIns="0" rIns="0" tIns="0" bIns="0" anchor="t">
            <a:spAutoFit/>
          </a:bodyPr>
          <a:lstStyle/>
          <a:p>
            <a:pPr algn="ctr">
              <a:lnSpc>
                <a:spcPct val="110000"/>
              </a:lnSpc>
            </a:pPr>
            <a:r>
              <a:rPr sz="1200" b="1" i="0" lang="en-US">
                <a:solidFill>
                  <a:srgbClr val="0B3A5D"/>
                </a:solidFill>
                <a:latin typeface="Segoe UI"/>
              </a:rPr>
              <a:t>Save</a:t>
            </a:r>
          </a:p>
        </p:txBody>
      </p:sp>
      <p:sp>
        <p:nvSpPr>
          <p:cNvPr id="39" name="TextBox 38"/>
          <p:cNvSpPr txBox="1"/>
          <p:nvPr/>
        </p:nvSpPr>
        <p:spPr>
          <a:xfrm>
            <a:off x="9866741" y="2499360"/>
            <a:ext cx="1611721" cy="777240"/>
          </a:xfrm>
          <a:prstGeom prst="rect">
            <a:avLst/>
          </a:prstGeom>
          <a:noFill/>
        </p:spPr>
        <p:txBody>
          <a:bodyPr wrap="square" lIns="0" rIns="0" tIns="0" bIns="0" anchor="t">
            <a:spAutoFit/>
          </a:bodyPr>
          <a:lstStyle/>
          <a:p>
            <a:pPr algn="ctr">
              <a:lnSpc>
                <a:spcPct val="122000"/>
              </a:lnSpc>
            </a:pPr>
            <a:r>
              <a:rPr sz="950" b="1" i="0" lang="en-US">
                <a:solidFill>
                  <a:srgbClr val="3B4A57"/>
                </a:solidFill>
                <a:latin typeface="Segoe UI"/>
              </a:rPr>
              <a:t>Update</a:t>
            </a:r>
            <a:r>
              <a:rPr sz="950" b="0" i="0" lang="en-US">
                <a:solidFill>
                  <a:srgbClr val="3B4A57"/>
                </a:solidFill>
                <a:latin typeface="Segoe UI"/>
              </a:rPr>
              <a:t> the event - only then is everything saved.</a:t>
            </a:r>
          </a:p>
        </p:txBody>
      </p:sp>
      <p:sp>
        <p:nvSpPr>
          <p:cNvPr id="40" name="TextBox 39"/>
          <p:cNvSpPr txBox="1"/>
          <p:nvPr/>
        </p:nvSpPr>
        <p:spPr>
          <a:xfrm>
            <a:off x="566928" y="3767328"/>
            <a:ext cx="11057839" cy="548640"/>
          </a:xfrm>
          <a:prstGeom prst="rect">
            <a:avLst/>
          </a:prstGeom>
          <a:noFill/>
        </p:spPr>
        <p:txBody>
          <a:bodyPr wrap="square" lIns="0" rIns="0" tIns="0" bIns="0" anchor="t">
            <a:spAutoFit/>
          </a:bodyPr>
          <a:lstStyle/>
          <a:p>
            <a:pPr algn="l">
              <a:lnSpc>
                <a:spcPct val="125000"/>
              </a:lnSpc>
            </a:pPr>
            <a:r>
              <a:rPr sz="1100" b="0" i="0" lang="en-US">
                <a:solidFill>
                  <a:srgbClr val="6B7A88"/>
                </a:solidFill>
                <a:latin typeface="Segoe UI"/>
              </a:rPr>
              <a:t>Two pieces of information are enough: </a:t>
            </a:r>
            <a:r>
              <a:rPr sz="1100" b="1" i="0" lang="en-US">
                <a:solidFill>
                  <a:srgbClr val="6B7A88"/>
                </a:solidFill>
                <a:latin typeface="Segoe UI"/>
              </a:rPr>
              <a:t>where</a:t>
            </a:r>
            <a:r>
              <a:rPr sz="1100" b="0" i="0" lang="en-US">
                <a:solidFill>
                  <a:srgbClr val="6B7A88"/>
                </a:solidFill>
                <a:latin typeface="Segoe UI"/>
              </a:rPr>
              <a:t> the grounds lie - once per event - and </a:t>
            </a:r>
            <a:r>
              <a:rPr sz="1100" b="1" i="0" lang="en-US">
                <a:solidFill>
                  <a:srgbClr val="6B7A88"/>
                </a:solidFill>
                <a:latin typeface="Segoe UI"/>
              </a:rPr>
              <a:t>where and how large</a:t>
            </a:r>
            <a:r>
              <a:rPr sz="1100" b="0" i="0" lang="en-US">
                <a:solidFill>
                  <a:srgbClr val="6B7A88"/>
                </a:solidFill>
                <a:latin typeface="Segoe UI"/>
              </a:rPr>
              <a:t> each hall lies on them - once per plan. The next slides show the fitting window in detail.</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121 / 153</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window “Fit Floor Plan onto Fairground Map”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4023360"/>
          </a:xfrm>
          <a:prstGeom prst="rect">
            <a:avLst/>
          </a:prstGeom>
          <a:solidFill>
            <a:srgbClr val="FFFFFF"/>
          </a:solidFill>
          <a:ln w="1524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444752"/>
            <a:ext cx="6217920" cy="182880"/>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Fit Floor Plan onto Fairground Map  (Hall 1 · Ground Floor)</a:t>
            </a:r>
          </a:p>
        </p:txBody>
      </p:sp>
      <p:sp>
        <p:nvSpPr>
          <p:cNvPr id="8" name="TextBox 7"/>
          <p:cNvSpPr txBox="1"/>
          <p:nvPr/>
        </p:nvSpPr>
        <p:spPr>
          <a:xfrm>
            <a:off x="7242048" y="1417320"/>
            <a:ext cx="146304" cy="182880"/>
          </a:xfrm>
          <a:prstGeom prst="rect">
            <a:avLst/>
          </a:prstGeom>
          <a:noFill/>
        </p:spPr>
        <p:txBody>
          <a:bodyPr wrap="square" lIns="0" rIns="0" tIns="0" bIns="0" anchor="t">
            <a:spAutoFit/>
          </a:bodyPr>
          <a:lstStyle/>
          <a:p>
            <a:pPr algn="l">
              <a:lnSpc>
                <a:spcPct val="100000"/>
              </a:lnSpc>
            </a:pPr>
            <a:r>
              <a:rPr sz="1000" b="0" i="0" lang="en-US">
                <a:solidFill>
                  <a:srgbClr val="6B7A88"/>
                </a:solidFill>
                <a:latin typeface="Segoe UI"/>
              </a:rPr>
              <a:t>×</a:t>
            </a:r>
          </a:p>
        </p:txBody>
      </p:sp>
      <p:sp>
        <p:nvSpPr>
          <p:cNvPr id="9" name="Rectangle 8"/>
          <p:cNvSpPr/>
          <p:nvPr/>
        </p:nvSpPr>
        <p:spPr>
          <a:xfrm>
            <a:off x="566928" y="1700784"/>
            <a:ext cx="6949440"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571500" y="1709928"/>
            <a:ext cx="6940296" cy="94183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841247" y="1773936"/>
            <a:ext cx="2097023"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Width / Size:</a:t>
            </a:r>
          </a:p>
        </p:txBody>
      </p:sp>
      <p:sp>
        <p:nvSpPr>
          <p:cNvPr id="12" name="Rectangle 11"/>
          <p:cNvSpPr/>
          <p:nvPr/>
        </p:nvSpPr>
        <p:spPr>
          <a:xfrm>
            <a:off x="841247" y="2007108"/>
            <a:ext cx="1456943" cy="3200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Oval 12"/>
          <p:cNvSpPr/>
          <p:nvPr/>
        </p:nvSpPr>
        <p:spPr>
          <a:xfrm>
            <a:off x="1067775" y="1972360"/>
            <a:ext cx="100584" cy="100584"/>
          </a:xfrm>
          <a:prstGeom prst="ellipse">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2371343" y="1933956"/>
            <a:ext cx="512064" cy="173736"/>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2407919" y="1956816"/>
            <a:ext cx="457200" cy="128016"/>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180  m</a:t>
            </a:r>
          </a:p>
        </p:txBody>
      </p:sp>
      <p:sp>
        <p:nvSpPr>
          <p:cNvPr id="16" name="TextBox 15"/>
          <p:cNvSpPr txBox="1"/>
          <p:nvPr/>
        </p:nvSpPr>
        <p:spPr>
          <a:xfrm>
            <a:off x="3029711" y="1773936"/>
            <a:ext cx="2097023"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Plan Rotation:</a:t>
            </a:r>
          </a:p>
        </p:txBody>
      </p:sp>
      <p:sp>
        <p:nvSpPr>
          <p:cNvPr id="17" name="Rectangle 16"/>
          <p:cNvSpPr/>
          <p:nvPr/>
        </p:nvSpPr>
        <p:spPr>
          <a:xfrm>
            <a:off x="3029711" y="2007108"/>
            <a:ext cx="1456943" cy="3200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3023128" y="1972360"/>
            <a:ext cx="100584" cy="100584"/>
          </a:xfrm>
          <a:prstGeom prst="ellipse">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4559808" y="1933956"/>
            <a:ext cx="512064" cy="173736"/>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4596384" y="1956816"/>
            <a:ext cx="457200" cy="128016"/>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12  °</a:t>
            </a:r>
          </a:p>
        </p:txBody>
      </p:sp>
      <p:sp>
        <p:nvSpPr>
          <p:cNvPr id="21" name="TextBox 20"/>
          <p:cNvSpPr txBox="1"/>
          <p:nvPr/>
        </p:nvSpPr>
        <p:spPr>
          <a:xfrm>
            <a:off x="5218175" y="1773936"/>
            <a:ext cx="2097023"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Fairground Alignment:</a:t>
            </a:r>
          </a:p>
        </p:txBody>
      </p:sp>
      <p:sp>
        <p:nvSpPr>
          <p:cNvPr id="22" name="Rectangle 21"/>
          <p:cNvSpPr/>
          <p:nvPr/>
        </p:nvSpPr>
        <p:spPr>
          <a:xfrm>
            <a:off x="5218175" y="2007108"/>
            <a:ext cx="1456943" cy="3200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Oval 22"/>
          <p:cNvSpPr/>
          <p:nvPr/>
        </p:nvSpPr>
        <p:spPr>
          <a:xfrm>
            <a:off x="5896356" y="1972360"/>
            <a:ext cx="100584" cy="100584"/>
          </a:xfrm>
          <a:prstGeom prst="ellipse">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6748271" y="1933956"/>
            <a:ext cx="512064" cy="173736"/>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784847" y="1956816"/>
            <a:ext cx="457200" cy="128016"/>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0  °</a:t>
            </a:r>
          </a:p>
        </p:txBody>
      </p:sp>
      <p:sp>
        <p:nvSpPr>
          <p:cNvPr id="26" name="TextBox 25"/>
          <p:cNvSpPr txBox="1"/>
          <p:nvPr/>
        </p:nvSpPr>
        <p:spPr>
          <a:xfrm>
            <a:off x="841247" y="2121408"/>
            <a:ext cx="1549907"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Copy from:</a:t>
            </a:r>
          </a:p>
        </p:txBody>
      </p:sp>
      <p:sp>
        <p:nvSpPr>
          <p:cNvPr id="27" name="TextBox 26"/>
          <p:cNvSpPr txBox="1"/>
          <p:nvPr/>
        </p:nvSpPr>
        <p:spPr>
          <a:xfrm>
            <a:off x="2482596" y="2121408"/>
            <a:ext cx="1549907"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Opacity:</a:t>
            </a:r>
          </a:p>
        </p:txBody>
      </p:sp>
      <p:sp>
        <p:nvSpPr>
          <p:cNvPr id="28" name="TextBox 27"/>
          <p:cNvSpPr txBox="1"/>
          <p:nvPr/>
        </p:nvSpPr>
        <p:spPr>
          <a:xfrm>
            <a:off x="4123944" y="2121408"/>
            <a:ext cx="1549907"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Map Style:</a:t>
            </a:r>
          </a:p>
        </p:txBody>
      </p:sp>
      <p:sp>
        <p:nvSpPr>
          <p:cNvPr id="29" name="TextBox 28"/>
          <p:cNvSpPr txBox="1"/>
          <p:nvPr/>
        </p:nvSpPr>
        <p:spPr>
          <a:xfrm>
            <a:off x="5765292" y="2121408"/>
            <a:ext cx="1549907" cy="128016"/>
          </a:xfrm>
          <a:prstGeom prst="rect">
            <a:avLst/>
          </a:prstGeom>
          <a:noFill/>
        </p:spPr>
        <p:txBody>
          <a:bodyPr wrap="square" lIns="0" rIns="0" tIns="0" bIns="0" anchor="t">
            <a:spAutoFit/>
          </a:bodyPr>
          <a:lstStyle/>
          <a:p>
            <a:pPr algn="l">
              <a:lnSpc>
                <a:spcPct val="100000"/>
              </a:lnSpc>
            </a:pPr>
            <a:r>
              <a:rPr sz="600" b="1" i="0" lang="en-US">
                <a:solidFill>
                  <a:srgbClr val="333D47"/>
                </a:solidFill>
                <a:latin typeface="Segoe UI"/>
              </a:rPr>
              <a:t>Map Zoom:</a:t>
            </a:r>
          </a:p>
        </p:txBody>
      </p:sp>
      <p:sp>
        <p:nvSpPr>
          <p:cNvPr id="30" name="Rounded Rectangle 29"/>
          <p:cNvSpPr/>
          <p:nvPr/>
        </p:nvSpPr>
        <p:spPr>
          <a:xfrm>
            <a:off x="841247" y="2276856"/>
            <a:ext cx="1495044" cy="173736"/>
          </a:xfrm>
          <a:prstGeom prst="roundRect">
            <a:avLst>
              <a:gd name="adj" fmla="val 10000"/>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886968" y="2299716"/>
            <a:ext cx="1312164" cy="128016"/>
          </a:xfrm>
          <a:prstGeom prst="rect">
            <a:avLst/>
          </a:prstGeom>
          <a:noFill/>
        </p:spPr>
        <p:txBody>
          <a:bodyPr wrap="square" lIns="0" rIns="0" tIns="0" bIns="0" anchor="t">
            <a:spAutoFit/>
          </a:bodyPr>
          <a:lstStyle/>
          <a:p>
            <a:pPr algn="l">
              <a:lnSpc>
                <a:spcPct val="100000"/>
              </a:lnSpc>
            </a:pPr>
            <a:r>
              <a:rPr sz="500" b="0" i="0" lang="en-US">
                <a:solidFill>
                  <a:srgbClr val="1F2933"/>
                </a:solidFill>
                <a:latin typeface="Segoe UI"/>
              </a:rPr>
              <a:t>— Select Map —</a:t>
            </a:r>
          </a:p>
        </p:txBody>
      </p:sp>
      <p:sp>
        <p:nvSpPr>
          <p:cNvPr id="32" name="TextBox 31"/>
          <p:cNvSpPr txBox="1"/>
          <p:nvPr/>
        </p:nvSpPr>
        <p:spPr>
          <a:xfrm>
            <a:off x="2217420" y="2295144"/>
            <a:ext cx="91440" cy="128016"/>
          </a:xfrm>
          <a:prstGeom prst="rect">
            <a:avLst/>
          </a:prstGeom>
          <a:noFill/>
        </p:spPr>
        <p:txBody>
          <a:bodyPr wrap="square" lIns="0" rIns="0" tIns="0" bIns="0" anchor="t">
            <a:spAutoFit/>
          </a:bodyPr>
          <a:lstStyle/>
          <a:p>
            <a:pPr algn="l">
              <a:lnSpc>
                <a:spcPct val="100000"/>
              </a:lnSpc>
            </a:pPr>
            <a:r>
              <a:rPr sz="550" b="1" i="0" lang="en-US">
                <a:solidFill>
                  <a:srgbClr val="6B7A88"/>
                </a:solidFill>
                <a:latin typeface="Segoe UI"/>
              </a:rPr>
              <a:t>v</a:t>
            </a:r>
          </a:p>
        </p:txBody>
      </p:sp>
      <p:sp>
        <p:nvSpPr>
          <p:cNvPr id="33" name="Rounded Rectangle 32"/>
          <p:cNvSpPr/>
          <p:nvPr/>
        </p:nvSpPr>
        <p:spPr>
          <a:xfrm>
            <a:off x="4123944" y="2276856"/>
            <a:ext cx="1495044" cy="173736"/>
          </a:xfrm>
          <a:prstGeom prst="roundRect">
            <a:avLst>
              <a:gd name="adj" fmla="val 50000"/>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4169663" y="2299716"/>
            <a:ext cx="1312164" cy="128016"/>
          </a:xfrm>
          <a:prstGeom prst="rect">
            <a:avLst/>
          </a:prstGeom>
          <a:noFill/>
        </p:spPr>
        <p:txBody>
          <a:bodyPr wrap="square" lIns="0" rIns="0" tIns="0" bIns="0" anchor="t">
            <a:spAutoFit/>
          </a:bodyPr>
          <a:lstStyle/>
          <a:p>
            <a:pPr algn="l">
              <a:lnSpc>
                <a:spcPct val="100000"/>
              </a:lnSpc>
            </a:pPr>
            <a:r>
              <a:rPr sz="500" b="0" i="0" lang="en-US">
                <a:solidFill>
                  <a:srgbClr val="1F2933"/>
                </a:solidFill>
                <a:latin typeface="Segoe UI"/>
              </a:rPr>
              <a:t>◍  OpenStreetMap</a:t>
            </a:r>
          </a:p>
        </p:txBody>
      </p:sp>
      <p:sp>
        <p:nvSpPr>
          <p:cNvPr id="35" name="TextBox 34"/>
          <p:cNvSpPr txBox="1"/>
          <p:nvPr/>
        </p:nvSpPr>
        <p:spPr>
          <a:xfrm>
            <a:off x="5500116" y="2295144"/>
            <a:ext cx="91440" cy="128016"/>
          </a:xfrm>
          <a:prstGeom prst="rect">
            <a:avLst/>
          </a:prstGeom>
          <a:noFill/>
        </p:spPr>
        <p:txBody>
          <a:bodyPr wrap="square" lIns="0" rIns="0" tIns="0" bIns="0" anchor="t">
            <a:spAutoFit/>
          </a:bodyPr>
          <a:lstStyle/>
          <a:p>
            <a:pPr algn="l">
              <a:lnSpc>
                <a:spcPct val="100000"/>
              </a:lnSpc>
            </a:pPr>
          </a:p>
        </p:txBody>
      </p:sp>
      <p:sp>
        <p:nvSpPr>
          <p:cNvPr id="36" name="Rectangle 35"/>
          <p:cNvSpPr/>
          <p:nvPr/>
        </p:nvSpPr>
        <p:spPr>
          <a:xfrm>
            <a:off x="2482596" y="2354580"/>
            <a:ext cx="909827" cy="3200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Oval 36"/>
          <p:cNvSpPr/>
          <p:nvPr/>
        </p:nvSpPr>
        <p:spPr>
          <a:xfrm>
            <a:off x="2773489" y="2319832"/>
            <a:ext cx="100584" cy="100584"/>
          </a:xfrm>
          <a:prstGeom prst="ellipse">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3465576" y="2281428"/>
            <a:ext cx="512064" cy="173736"/>
          </a:xfrm>
          <a:prstGeom prst="rect">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502151" y="2304288"/>
            <a:ext cx="457200" cy="128016"/>
          </a:xfrm>
          <a:prstGeom prst="rect">
            <a:avLst/>
          </a:prstGeom>
          <a:noFill/>
        </p:spPr>
        <p:txBody>
          <a:bodyPr wrap="square" lIns="0" rIns="0" tIns="0" bIns="0" anchor="t">
            <a:spAutoFit/>
          </a:bodyPr>
          <a:lstStyle/>
          <a:p>
            <a:pPr algn="l">
              <a:lnSpc>
                <a:spcPct val="100000"/>
              </a:lnSpc>
            </a:pPr>
            <a:r>
              <a:rPr sz="550" b="0" i="0" lang="en-US">
                <a:solidFill>
                  <a:srgbClr val="1F2933"/>
                </a:solidFill>
                <a:latin typeface="Segoe UI"/>
              </a:rPr>
              <a:t>50 %</a:t>
            </a:r>
          </a:p>
        </p:txBody>
      </p:sp>
      <p:sp>
        <p:nvSpPr>
          <p:cNvPr id="40" name="Rounded Rectangle 39"/>
          <p:cNvSpPr/>
          <p:nvPr/>
        </p:nvSpPr>
        <p:spPr>
          <a:xfrm>
            <a:off x="5765292" y="2276856"/>
            <a:ext cx="274320" cy="173736"/>
          </a:xfrm>
          <a:prstGeom prst="roundRect">
            <a:avLst>
              <a:gd name="adj" fmla="val 15000"/>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5765292" y="2295144"/>
            <a:ext cx="274320" cy="128016"/>
          </a:xfrm>
          <a:prstGeom prst="rect">
            <a:avLst/>
          </a:prstGeom>
          <a:noFill/>
        </p:spPr>
        <p:txBody>
          <a:bodyPr wrap="square" lIns="0" rIns="0" tIns="0" bIns="0" anchor="t">
            <a:spAutoFit/>
          </a:bodyPr>
          <a:lstStyle/>
          <a:p>
            <a:pPr algn="ctr">
              <a:lnSpc>
                <a:spcPct val="100000"/>
              </a:lnSpc>
            </a:pPr>
            <a:r>
              <a:rPr sz="700" b="1" i="0" lang="en-US">
                <a:solidFill>
                  <a:srgbClr val="1F2933"/>
                </a:solidFill>
                <a:latin typeface="Segoe UI"/>
              </a:rPr>
              <a:t>+</a:t>
            </a:r>
          </a:p>
        </p:txBody>
      </p:sp>
      <p:sp>
        <p:nvSpPr>
          <p:cNvPr id="42" name="Rectangle 41"/>
          <p:cNvSpPr/>
          <p:nvPr/>
        </p:nvSpPr>
        <p:spPr>
          <a:xfrm>
            <a:off x="6076188" y="2276856"/>
            <a:ext cx="274320" cy="173736"/>
          </a:xfrm>
          <a:prstGeom prst="rect">
            <a:avLst/>
          </a:prstGeom>
          <a:solidFill>
            <a:srgbClr val="EEF4FA"/>
          </a:solidFill>
          <a:ln w="762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076188" y="2295144"/>
            <a:ext cx="274320" cy="128016"/>
          </a:xfrm>
          <a:prstGeom prst="rect">
            <a:avLst/>
          </a:prstGeom>
          <a:noFill/>
        </p:spPr>
        <p:txBody>
          <a:bodyPr wrap="square" lIns="0" rIns="0" tIns="0" bIns="0" anchor="t">
            <a:spAutoFit/>
          </a:bodyPr>
          <a:lstStyle/>
          <a:p>
            <a:pPr algn="ctr">
              <a:lnSpc>
                <a:spcPct val="100000"/>
              </a:lnSpc>
            </a:pPr>
            <a:r>
              <a:rPr sz="600" b="1" i="0" lang="en-US">
                <a:solidFill>
                  <a:srgbClr val="1F2933"/>
                </a:solidFill>
                <a:latin typeface="Segoe UI"/>
              </a:rPr>
              <a:t>z17</a:t>
            </a:r>
          </a:p>
        </p:txBody>
      </p:sp>
      <p:sp>
        <p:nvSpPr>
          <p:cNvPr id="44" name="Rounded Rectangle 43"/>
          <p:cNvSpPr/>
          <p:nvPr/>
        </p:nvSpPr>
        <p:spPr>
          <a:xfrm>
            <a:off x="6387083" y="2276856"/>
            <a:ext cx="274320" cy="173736"/>
          </a:xfrm>
          <a:prstGeom prst="roundRect">
            <a:avLst>
              <a:gd name="adj" fmla="val 15000"/>
            </a:avLst>
          </a:prstGeom>
          <a:solidFill>
            <a:srgbClr val="FFFFFF"/>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387083" y="2295144"/>
            <a:ext cx="274320" cy="128016"/>
          </a:xfrm>
          <a:prstGeom prst="rect">
            <a:avLst/>
          </a:prstGeom>
          <a:noFill/>
        </p:spPr>
        <p:txBody>
          <a:bodyPr wrap="square" lIns="0" rIns="0" tIns="0" bIns="0" anchor="t">
            <a:spAutoFit/>
          </a:bodyPr>
          <a:lstStyle/>
          <a:p>
            <a:pPr algn="ctr">
              <a:lnSpc>
                <a:spcPct val="100000"/>
              </a:lnSpc>
            </a:pPr>
            <a:r>
              <a:rPr sz="700" b="1" i="0" lang="en-US">
                <a:solidFill>
                  <a:srgbClr val="1F2933"/>
                </a:solidFill>
                <a:latin typeface="Segoe UI"/>
              </a:rPr>
              <a:t>–</a:t>
            </a:r>
          </a:p>
        </p:txBody>
      </p:sp>
      <p:sp>
        <p:nvSpPr>
          <p:cNvPr id="46" name="TextBox 45"/>
          <p:cNvSpPr txBox="1"/>
          <p:nvPr/>
        </p:nvSpPr>
        <p:spPr>
          <a:xfrm>
            <a:off x="841247" y="2487168"/>
            <a:ext cx="6583680" cy="128016"/>
          </a:xfrm>
          <a:prstGeom prst="rect">
            <a:avLst/>
          </a:prstGeom>
          <a:noFill/>
        </p:spPr>
        <p:txBody>
          <a:bodyPr wrap="square" lIns="0" rIns="0" tIns="0" bIns="0" anchor="t">
            <a:spAutoFit/>
          </a:bodyPr>
          <a:lstStyle/>
          <a:p>
            <a:pPr algn="l">
              <a:lnSpc>
                <a:spcPct val="100000"/>
              </a:lnSpc>
            </a:pPr>
            <a:r>
              <a:rPr sz="500" b="0" i="0" lang="en-US">
                <a:solidFill>
                  <a:srgbClr val="6B7A88"/>
                </a:solidFill>
                <a:latin typeface="Segoe UI"/>
              </a:rPr>
              <a:t>ⓘ  Drag the background map to pan across the fairground. Drag the plan or corner handles to move, scale and rotate it over the hall footprint.</a:t>
            </a:r>
          </a:p>
        </p:txBody>
      </p:sp>
      <p:sp>
        <p:nvSpPr>
          <p:cNvPr id="47" name="Rectangle 46"/>
          <p:cNvSpPr/>
          <p:nvPr/>
        </p:nvSpPr>
        <p:spPr>
          <a:xfrm>
            <a:off x="571500" y="2670048"/>
            <a:ext cx="6940296" cy="2249424"/>
          </a:xfrm>
          <a:prstGeom prst="rect">
            <a:avLst/>
          </a:prstGeom>
          <a:solidFill>
            <a:srgbClr val="EEEC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704088" y="3401568"/>
            <a:ext cx="1143000" cy="868680"/>
          </a:xfrm>
          <a:prstGeom prst="rect">
            <a:avLst/>
          </a:prstGeom>
          <a:solidFill>
            <a:srgbClr val="D8EAD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566928" y="3172968"/>
            <a:ext cx="6940296"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4544568"/>
            <a:ext cx="6940296" cy="1097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1984248" y="2670048"/>
            <a:ext cx="109728" cy="224942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6007608" y="2670048"/>
            <a:ext cx="91440" cy="224942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2578608" y="3401568"/>
            <a:ext cx="2286000" cy="960120"/>
          </a:xfrm>
          <a:prstGeom prst="rect">
            <a:avLst/>
          </a:prstGeom>
          <a:solidFill>
            <a:srgbClr val="D9D4CC"/>
          </a:solidFill>
          <a:ln w="10160">
            <a:solidFill>
              <a:srgbClr val="BFB8A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6281928" y="3401568"/>
            <a:ext cx="1005840" cy="960120"/>
          </a:xfrm>
          <a:prstGeom prst="rect">
            <a:avLst/>
          </a:prstGeom>
          <a:solidFill>
            <a:srgbClr val="D9D4CC"/>
          </a:solidFill>
          <a:ln w="10160">
            <a:solidFill>
              <a:srgbClr val="BFB8A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6281928" y="3803904"/>
            <a:ext cx="1005840" cy="146304"/>
          </a:xfrm>
          <a:prstGeom prst="rect">
            <a:avLst/>
          </a:prstGeom>
          <a:noFill/>
        </p:spPr>
        <p:txBody>
          <a:bodyPr wrap="square" lIns="0" rIns="0" tIns="0" bIns="0" anchor="t">
            <a:spAutoFit/>
          </a:bodyPr>
          <a:lstStyle/>
          <a:p>
            <a:pPr algn="ctr">
              <a:lnSpc>
                <a:spcPct val="100000"/>
              </a:lnSpc>
            </a:pPr>
            <a:r>
              <a:rPr sz="600" b="0" i="0" lang="en-US">
                <a:solidFill>
                  <a:srgbClr val="6B7A88"/>
                </a:solidFill>
                <a:latin typeface="Segoe UI"/>
              </a:rPr>
              <a:t>Hall 2</a:t>
            </a:r>
          </a:p>
        </p:txBody>
      </p:sp>
      <p:sp>
        <p:nvSpPr>
          <p:cNvPr id="56" name="Rectangle 55"/>
          <p:cNvSpPr/>
          <p:nvPr/>
        </p:nvSpPr>
        <p:spPr>
          <a:xfrm>
            <a:off x="2441448" y="3291840"/>
            <a:ext cx="2286000" cy="960120"/>
          </a:xfrm>
          <a:prstGeom prst="rect">
            <a:avLst/>
          </a:prstGeom>
          <a:solidFill>
            <a:srgbClr val="FFFFFF">
              <a:alpha val="55000"/>
            </a:srgbClr>
          </a:solidFill>
          <a:ln w="1651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2587752" y="3419856"/>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2587752" y="3840480"/>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3118104" y="3419856"/>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3118104" y="3840480"/>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3648456" y="3419856"/>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3648456" y="3840480"/>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4178807" y="3419856"/>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4178807" y="3840480"/>
            <a:ext cx="438912" cy="292608"/>
          </a:xfrm>
          <a:prstGeom prst="rect">
            <a:avLst/>
          </a:prstGeom>
          <a:noFill/>
          <a:ln w="1016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2395727" y="3246120"/>
            <a:ext cx="91440" cy="91440"/>
          </a:xfrm>
          <a:prstGeom prst="rect">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4681728" y="3246120"/>
            <a:ext cx="91440" cy="91440"/>
          </a:xfrm>
          <a:prstGeom prst="rect">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4681728" y="4206240"/>
            <a:ext cx="91440" cy="91440"/>
          </a:xfrm>
          <a:prstGeom prst="rect">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2395727" y="4206240"/>
            <a:ext cx="91440" cy="91440"/>
          </a:xfrm>
          <a:prstGeom prst="rect">
            <a:avLst/>
          </a:prstGeom>
          <a:solidFill>
            <a:srgbClr val="FFFFFF"/>
          </a:solidFill>
          <a:ln w="1270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Oval 68"/>
          <p:cNvSpPr/>
          <p:nvPr/>
        </p:nvSpPr>
        <p:spPr>
          <a:xfrm>
            <a:off x="3474720" y="3662172"/>
            <a:ext cx="219456" cy="219456"/>
          </a:xfrm>
          <a:prstGeom prst="ellipse">
            <a:avLst/>
          </a:prstGeom>
          <a:solidFill>
            <a:srgbClr val="2271B1"/>
          </a:solidFill>
          <a:ln w="1524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3474720" y="3703320"/>
            <a:ext cx="219456" cy="146304"/>
          </a:xfrm>
          <a:prstGeom prst="rect">
            <a:avLst/>
          </a:prstGeom>
          <a:noFill/>
        </p:spPr>
        <p:txBody>
          <a:bodyPr wrap="square" lIns="0" rIns="0" tIns="0" bIns="0" anchor="t">
            <a:spAutoFit/>
          </a:bodyPr>
          <a:lstStyle/>
          <a:p>
            <a:pPr algn="ctr">
              <a:lnSpc>
                <a:spcPct val="100000"/>
              </a:lnSpc>
            </a:pPr>
            <a:r>
              <a:rPr sz="700" b="1" i="0" lang="en-US">
                <a:solidFill>
                  <a:srgbClr val="FFFFFF"/>
                </a:solidFill>
                <a:latin typeface="Segoe UI"/>
              </a:rPr>
              <a:t>✥</a:t>
            </a:r>
          </a:p>
        </p:txBody>
      </p:sp>
      <p:sp>
        <p:nvSpPr>
          <p:cNvPr id="71" name="Rectangle 70"/>
          <p:cNvSpPr/>
          <p:nvPr/>
        </p:nvSpPr>
        <p:spPr>
          <a:xfrm>
            <a:off x="3578961" y="3054096"/>
            <a:ext cx="10972"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Oval 71"/>
          <p:cNvSpPr/>
          <p:nvPr/>
        </p:nvSpPr>
        <p:spPr>
          <a:xfrm>
            <a:off x="3483864" y="2862072"/>
            <a:ext cx="201168" cy="201168"/>
          </a:xfrm>
          <a:prstGeom prst="ellipse">
            <a:avLst/>
          </a:prstGeom>
          <a:solidFill>
            <a:srgbClr val="FFFFFF"/>
          </a:solidFill>
          <a:ln w="1524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TextBox 72"/>
          <p:cNvSpPr txBox="1"/>
          <p:nvPr/>
        </p:nvSpPr>
        <p:spPr>
          <a:xfrm>
            <a:off x="3483864" y="2894076"/>
            <a:ext cx="201168" cy="146304"/>
          </a:xfrm>
          <a:prstGeom prst="rect">
            <a:avLst/>
          </a:prstGeom>
          <a:noFill/>
        </p:spPr>
        <p:txBody>
          <a:bodyPr wrap="square" lIns="0" rIns="0" tIns="0" bIns="0" anchor="t">
            <a:spAutoFit/>
          </a:bodyPr>
          <a:lstStyle/>
          <a:p>
            <a:pPr algn="ctr">
              <a:lnSpc>
                <a:spcPct val="100000"/>
              </a:lnSpc>
            </a:pPr>
            <a:r>
              <a:rPr sz="700" b="1" i="0" lang="en-US">
                <a:solidFill>
                  <a:srgbClr val="2271B1"/>
                </a:solidFill>
                <a:latin typeface="Segoe UI"/>
              </a:rPr>
              <a:t>↻</a:t>
            </a:r>
          </a:p>
        </p:txBody>
      </p:sp>
      <p:sp>
        <p:nvSpPr>
          <p:cNvPr id="74" name="Isosceles Triangle 73"/>
          <p:cNvSpPr/>
          <p:nvPr/>
        </p:nvSpPr>
        <p:spPr>
          <a:xfrm>
            <a:off x="5184648" y="3813048"/>
            <a:ext cx="155448" cy="219456"/>
          </a:xfrm>
          <a:prstGeom prst="triangle">
            <a:avLst/>
          </a:prstGeom>
          <a:solidFill>
            <a:srgbClr val="1F2933"/>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566928" y="4956048"/>
            <a:ext cx="6949440" cy="9144"/>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ounded Rectangle 75"/>
          <p:cNvSpPr/>
          <p:nvPr/>
        </p:nvSpPr>
        <p:spPr>
          <a:xfrm>
            <a:off x="4087368" y="5010912"/>
            <a:ext cx="868680" cy="237744"/>
          </a:xfrm>
          <a:prstGeom prst="roundRect">
            <a:avLst>
              <a:gd name="adj" fmla="val 16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4087368" y="5056632"/>
            <a:ext cx="868680" cy="146304"/>
          </a:xfrm>
          <a:prstGeom prst="rect">
            <a:avLst/>
          </a:prstGeom>
          <a:noFill/>
        </p:spPr>
        <p:txBody>
          <a:bodyPr wrap="square" lIns="0" rIns="0" tIns="0" bIns="0" anchor="t">
            <a:spAutoFit/>
          </a:bodyPr>
          <a:lstStyle/>
          <a:p>
            <a:pPr algn="ctr">
              <a:lnSpc>
                <a:spcPct val="100000"/>
              </a:lnSpc>
            </a:pPr>
            <a:r>
              <a:rPr sz="800" b="0" i="0" lang="en-US">
                <a:solidFill>
                  <a:srgbClr val="2271B1"/>
                </a:solidFill>
                <a:latin typeface="Segoe UI"/>
              </a:rPr>
              <a:t>Cancel</a:t>
            </a:r>
          </a:p>
        </p:txBody>
      </p:sp>
      <p:sp>
        <p:nvSpPr>
          <p:cNvPr id="78" name="Rounded Rectangle 77"/>
          <p:cNvSpPr/>
          <p:nvPr/>
        </p:nvSpPr>
        <p:spPr>
          <a:xfrm>
            <a:off x="5321807" y="5010912"/>
            <a:ext cx="2057400" cy="237744"/>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TextBox 78"/>
          <p:cNvSpPr txBox="1"/>
          <p:nvPr/>
        </p:nvSpPr>
        <p:spPr>
          <a:xfrm>
            <a:off x="5321807" y="5056632"/>
            <a:ext cx="205740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Apply &amp; Save Position</a:t>
            </a:r>
          </a:p>
        </p:txBody>
      </p:sp>
      <p:sp>
        <p:nvSpPr>
          <p:cNvPr id="80" name="Oval 79"/>
          <p:cNvSpPr/>
          <p:nvPr/>
        </p:nvSpPr>
        <p:spPr>
          <a:xfrm>
            <a:off x="429768" y="17830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429768" y="18425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2" name="Oval 81"/>
          <p:cNvSpPr/>
          <p:nvPr/>
        </p:nvSpPr>
        <p:spPr>
          <a:xfrm>
            <a:off x="429768" y="213055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429768" y="218998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4" name="Oval 83"/>
          <p:cNvSpPr/>
          <p:nvPr/>
        </p:nvSpPr>
        <p:spPr>
          <a:xfrm>
            <a:off x="5321807" y="395020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5321807" y="400964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6" name="Oval 85"/>
          <p:cNvSpPr/>
          <p:nvPr/>
        </p:nvSpPr>
        <p:spPr>
          <a:xfrm>
            <a:off x="3758183" y="36347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3758183" y="36941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88" name="Oval 87"/>
          <p:cNvSpPr/>
          <p:nvPr/>
        </p:nvSpPr>
        <p:spPr>
          <a:xfrm>
            <a:off x="3758183" y="28254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TextBox 88"/>
          <p:cNvSpPr txBox="1"/>
          <p:nvPr/>
        </p:nvSpPr>
        <p:spPr>
          <a:xfrm>
            <a:off x="3758183" y="28849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90" name="Oval 89"/>
          <p:cNvSpPr/>
          <p:nvPr/>
        </p:nvSpPr>
        <p:spPr>
          <a:xfrm>
            <a:off x="5001768" y="499262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TextBox 90"/>
          <p:cNvSpPr txBox="1"/>
          <p:nvPr/>
        </p:nvSpPr>
        <p:spPr>
          <a:xfrm>
            <a:off x="5001768" y="505206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6</a:t>
            </a:r>
          </a:p>
        </p:txBody>
      </p:sp>
      <p:sp>
        <p:nvSpPr>
          <p:cNvPr id="92" name="TextBox 91"/>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With the mouse or with numbers</a:t>
            </a:r>
          </a:p>
        </p:txBody>
      </p:sp>
      <p:sp>
        <p:nvSpPr>
          <p:cNvPr id="93" name="TextBox 92"/>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Size and rotation</a:t>
            </a:r>
          </a:p>
        </p:txBody>
      </p:sp>
      <p:sp>
        <p:nvSpPr>
          <p:cNvPr id="94" name="TextBox 93"/>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Width / Size</a:t>
            </a:r>
            <a:r>
              <a:rPr sz="1000" b="0" i="0" lang="en-US">
                <a:solidFill>
                  <a:srgbClr val="3B4A57"/>
                </a:solidFill>
                <a:latin typeface="Segoe UI"/>
              </a:rPr>
              <a:t> in metres, </a:t>
            </a:r>
            <a:r>
              <a:rPr sz="1000" b="1" i="0" lang="en-US">
                <a:solidFill>
                  <a:srgbClr val="3B4A57"/>
                </a:solidFill>
                <a:latin typeface="Segoe UI"/>
              </a:rPr>
              <a:t>Plan Rotation</a:t>
            </a:r>
            <a:r>
              <a:rPr sz="1000" b="0" i="0" lang="en-US">
                <a:solidFill>
                  <a:srgbClr val="3B4A57"/>
                </a:solidFill>
                <a:latin typeface="Segoe UI"/>
              </a:rPr>
              <a:t> and </a:t>
            </a:r>
            <a:r>
              <a:rPr sz="1000" b="1" i="0" lang="en-US">
                <a:solidFill>
                  <a:srgbClr val="3B4A57"/>
                </a:solidFill>
                <a:latin typeface="Segoe UI"/>
              </a:rPr>
              <a:t>Fairground Alignment</a:t>
            </a:r>
            <a:r>
              <a:rPr sz="1000" b="0" i="0" lang="en-US">
                <a:solidFill>
                  <a:srgbClr val="3B4A57"/>
                </a:solidFill>
                <a:latin typeface="Segoe UI"/>
              </a:rPr>
              <a:t>.</a:t>
            </a:r>
          </a:p>
        </p:txBody>
      </p:sp>
      <p:sp>
        <p:nvSpPr>
          <p:cNvPr id="95" name="TextBox 94"/>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Aids</a:t>
            </a:r>
          </a:p>
        </p:txBody>
      </p:sp>
      <p:sp>
        <p:nvSpPr>
          <p:cNvPr id="96" name="TextBox 95"/>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Copy from</a:t>
            </a:r>
            <a:r>
              <a:rPr sz="1000" b="0" i="0" lang="en-US">
                <a:solidFill>
                  <a:srgbClr val="3B4A57"/>
                </a:solidFill>
                <a:latin typeface="Segoe UI"/>
              </a:rPr>
              <a:t>, </a:t>
            </a:r>
            <a:r>
              <a:rPr sz="1000" b="1" i="0" lang="en-US">
                <a:solidFill>
                  <a:srgbClr val="3B4A57"/>
                </a:solidFill>
                <a:latin typeface="Segoe UI"/>
              </a:rPr>
              <a:t>Opacity</a:t>
            </a:r>
            <a:r>
              <a:rPr sz="1000" b="0" i="0" lang="en-US">
                <a:solidFill>
                  <a:srgbClr val="3B4A57"/>
                </a:solidFill>
                <a:latin typeface="Segoe UI"/>
              </a:rPr>
              <a:t>, </a:t>
            </a:r>
            <a:r>
              <a:rPr sz="1000" b="1" i="0" lang="en-US">
                <a:solidFill>
                  <a:srgbClr val="3B4A57"/>
                </a:solidFill>
                <a:latin typeface="Segoe UI"/>
              </a:rPr>
              <a:t>Map Style</a:t>
            </a:r>
            <a:r>
              <a:rPr sz="1000" b="0" i="0" lang="en-US">
                <a:solidFill>
                  <a:srgbClr val="3B4A57"/>
                </a:solidFill>
                <a:latin typeface="Segoe UI"/>
              </a:rPr>
              <a:t> - shows the set service - and </a:t>
            </a:r>
            <a:r>
              <a:rPr sz="1000" b="1" i="0" lang="en-US">
                <a:solidFill>
                  <a:srgbClr val="3B4A57"/>
                </a:solidFill>
                <a:latin typeface="Segoe UI"/>
              </a:rPr>
              <a:t>Map Zoom</a:t>
            </a:r>
            <a:r>
              <a:rPr sz="1000" b="0" i="0" lang="en-US">
                <a:solidFill>
                  <a:srgbClr val="3B4A57"/>
                </a:solidFill>
                <a:latin typeface="Segoe UI"/>
              </a:rPr>
              <a:t>.</a:t>
            </a:r>
          </a:p>
        </p:txBody>
      </p:sp>
      <p:sp>
        <p:nvSpPr>
          <p:cNvPr id="97" name="TextBox 96"/>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Drag the map</a:t>
            </a:r>
          </a:p>
        </p:txBody>
      </p:sp>
      <p:sp>
        <p:nvSpPr>
          <p:cNvPr id="98" name="TextBox 97"/>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Moves the background map; the mouse wheel zooms.</a:t>
            </a:r>
          </a:p>
        </p:txBody>
      </p:sp>
      <p:sp>
        <p:nvSpPr>
          <p:cNvPr id="99" name="TextBox 98"/>
          <p:cNvSpPr txBox="1"/>
          <p:nvPr/>
        </p:nvSpPr>
        <p:spPr>
          <a:xfrm>
            <a:off x="7927847" y="3829557"/>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Drag the plan</a:t>
            </a:r>
          </a:p>
        </p:txBody>
      </p:sp>
      <p:sp>
        <p:nvSpPr>
          <p:cNvPr id="100" name="TextBox 99"/>
          <p:cNvSpPr txBox="1"/>
          <p:nvPr/>
        </p:nvSpPr>
        <p:spPr>
          <a:xfrm>
            <a:off x="7927847" y="4049267"/>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By the plan or the centre handle - the plan moves.</a:t>
            </a:r>
          </a:p>
        </p:txBody>
      </p:sp>
      <p:sp>
        <p:nvSpPr>
          <p:cNvPr id="101" name="TextBox 100"/>
          <p:cNvSpPr txBox="1"/>
          <p:nvPr/>
        </p:nvSpPr>
        <p:spPr>
          <a:xfrm>
            <a:off x="7927847" y="4423664"/>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5  Corners and rotation handle</a:t>
            </a:r>
          </a:p>
        </p:txBody>
      </p:sp>
      <p:sp>
        <p:nvSpPr>
          <p:cNvPr id="102" name="TextBox 101"/>
          <p:cNvSpPr txBox="1"/>
          <p:nvPr/>
        </p:nvSpPr>
        <p:spPr>
          <a:xfrm>
            <a:off x="7927847" y="4643374"/>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corners scale, the circular arrow rotates.</a:t>
            </a:r>
          </a:p>
        </p:txBody>
      </p:sp>
      <p:sp>
        <p:nvSpPr>
          <p:cNvPr id="103" name="TextBox 102"/>
          <p:cNvSpPr txBox="1"/>
          <p:nvPr/>
        </p:nvSpPr>
        <p:spPr>
          <a:xfrm>
            <a:off x="7927847" y="501777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6  Apply</a:t>
            </a:r>
          </a:p>
        </p:txBody>
      </p:sp>
      <p:sp>
        <p:nvSpPr>
          <p:cNvPr id="104" name="TextBox 103"/>
          <p:cNvSpPr txBox="1"/>
          <p:nvPr/>
        </p:nvSpPr>
        <p:spPr>
          <a:xfrm>
            <a:off x="7927847" y="523748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Writes the position into the row.</a:t>
            </a:r>
          </a:p>
        </p:txBody>
      </p:sp>
      <p:sp>
        <p:nvSpPr>
          <p:cNvPr id="105" name="Rectangle 104"/>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Rectangle 105"/>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TextBox 106"/>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108" name="TextBox 107"/>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Cancel</a:t>
            </a:r>
            <a:r>
              <a:rPr sz="1000" b="0" i="0" lang="en-US">
                <a:solidFill>
                  <a:srgbClr val="2B3844"/>
                </a:solidFill>
                <a:latin typeface="Segoe UI"/>
              </a:rPr>
              <a:t> discards position, size and rotation of the plan. Everything is saved only when you </a:t>
            </a:r>
            <a:r>
              <a:rPr sz="1000" b="1" i="0" lang="en-US">
                <a:solidFill>
                  <a:srgbClr val="2B3844"/>
                </a:solidFill>
                <a:latin typeface="Segoe UI"/>
              </a:rPr>
              <a:t>update</a:t>
            </a:r>
            <a:r>
              <a:rPr sz="1000" b="0" i="0" lang="en-US">
                <a:solidFill>
                  <a:srgbClr val="2B3844"/>
                </a:solidFill>
                <a:latin typeface="Segoe UI"/>
              </a:rPr>
              <a:t> the event.</a:t>
            </a:r>
          </a:p>
        </p:txBody>
      </p:sp>
      <p:sp>
        <p:nvSpPr>
          <p:cNvPr id="109" name="Rectangle 108"/>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TextBox 109"/>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111" name="TextBox 110"/>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122 / 153</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controls in the fitting window</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010410"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Control</a:t>
            </a:r>
          </a:p>
        </p:txBody>
      </p:sp>
      <p:sp>
        <p:nvSpPr>
          <p:cNvPr id="8" name="TextBox 7"/>
          <p:cNvSpPr txBox="1"/>
          <p:nvPr/>
        </p:nvSpPr>
        <p:spPr>
          <a:xfrm>
            <a:off x="2869946" y="1435608"/>
            <a:ext cx="219318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Range</a:t>
            </a:r>
          </a:p>
        </p:txBody>
      </p:sp>
      <p:sp>
        <p:nvSpPr>
          <p:cNvPr id="9" name="TextBox 8"/>
          <p:cNvSpPr txBox="1"/>
          <p:nvPr/>
        </p:nvSpPr>
        <p:spPr>
          <a:xfrm>
            <a:off x="5246011" y="1435608"/>
            <a:ext cx="630560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What for</a:t>
            </a:r>
          </a:p>
        </p:txBody>
      </p:sp>
      <p:sp>
        <p:nvSpPr>
          <p:cNvPr id="10" name="TextBox 9"/>
          <p:cNvSpPr txBox="1"/>
          <p:nvPr/>
        </p:nvSpPr>
        <p:spPr>
          <a:xfrm>
            <a:off x="676656" y="1856232"/>
            <a:ext cx="2010410"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Width / Size</a:t>
            </a:r>
          </a:p>
        </p:txBody>
      </p:sp>
      <p:sp>
        <p:nvSpPr>
          <p:cNvPr id="11" name="TextBox 10"/>
          <p:cNvSpPr txBox="1"/>
          <p:nvPr/>
        </p:nvSpPr>
        <p:spPr>
          <a:xfrm>
            <a:off x="2869946" y="1856232"/>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30–800 m, number field up to 2500 m</a:t>
            </a:r>
          </a:p>
        </p:txBody>
      </p:sp>
      <p:sp>
        <p:nvSpPr>
          <p:cNvPr id="12" name="TextBox 11"/>
          <p:cNvSpPr txBox="1"/>
          <p:nvPr/>
        </p:nvSpPr>
        <p:spPr>
          <a:xfrm>
            <a:off x="5246011" y="1856232"/>
            <a:ext cx="630560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real width of the hall. If it is in the fair's hall plan, type it in - the scale is then right at once</a:t>
            </a:r>
          </a:p>
        </p:txBody>
      </p:sp>
      <p:sp>
        <p:nvSpPr>
          <p:cNvPr id="13" name="Rectangle 12"/>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82647"/>
            <a:ext cx="2010410"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Plan Rotation</a:t>
            </a:r>
          </a:p>
        </p:txBody>
      </p:sp>
      <p:sp>
        <p:nvSpPr>
          <p:cNvPr id="16" name="TextBox 15"/>
          <p:cNvSpPr txBox="1"/>
          <p:nvPr/>
        </p:nvSpPr>
        <p:spPr>
          <a:xfrm>
            <a:off x="2869946" y="2382647"/>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0–360°</a:t>
            </a:r>
          </a:p>
        </p:txBody>
      </p:sp>
      <p:sp>
        <p:nvSpPr>
          <p:cNvPr id="17" name="TextBox 16"/>
          <p:cNvSpPr txBox="1"/>
          <p:nvPr/>
        </p:nvSpPr>
        <p:spPr>
          <a:xfrm>
            <a:off x="5246011" y="2382647"/>
            <a:ext cx="630560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Rotates only the plan until its edges run parallel to the hall walls</a:t>
            </a:r>
          </a:p>
        </p:txBody>
      </p:sp>
      <p:sp>
        <p:nvSpPr>
          <p:cNvPr id="18" name="Rectangle 17"/>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09062"/>
            <a:ext cx="2010410"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Fairground Alignment</a:t>
            </a:r>
          </a:p>
        </p:txBody>
      </p:sp>
      <p:sp>
        <p:nvSpPr>
          <p:cNvPr id="20" name="TextBox 19"/>
          <p:cNvSpPr txBox="1"/>
          <p:nvPr/>
        </p:nvSpPr>
        <p:spPr>
          <a:xfrm>
            <a:off x="2869946" y="2909062"/>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−180 to 180°</a:t>
            </a:r>
          </a:p>
        </p:txBody>
      </p:sp>
      <p:sp>
        <p:nvSpPr>
          <p:cNvPr id="21" name="TextBox 20"/>
          <p:cNvSpPr txBox="1"/>
          <p:nvPr/>
        </p:nvSpPr>
        <p:spPr>
          <a:xfrm>
            <a:off x="5246011" y="2909062"/>
            <a:ext cx="630560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Rotates the background map. The same value as </a:t>
            </a:r>
            <a:r>
              <a:rPr sz="950" b="1" i="0" lang="en-US">
                <a:solidFill>
                  <a:srgbClr val="1F2933"/>
                </a:solidFill>
                <a:latin typeface="Segoe UI"/>
              </a:rPr>
              <a:t>Rotation (°)</a:t>
            </a:r>
            <a:r>
              <a:rPr sz="950" b="0" i="0" lang="en-US">
                <a:solidFill>
                  <a:srgbClr val="1F2933"/>
                </a:solidFill>
                <a:latin typeface="Segoe UI"/>
              </a:rPr>
              <a:t> in the box - applies to all halls</a:t>
            </a:r>
          </a:p>
        </p:txBody>
      </p:sp>
      <p:sp>
        <p:nvSpPr>
          <p:cNvPr id="22" name="Rectangle 21"/>
          <p:cNvSpPr/>
          <p:nvPr/>
        </p:nvSpPr>
        <p:spPr>
          <a:xfrm>
            <a:off x="566928" y="324345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4345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35477"/>
            <a:ext cx="2010410"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Copy from</a:t>
            </a:r>
          </a:p>
        </p:txBody>
      </p:sp>
      <p:sp>
        <p:nvSpPr>
          <p:cNvPr id="25" name="TextBox 24"/>
          <p:cNvSpPr txBox="1"/>
          <p:nvPr/>
        </p:nvSpPr>
        <p:spPr>
          <a:xfrm>
            <a:off x="2869946" y="3435477"/>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plans already fitted</a:t>
            </a:r>
          </a:p>
        </p:txBody>
      </p:sp>
      <p:sp>
        <p:nvSpPr>
          <p:cNvPr id="26" name="TextBox 25"/>
          <p:cNvSpPr txBox="1"/>
          <p:nvPr/>
        </p:nvSpPr>
        <p:spPr>
          <a:xfrm>
            <a:off x="5246011" y="3435477"/>
            <a:ext cx="630560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Fetches all values of another plan into the window; fine-tune afterwards</a:t>
            </a:r>
          </a:p>
        </p:txBody>
      </p:sp>
      <p:sp>
        <p:nvSpPr>
          <p:cNvPr id="27" name="Rectangle 26"/>
          <p:cNvSpPr/>
          <p:nvPr/>
        </p:nvSpPr>
        <p:spPr>
          <a:xfrm>
            <a:off x="566928" y="376986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4033075"/>
            <a:ext cx="2010410"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Opacity</a:t>
            </a:r>
          </a:p>
        </p:txBody>
      </p:sp>
      <p:sp>
        <p:nvSpPr>
          <p:cNvPr id="29" name="TextBox 28"/>
          <p:cNvSpPr txBox="1"/>
          <p:nvPr/>
        </p:nvSpPr>
        <p:spPr>
          <a:xfrm>
            <a:off x="2869946" y="4033075"/>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20–100 %, default 85 %</a:t>
            </a:r>
          </a:p>
        </p:txBody>
      </p:sp>
      <p:sp>
        <p:nvSpPr>
          <p:cNvPr id="30" name="TextBox 29"/>
          <p:cNvSpPr txBox="1"/>
          <p:nvPr/>
        </p:nvSpPr>
        <p:spPr>
          <a:xfrm>
            <a:off x="5246011" y="3961891"/>
            <a:ext cx="6305604"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Opacity of the plan - for fitting about 50 % so that the walls shine through. The value also applies on the website</a:t>
            </a:r>
          </a:p>
        </p:txBody>
      </p:sp>
      <p:sp>
        <p:nvSpPr>
          <p:cNvPr id="31" name="Rectangle 30"/>
          <p:cNvSpPr/>
          <p:nvPr/>
        </p:nvSpPr>
        <p:spPr>
          <a:xfrm>
            <a:off x="566928" y="443864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438649"/>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630673"/>
            <a:ext cx="2010410"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Map Style</a:t>
            </a:r>
          </a:p>
        </p:txBody>
      </p:sp>
      <p:sp>
        <p:nvSpPr>
          <p:cNvPr id="34" name="TextBox 33"/>
          <p:cNvSpPr txBox="1"/>
          <p:nvPr/>
        </p:nvSpPr>
        <p:spPr>
          <a:xfrm>
            <a:off x="2869946" y="4630673"/>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display, no choice</a:t>
            </a:r>
          </a:p>
        </p:txBody>
      </p:sp>
      <p:sp>
        <p:nvSpPr>
          <p:cNvPr id="35" name="TextBox 34"/>
          <p:cNvSpPr txBox="1"/>
          <p:nvPr/>
        </p:nvSpPr>
        <p:spPr>
          <a:xfrm>
            <a:off x="5246011" y="4630673"/>
            <a:ext cx="630560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service from the settings - the same as for your visitors. Change it there and open the window again</a:t>
            </a:r>
          </a:p>
        </p:txBody>
      </p:sp>
      <p:sp>
        <p:nvSpPr>
          <p:cNvPr id="36" name="Rectangle 35"/>
          <p:cNvSpPr/>
          <p:nvPr/>
        </p:nvSpPr>
        <p:spPr>
          <a:xfrm>
            <a:off x="566928" y="496506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5157088"/>
            <a:ext cx="2010410"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Map Zoom</a:t>
            </a:r>
          </a:p>
        </p:txBody>
      </p:sp>
      <p:sp>
        <p:nvSpPr>
          <p:cNvPr id="38" name="TextBox 37"/>
          <p:cNvSpPr txBox="1"/>
          <p:nvPr/>
        </p:nvSpPr>
        <p:spPr>
          <a:xfrm>
            <a:off x="2869946" y="5157088"/>
            <a:ext cx="219318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12 up to 16–22, depending on the style</a:t>
            </a:r>
          </a:p>
        </p:txBody>
      </p:sp>
      <p:sp>
        <p:nvSpPr>
          <p:cNvPr id="39" name="TextBox 38"/>
          <p:cNvSpPr txBox="1"/>
          <p:nvPr/>
        </p:nvSpPr>
        <p:spPr>
          <a:xfrm>
            <a:off x="5246011" y="5157088"/>
            <a:ext cx="6305604"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 / − or the mouse wheel; Esri Light Gray ends at 16. The value becomes the event's </a:t>
            </a:r>
            <a:r>
              <a:rPr sz="950" b="1" i="0" lang="en-US">
                <a:solidFill>
                  <a:srgbClr val="1F2933"/>
                </a:solidFill>
                <a:latin typeface="Segoe UI"/>
              </a:rPr>
              <a:t>Zoom Level</a:t>
            </a:r>
          </a:p>
        </p:txBody>
      </p:sp>
      <p:sp>
        <p:nvSpPr>
          <p:cNvPr id="40" name="Rectangle 39"/>
          <p:cNvSpPr/>
          <p:nvPr/>
        </p:nvSpPr>
        <p:spPr>
          <a:xfrm>
            <a:off x="566928" y="549147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123 / 153</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Fitting a hall in a few minutes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Fit onto Fairground Map</a:t>
            </a:r>
            <a:r>
              <a:rPr sz="1150" b="0" i="0" lang="en-US">
                <a:solidFill>
                  <a:srgbClr val="25333F"/>
                </a:solidFill>
                <a:latin typeface="Segoe UI"/>
              </a:rPr>
              <a:t> and zoom in with </a:t>
            </a:r>
            <a:r>
              <a:rPr sz="1150" b="1" i="0" lang="en-US">
                <a:solidFill>
                  <a:srgbClr val="25333F"/>
                </a:solidFill>
                <a:latin typeface="Segoe UI"/>
              </a:rPr>
              <a:t>Map Zoom</a:t>
            </a:r>
            <a:r>
              <a:rPr sz="1150" b="0" i="0" lang="en-US">
                <a:solidFill>
                  <a:srgbClr val="25333F"/>
                </a:solidFill>
                <a:latin typeface="Segoe UI"/>
              </a:rPr>
              <a:t> or the mouse wheel.</a:t>
            </a:r>
          </a:p>
        </p:txBody>
      </p:sp>
      <p:sp>
        <p:nvSpPr>
          <p:cNvPr id="9" name="TextBox 8"/>
          <p:cNvSpPr txBox="1"/>
          <p:nvPr/>
        </p:nvSpPr>
        <p:spPr>
          <a:xfrm>
            <a:off x="950976" y="1577213"/>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Drag the map until the hall lies in the centre.</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1959737"/>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Set </a:t>
            </a:r>
            <a:r>
              <a:rPr sz="1150" b="1" i="0" lang="en-US">
                <a:solidFill>
                  <a:srgbClr val="25333F"/>
                </a:solidFill>
                <a:latin typeface="Segoe UI"/>
              </a:rPr>
              <a:t>Opacity</a:t>
            </a:r>
            <a:r>
              <a:rPr sz="1150" b="0" i="0" lang="en-US">
                <a:solidFill>
                  <a:srgbClr val="25333F"/>
                </a:solidFill>
                <a:latin typeface="Segoe UI"/>
              </a:rPr>
              <a:t> to about 50 % and drag the plan by its centre handle onto the hall.</a:t>
            </a:r>
          </a:p>
        </p:txBody>
      </p:sp>
      <p:sp>
        <p:nvSpPr>
          <p:cNvPr id="13" name="TextBox 12"/>
          <p:cNvSpPr txBox="1"/>
          <p:nvPr/>
        </p:nvSpPr>
        <p:spPr>
          <a:xfrm>
            <a:off x="950976" y="2183638"/>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Now the hall walls shine through the plan.</a:t>
            </a:r>
          </a:p>
        </p:txBody>
      </p:sp>
      <p:sp>
        <p:nvSpPr>
          <p:cNvPr id="14" name="Oval 13"/>
          <p:cNvSpPr/>
          <p:nvPr/>
        </p:nvSpPr>
        <p:spPr>
          <a:xfrm>
            <a:off x="566928" y="257530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6164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566162"/>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Enter the real width under </a:t>
            </a:r>
            <a:r>
              <a:rPr sz="1150" b="1" i="0" lang="en-US">
                <a:solidFill>
                  <a:srgbClr val="25333F"/>
                </a:solidFill>
                <a:latin typeface="Segoe UI"/>
              </a:rPr>
              <a:t>Width / Size</a:t>
            </a:r>
            <a:r>
              <a:rPr sz="1150" b="0" i="0" lang="en-US">
                <a:solidFill>
                  <a:srgbClr val="25333F"/>
                </a:solidFill>
                <a:latin typeface="Segoe UI"/>
              </a:rPr>
              <a:t> - or drag a corner.</a:t>
            </a:r>
          </a:p>
        </p:txBody>
      </p:sp>
      <p:sp>
        <p:nvSpPr>
          <p:cNvPr id="17" name="TextBox 16"/>
          <p:cNvSpPr txBox="1"/>
          <p:nvPr/>
        </p:nvSpPr>
        <p:spPr>
          <a:xfrm>
            <a:off x="950976" y="2790062"/>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aspect ratio is kept.</a:t>
            </a:r>
          </a:p>
        </p:txBody>
      </p:sp>
      <p:sp>
        <p:nvSpPr>
          <p:cNvPr id="18" name="Oval 17"/>
          <p:cNvSpPr/>
          <p:nvPr/>
        </p:nvSpPr>
        <p:spPr>
          <a:xfrm>
            <a:off x="566928" y="318173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22287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172587"/>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Rotate with the rotation handle or </a:t>
            </a:r>
            <a:r>
              <a:rPr sz="1150" b="1" i="0" lang="en-US">
                <a:solidFill>
                  <a:srgbClr val="25333F"/>
                </a:solidFill>
                <a:latin typeface="Segoe UI"/>
              </a:rPr>
              <a:t>Plan Rotation</a:t>
            </a:r>
            <a:r>
              <a:rPr sz="1150" b="0" i="0" lang="en-US">
                <a:solidFill>
                  <a:srgbClr val="25333F"/>
                </a:solidFill>
                <a:latin typeface="Segoe UI"/>
              </a:rPr>
              <a:t> until the edges run parallel.</a:t>
            </a:r>
          </a:p>
        </p:txBody>
      </p:sp>
      <p:sp>
        <p:nvSpPr>
          <p:cNvPr id="21" name="TextBox 20"/>
          <p:cNvSpPr txBox="1"/>
          <p:nvPr/>
        </p:nvSpPr>
        <p:spPr>
          <a:xfrm>
            <a:off x="950976" y="3396488"/>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Then correct position and size.</a:t>
            </a:r>
          </a:p>
        </p:txBody>
      </p:sp>
      <p:sp>
        <p:nvSpPr>
          <p:cNvPr id="22" name="Oval 21"/>
          <p:cNvSpPr/>
          <p:nvPr/>
        </p:nvSpPr>
        <p:spPr>
          <a:xfrm>
            <a:off x="566928" y="37881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38293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4" name="TextBox 23"/>
          <p:cNvSpPr txBox="1"/>
          <p:nvPr/>
        </p:nvSpPr>
        <p:spPr>
          <a:xfrm>
            <a:off x="950976" y="3779012"/>
            <a:ext cx="106737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Reset </a:t>
            </a:r>
            <a:r>
              <a:rPr sz="1150" b="1" i="0" lang="en-US">
                <a:solidFill>
                  <a:srgbClr val="25333F"/>
                </a:solidFill>
                <a:latin typeface="Segoe UI"/>
              </a:rPr>
              <a:t>Opacity</a:t>
            </a:r>
            <a:r>
              <a:rPr sz="1150" b="0" i="0" lang="en-US">
                <a:solidFill>
                  <a:srgbClr val="25333F"/>
                </a:solidFill>
                <a:latin typeface="Segoe UI"/>
              </a:rPr>
              <a:t>, click </a:t>
            </a:r>
            <a:r>
              <a:rPr sz="1150" b="1" i="0" lang="en-US">
                <a:solidFill>
                  <a:srgbClr val="25333F"/>
                </a:solidFill>
                <a:latin typeface="Segoe UI"/>
              </a:rPr>
              <a:t>Apply &amp; Save Position</a:t>
            </a:r>
            <a:r>
              <a:rPr sz="1150" b="0" i="0" lang="en-US">
                <a:solidFill>
                  <a:srgbClr val="25333F"/>
                </a:solidFill>
                <a:latin typeface="Segoe UI"/>
              </a:rPr>
              <a:t>, then </a:t>
            </a:r>
            <a:r>
              <a:rPr sz="1150" b="1" i="0" lang="en-US">
                <a:solidFill>
                  <a:srgbClr val="25333F"/>
                </a:solidFill>
                <a:latin typeface="Segoe UI"/>
              </a:rPr>
              <a:t>update</a:t>
            </a:r>
            <a:r>
              <a:rPr sz="1150" b="0" i="0" lang="en-US">
                <a:solidFill>
                  <a:srgbClr val="25333F"/>
                </a:solidFill>
                <a:latin typeface="Segoe UI"/>
              </a:rPr>
              <a:t> the event.</a:t>
            </a:r>
          </a:p>
        </p:txBody>
      </p:sp>
      <p:sp>
        <p:nvSpPr>
          <p:cNvPr id="25" name="TextBox 24"/>
          <p:cNvSpPr txBox="1"/>
          <p:nvPr/>
        </p:nvSpPr>
        <p:spPr>
          <a:xfrm>
            <a:off x="950976" y="4002913"/>
            <a:ext cx="106737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row shows </a:t>
            </a:r>
            <a:r>
              <a:rPr sz="950" b="1" i="0" lang="en-US">
                <a:solidFill>
                  <a:srgbClr val="6B7A88"/>
                </a:solidFill>
                <a:latin typeface="Segoe UI"/>
              </a:rPr>
              <a:t>✓ Placed on Fairground</a:t>
            </a:r>
            <a:r>
              <a:rPr sz="950" b="0" i="0" lang="en-US">
                <a:solidFill>
                  <a:srgbClr val="6B7A88"/>
                </a:solidFill>
                <a:latin typeface="Segoe UI"/>
              </a:rPr>
              <a:t>.</a:t>
            </a:r>
          </a:p>
        </p:txBody>
      </p:sp>
      <p:sp>
        <p:nvSpPr>
          <p:cNvPr id="26" name="Rectangle 25"/>
          <p:cNvSpPr/>
          <p:nvPr/>
        </p:nvSpPr>
        <p:spPr>
          <a:xfrm>
            <a:off x="566928" y="5687568"/>
            <a:ext cx="11057839" cy="457200"/>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Do not change the centre - latitude and longitude - after fitting. Otherwise the grounds shift under all halls on the website.</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124 / 153</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Several halls and floors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Floors of the same hall</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In the row of the further floor choose </a:t>
            </a:r>
            <a:r>
              <a:rPr sz="1050" b="1" i="0" lang="en-US">
                <a:solidFill>
                  <a:srgbClr val="3B4A57"/>
                </a:solidFill>
                <a:latin typeface="Segoe UI"/>
              </a:rPr>
              <a:t>📋 Copy from...</a:t>
            </a:r>
            <a:r>
              <a:rPr sz="1050" b="0" i="0" lang="en-US">
                <a:solidFill>
                  <a:srgbClr val="3B4A57"/>
                </a:solidFill>
                <a:latin typeface="Segoe UI"/>
              </a:rPr>
              <a:t> - position, size and rotation come along unchanged.</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Without dragging again</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floor number decides</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All plans with the same number in the </a:t>
            </a:r>
            <a:r>
              <a:rPr sz="1050" b="1" i="0" lang="en-US">
                <a:solidFill>
                  <a:srgbClr val="3B4A57"/>
                </a:solidFill>
                <a:latin typeface="Segoe UI"/>
              </a:rPr>
              <a:t>Floor</a:t>
            </a:r>
            <a:r>
              <a:rPr sz="1050" b="0" i="0" lang="en-US">
                <a:solidFill>
                  <a:srgbClr val="3B4A57"/>
                </a:solidFill>
                <a:latin typeface="Segoe UI"/>
              </a:rPr>
              <a:t> field lie together on the map on the website.</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One button per floor</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building ID names them</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It appears in the tooltip of the floor selector: “Floor 1 – Hall A, Hall B”.</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Building / Hall ID</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Fit all plans</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A plan without a position fills the whole area on a floor with fitted halls. Its row shows </a:t>
            </a:r>
            <a:r>
              <a:rPr sz="1050" b="1" i="0" lang="en-US">
                <a:solidFill>
                  <a:srgbClr val="3B4A57"/>
                </a:solidFill>
                <a:latin typeface="Segoe UI"/>
              </a:rPr>
              <a:t>Not placed yet</a:t>
            </a:r>
            <a:r>
              <a:rPr sz="1050" b="0" i="0" lang="en-US">
                <a:solidFill>
                  <a:srgbClr val="3B4A57"/>
                </a:solidFill>
                <a:latin typeface="Segoe UI"/>
              </a:rPr>
              <a:t>.</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Check before publishing</a:t>
            </a:r>
          </a:p>
        </p:txBody>
      </p:sp>
      <p:sp>
        <p:nvSpPr>
          <p:cNvPr id="26" name="Rectangle 2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t>
            </a:r>
            <a:r>
              <a:rPr sz="1000" b="1" i="0" lang="en-US">
                <a:solidFill>
                  <a:srgbClr val="2B3844"/>
                </a:solidFill>
                <a:latin typeface="Segoe UI"/>
              </a:rPr>
              <a:t>Fairground Alignment</a:t>
            </a:r>
            <a:r>
              <a:rPr sz="1000" b="0" i="0" lang="en-US">
                <a:solidFill>
                  <a:srgbClr val="2B3844"/>
                </a:solidFill>
                <a:latin typeface="Segoe UI"/>
              </a:rPr>
              <a:t> applies to all halls. In geo mode visitors always switch through the floor selector.</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125 / 153</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your visitors see in geo mode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6949440" cy="4023360"/>
          </a:xfrm>
          <a:prstGeom prst="roundRect">
            <a:avLst>
              <a:gd name="adj" fmla="val 3500"/>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310896"/>
          </a:xfrm>
          <a:prstGeom prst="rect">
            <a:avLst/>
          </a:prstGeom>
          <a:solidFill>
            <a:srgbClr val="E8EE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Oval 7"/>
          <p:cNvSpPr/>
          <p:nvPr/>
        </p:nvSpPr>
        <p:spPr>
          <a:xfrm>
            <a:off x="694944"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Oval 8"/>
          <p:cNvSpPr/>
          <p:nvPr/>
        </p:nvSpPr>
        <p:spPr>
          <a:xfrm>
            <a:off x="850392"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1005840" y="1467612"/>
            <a:ext cx="82296" cy="82296"/>
          </a:xfrm>
          <a:prstGeom prst="ellipse">
            <a:avLst/>
          </a:prstGeom>
          <a:solidFill>
            <a:srgbClr val="C2CDD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1225295" y="1421892"/>
            <a:ext cx="6163055" cy="173736"/>
          </a:xfrm>
          <a:prstGeom prst="roundRect">
            <a:avLst>
              <a:gd name="adj" fmla="val 50000"/>
            </a:avLst>
          </a:prstGeom>
          <a:solidFill>
            <a:srgbClr val="FFFFFF"/>
          </a:solidFill>
          <a:ln w="9525">
            <a:solidFill>
              <a:srgbClr val="D2DC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1325880" y="1444752"/>
            <a:ext cx="6035040" cy="146304"/>
          </a:xfrm>
          <a:prstGeom prst="rect">
            <a:avLst/>
          </a:prstGeom>
          <a:noFill/>
        </p:spPr>
        <p:txBody>
          <a:bodyPr wrap="square" lIns="0" rIns="0" tIns="0" bIns="0" anchor="t">
            <a:spAutoFit/>
          </a:bodyPr>
          <a:lstStyle/>
          <a:p>
            <a:pPr algn="l">
              <a:lnSpc>
                <a:spcPct val="100000"/>
              </a:lnSpc>
            </a:pPr>
            <a:r>
              <a:rPr sz="750" b="0" i="0" lang="en-US">
                <a:solidFill>
                  <a:srgbClr val="6B7A88"/>
                </a:solidFill>
                <a:latin typeface="Consolas"/>
              </a:rPr>
              <a:t>https://my-fair.com/hall-plan</a:t>
            </a:r>
          </a:p>
        </p:txBody>
      </p:sp>
      <p:sp>
        <p:nvSpPr>
          <p:cNvPr id="13" name="Rectangle 12"/>
          <p:cNvSpPr/>
          <p:nvPr/>
        </p:nvSpPr>
        <p:spPr>
          <a:xfrm>
            <a:off x="694944" y="1773936"/>
            <a:ext cx="6693407" cy="3493008"/>
          </a:xfrm>
          <a:prstGeom prst="rect">
            <a:avLst/>
          </a:prstGeom>
          <a:solidFill>
            <a:srgbClr val="EEECE6"/>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832104" y="3648456"/>
            <a:ext cx="2011680" cy="914400"/>
          </a:xfrm>
          <a:prstGeom prst="rect">
            <a:avLst/>
          </a:prstGeom>
          <a:solidFill>
            <a:srgbClr val="D8EAD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694944" y="3191256"/>
            <a:ext cx="6693407" cy="10972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694944" y="4700016"/>
            <a:ext cx="6693407"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3026663" y="1773936"/>
            <a:ext cx="109728" cy="349300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5541264" y="1773936"/>
            <a:ext cx="91440" cy="349300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769864" y="2139696"/>
            <a:ext cx="822960" cy="731520"/>
          </a:xfrm>
          <a:prstGeom prst="rect">
            <a:avLst/>
          </a:prstGeom>
          <a:solidFill>
            <a:srgbClr val="D9D4C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969264" y="2048256"/>
            <a:ext cx="1874519" cy="1005840"/>
          </a:xfrm>
          <a:prstGeom prst="rect">
            <a:avLst/>
          </a:prstGeom>
          <a:solidFill>
            <a:srgbClr val="FFFFFF">
              <a:alpha val="88000"/>
            </a:srgbClr>
          </a:solidFill>
          <a:ln w="1143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1042416" y="2093976"/>
            <a:ext cx="1728216" cy="137160"/>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Hall 1</a:t>
            </a:r>
          </a:p>
        </p:txBody>
      </p:sp>
      <p:sp>
        <p:nvSpPr>
          <p:cNvPr id="22" name="Rectangle 21"/>
          <p:cNvSpPr/>
          <p:nvPr/>
        </p:nvSpPr>
        <p:spPr>
          <a:xfrm>
            <a:off x="1078992" y="230428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1078992" y="265176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1499616" y="230428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1499616" y="265176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1920240" y="230428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1920240" y="265176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2340864" y="230428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2340864" y="265176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3300984" y="2002536"/>
            <a:ext cx="1481328" cy="1051560"/>
          </a:xfrm>
          <a:prstGeom prst="rect">
            <a:avLst/>
          </a:prstGeom>
          <a:solidFill>
            <a:srgbClr val="FFFFFF">
              <a:alpha val="88000"/>
            </a:srgbClr>
          </a:solidFill>
          <a:ln w="1143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3374136" y="2048256"/>
            <a:ext cx="1335024" cy="137160"/>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Hall 2</a:t>
            </a:r>
          </a:p>
        </p:txBody>
      </p:sp>
      <p:sp>
        <p:nvSpPr>
          <p:cNvPr id="32" name="Rectangle 31"/>
          <p:cNvSpPr/>
          <p:nvPr/>
        </p:nvSpPr>
        <p:spPr>
          <a:xfrm>
            <a:off x="3410712" y="225856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3410712" y="260604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3831336" y="225856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3831336" y="260604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4251960" y="225856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4251960" y="260604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3300984" y="3465576"/>
            <a:ext cx="1737360" cy="1051560"/>
          </a:xfrm>
          <a:prstGeom prst="rect">
            <a:avLst/>
          </a:prstGeom>
          <a:solidFill>
            <a:srgbClr val="FFFFFF">
              <a:alpha val="88000"/>
            </a:srgbClr>
          </a:solidFill>
          <a:ln w="11430">
            <a:solidFill>
              <a:srgbClr val="1A3A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3374136" y="3511296"/>
            <a:ext cx="1591056" cy="137160"/>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Hall 3</a:t>
            </a:r>
          </a:p>
        </p:txBody>
      </p:sp>
      <p:sp>
        <p:nvSpPr>
          <p:cNvPr id="40" name="Rectangle 39"/>
          <p:cNvSpPr/>
          <p:nvPr/>
        </p:nvSpPr>
        <p:spPr>
          <a:xfrm>
            <a:off x="3410712" y="372160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3410712" y="406908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3831336" y="372160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3831336" y="406908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4251960" y="3721608"/>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4251960" y="4069080"/>
            <a:ext cx="347472" cy="256032"/>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ounded Rectangle 45"/>
          <p:cNvSpPr/>
          <p:nvPr/>
        </p:nvSpPr>
        <p:spPr>
          <a:xfrm>
            <a:off x="6857999" y="1993392"/>
            <a:ext cx="402336" cy="768096"/>
          </a:xfrm>
          <a:prstGeom prst="roundRect">
            <a:avLst>
              <a:gd name="adj" fmla="val 30000"/>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Oval 46"/>
          <p:cNvSpPr/>
          <p:nvPr/>
        </p:nvSpPr>
        <p:spPr>
          <a:xfrm>
            <a:off x="6912863" y="2066544"/>
            <a:ext cx="292608" cy="292608"/>
          </a:xfrm>
          <a:prstGeom prst="ellipse">
            <a:avLst/>
          </a:prstGeom>
          <a:solidFill>
            <a:srgbClr val="FFFFFF"/>
          </a:solidFill>
          <a:ln w="1143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912863" y="2139696"/>
            <a:ext cx="292608" cy="146304"/>
          </a:xfrm>
          <a:prstGeom prst="rect">
            <a:avLst/>
          </a:prstGeom>
          <a:noFill/>
        </p:spPr>
        <p:txBody>
          <a:bodyPr wrap="square" lIns="0" rIns="0" tIns="0" bIns="0" anchor="t">
            <a:spAutoFit/>
          </a:bodyPr>
          <a:lstStyle/>
          <a:p>
            <a:pPr algn="ctr">
              <a:lnSpc>
                <a:spcPct val="100000"/>
              </a:lnSpc>
            </a:pPr>
            <a:r>
              <a:rPr sz="750" b="1" i="0" lang="en-US">
                <a:solidFill>
                  <a:srgbClr val="1F2933"/>
                </a:solidFill>
                <a:latin typeface="Segoe UI"/>
              </a:rPr>
              <a:t>1</a:t>
            </a:r>
          </a:p>
        </p:txBody>
      </p:sp>
      <p:sp>
        <p:nvSpPr>
          <p:cNvPr id="49" name="Oval 48"/>
          <p:cNvSpPr/>
          <p:nvPr/>
        </p:nvSpPr>
        <p:spPr>
          <a:xfrm>
            <a:off x="6912863" y="2414016"/>
            <a:ext cx="292608" cy="292608"/>
          </a:xfrm>
          <a:prstGeom prst="ellipse">
            <a:avLst/>
          </a:prstGeom>
          <a:solidFill>
            <a:srgbClr val="0B3A5D"/>
          </a:solidFill>
          <a:ln w="11430">
            <a:solidFill>
              <a:srgbClr val="0B3A5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912863" y="2487168"/>
            <a:ext cx="292608" cy="146304"/>
          </a:xfrm>
          <a:prstGeom prst="rect">
            <a:avLst/>
          </a:prstGeom>
          <a:noFill/>
        </p:spPr>
        <p:txBody>
          <a:bodyPr wrap="square" lIns="0" rIns="0" tIns="0" bIns="0" anchor="t">
            <a:spAutoFit/>
          </a:bodyPr>
          <a:lstStyle/>
          <a:p>
            <a:pPr algn="ctr">
              <a:lnSpc>
                <a:spcPct val="100000"/>
              </a:lnSpc>
            </a:pPr>
            <a:r>
              <a:rPr sz="750" b="1" i="0" lang="en-US">
                <a:solidFill>
                  <a:srgbClr val="FFFFFF"/>
                </a:solidFill>
                <a:latin typeface="Segoe UI"/>
              </a:rPr>
              <a:t>0</a:t>
            </a:r>
          </a:p>
        </p:txBody>
      </p:sp>
      <p:sp>
        <p:nvSpPr>
          <p:cNvPr id="51" name="Rounded Rectangle 50"/>
          <p:cNvSpPr/>
          <p:nvPr/>
        </p:nvSpPr>
        <p:spPr>
          <a:xfrm>
            <a:off x="4855463" y="2432304"/>
            <a:ext cx="1938528" cy="256032"/>
          </a:xfrm>
          <a:prstGeom prst="roundRect">
            <a:avLst>
              <a:gd name="adj" fmla="val 20000"/>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4901183" y="2482596"/>
            <a:ext cx="1847088" cy="146304"/>
          </a:xfrm>
          <a:prstGeom prst="rect">
            <a:avLst/>
          </a:prstGeom>
          <a:noFill/>
        </p:spPr>
        <p:txBody>
          <a:bodyPr wrap="square" lIns="0" rIns="0" tIns="0" bIns="0" anchor="t">
            <a:spAutoFit/>
          </a:bodyPr>
          <a:lstStyle/>
          <a:p>
            <a:pPr algn="ctr">
              <a:lnSpc>
                <a:spcPct val="100000"/>
              </a:lnSpc>
            </a:pPr>
            <a:r>
              <a:rPr sz="600" b="0" i="0" lang="en-US">
                <a:solidFill>
                  <a:srgbClr val="FFFFFF"/>
                </a:solidFill>
                <a:latin typeface="Segoe UI"/>
              </a:rPr>
              <a:t>Floor 0 – Hall 1, Hall 2, Hall 3</a:t>
            </a:r>
          </a:p>
        </p:txBody>
      </p:sp>
      <p:sp>
        <p:nvSpPr>
          <p:cNvPr id="53" name="Rounded Rectangle 52"/>
          <p:cNvSpPr/>
          <p:nvPr/>
        </p:nvSpPr>
        <p:spPr>
          <a:xfrm>
            <a:off x="6940295" y="291693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6940295" y="2958084"/>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55" name="Rounded Rectangle 54"/>
          <p:cNvSpPr/>
          <p:nvPr/>
        </p:nvSpPr>
        <p:spPr>
          <a:xfrm>
            <a:off x="6940295" y="319125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940295" y="3232404"/>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57" name="Rounded Rectangle 56"/>
          <p:cNvSpPr/>
          <p:nvPr/>
        </p:nvSpPr>
        <p:spPr>
          <a:xfrm>
            <a:off x="6940295" y="3465576"/>
            <a:ext cx="237744" cy="237744"/>
          </a:xfrm>
          <a:prstGeom prst="roundRect">
            <a:avLst>
              <a:gd name="adj" fmla="val 20000"/>
            </a:avLst>
          </a:prstGeom>
          <a:solidFill>
            <a:srgbClr val="FFFFFF"/>
          </a:solidFill>
          <a:ln w="1016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940295" y="3506724"/>
            <a:ext cx="237744" cy="155448"/>
          </a:xfrm>
          <a:prstGeom prst="rect">
            <a:avLst/>
          </a:prstGeom>
          <a:noFill/>
        </p:spPr>
        <p:txBody>
          <a:bodyPr wrap="square" lIns="0" rIns="0" tIns="0" bIns="0" anchor="t">
            <a:spAutoFit/>
          </a:bodyPr>
          <a:lstStyle/>
          <a:p>
            <a:pPr algn="ctr">
              <a:lnSpc>
                <a:spcPct val="100000"/>
              </a:lnSpc>
            </a:pPr>
            <a:r>
              <a:rPr sz="800" b="1" i="0" lang="en-US">
                <a:solidFill>
                  <a:srgbClr val="1F2933"/>
                </a:solidFill>
                <a:latin typeface="Segoe UI"/>
              </a:rPr>
              <a:t>↺</a:t>
            </a:r>
          </a:p>
        </p:txBody>
      </p:sp>
      <p:sp>
        <p:nvSpPr>
          <p:cNvPr id="59" name="Rectangle 58"/>
          <p:cNvSpPr/>
          <p:nvPr/>
        </p:nvSpPr>
        <p:spPr>
          <a:xfrm>
            <a:off x="699516" y="5056632"/>
            <a:ext cx="1783080" cy="2011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758952" y="5088636"/>
            <a:ext cx="1691640"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 OpenStreetMap contributors</a:t>
            </a:r>
          </a:p>
        </p:txBody>
      </p:sp>
      <p:sp>
        <p:nvSpPr>
          <p:cNvPr id="61" name="Oval 60"/>
          <p:cNvSpPr/>
          <p:nvPr/>
        </p:nvSpPr>
        <p:spPr>
          <a:xfrm>
            <a:off x="2935224" y="180136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2935224" y="186080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3" name="Oval 62"/>
          <p:cNvSpPr/>
          <p:nvPr/>
        </p:nvSpPr>
        <p:spPr>
          <a:xfrm>
            <a:off x="6922007" y="165506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6922007" y="171450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5" name="Oval 64"/>
          <p:cNvSpPr/>
          <p:nvPr/>
        </p:nvSpPr>
        <p:spPr>
          <a:xfrm>
            <a:off x="4581143" y="242316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4581143" y="248259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7" name="Oval 66"/>
          <p:cNvSpPr/>
          <p:nvPr/>
        </p:nvSpPr>
        <p:spPr>
          <a:xfrm>
            <a:off x="6547103" y="3447288"/>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TextBox 67"/>
          <p:cNvSpPr txBox="1"/>
          <p:nvPr/>
        </p:nvSpPr>
        <p:spPr>
          <a:xfrm>
            <a:off x="6547103" y="3506724"/>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69" name="Oval 68"/>
          <p:cNvSpPr/>
          <p:nvPr/>
        </p:nvSpPr>
        <p:spPr>
          <a:xfrm>
            <a:off x="2523744" y="502005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2523744" y="507949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71" name="TextBox 70"/>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The whole site at a glance</a:t>
            </a:r>
          </a:p>
        </p:txBody>
      </p:sp>
      <p:sp>
        <p:nvSpPr>
          <p:cNvPr id="72" name="TextBox 71"/>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All halls of the floor</a:t>
            </a:r>
          </a:p>
        </p:txBody>
      </p:sp>
      <p:sp>
        <p:nvSpPr>
          <p:cNvPr id="73" name="TextBox 72"/>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Each in its place on the real map; when panning the map loads more.</a:t>
            </a:r>
          </a:p>
        </p:txBody>
      </p:sp>
      <p:sp>
        <p:nvSpPr>
          <p:cNvPr id="74" name="TextBox 73"/>
          <p:cNvSpPr txBox="1"/>
          <p:nvPr/>
        </p:nvSpPr>
        <p:spPr>
          <a:xfrm>
            <a:off x="7927847" y="248640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Floor selector</a:t>
            </a:r>
          </a:p>
        </p:txBody>
      </p:sp>
      <p:sp>
        <p:nvSpPr>
          <p:cNvPr id="75" name="TextBox 74"/>
          <p:cNvSpPr txBox="1"/>
          <p:nvPr/>
        </p:nvSpPr>
        <p:spPr>
          <a:xfrm>
            <a:off x="7927847" y="2706116"/>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One button per floor switches all halls at once. Floor 0 opens on loading.</a:t>
            </a:r>
          </a:p>
        </p:txBody>
      </p:sp>
      <p:sp>
        <p:nvSpPr>
          <p:cNvPr id="76" name="TextBox 75"/>
          <p:cNvSpPr txBox="1"/>
          <p:nvPr/>
        </p:nvSpPr>
        <p:spPr>
          <a:xfrm>
            <a:off x="7927847" y="323545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Tooltip</a:t>
            </a:r>
          </a:p>
        </p:txBody>
      </p:sp>
      <p:sp>
        <p:nvSpPr>
          <p:cNvPr id="77" name="TextBox 76"/>
          <p:cNvSpPr txBox="1"/>
          <p:nvPr/>
        </p:nvSpPr>
        <p:spPr>
          <a:xfrm>
            <a:off x="7927847" y="3455161"/>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Names the halls of this floor.</a:t>
            </a:r>
          </a:p>
        </p:txBody>
      </p:sp>
      <p:sp>
        <p:nvSpPr>
          <p:cNvPr id="78" name="TextBox 77"/>
          <p:cNvSpPr txBox="1"/>
          <p:nvPr/>
        </p:nvSpPr>
        <p:spPr>
          <a:xfrm>
            <a:off x="7927847" y="3829557"/>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Circular arrow</a:t>
            </a:r>
          </a:p>
        </p:txBody>
      </p:sp>
      <p:sp>
        <p:nvSpPr>
          <p:cNvPr id="79" name="TextBox 78"/>
          <p:cNvSpPr txBox="1"/>
          <p:nvPr/>
        </p:nvSpPr>
        <p:spPr>
          <a:xfrm>
            <a:off x="7927847" y="4049267"/>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Shows all halls of the floor again.</a:t>
            </a:r>
          </a:p>
        </p:txBody>
      </p:sp>
      <p:sp>
        <p:nvSpPr>
          <p:cNvPr id="80" name="TextBox 79"/>
          <p:cNvSpPr txBox="1"/>
          <p:nvPr/>
        </p:nvSpPr>
        <p:spPr>
          <a:xfrm>
            <a:off x="7927847" y="4423664"/>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5  Attribution</a:t>
            </a:r>
          </a:p>
        </p:txBody>
      </p:sp>
      <p:sp>
        <p:nvSpPr>
          <p:cNvPr id="81" name="TextBox 80"/>
          <p:cNvSpPr txBox="1"/>
          <p:nvPr/>
        </p:nvSpPr>
        <p:spPr>
          <a:xfrm>
            <a:off x="7927847" y="4643374"/>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Appears automatically at the bottom left.</a:t>
            </a:r>
          </a:p>
        </p:txBody>
      </p:sp>
      <p:sp>
        <p:nvSpPr>
          <p:cNvPr id="82" name="Rectangle 81"/>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Rectangle 82"/>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5" name="TextBox 84"/>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consent is switched on, visitors first see </a:t>
            </a:r>
            <a:r>
              <a:rPr sz="1000" b="1" i="0" lang="en-US">
                <a:solidFill>
                  <a:srgbClr val="2B3844"/>
                </a:solidFill>
                <a:latin typeface="Segoe UI"/>
              </a:rPr>
              <a:t>Yes, load map</a:t>
            </a:r>
            <a:r>
              <a:rPr sz="1000" b="0" i="0" lang="en-US">
                <a:solidFill>
                  <a:srgbClr val="2B3844"/>
                </a:solidFill>
                <a:latin typeface="Segoe UI"/>
              </a:rPr>
              <a:t> and </a:t>
            </a:r>
            <a:r>
              <a:rPr sz="1000" b="1" i="0" lang="en-US">
                <a:solidFill>
                  <a:srgbClr val="2B3844"/>
                </a:solidFill>
                <a:latin typeface="Segoe UI"/>
              </a:rPr>
              <a:t>Continue without external map</a:t>
            </a:r>
            <a:r>
              <a:rPr sz="1000" b="0" i="0" lang="en-US">
                <a:solidFill>
                  <a:srgbClr val="2B3844"/>
                </a:solidFill>
                <a:latin typeface="Segoe UI"/>
              </a:rPr>
              <a:t>. If they decline, the plans stay usable without the map.</a:t>
            </a:r>
          </a:p>
        </p:txBody>
      </p:sp>
      <p:sp>
        <p:nvSpPr>
          <p:cNvPr id="86" name="Rectangle 8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TextBox 8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88" name="TextBox 8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126 / 153</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Showing large halls clearly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229514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Hall overlays</a:t>
            </a:r>
          </a:p>
        </p:txBody>
      </p:sp>
      <p:sp>
        <p:nvSpPr>
          <p:cNvPr id="9" name="TextBox 8"/>
          <p:cNvSpPr txBox="1"/>
          <p:nvPr/>
        </p:nvSpPr>
        <p:spPr>
          <a:xfrm>
            <a:off x="768096" y="1882394"/>
            <a:ext cx="4989423" cy="158318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Overview cards such as “HALL 1 – Gaming, Cosplay” lie over the hall when zoomed out and fade out when zooming in. A click zooms in or opens the hall.</a:t>
            </a:r>
          </a:p>
        </p:txBody>
      </p:sp>
      <p:sp>
        <p:nvSpPr>
          <p:cNvPr id="10" name="TextBox 9"/>
          <p:cNvSpPr txBox="1"/>
          <p:nvPr/>
        </p:nvSpPr>
        <p:spPr>
          <a:xfrm>
            <a:off x="768096" y="333756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Drawn in the hall plan designer</a:t>
            </a:r>
          </a:p>
        </p:txBody>
      </p:sp>
      <p:sp>
        <p:nvSpPr>
          <p:cNvPr id="11" name="Rounded Rectangle 10"/>
          <p:cNvSpPr/>
          <p:nvPr/>
        </p:nvSpPr>
        <p:spPr>
          <a:xfrm>
            <a:off x="6233007" y="1353312"/>
            <a:ext cx="5391759" cy="229514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Clicking buildings</a:t>
            </a:r>
          </a:p>
        </p:txBody>
      </p:sp>
      <p:sp>
        <p:nvSpPr>
          <p:cNvPr id="14" name="TextBox 13"/>
          <p:cNvSpPr txBox="1"/>
          <p:nvPr/>
        </p:nvSpPr>
        <p:spPr>
          <a:xfrm>
            <a:off x="6434175" y="1882394"/>
            <a:ext cx="4989423" cy="158318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In the campus map a click on a building opens its plan without an intermediate window. The floor selector then shows only its floors.</a:t>
            </a:r>
          </a:p>
        </p:txBody>
      </p:sp>
      <p:sp>
        <p:nvSpPr>
          <p:cNvPr id="15" name="TextBox 14"/>
          <p:cNvSpPr txBox="1"/>
          <p:nvPr/>
        </p:nvSpPr>
        <p:spPr>
          <a:xfrm>
            <a:off x="6434175" y="333756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Hybrid Campus Map</a:t>
            </a:r>
          </a:p>
        </p:txBody>
      </p:sp>
      <p:sp>
        <p:nvSpPr>
          <p:cNvPr id="16" name="Rounded Rectangle 15"/>
          <p:cNvSpPr/>
          <p:nvPr/>
        </p:nvSpPr>
        <p:spPr>
          <a:xfrm>
            <a:off x="566928" y="3922776"/>
            <a:ext cx="5391759" cy="229514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922776"/>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4160520"/>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Consent</a:t>
            </a:r>
          </a:p>
        </p:txBody>
      </p:sp>
      <p:sp>
        <p:nvSpPr>
          <p:cNvPr id="19" name="TextBox 18"/>
          <p:cNvSpPr txBox="1"/>
          <p:nvPr/>
        </p:nvSpPr>
        <p:spPr>
          <a:xfrm>
            <a:off x="768096" y="4451858"/>
            <a:ext cx="4989423" cy="158318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Geo mode only: before the third-party map is loaded the page asks first - it can be switched off, but is recommended for data protection.</a:t>
            </a:r>
          </a:p>
        </p:txBody>
      </p:sp>
      <p:sp>
        <p:nvSpPr>
          <p:cNvPr id="20" name="TextBox 19"/>
          <p:cNvSpPr txBox="1"/>
          <p:nvPr/>
        </p:nvSpPr>
        <p:spPr>
          <a:xfrm>
            <a:off x="768096" y="590702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Default: on</a:t>
            </a:r>
          </a:p>
        </p:txBody>
      </p:sp>
      <p:sp>
        <p:nvSpPr>
          <p:cNvPr id="21" name="Rounded Rectangle 20"/>
          <p:cNvSpPr/>
          <p:nvPr/>
        </p:nvSpPr>
        <p:spPr>
          <a:xfrm>
            <a:off x="6233007" y="3922776"/>
            <a:ext cx="5391759" cy="229514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922776"/>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4160520"/>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Attribution</a:t>
            </a:r>
          </a:p>
        </p:txBody>
      </p:sp>
      <p:sp>
        <p:nvSpPr>
          <p:cNvPr id="24" name="TextBox 23"/>
          <p:cNvSpPr txBox="1"/>
          <p:nvPr/>
        </p:nvSpPr>
        <p:spPr>
          <a:xfrm>
            <a:off x="6434175" y="4451858"/>
            <a:ext cx="4989423" cy="158318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required notice of the map service appears automatically at the bottom left, such as “© OpenStreetMap contributors”.</a:t>
            </a:r>
          </a:p>
        </p:txBody>
      </p:sp>
      <p:sp>
        <p:nvSpPr>
          <p:cNvPr id="25" name="TextBox 24"/>
          <p:cNvSpPr txBox="1"/>
          <p:nvPr/>
        </p:nvSpPr>
        <p:spPr>
          <a:xfrm>
            <a:off x="6434175" y="590702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Without any effort on your part</a:t>
            </a:r>
          </a:p>
        </p:txBody>
      </p:sp>
      <p:sp>
        <p:nvSpPr>
          <p:cNvPr id="26" name="Rectangle 2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28" name="TextBox 2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127 / 153</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Location points: “You are here” by QR code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In the </a:t>
            </a:r>
            <a:r>
              <a:rPr sz="1150" b="1" i="0" lang="en-US">
                <a:solidFill>
                  <a:srgbClr val="25333F"/>
                </a:solidFill>
                <a:latin typeface="Segoe UI"/>
              </a:rPr>
              <a:t>hall plan designer</a:t>
            </a:r>
            <a:r>
              <a:rPr sz="1150" b="0" i="0" lang="en-US">
                <a:solidFill>
                  <a:srgbClr val="25333F"/>
                </a:solidFill>
                <a:latin typeface="Segoe UI"/>
              </a:rPr>
              <a:t> click with the tool </a:t>
            </a:r>
            <a:r>
              <a:rPr sz="1150" b="1" i="0" lang="en-US">
                <a:solidFill>
                  <a:srgbClr val="25333F"/>
                </a:solidFill>
                <a:latin typeface="Segoe UI"/>
              </a:rPr>
              <a:t>Location point (QR code)</a:t>
            </a:r>
            <a:r>
              <a:rPr sz="1150" b="0" i="0" lang="en-US">
                <a:solidFill>
                  <a:srgbClr val="25333F"/>
                </a:solidFill>
                <a:latin typeface="Segoe UI"/>
              </a:rPr>
              <a:t> where the poster will hang.</a:t>
            </a:r>
          </a:p>
        </p:txBody>
      </p:sp>
      <p:sp>
        <p:nvSpPr>
          <p:cNvPr id="9" name="TextBox 8"/>
          <p:cNvSpPr txBox="1"/>
          <p:nvPr/>
        </p:nvSpPr>
        <p:spPr>
          <a:xfrm>
            <a:off x="950976" y="1755394"/>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Give it a name, such as “Foyer – main entrance”.</a:t>
            </a:r>
          </a:p>
        </p:txBody>
      </p:sp>
      <p:sp>
        <p:nvSpPr>
          <p:cNvPr id="10" name="Oval 9"/>
          <p:cNvSpPr/>
          <p:nvPr/>
        </p:nvSpPr>
        <p:spPr>
          <a:xfrm>
            <a:off x="566928" y="214706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18821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2137918"/>
            <a:ext cx="4227271" cy="274320"/>
          </a:xfrm>
          <a:prstGeom prst="rect">
            <a:avLst/>
          </a:prstGeom>
          <a:noFill/>
        </p:spPr>
        <p:txBody>
          <a:bodyPr wrap="square" lIns="0" rIns="0" tIns="0" bIns="0" anchor="t">
            <a:spAutoFit/>
          </a:bodyPr>
          <a:lstStyle/>
          <a:p>
            <a:pPr algn="l">
              <a:lnSpc>
                <a:spcPct val="122000"/>
              </a:lnSpc>
            </a:pPr>
            <a:r>
              <a:rPr sz="1150" b="1" i="0" lang="en-US">
                <a:solidFill>
                  <a:srgbClr val="25333F"/>
                </a:solidFill>
                <a:latin typeface="Segoe UI"/>
              </a:rPr>
              <a:t>Save</a:t>
            </a:r>
            <a:r>
              <a:rPr sz="1150" b="0" i="0" lang="en-US">
                <a:solidFill>
                  <a:srgbClr val="25333F"/>
                </a:solidFill>
                <a:latin typeface="Segoe UI"/>
              </a:rPr>
              <a:t> the plan.</a:t>
            </a:r>
          </a:p>
        </p:txBody>
      </p:sp>
      <p:sp>
        <p:nvSpPr>
          <p:cNvPr id="13" name="TextBox 12"/>
          <p:cNvSpPr txBox="1"/>
          <p:nvPr/>
        </p:nvSpPr>
        <p:spPr>
          <a:xfrm>
            <a:off x="950976" y="2361819"/>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Only then does the QR code apply.</a:t>
            </a:r>
          </a:p>
        </p:txBody>
      </p:sp>
      <p:sp>
        <p:nvSpPr>
          <p:cNvPr id="14" name="Oval 13"/>
          <p:cNvSpPr/>
          <p:nvPr/>
        </p:nvSpPr>
        <p:spPr>
          <a:xfrm>
            <a:off x="566928" y="2753487"/>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794635"/>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744343"/>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Download the QR code as </a:t>
            </a:r>
            <a:r>
              <a:rPr sz="1150" b="1" i="0" lang="en-US">
                <a:solidFill>
                  <a:srgbClr val="25333F"/>
                </a:solidFill>
                <a:latin typeface="Segoe UI"/>
              </a:rPr>
              <a:t>PNG</a:t>
            </a:r>
            <a:r>
              <a:rPr sz="1150" b="0" i="0" lang="en-US">
                <a:solidFill>
                  <a:srgbClr val="25333F"/>
                </a:solidFill>
                <a:latin typeface="Segoe UI"/>
              </a:rPr>
              <a:t> or </a:t>
            </a:r>
            <a:r>
              <a:rPr sz="1150" b="1" i="0" lang="en-US">
                <a:solidFill>
                  <a:srgbClr val="25333F"/>
                </a:solidFill>
                <a:latin typeface="Segoe UI"/>
              </a:rPr>
              <a:t>SVG</a:t>
            </a:r>
            <a:r>
              <a:rPr sz="1150" b="0" i="0" lang="en-US">
                <a:solidFill>
                  <a:srgbClr val="25333F"/>
                </a:solidFill>
                <a:latin typeface="Segoe UI"/>
              </a:rPr>
              <a:t>, print it and hang it up.</a:t>
            </a:r>
          </a:p>
        </p:txBody>
      </p:sp>
      <p:sp>
        <p:nvSpPr>
          <p:cNvPr id="17" name="TextBox 16"/>
          <p:cNvSpPr txBox="1"/>
          <p:nvPr/>
        </p:nvSpPr>
        <p:spPr>
          <a:xfrm>
            <a:off x="950976" y="2968244"/>
            <a:ext cx="422727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Edge length about reading distance ÷ 10 - read from 1.5 m that is 15 cm.</a:t>
            </a:r>
          </a:p>
        </p:txBody>
      </p:sp>
      <p:sp>
        <p:nvSpPr>
          <p:cNvPr id="18" name="Oval 17"/>
          <p:cNvSpPr/>
          <p:nvPr/>
        </p:nvSpPr>
        <p:spPr>
          <a:xfrm>
            <a:off x="566928" y="3359912"/>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401060"/>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350768"/>
            <a:ext cx="422727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A visitor scans: the plan opens on the right floor, centred on the spot, with </a:t>
            </a:r>
            <a:r>
              <a:rPr sz="1150" b="1" i="0" lang="en-US">
                <a:solidFill>
                  <a:srgbClr val="25333F"/>
                </a:solidFill>
                <a:latin typeface="Segoe UI"/>
              </a:rPr>
              <a:t>You are here</a:t>
            </a:r>
            <a:r>
              <a:rPr sz="1150" b="0" i="0" lang="en-US">
                <a:solidFill>
                  <a:srgbClr val="25333F"/>
                </a:solidFill>
                <a:latin typeface="Segoe UI"/>
              </a:rPr>
              <a:t>.</a:t>
            </a:r>
          </a:p>
        </p:txBody>
      </p:sp>
      <p:sp>
        <p:nvSpPr>
          <p:cNvPr id="21" name="Rectangle 20"/>
          <p:cNvSpPr/>
          <p:nvPr/>
        </p:nvSpPr>
        <p:spPr>
          <a:xfrm>
            <a:off x="5589727" y="1536192"/>
            <a:ext cx="2331720" cy="3017520"/>
          </a:xfrm>
          <a:prstGeom prst="rect">
            <a:avLst/>
          </a:prstGeom>
          <a:solidFill>
            <a:srgbClr val="FFFFFF"/>
          </a:solidFill>
          <a:ln w="1524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589727" y="1536192"/>
            <a:ext cx="2331720" cy="384048"/>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717743" y="1636776"/>
            <a:ext cx="2075687" cy="182880"/>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Hall plan</a:t>
            </a:r>
          </a:p>
        </p:txBody>
      </p:sp>
      <p:sp>
        <p:nvSpPr>
          <p:cNvPr id="24" name="Rectangle 23"/>
          <p:cNvSpPr/>
          <p:nvPr/>
        </p:nvSpPr>
        <p:spPr>
          <a:xfrm>
            <a:off x="5973775" y="2176272"/>
            <a:ext cx="1554480" cy="1554480"/>
          </a:xfrm>
          <a:prstGeom prst="rect">
            <a:avLst/>
          </a:prstGeom>
          <a:solidFill>
            <a:srgbClr val="FFFFFF"/>
          </a:solidFill>
          <a:ln w="7620">
            <a:solidFill>
              <a:srgbClr val="D0D6D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973775"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6047798"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6121820"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6195843"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6269866"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ectangle 29"/>
          <p:cNvSpPr/>
          <p:nvPr/>
        </p:nvSpPr>
        <p:spPr>
          <a:xfrm>
            <a:off x="6343889"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6417912"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6491935"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6565958"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p:cNvSpPr/>
          <p:nvPr/>
        </p:nvSpPr>
        <p:spPr>
          <a:xfrm>
            <a:off x="6714003"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ectangle 34"/>
          <p:cNvSpPr/>
          <p:nvPr/>
        </p:nvSpPr>
        <p:spPr>
          <a:xfrm>
            <a:off x="6862049"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Rectangle 35"/>
          <p:cNvSpPr/>
          <p:nvPr/>
        </p:nvSpPr>
        <p:spPr>
          <a:xfrm>
            <a:off x="6936072"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7010095"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7084118"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7158140"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p:cNvSpPr/>
          <p:nvPr/>
        </p:nvSpPr>
        <p:spPr>
          <a:xfrm>
            <a:off x="7232163"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7306186"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380209"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7454232" y="217627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5973775"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ectangle 44"/>
          <p:cNvSpPr/>
          <p:nvPr/>
        </p:nvSpPr>
        <p:spPr>
          <a:xfrm>
            <a:off x="6417912"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6565958"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6639980"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6714003"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ectangle 48"/>
          <p:cNvSpPr/>
          <p:nvPr/>
        </p:nvSpPr>
        <p:spPr>
          <a:xfrm>
            <a:off x="6788026"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6862049"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7010095"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7454232" y="225029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973775"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Rectangle 53"/>
          <p:cNvSpPr/>
          <p:nvPr/>
        </p:nvSpPr>
        <p:spPr>
          <a:xfrm>
            <a:off x="6121820"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ectangle 54"/>
          <p:cNvSpPr/>
          <p:nvPr/>
        </p:nvSpPr>
        <p:spPr>
          <a:xfrm>
            <a:off x="6195843"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Rectangle 55"/>
          <p:cNvSpPr/>
          <p:nvPr/>
        </p:nvSpPr>
        <p:spPr>
          <a:xfrm>
            <a:off x="6269866"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6417912"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Rectangle 57"/>
          <p:cNvSpPr/>
          <p:nvPr/>
        </p:nvSpPr>
        <p:spPr>
          <a:xfrm>
            <a:off x="6491935"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Rectangle 58"/>
          <p:cNvSpPr/>
          <p:nvPr/>
        </p:nvSpPr>
        <p:spPr>
          <a:xfrm>
            <a:off x="6565958"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Rectangle 59"/>
          <p:cNvSpPr/>
          <p:nvPr/>
        </p:nvSpPr>
        <p:spPr>
          <a:xfrm>
            <a:off x="6862049"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ectangle 60"/>
          <p:cNvSpPr/>
          <p:nvPr/>
        </p:nvSpPr>
        <p:spPr>
          <a:xfrm>
            <a:off x="7010095"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Rectangle 61"/>
          <p:cNvSpPr/>
          <p:nvPr/>
        </p:nvSpPr>
        <p:spPr>
          <a:xfrm>
            <a:off x="7158140"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3" name="Rectangle 62"/>
          <p:cNvSpPr/>
          <p:nvPr/>
        </p:nvSpPr>
        <p:spPr>
          <a:xfrm>
            <a:off x="7232163"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Rectangle 63"/>
          <p:cNvSpPr/>
          <p:nvPr/>
        </p:nvSpPr>
        <p:spPr>
          <a:xfrm>
            <a:off x="7306186"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ectangle 64"/>
          <p:cNvSpPr/>
          <p:nvPr/>
        </p:nvSpPr>
        <p:spPr>
          <a:xfrm>
            <a:off x="7454232" y="232431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Rectangle 65"/>
          <p:cNvSpPr/>
          <p:nvPr/>
        </p:nvSpPr>
        <p:spPr>
          <a:xfrm>
            <a:off x="5973775"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Rectangle 66"/>
          <p:cNvSpPr/>
          <p:nvPr/>
        </p:nvSpPr>
        <p:spPr>
          <a:xfrm>
            <a:off x="6121820"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8" name="Rectangle 67"/>
          <p:cNvSpPr/>
          <p:nvPr/>
        </p:nvSpPr>
        <p:spPr>
          <a:xfrm>
            <a:off x="6195843"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6269866"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6417912"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ectangle 70"/>
          <p:cNvSpPr/>
          <p:nvPr/>
        </p:nvSpPr>
        <p:spPr>
          <a:xfrm>
            <a:off x="6491935"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Rectangle 71"/>
          <p:cNvSpPr/>
          <p:nvPr/>
        </p:nvSpPr>
        <p:spPr>
          <a:xfrm>
            <a:off x="6639980"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3" name="Rectangle 72"/>
          <p:cNvSpPr/>
          <p:nvPr/>
        </p:nvSpPr>
        <p:spPr>
          <a:xfrm>
            <a:off x="6714003"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Rectangle 73"/>
          <p:cNvSpPr/>
          <p:nvPr/>
        </p:nvSpPr>
        <p:spPr>
          <a:xfrm>
            <a:off x="6788026"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ectangle 74"/>
          <p:cNvSpPr/>
          <p:nvPr/>
        </p:nvSpPr>
        <p:spPr>
          <a:xfrm>
            <a:off x="6862049"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Rectangle 75"/>
          <p:cNvSpPr/>
          <p:nvPr/>
        </p:nvSpPr>
        <p:spPr>
          <a:xfrm>
            <a:off x="7010095"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7158140"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Rectangle 77"/>
          <p:cNvSpPr/>
          <p:nvPr/>
        </p:nvSpPr>
        <p:spPr>
          <a:xfrm>
            <a:off x="7232163"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ectangle 78"/>
          <p:cNvSpPr/>
          <p:nvPr/>
        </p:nvSpPr>
        <p:spPr>
          <a:xfrm>
            <a:off x="7306186"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Rectangle 79"/>
          <p:cNvSpPr/>
          <p:nvPr/>
        </p:nvSpPr>
        <p:spPr>
          <a:xfrm>
            <a:off x="7454232" y="239834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Rectangle 80"/>
          <p:cNvSpPr/>
          <p:nvPr/>
        </p:nvSpPr>
        <p:spPr>
          <a:xfrm>
            <a:off x="5973775"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6121820"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Rectangle 82"/>
          <p:cNvSpPr/>
          <p:nvPr/>
        </p:nvSpPr>
        <p:spPr>
          <a:xfrm>
            <a:off x="6195843"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6269866"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Rectangle 84"/>
          <p:cNvSpPr/>
          <p:nvPr/>
        </p:nvSpPr>
        <p:spPr>
          <a:xfrm>
            <a:off x="6417912"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Rectangle 85"/>
          <p:cNvSpPr/>
          <p:nvPr/>
        </p:nvSpPr>
        <p:spPr>
          <a:xfrm>
            <a:off x="6491935"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7" name="Rectangle 86"/>
          <p:cNvSpPr/>
          <p:nvPr/>
        </p:nvSpPr>
        <p:spPr>
          <a:xfrm>
            <a:off x="6714003"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Rectangle 87"/>
          <p:cNvSpPr/>
          <p:nvPr/>
        </p:nvSpPr>
        <p:spPr>
          <a:xfrm>
            <a:off x="6862049"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9" name="Rectangle 88"/>
          <p:cNvSpPr/>
          <p:nvPr/>
        </p:nvSpPr>
        <p:spPr>
          <a:xfrm>
            <a:off x="6936072"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Rectangle 89"/>
          <p:cNvSpPr/>
          <p:nvPr/>
        </p:nvSpPr>
        <p:spPr>
          <a:xfrm>
            <a:off x="7010095"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1" name="Rectangle 90"/>
          <p:cNvSpPr/>
          <p:nvPr/>
        </p:nvSpPr>
        <p:spPr>
          <a:xfrm>
            <a:off x="7158140"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7232163"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Rectangle 92"/>
          <p:cNvSpPr/>
          <p:nvPr/>
        </p:nvSpPr>
        <p:spPr>
          <a:xfrm>
            <a:off x="7306186"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4" name="Rectangle 93"/>
          <p:cNvSpPr/>
          <p:nvPr/>
        </p:nvSpPr>
        <p:spPr>
          <a:xfrm>
            <a:off x="7454232" y="247236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5" name="Rectangle 94"/>
          <p:cNvSpPr/>
          <p:nvPr/>
        </p:nvSpPr>
        <p:spPr>
          <a:xfrm>
            <a:off x="5973775"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Rectangle 95"/>
          <p:cNvSpPr/>
          <p:nvPr/>
        </p:nvSpPr>
        <p:spPr>
          <a:xfrm>
            <a:off x="6417912"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7" name="Rectangle 96"/>
          <p:cNvSpPr/>
          <p:nvPr/>
        </p:nvSpPr>
        <p:spPr>
          <a:xfrm>
            <a:off x="6491935"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8" name="Rectangle 97"/>
          <p:cNvSpPr/>
          <p:nvPr/>
        </p:nvSpPr>
        <p:spPr>
          <a:xfrm>
            <a:off x="6639980"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9" name="Rectangle 98"/>
          <p:cNvSpPr/>
          <p:nvPr/>
        </p:nvSpPr>
        <p:spPr>
          <a:xfrm>
            <a:off x="6714003"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0" name="Rectangle 99"/>
          <p:cNvSpPr/>
          <p:nvPr/>
        </p:nvSpPr>
        <p:spPr>
          <a:xfrm>
            <a:off x="6936072"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1" name="Rectangle 100"/>
          <p:cNvSpPr/>
          <p:nvPr/>
        </p:nvSpPr>
        <p:spPr>
          <a:xfrm>
            <a:off x="7010095"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2" name="Rectangle 101"/>
          <p:cNvSpPr/>
          <p:nvPr/>
        </p:nvSpPr>
        <p:spPr>
          <a:xfrm>
            <a:off x="7454232" y="254638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3" name="Rectangle 102"/>
          <p:cNvSpPr/>
          <p:nvPr/>
        </p:nvSpPr>
        <p:spPr>
          <a:xfrm>
            <a:off x="5973775"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4" name="Rectangle 103"/>
          <p:cNvSpPr/>
          <p:nvPr/>
        </p:nvSpPr>
        <p:spPr>
          <a:xfrm>
            <a:off x="6047798"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5" name="Rectangle 104"/>
          <p:cNvSpPr/>
          <p:nvPr/>
        </p:nvSpPr>
        <p:spPr>
          <a:xfrm>
            <a:off x="6121820"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6" name="Rectangle 105"/>
          <p:cNvSpPr/>
          <p:nvPr/>
        </p:nvSpPr>
        <p:spPr>
          <a:xfrm>
            <a:off x="6195843"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7" name="Rectangle 106"/>
          <p:cNvSpPr/>
          <p:nvPr/>
        </p:nvSpPr>
        <p:spPr>
          <a:xfrm>
            <a:off x="6269866"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8" name="Rectangle 107"/>
          <p:cNvSpPr/>
          <p:nvPr/>
        </p:nvSpPr>
        <p:spPr>
          <a:xfrm>
            <a:off x="6343889"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9" name="Rectangle 108"/>
          <p:cNvSpPr/>
          <p:nvPr/>
        </p:nvSpPr>
        <p:spPr>
          <a:xfrm>
            <a:off x="6417912"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0" name="Rectangle 109"/>
          <p:cNvSpPr/>
          <p:nvPr/>
        </p:nvSpPr>
        <p:spPr>
          <a:xfrm>
            <a:off x="6639980"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1" name="Rectangle 110"/>
          <p:cNvSpPr/>
          <p:nvPr/>
        </p:nvSpPr>
        <p:spPr>
          <a:xfrm>
            <a:off x="7010095"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2" name="Rectangle 111"/>
          <p:cNvSpPr/>
          <p:nvPr/>
        </p:nvSpPr>
        <p:spPr>
          <a:xfrm>
            <a:off x="7084118"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3" name="Rectangle 112"/>
          <p:cNvSpPr/>
          <p:nvPr/>
        </p:nvSpPr>
        <p:spPr>
          <a:xfrm>
            <a:off x="7158140"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4" name="Rectangle 113"/>
          <p:cNvSpPr/>
          <p:nvPr/>
        </p:nvSpPr>
        <p:spPr>
          <a:xfrm>
            <a:off x="7232163"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5" name="Rectangle 114"/>
          <p:cNvSpPr/>
          <p:nvPr/>
        </p:nvSpPr>
        <p:spPr>
          <a:xfrm>
            <a:off x="7306186"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6" name="Rectangle 115"/>
          <p:cNvSpPr/>
          <p:nvPr/>
        </p:nvSpPr>
        <p:spPr>
          <a:xfrm>
            <a:off x="7380209"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7" name="Rectangle 116"/>
          <p:cNvSpPr/>
          <p:nvPr/>
        </p:nvSpPr>
        <p:spPr>
          <a:xfrm>
            <a:off x="7454232" y="262040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8" name="Rectangle 117"/>
          <p:cNvSpPr/>
          <p:nvPr/>
        </p:nvSpPr>
        <p:spPr>
          <a:xfrm>
            <a:off x="5973775"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9" name="Rectangle 118"/>
          <p:cNvSpPr/>
          <p:nvPr/>
        </p:nvSpPr>
        <p:spPr>
          <a:xfrm>
            <a:off x="6121820"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0" name="Rectangle 119"/>
          <p:cNvSpPr/>
          <p:nvPr/>
        </p:nvSpPr>
        <p:spPr>
          <a:xfrm>
            <a:off x="6195843"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1" name="Rectangle 120"/>
          <p:cNvSpPr/>
          <p:nvPr/>
        </p:nvSpPr>
        <p:spPr>
          <a:xfrm>
            <a:off x="6343889"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2" name="Rectangle 121"/>
          <p:cNvSpPr/>
          <p:nvPr/>
        </p:nvSpPr>
        <p:spPr>
          <a:xfrm>
            <a:off x="6491935"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3" name="Rectangle 122"/>
          <p:cNvSpPr/>
          <p:nvPr/>
        </p:nvSpPr>
        <p:spPr>
          <a:xfrm>
            <a:off x="6862049" y="269443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4" name="Rectangle 123"/>
          <p:cNvSpPr/>
          <p:nvPr/>
        </p:nvSpPr>
        <p:spPr>
          <a:xfrm>
            <a:off x="5973775"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5" name="Rectangle 124"/>
          <p:cNvSpPr/>
          <p:nvPr/>
        </p:nvSpPr>
        <p:spPr>
          <a:xfrm>
            <a:off x="6343889"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6" name="Rectangle 125"/>
          <p:cNvSpPr/>
          <p:nvPr/>
        </p:nvSpPr>
        <p:spPr>
          <a:xfrm>
            <a:off x="6417912"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7" name="Rectangle 126"/>
          <p:cNvSpPr/>
          <p:nvPr/>
        </p:nvSpPr>
        <p:spPr>
          <a:xfrm>
            <a:off x="6565958"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8" name="Rectangle 127"/>
          <p:cNvSpPr/>
          <p:nvPr/>
        </p:nvSpPr>
        <p:spPr>
          <a:xfrm>
            <a:off x="6714003"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9" name="Rectangle 128"/>
          <p:cNvSpPr/>
          <p:nvPr/>
        </p:nvSpPr>
        <p:spPr>
          <a:xfrm>
            <a:off x="6788026"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0" name="Rectangle 129"/>
          <p:cNvSpPr/>
          <p:nvPr/>
        </p:nvSpPr>
        <p:spPr>
          <a:xfrm>
            <a:off x="6862049"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1" name="Rectangle 130"/>
          <p:cNvSpPr/>
          <p:nvPr/>
        </p:nvSpPr>
        <p:spPr>
          <a:xfrm>
            <a:off x="7010095"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2" name="Rectangle 131"/>
          <p:cNvSpPr/>
          <p:nvPr/>
        </p:nvSpPr>
        <p:spPr>
          <a:xfrm>
            <a:off x="7084118"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3" name="Rectangle 132"/>
          <p:cNvSpPr/>
          <p:nvPr/>
        </p:nvSpPr>
        <p:spPr>
          <a:xfrm>
            <a:off x="7158140"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4" name="Rectangle 133"/>
          <p:cNvSpPr/>
          <p:nvPr/>
        </p:nvSpPr>
        <p:spPr>
          <a:xfrm>
            <a:off x="7306186"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5" name="Rectangle 134"/>
          <p:cNvSpPr/>
          <p:nvPr/>
        </p:nvSpPr>
        <p:spPr>
          <a:xfrm>
            <a:off x="7380209" y="276845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6" name="Rectangle 135"/>
          <p:cNvSpPr/>
          <p:nvPr/>
        </p:nvSpPr>
        <p:spPr>
          <a:xfrm>
            <a:off x="6195843"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7" name="Rectangle 136"/>
          <p:cNvSpPr/>
          <p:nvPr/>
        </p:nvSpPr>
        <p:spPr>
          <a:xfrm>
            <a:off x="6269866"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8" name="Rectangle 137"/>
          <p:cNvSpPr/>
          <p:nvPr/>
        </p:nvSpPr>
        <p:spPr>
          <a:xfrm>
            <a:off x="6343889"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9" name="Rectangle 138"/>
          <p:cNvSpPr/>
          <p:nvPr/>
        </p:nvSpPr>
        <p:spPr>
          <a:xfrm>
            <a:off x="6565958"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0" name="Rectangle 139"/>
          <p:cNvSpPr/>
          <p:nvPr/>
        </p:nvSpPr>
        <p:spPr>
          <a:xfrm>
            <a:off x="6639980"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1" name="Rectangle 140"/>
          <p:cNvSpPr/>
          <p:nvPr/>
        </p:nvSpPr>
        <p:spPr>
          <a:xfrm>
            <a:off x="6714003"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2" name="Rectangle 141"/>
          <p:cNvSpPr/>
          <p:nvPr/>
        </p:nvSpPr>
        <p:spPr>
          <a:xfrm>
            <a:off x="6788026"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3" name="Rectangle 142"/>
          <p:cNvSpPr/>
          <p:nvPr/>
        </p:nvSpPr>
        <p:spPr>
          <a:xfrm>
            <a:off x="7010095"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4" name="Rectangle 143"/>
          <p:cNvSpPr/>
          <p:nvPr/>
        </p:nvSpPr>
        <p:spPr>
          <a:xfrm>
            <a:off x="7084118"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5" name="Rectangle 144"/>
          <p:cNvSpPr/>
          <p:nvPr/>
        </p:nvSpPr>
        <p:spPr>
          <a:xfrm>
            <a:off x="7158140"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6" name="Rectangle 145"/>
          <p:cNvSpPr/>
          <p:nvPr/>
        </p:nvSpPr>
        <p:spPr>
          <a:xfrm>
            <a:off x="7232163" y="284247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7" name="Rectangle 146"/>
          <p:cNvSpPr/>
          <p:nvPr/>
        </p:nvSpPr>
        <p:spPr>
          <a:xfrm>
            <a:off x="6195843"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8" name="Rectangle 147"/>
          <p:cNvSpPr/>
          <p:nvPr/>
        </p:nvSpPr>
        <p:spPr>
          <a:xfrm>
            <a:off x="6565958"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9" name="Rectangle 148"/>
          <p:cNvSpPr/>
          <p:nvPr/>
        </p:nvSpPr>
        <p:spPr>
          <a:xfrm>
            <a:off x="6639980"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0" name="Rectangle 149"/>
          <p:cNvSpPr/>
          <p:nvPr/>
        </p:nvSpPr>
        <p:spPr>
          <a:xfrm>
            <a:off x="6714003"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1" name="Rectangle 150"/>
          <p:cNvSpPr/>
          <p:nvPr/>
        </p:nvSpPr>
        <p:spPr>
          <a:xfrm>
            <a:off x="6862049"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2" name="Rectangle 151"/>
          <p:cNvSpPr/>
          <p:nvPr/>
        </p:nvSpPr>
        <p:spPr>
          <a:xfrm>
            <a:off x="6936072"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3" name="Rectangle 152"/>
          <p:cNvSpPr/>
          <p:nvPr/>
        </p:nvSpPr>
        <p:spPr>
          <a:xfrm>
            <a:off x="7010095"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4" name="Rectangle 153"/>
          <p:cNvSpPr/>
          <p:nvPr/>
        </p:nvSpPr>
        <p:spPr>
          <a:xfrm>
            <a:off x="7084118"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5" name="Rectangle 154"/>
          <p:cNvSpPr/>
          <p:nvPr/>
        </p:nvSpPr>
        <p:spPr>
          <a:xfrm>
            <a:off x="7158140"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6" name="Rectangle 155"/>
          <p:cNvSpPr/>
          <p:nvPr/>
        </p:nvSpPr>
        <p:spPr>
          <a:xfrm>
            <a:off x="7232163"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7" name="Rectangle 156"/>
          <p:cNvSpPr/>
          <p:nvPr/>
        </p:nvSpPr>
        <p:spPr>
          <a:xfrm>
            <a:off x="7306186"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8" name="Rectangle 157"/>
          <p:cNvSpPr/>
          <p:nvPr/>
        </p:nvSpPr>
        <p:spPr>
          <a:xfrm>
            <a:off x="7380209"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9" name="Rectangle 158"/>
          <p:cNvSpPr/>
          <p:nvPr/>
        </p:nvSpPr>
        <p:spPr>
          <a:xfrm>
            <a:off x="7454232" y="291650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0" name="Rectangle 159"/>
          <p:cNvSpPr/>
          <p:nvPr/>
        </p:nvSpPr>
        <p:spPr>
          <a:xfrm>
            <a:off x="5973775"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1" name="Rectangle 160"/>
          <p:cNvSpPr/>
          <p:nvPr/>
        </p:nvSpPr>
        <p:spPr>
          <a:xfrm>
            <a:off x="6047798"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2" name="Rectangle 161"/>
          <p:cNvSpPr/>
          <p:nvPr/>
        </p:nvSpPr>
        <p:spPr>
          <a:xfrm>
            <a:off x="6269866"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3" name="Rectangle 162"/>
          <p:cNvSpPr/>
          <p:nvPr/>
        </p:nvSpPr>
        <p:spPr>
          <a:xfrm>
            <a:off x="6343889"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4" name="Rectangle 163"/>
          <p:cNvSpPr/>
          <p:nvPr/>
        </p:nvSpPr>
        <p:spPr>
          <a:xfrm>
            <a:off x="6417912"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5" name="Rectangle 164"/>
          <p:cNvSpPr/>
          <p:nvPr/>
        </p:nvSpPr>
        <p:spPr>
          <a:xfrm>
            <a:off x="6491935"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6" name="Rectangle 165"/>
          <p:cNvSpPr/>
          <p:nvPr/>
        </p:nvSpPr>
        <p:spPr>
          <a:xfrm>
            <a:off x="6565958"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7" name="Rectangle 166"/>
          <p:cNvSpPr/>
          <p:nvPr/>
        </p:nvSpPr>
        <p:spPr>
          <a:xfrm>
            <a:off x="6936072"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8" name="Rectangle 167"/>
          <p:cNvSpPr/>
          <p:nvPr/>
        </p:nvSpPr>
        <p:spPr>
          <a:xfrm>
            <a:off x="7010095"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9" name="Rectangle 168"/>
          <p:cNvSpPr/>
          <p:nvPr/>
        </p:nvSpPr>
        <p:spPr>
          <a:xfrm>
            <a:off x="7084118"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0" name="Rectangle 169"/>
          <p:cNvSpPr/>
          <p:nvPr/>
        </p:nvSpPr>
        <p:spPr>
          <a:xfrm>
            <a:off x="7158140"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1" name="Rectangle 170"/>
          <p:cNvSpPr/>
          <p:nvPr/>
        </p:nvSpPr>
        <p:spPr>
          <a:xfrm>
            <a:off x="7306186"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2" name="Rectangle 171"/>
          <p:cNvSpPr/>
          <p:nvPr/>
        </p:nvSpPr>
        <p:spPr>
          <a:xfrm>
            <a:off x="7380209" y="299052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3" name="Rectangle 172"/>
          <p:cNvSpPr/>
          <p:nvPr/>
        </p:nvSpPr>
        <p:spPr>
          <a:xfrm>
            <a:off x="6047798"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4" name="Rectangle 173"/>
          <p:cNvSpPr/>
          <p:nvPr/>
        </p:nvSpPr>
        <p:spPr>
          <a:xfrm>
            <a:off x="6195843"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5" name="Rectangle 174"/>
          <p:cNvSpPr/>
          <p:nvPr/>
        </p:nvSpPr>
        <p:spPr>
          <a:xfrm>
            <a:off x="6565958"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6" name="Rectangle 175"/>
          <p:cNvSpPr/>
          <p:nvPr/>
        </p:nvSpPr>
        <p:spPr>
          <a:xfrm>
            <a:off x="6639980"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7" name="Rectangle 176"/>
          <p:cNvSpPr/>
          <p:nvPr/>
        </p:nvSpPr>
        <p:spPr>
          <a:xfrm>
            <a:off x="6714003"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8" name="Rectangle 177"/>
          <p:cNvSpPr/>
          <p:nvPr/>
        </p:nvSpPr>
        <p:spPr>
          <a:xfrm>
            <a:off x="7010095"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9" name="Rectangle 178"/>
          <p:cNvSpPr/>
          <p:nvPr/>
        </p:nvSpPr>
        <p:spPr>
          <a:xfrm>
            <a:off x="7084118" y="306454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0" name="Rectangle 179"/>
          <p:cNvSpPr/>
          <p:nvPr/>
        </p:nvSpPr>
        <p:spPr>
          <a:xfrm>
            <a:off x="6047798"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1" name="Rectangle 180"/>
          <p:cNvSpPr/>
          <p:nvPr/>
        </p:nvSpPr>
        <p:spPr>
          <a:xfrm>
            <a:off x="6195843"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2" name="Rectangle 181"/>
          <p:cNvSpPr/>
          <p:nvPr/>
        </p:nvSpPr>
        <p:spPr>
          <a:xfrm>
            <a:off x="6269866"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3" name="Rectangle 182"/>
          <p:cNvSpPr/>
          <p:nvPr/>
        </p:nvSpPr>
        <p:spPr>
          <a:xfrm>
            <a:off x="6343889"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4" name="Rectangle 183"/>
          <p:cNvSpPr/>
          <p:nvPr/>
        </p:nvSpPr>
        <p:spPr>
          <a:xfrm>
            <a:off x="6417912"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5" name="Rectangle 184"/>
          <p:cNvSpPr/>
          <p:nvPr/>
        </p:nvSpPr>
        <p:spPr>
          <a:xfrm>
            <a:off x="6491935"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6" name="Rectangle 185"/>
          <p:cNvSpPr/>
          <p:nvPr/>
        </p:nvSpPr>
        <p:spPr>
          <a:xfrm>
            <a:off x="6714003"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7" name="Rectangle 186"/>
          <p:cNvSpPr/>
          <p:nvPr/>
        </p:nvSpPr>
        <p:spPr>
          <a:xfrm>
            <a:off x="7010095"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8" name="Rectangle 187"/>
          <p:cNvSpPr/>
          <p:nvPr/>
        </p:nvSpPr>
        <p:spPr>
          <a:xfrm>
            <a:off x="7084118"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9" name="Rectangle 188"/>
          <p:cNvSpPr/>
          <p:nvPr/>
        </p:nvSpPr>
        <p:spPr>
          <a:xfrm>
            <a:off x="7158140"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0" name="Rectangle 189"/>
          <p:cNvSpPr/>
          <p:nvPr/>
        </p:nvSpPr>
        <p:spPr>
          <a:xfrm>
            <a:off x="7232163"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1" name="Rectangle 190"/>
          <p:cNvSpPr/>
          <p:nvPr/>
        </p:nvSpPr>
        <p:spPr>
          <a:xfrm>
            <a:off x="7306186" y="313856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2" name="Rectangle 191"/>
          <p:cNvSpPr/>
          <p:nvPr/>
        </p:nvSpPr>
        <p:spPr>
          <a:xfrm>
            <a:off x="5973775"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3" name="Rectangle 192"/>
          <p:cNvSpPr/>
          <p:nvPr/>
        </p:nvSpPr>
        <p:spPr>
          <a:xfrm>
            <a:off x="6047798"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4" name="Rectangle 193"/>
          <p:cNvSpPr/>
          <p:nvPr/>
        </p:nvSpPr>
        <p:spPr>
          <a:xfrm>
            <a:off x="6121820"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5" name="Rectangle 194"/>
          <p:cNvSpPr/>
          <p:nvPr/>
        </p:nvSpPr>
        <p:spPr>
          <a:xfrm>
            <a:off x="6195843"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6" name="Rectangle 195"/>
          <p:cNvSpPr/>
          <p:nvPr/>
        </p:nvSpPr>
        <p:spPr>
          <a:xfrm>
            <a:off x="6269866"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7" name="Rectangle 196"/>
          <p:cNvSpPr/>
          <p:nvPr/>
        </p:nvSpPr>
        <p:spPr>
          <a:xfrm>
            <a:off x="6343889"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8" name="Rectangle 197"/>
          <p:cNvSpPr/>
          <p:nvPr/>
        </p:nvSpPr>
        <p:spPr>
          <a:xfrm>
            <a:off x="6417912"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9" name="Rectangle 198"/>
          <p:cNvSpPr/>
          <p:nvPr/>
        </p:nvSpPr>
        <p:spPr>
          <a:xfrm>
            <a:off x="6788026"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0" name="Rectangle 199"/>
          <p:cNvSpPr/>
          <p:nvPr/>
        </p:nvSpPr>
        <p:spPr>
          <a:xfrm>
            <a:off x="7232163"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1" name="Rectangle 200"/>
          <p:cNvSpPr/>
          <p:nvPr/>
        </p:nvSpPr>
        <p:spPr>
          <a:xfrm>
            <a:off x="7380209" y="3212592"/>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2" name="Rectangle 201"/>
          <p:cNvSpPr/>
          <p:nvPr/>
        </p:nvSpPr>
        <p:spPr>
          <a:xfrm>
            <a:off x="5973775"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3" name="Rectangle 202"/>
          <p:cNvSpPr/>
          <p:nvPr/>
        </p:nvSpPr>
        <p:spPr>
          <a:xfrm>
            <a:off x="6417912"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4" name="Rectangle 203"/>
          <p:cNvSpPr/>
          <p:nvPr/>
        </p:nvSpPr>
        <p:spPr>
          <a:xfrm>
            <a:off x="6565958"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5" name="Rectangle 204"/>
          <p:cNvSpPr/>
          <p:nvPr/>
        </p:nvSpPr>
        <p:spPr>
          <a:xfrm>
            <a:off x="6639980"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6" name="Rectangle 205"/>
          <p:cNvSpPr/>
          <p:nvPr/>
        </p:nvSpPr>
        <p:spPr>
          <a:xfrm>
            <a:off x="6862049"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7" name="Rectangle 206"/>
          <p:cNvSpPr/>
          <p:nvPr/>
        </p:nvSpPr>
        <p:spPr>
          <a:xfrm>
            <a:off x="6936072"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8" name="Rectangle 207"/>
          <p:cNvSpPr/>
          <p:nvPr/>
        </p:nvSpPr>
        <p:spPr>
          <a:xfrm>
            <a:off x="7010095"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9" name="Rectangle 208"/>
          <p:cNvSpPr/>
          <p:nvPr/>
        </p:nvSpPr>
        <p:spPr>
          <a:xfrm>
            <a:off x="7232163" y="3286614"/>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0" name="Rectangle 209"/>
          <p:cNvSpPr/>
          <p:nvPr/>
        </p:nvSpPr>
        <p:spPr>
          <a:xfrm>
            <a:off x="5973775"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1" name="Rectangle 210"/>
          <p:cNvSpPr/>
          <p:nvPr/>
        </p:nvSpPr>
        <p:spPr>
          <a:xfrm>
            <a:off x="6121820"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2" name="Rectangle 211"/>
          <p:cNvSpPr/>
          <p:nvPr/>
        </p:nvSpPr>
        <p:spPr>
          <a:xfrm>
            <a:off x="6195843"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3" name="Rectangle 212"/>
          <p:cNvSpPr/>
          <p:nvPr/>
        </p:nvSpPr>
        <p:spPr>
          <a:xfrm>
            <a:off x="6269866"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4" name="Rectangle 213"/>
          <p:cNvSpPr/>
          <p:nvPr/>
        </p:nvSpPr>
        <p:spPr>
          <a:xfrm>
            <a:off x="6417912"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5" name="Rectangle 214"/>
          <p:cNvSpPr/>
          <p:nvPr/>
        </p:nvSpPr>
        <p:spPr>
          <a:xfrm>
            <a:off x="6491935"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6" name="Rectangle 215"/>
          <p:cNvSpPr/>
          <p:nvPr/>
        </p:nvSpPr>
        <p:spPr>
          <a:xfrm>
            <a:off x="6639980"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7" name="Rectangle 216"/>
          <p:cNvSpPr/>
          <p:nvPr/>
        </p:nvSpPr>
        <p:spPr>
          <a:xfrm>
            <a:off x="6714003"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8" name="Rectangle 217"/>
          <p:cNvSpPr/>
          <p:nvPr/>
        </p:nvSpPr>
        <p:spPr>
          <a:xfrm>
            <a:off x="7084118"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9" name="Rectangle 218"/>
          <p:cNvSpPr/>
          <p:nvPr/>
        </p:nvSpPr>
        <p:spPr>
          <a:xfrm>
            <a:off x="7306186"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0" name="Rectangle 219"/>
          <p:cNvSpPr/>
          <p:nvPr/>
        </p:nvSpPr>
        <p:spPr>
          <a:xfrm>
            <a:off x="7380209"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1" name="Rectangle 220"/>
          <p:cNvSpPr/>
          <p:nvPr/>
        </p:nvSpPr>
        <p:spPr>
          <a:xfrm>
            <a:off x="7454232" y="3360637"/>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2" name="Rectangle 221"/>
          <p:cNvSpPr/>
          <p:nvPr/>
        </p:nvSpPr>
        <p:spPr>
          <a:xfrm>
            <a:off x="5973775"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3" name="Rectangle 222"/>
          <p:cNvSpPr/>
          <p:nvPr/>
        </p:nvSpPr>
        <p:spPr>
          <a:xfrm>
            <a:off x="6121820"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4" name="Rectangle 223"/>
          <p:cNvSpPr/>
          <p:nvPr/>
        </p:nvSpPr>
        <p:spPr>
          <a:xfrm>
            <a:off x="6195843"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5" name="Rectangle 224"/>
          <p:cNvSpPr/>
          <p:nvPr/>
        </p:nvSpPr>
        <p:spPr>
          <a:xfrm>
            <a:off x="6269866"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6" name="Rectangle 225"/>
          <p:cNvSpPr/>
          <p:nvPr/>
        </p:nvSpPr>
        <p:spPr>
          <a:xfrm>
            <a:off x="6417912"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7" name="Rectangle 226"/>
          <p:cNvSpPr/>
          <p:nvPr/>
        </p:nvSpPr>
        <p:spPr>
          <a:xfrm>
            <a:off x="6491935"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8" name="Rectangle 227"/>
          <p:cNvSpPr/>
          <p:nvPr/>
        </p:nvSpPr>
        <p:spPr>
          <a:xfrm>
            <a:off x="6639980"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9" name="Rectangle 228"/>
          <p:cNvSpPr/>
          <p:nvPr/>
        </p:nvSpPr>
        <p:spPr>
          <a:xfrm>
            <a:off x="6714003"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0" name="Rectangle 229"/>
          <p:cNvSpPr/>
          <p:nvPr/>
        </p:nvSpPr>
        <p:spPr>
          <a:xfrm>
            <a:off x="6788026"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1" name="Rectangle 230"/>
          <p:cNvSpPr/>
          <p:nvPr/>
        </p:nvSpPr>
        <p:spPr>
          <a:xfrm>
            <a:off x="6936072"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2" name="Rectangle 231"/>
          <p:cNvSpPr/>
          <p:nvPr/>
        </p:nvSpPr>
        <p:spPr>
          <a:xfrm>
            <a:off x="7232163" y="3434660"/>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3" name="Rectangle 232"/>
          <p:cNvSpPr/>
          <p:nvPr/>
        </p:nvSpPr>
        <p:spPr>
          <a:xfrm>
            <a:off x="5973775"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4" name="Rectangle 233"/>
          <p:cNvSpPr/>
          <p:nvPr/>
        </p:nvSpPr>
        <p:spPr>
          <a:xfrm>
            <a:off x="6121820"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5" name="Rectangle 234"/>
          <p:cNvSpPr/>
          <p:nvPr/>
        </p:nvSpPr>
        <p:spPr>
          <a:xfrm>
            <a:off x="6195843"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6" name="Rectangle 235"/>
          <p:cNvSpPr/>
          <p:nvPr/>
        </p:nvSpPr>
        <p:spPr>
          <a:xfrm>
            <a:off x="6269866"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7" name="Rectangle 236"/>
          <p:cNvSpPr/>
          <p:nvPr/>
        </p:nvSpPr>
        <p:spPr>
          <a:xfrm>
            <a:off x="6417912"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8" name="Rectangle 237"/>
          <p:cNvSpPr/>
          <p:nvPr/>
        </p:nvSpPr>
        <p:spPr>
          <a:xfrm>
            <a:off x="6565958"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9" name="Rectangle 238"/>
          <p:cNvSpPr/>
          <p:nvPr/>
        </p:nvSpPr>
        <p:spPr>
          <a:xfrm>
            <a:off x="6639980"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0" name="Rectangle 239"/>
          <p:cNvSpPr/>
          <p:nvPr/>
        </p:nvSpPr>
        <p:spPr>
          <a:xfrm>
            <a:off x="6714003"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1" name="Rectangle 240"/>
          <p:cNvSpPr/>
          <p:nvPr/>
        </p:nvSpPr>
        <p:spPr>
          <a:xfrm>
            <a:off x="6788026"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2" name="Rectangle 241"/>
          <p:cNvSpPr/>
          <p:nvPr/>
        </p:nvSpPr>
        <p:spPr>
          <a:xfrm>
            <a:off x="6936072"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3" name="Rectangle 242"/>
          <p:cNvSpPr/>
          <p:nvPr/>
        </p:nvSpPr>
        <p:spPr>
          <a:xfrm>
            <a:off x="7232163" y="3508683"/>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4" name="Rectangle 243"/>
          <p:cNvSpPr/>
          <p:nvPr/>
        </p:nvSpPr>
        <p:spPr>
          <a:xfrm>
            <a:off x="5973775"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5" name="Rectangle 244"/>
          <p:cNvSpPr/>
          <p:nvPr/>
        </p:nvSpPr>
        <p:spPr>
          <a:xfrm>
            <a:off x="6417912"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6" name="Rectangle 245"/>
          <p:cNvSpPr/>
          <p:nvPr/>
        </p:nvSpPr>
        <p:spPr>
          <a:xfrm>
            <a:off x="6491935"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7" name="Rectangle 246"/>
          <p:cNvSpPr/>
          <p:nvPr/>
        </p:nvSpPr>
        <p:spPr>
          <a:xfrm>
            <a:off x="6639980"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8" name="Rectangle 247"/>
          <p:cNvSpPr/>
          <p:nvPr/>
        </p:nvSpPr>
        <p:spPr>
          <a:xfrm>
            <a:off x="6714003"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9" name="Rectangle 248"/>
          <p:cNvSpPr/>
          <p:nvPr/>
        </p:nvSpPr>
        <p:spPr>
          <a:xfrm>
            <a:off x="7158140" y="3582706"/>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0" name="Rectangle 249"/>
          <p:cNvSpPr/>
          <p:nvPr/>
        </p:nvSpPr>
        <p:spPr>
          <a:xfrm>
            <a:off x="5973775"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1" name="Rectangle 250"/>
          <p:cNvSpPr/>
          <p:nvPr/>
        </p:nvSpPr>
        <p:spPr>
          <a:xfrm>
            <a:off x="6047798"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2" name="Rectangle 251"/>
          <p:cNvSpPr/>
          <p:nvPr/>
        </p:nvSpPr>
        <p:spPr>
          <a:xfrm>
            <a:off x="6121820"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3" name="Rectangle 252"/>
          <p:cNvSpPr/>
          <p:nvPr/>
        </p:nvSpPr>
        <p:spPr>
          <a:xfrm>
            <a:off x="6195843"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4" name="Rectangle 253"/>
          <p:cNvSpPr/>
          <p:nvPr/>
        </p:nvSpPr>
        <p:spPr>
          <a:xfrm>
            <a:off x="6269866"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5" name="Rectangle 254"/>
          <p:cNvSpPr/>
          <p:nvPr/>
        </p:nvSpPr>
        <p:spPr>
          <a:xfrm>
            <a:off x="6343889"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6" name="Rectangle 255"/>
          <p:cNvSpPr/>
          <p:nvPr/>
        </p:nvSpPr>
        <p:spPr>
          <a:xfrm>
            <a:off x="6417912"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7" name="Rectangle 256"/>
          <p:cNvSpPr/>
          <p:nvPr/>
        </p:nvSpPr>
        <p:spPr>
          <a:xfrm>
            <a:off x="7010095"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8" name="Rectangle 257"/>
          <p:cNvSpPr/>
          <p:nvPr/>
        </p:nvSpPr>
        <p:spPr>
          <a:xfrm>
            <a:off x="7306186"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9" name="Rectangle 258"/>
          <p:cNvSpPr/>
          <p:nvPr/>
        </p:nvSpPr>
        <p:spPr>
          <a:xfrm>
            <a:off x="7380209"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0" name="Rectangle 259"/>
          <p:cNvSpPr/>
          <p:nvPr/>
        </p:nvSpPr>
        <p:spPr>
          <a:xfrm>
            <a:off x="7454232" y="3656729"/>
            <a:ext cx="74022" cy="74022"/>
          </a:xfrm>
          <a:prstGeom prst="rect">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1" name="TextBox 260"/>
          <p:cNvSpPr txBox="1"/>
          <p:nvPr/>
        </p:nvSpPr>
        <p:spPr>
          <a:xfrm>
            <a:off x="5717743" y="3840480"/>
            <a:ext cx="2075687" cy="182880"/>
          </a:xfrm>
          <a:prstGeom prst="rect">
            <a:avLst/>
          </a:prstGeom>
          <a:noFill/>
        </p:spPr>
        <p:txBody>
          <a:bodyPr wrap="square" lIns="0" rIns="0" tIns="0" bIns="0" anchor="t">
            <a:spAutoFit/>
          </a:bodyPr>
          <a:lstStyle/>
          <a:p>
            <a:pPr algn="ctr">
              <a:lnSpc>
                <a:spcPct val="100000"/>
              </a:lnSpc>
            </a:pPr>
            <a:r>
              <a:rPr sz="1000" b="1" i="0" lang="en-US">
                <a:solidFill>
                  <a:srgbClr val="0B3A5D"/>
                </a:solidFill>
                <a:latin typeface="Segoe UI"/>
              </a:rPr>
              <a:t>Where are you?</a:t>
            </a:r>
          </a:p>
        </p:txBody>
      </p:sp>
      <p:sp>
        <p:nvSpPr>
          <p:cNvPr id="262" name="TextBox 261"/>
          <p:cNvSpPr txBox="1"/>
          <p:nvPr/>
        </p:nvSpPr>
        <p:spPr>
          <a:xfrm>
            <a:off x="5717743" y="4078224"/>
            <a:ext cx="2075687" cy="292608"/>
          </a:xfrm>
          <a:prstGeom prst="rect">
            <a:avLst/>
          </a:prstGeom>
          <a:noFill/>
        </p:spPr>
        <p:txBody>
          <a:bodyPr wrap="square" lIns="0" rIns="0" tIns="0" bIns="0" anchor="t">
            <a:spAutoFit/>
          </a:bodyPr>
          <a:lstStyle/>
          <a:p>
            <a:pPr algn="ctr">
              <a:lnSpc>
                <a:spcPct val="110000"/>
              </a:lnSpc>
            </a:pPr>
            <a:r>
              <a:rPr sz="700" b="0" i="0" lang="en-US">
                <a:solidFill>
                  <a:srgbClr val="6B7A88"/>
                </a:solidFill>
                <a:latin typeface="Segoe UI"/>
              </a:rPr>
              <a:t>Scan the code - the plan shows</a:t>
            </a:r>
          </a:p>
          <a:p>
            <a:pPr algn="ctr">
              <a:lnSpc>
                <a:spcPct val="110000"/>
              </a:lnSpc>
            </a:pPr>
            <a:r>
              <a:rPr sz="700" b="0" i="0" lang="en-US">
                <a:solidFill>
                  <a:srgbClr val="6B7A88"/>
                </a:solidFill>
                <a:latin typeface="Segoe UI"/>
              </a:rPr>
              <a:t>your location.</a:t>
            </a:r>
          </a:p>
        </p:txBody>
      </p:sp>
      <p:sp>
        <p:nvSpPr>
          <p:cNvPr id="263" name="Rounded Rectangle 262"/>
          <p:cNvSpPr/>
          <p:nvPr/>
        </p:nvSpPr>
        <p:spPr>
          <a:xfrm>
            <a:off x="8378647" y="1353312"/>
            <a:ext cx="1920240" cy="3383280"/>
          </a:xfrm>
          <a:prstGeom prst="roundRect">
            <a:avLst>
              <a:gd name="adj" fmla="val 12000"/>
            </a:avLst>
          </a:prstGeom>
          <a:solidFill>
            <a:srgbClr val="1F293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4" name="Rectangle 263"/>
          <p:cNvSpPr/>
          <p:nvPr/>
        </p:nvSpPr>
        <p:spPr>
          <a:xfrm>
            <a:off x="8470087" y="1554480"/>
            <a:ext cx="1737360" cy="3017520"/>
          </a:xfrm>
          <a:prstGeom prst="rect">
            <a:avLst/>
          </a:prstGeom>
          <a:solidFill>
            <a:srgbClr val="F4F8F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5" name="Rectangle 264"/>
          <p:cNvSpPr/>
          <p:nvPr/>
        </p:nvSpPr>
        <p:spPr>
          <a:xfrm>
            <a:off x="8470087" y="1554480"/>
            <a:ext cx="1737360" cy="2743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6" name="TextBox 265"/>
          <p:cNvSpPr txBox="1"/>
          <p:nvPr/>
        </p:nvSpPr>
        <p:spPr>
          <a:xfrm>
            <a:off x="8543239" y="1618488"/>
            <a:ext cx="1591056" cy="146304"/>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Comic Con 2026 · GF</a:t>
            </a:r>
          </a:p>
        </p:txBody>
      </p:sp>
      <p:sp>
        <p:nvSpPr>
          <p:cNvPr id="267" name="Rectangle 266"/>
          <p:cNvSpPr/>
          <p:nvPr/>
        </p:nvSpPr>
        <p:spPr>
          <a:xfrm>
            <a:off x="8579815" y="1975104"/>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8" name="Rectangle 267"/>
          <p:cNvSpPr/>
          <p:nvPr/>
        </p:nvSpPr>
        <p:spPr>
          <a:xfrm>
            <a:off x="8579815" y="2395728"/>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9" name="Rectangle 268"/>
          <p:cNvSpPr/>
          <p:nvPr/>
        </p:nvSpPr>
        <p:spPr>
          <a:xfrm>
            <a:off x="8579815" y="2816352"/>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0" name="Rectangle 269"/>
          <p:cNvSpPr/>
          <p:nvPr/>
        </p:nvSpPr>
        <p:spPr>
          <a:xfrm>
            <a:off x="9146743" y="1975104"/>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1" name="Rectangle 270"/>
          <p:cNvSpPr/>
          <p:nvPr/>
        </p:nvSpPr>
        <p:spPr>
          <a:xfrm>
            <a:off x="9146743" y="2395728"/>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2" name="Rectangle 271"/>
          <p:cNvSpPr/>
          <p:nvPr/>
        </p:nvSpPr>
        <p:spPr>
          <a:xfrm>
            <a:off x="9146743" y="2816352"/>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3" name="Rectangle 272"/>
          <p:cNvSpPr/>
          <p:nvPr/>
        </p:nvSpPr>
        <p:spPr>
          <a:xfrm>
            <a:off x="9713671" y="1975104"/>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4" name="Rectangle 273"/>
          <p:cNvSpPr/>
          <p:nvPr/>
        </p:nvSpPr>
        <p:spPr>
          <a:xfrm>
            <a:off x="9713671" y="2395728"/>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5" name="Rectangle 274"/>
          <p:cNvSpPr/>
          <p:nvPr/>
        </p:nvSpPr>
        <p:spPr>
          <a:xfrm>
            <a:off x="9713671" y="2816352"/>
            <a:ext cx="475488" cy="310896"/>
          </a:xfrm>
          <a:prstGeom prst="rect">
            <a:avLst/>
          </a:prstGeom>
          <a:solidFill>
            <a:srgbClr val="FFFFFF"/>
          </a:solidFill>
          <a:ln w="8890">
            <a:solidFill>
              <a:srgbClr val="A8BCC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6" name="Oval 275"/>
          <p:cNvSpPr/>
          <p:nvPr/>
        </p:nvSpPr>
        <p:spPr>
          <a:xfrm>
            <a:off x="9018727" y="3145536"/>
            <a:ext cx="566928" cy="566928"/>
          </a:xfrm>
          <a:prstGeom prst="ellipse">
            <a:avLst/>
          </a:prstGeom>
          <a:solidFill>
            <a:srgbClr val="F9D2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7" name="Oval 276"/>
          <p:cNvSpPr/>
          <p:nvPr/>
        </p:nvSpPr>
        <p:spPr>
          <a:xfrm>
            <a:off x="9119311" y="3246120"/>
            <a:ext cx="365760" cy="365760"/>
          </a:xfrm>
          <a:prstGeom prst="ellipse">
            <a:avLst/>
          </a:prstGeom>
          <a:solidFill>
            <a:srgbClr val="F6A87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8" name="Oval 277"/>
          <p:cNvSpPr/>
          <p:nvPr/>
        </p:nvSpPr>
        <p:spPr>
          <a:xfrm>
            <a:off x="9210751" y="3337560"/>
            <a:ext cx="182880" cy="182880"/>
          </a:xfrm>
          <a:prstGeom prst="ellipse">
            <a:avLst/>
          </a:prstGeom>
          <a:solidFill>
            <a:srgbClr val="C25708"/>
          </a:solidFill>
          <a:ln w="1524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9" name="Rectangle 278"/>
          <p:cNvSpPr/>
          <p:nvPr/>
        </p:nvSpPr>
        <p:spPr>
          <a:xfrm>
            <a:off x="8470087" y="4059936"/>
            <a:ext cx="1737360" cy="51206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0" name="Rectangle 279"/>
          <p:cNvSpPr/>
          <p:nvPr/>
        </p:nvSpPr>
        <p:spPr>
          <a:xfrm>
            <a:off x="8470087" y="4059936"/>
            <a:ext cx="1737360" cy="36576"/>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1" name="TextBox 280"/>
          <p:cNvSpPr txBox="1"/>
          <p:nvPr/>
        </p:nvSpPr>
        <p:spPr>
          <a:xfrm>
            <a:off x="8561527" y="4151376"/>
            <a:ext cx="1554480" cy="128016"/>
          </a:xfrm>
          <a:prstGeom prst="rect">
            <a:avLst/>
          </a:prstGeom>
          <a:noFill/>
        </p:spPr>
        <p:txBody>
          <a:bodyPr wrap="square" lIns="0" rIns="0" tIns="0" bIns="0" anchor="t">
            <a:spAutoFit/>
          </a:bodyPr>
          <a:lstStyle/>
          <a:p>
            <a:pPr algn="l">
              <a:lnSpc>
                <a:spcPct val="100000"/>
              </a:lnSpc>
            </a:pPr>
            <a:r>
              <a:rPr sz="600" b="1" i="0" lang="en-US">
                <a:solidFill>
                  <a:srgbClr val="C25708"/>
                </a:solidFill>
                <a:latin typeface="Segoe UI"/>
              </a:rPr>
              <a:t>You are here</a:t>
            </a:r>
          </a:p>
        </p:txBody>
      </p:sp>
      <p:sp>
        <p:nvSpPr>
          <p:cNvPr id="282" name="TextBox 281"/>
          <p:cNvSpPr txBox="1"/>
          <p:nvPr/>
        </p:nvSpPr>
        <p:spPr>
          <a:xfrm>
            <a:off x="8561527" y="4306824"/>
            <a:ext cx="1554480" cy="164592"/>
          </a:xfrm>
          <a:prstGeom prst="rect">
            <a:avLst/>
          </a:prstGeom>
          <a:noFill/>
        </p:spPr>
        <p:txBody>
          <a:bodyPr wrap="square" lIns="0" rIns="0" tIns="0" bIns="0" anchor="t">
            <a:spAutoFit/>
          </a:bodyPr>
          <a:lstStyle/>
          <a:p>
            <a:pPr algn="l">
              <a:lnSpc>
                <a:spcPct val="100000"/>
              </a:lnSpc>
            </a:pPr>
            <a:r>
              <a:rPr sz="800" b="1" i="0" lang="en-US">
                <a:solidFill>
                  <a:srgbClr val="0B3A5D"/>
                </a:solidFill>
                <a:latin typeface="Segoe UI"/>
              </a:rPr>
              <a:t>Foyer – main entrance</a:t>
            </a:r>
          </a:p>
        </p:txBody>
      </p:sp>
      <p:sp>
        <p:nvSpPr>
          <p:cNvPr id="283" name="Oval 282"/>
          <p:cNvSpPr/>
          <p:nvPr/>
        </p:nvSpPr>
        <p:spPr>
          <a:xfrm>
            <a:off x="5525719" y="222199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4" name="TextBox 283"/>
          <p:cNvSpPr txBox="1"/>
          <p:nvPr/>
        </p:nvSpPr>
        <p:spPr>
          <a:xfrm>
            <a:off x="5525719" y="228142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285" name="Oval 284"/>
          <p:cNvSpPr/>
          <p:nvPr/>
        </p:nvSpPr>
        <p:spPr>
          <a:xfrm>
            <a:off x="9494215" y="315468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6" name="TextBox 285"/>
          <p:cNvSpPr txBox="1"/>
          <p:nvPr/>
        </p:nvSpPr>
        <p:spPr>
          <a:xfrm>
            <a:off x="9494215" y="321411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287" name="Rectangle 28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8" name="Rectangle 28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9" name="TextBox 28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90" name="TextBox 28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posters can stay up: the code names no event and always leads to the current one. Where it leads is set in the hall plan box under </a:t>
            </a:r>
            <a:r>
              <a:rPr sz="1000" b="1" i="0" lang="en-US">
                <a:solidFill>
                  <a:srgbClr val="2B3844"/>
                </a:solidFill>
                <a:latin typeface="Segoe UI"/>
              </a:rPr>
              <a:t>Target page for QR codes</a:t>
            </a:r>
            <a:r>
              <a:rPr sz="1000" b="0" i="0" lang="en-US">
                <a:solidFill>
                  <a:srgbClr val="2B3844"/>
                </a:solidFill>
                <a:latin typeface="Segoe UI"/>
              </a:rPr>
              <a:t> - without a choice to the full-screen map.</a:t>
            </a:r>
          </a:p>
        </p:txBody>
      </p:sp>
      <p:sp>
        <p:nvSpPr>
          <p:cNvPr id="291" name="Rectangle 29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2" name="TextBox 29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293" name="TextBox 29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128 / 153</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After hanging up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Scans in the dashboard</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card </a:t>
            </a:r>
            <a:r>
              <a:rPr sz="1050" b="1" i="0" lang="en-US">
                <a:solidFill>
                  <a:srgbClr val="3B4A57"/>
                </a:solidFill>
                <a:latin typeface="Segoe UI"/>
              </a:rPr>
              <a:t>Location Points (QR codes)</a:t>
            </a:r>
            <a:r>
              <a:rPr sz="1050" b="0" i="0" lang="en-US">
                <a:solidFill>
                  <a:srgbClr val="3B4A57"/>
                </a:solidFill>
                <a:latin typeface="Segoe UI"/>
              </a:rPr>
              <a:t> shows </a:t>
            </a:r>
            <a:r>
              <a:rPr sz="1050" b="1" i="0" lang="en-US">
                <a:solidFill>
                  <a:srgbClr val="3B4A57"/>
                </a:solidFill>
                <a:latin typeface="Segoe UI"/>
              </a:rPr>
              <a:t>Scans per day</a:t>
            </a:r>
            <a:r>
              <a:rPr sz="1050" b="0" i="0" lang="en-US">
                <a:solidFill>
                  <a:srgbClr val="3B4A57"/>
                </a:solidFill>
                <a:latin typeface="Segoe UI"/>
              </a:rPr>
              <a:t> with the event days marked and the total per point.</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Reset scans</a:t>
            </a:r>
            <a:r>
              <a:rPr sz="850" b="1" i="0" lang="en-US">
                <a:solidFill>
                  <a:srgbClr val="C25708"/>
                </a:solidFill>
                <a:latin typeface="Segoe UI"/>
              </a:rPr>
              <a:t> after test scans</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Privacy-friendly</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Only the number per day is counted - no IP address, no device, no cookie. Logged-in editors do not count.</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No consent notice needed</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Page cache</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If your website uses a cache plugin, exclude addresses with </a:t>
            </a:r>
            <a:r>
              <a:rPr sz="1050" b="0" i="0" lang="en-US">
                <a:solidFill>
                  <a:srgbClr val="3B4A57"/>
                </a:solidFill>
                <a:latin typeface="Consolas"/>
              </a:rPr>
              <a:t>eem_sp</a:t>
            </a:r>
            <a:r>
              <a:rPr sz="1050" b="0" i="0" lang="en-US">
                <a:solidFill>
                  <a:srgbClr val="3B4A57"/>
                </a:solidFill>
                <a:latin typeface="Segoe UI"/>
              </a:rPr>
              <a:t> from caching.</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Otherwise scans do not count</a:t>
            </a:r>
          </a:p>
        </p:txBody>
      </p:sp>
      <p:sp>
        <p:nvSpPr>
          <p:cNvPr id="21" name="Rectangle 2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23" name="TextBox 2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129 / 153</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full-screen pages: map and list without the theme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3655378"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Address</a:t>
            </a:r>
          </a:p>
        </p:txBody>
      </p:sp>
      <p:sp>
        <p:nvSpPr>
          <p:cNvPr id="8" name="TextBox 7"/>
          <p:cNvSpPr txBox="1"/>
          <p:nvPr/>
        </p:nvSpPr>
        <p:spPr>
          <a:xfrm>
            <a:off x="4514914" y="1435608"/>
            <a:ext cx="7036700"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Effect</a:t>
            </a:r>
          </a:p>
        </p:txBody>
      </p:sp>
      <p:sp>
        <p:nvSpPr>
          <p:cNvPr id="9" name="TextBox 8"/>
          <p:cNvSpPr txBox="1"/>
          <p:nvPr/>
        </p:nvSpPr>
        <p:spPr>
          <a:xfrm>
            <a:off x="676656" y="1828165"/>
            <a:ext cx="365537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/?eem_map</a:t>
            </a:r>
          </a:p>
        </p:txBody>
      </p:sp>
      <p:sp>
        <p:nvSpPr>
          <p:cNvPr id="10" name="TextBox 9"/>
          <p:cNvSpPr txBox="1"/>
          <p:nvPr/>
        </p:nvSpPr>
        <p:spPr>
          <a:xfrm>
            <a:off x="4514914" y="1828165"/>
            <a:ext cx="703670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Hall plan of the current event - the running one, otherwise the next, otherwise the last</a:t>
            </a:r>
          </a:p>
        </p:txBody>
      </p:sp>
      <p:sp>
        <p:nvSpPr>
          <p:cNvPr id="11" name="Rectangle 10"/>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05939"/>
            <a:ext cx="365537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/?eem_map=123</a:t>
            </a:r>
          </a:p>
        </p:txBody>
      </p:sp>
      <p:sp>
        <p:nvSpPr>
          <p:cNvPr id="14" name="TextBox 13"/>
          <p:cNvSpPr txBox="1"/>
          <p:nvPr/>
        </p:nvSpPr>
        <p:spPr>
          <a:xfrm>
            <a:off x="4514914" y="2305939"/>
            <a:ext cx="703670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Hall plan of the event with the ID 123</a:t>
            </a:r>
          </a:p>
        </p:txBody>
      </p:sp>
      <p:sp>
        <p:nvSpPr>
          <p:cNvPr id="15" name="Rectangle 14"/>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783713"/>
            <a:ext cx="365537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&amp;floor=2</a:t>
            </a:r>
            <a:r>
              <a:rPr sz="1000" b="0" i="0" lang="en-US">
                <a:solidFill>
                  <a:srgbClr val="1F2933"/>
                </a:solidFill>
                <a:latin typeface="Segoe UI"/>
              </a:rPr>
              <a:t> · </a:t>
            </a:r>
            <a:r>
              <a:rPr sz="1000" b="0" i="0" lang="en-US">
                <a:solidFill>
                  <a:srgbClr val="1F2933"/>
                </a:solidFill>
                <a:latin typeface="Consolas"/>
              </a:rPr>
              <a:t>&amp;hall=Foyer</a:t>
            </a:r>
          </a:p>
        </p:txBody>
      </p:sp>
      <p:sp>
        <p:nvSpPr>
          <p:cNvPr id="17" name="TextBox 16"/>
          <p:cNvSpPr txBox="1"/>
          <p:nvPr/>
        </p:nvSpPr>
        <p:spPr>
          <a:xfrm>
            <a:off x="4514914" y="2783713"/>
            <a:ext cx="703670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Floor by position, or floor, hall, room by name</a:t>
            </a:r>
          </a:p>
        </p:txBody>
      </p:sp>
      <p:sp>
        <p:nvSpPr>
          <p:cNvPr id="18" name="Rectangle 17"/>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261487"/>
            <a:ext cx="365537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&amp;booth=A-01</a:t>
            </a:r>
          </a:p>
        </p:txBody>
      </p:sp>
      <p:sp>
        <p:nvSpPr>
          <p:cNvPr id="21" name="TextBox 20"/>
          <p:cNvSpPr txBox="1"/>
          <p:nvPr/>
        </p:nvSpPr>
        <p:spPr>
          <a:xfrm>
            <a:off x="4514914" y="3261487"/>
            <a:ext cx="703670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Highlight the booth and show its exhibitor</a:t>
            </a:r>
          </a:p>
        </p:txBody>
      </p:sp>
      <p:sp>
        <p:nvSpPr>
          <p:cNvPr id="22" name="Rectangle 21"/>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3739261"/>
            <a:ext cx="365537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&amp;eem_spot=k7m2qd4x</a:t>
            </a:r>
          </a:p>
        </p:txBody>
      </p:sp>
      <p:sp>
        <p:nvSpPr>
          <p:cNvPr id="24" name="TextBox 23"/>
          <p:cNvSpPr txBox="1"/>
          <p:nvPr/>
        </p:nvSpPr>
        <p:spPr>
          <a:xfrm>
            <a:off x="4514914" y="3739261"/>
            <a:ext cx="703670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Show a location point with “You are here”</a:t>
            </a:r>
          </a:p>
        </p:txBody>
      </p:sp>
      <p:sp>
        <p:nvSpPr>
          <p:cNvPr id="25" name="Rectangle 24"/>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676656" y="4217035"/>
            <a:ext cx="365537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/?eem_list</a:t>
            </a:r>
            <a:r>
              <a:rPr sz="1000" b="0" i="0" lang="en-US">
                <a:solidFill>
                  <a:srgbClr val="1F2933"/>
                </a:solidFill>
                <a:latin typeface="Segoe UI"/>
              </a:rPr>
              <a:t> · </a:t>
            </a:r>
            <a:r>
              <a:rPr sz="1000" b="0" i="0" lang="en-US">
                <a:solidFill>
                  <a:srgbClr val="1F2933"/>
                </a:solidFill>
                <a:latin typeface="Consolas"/>
              </a:rPr>
              <a:t>/?eem_list=123</a:t>
            </a:r>
          </a:p>
        </p:txBody>
      </p:sp>
      <p:sp>
        <p:nvSpPr>
          <p:cNvPr id="28" name="TextBox 27"/>
          <p:cNvSpPr txBox="1"/>
          <p:nvPr/>
        </p:nvSpPr>
        <p:spPr>
          <a:xfrm>
            <a:off x="4514914" y="4217035"/>
            <a:ext cx="703670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Exhibitor list in the same frame</a:t>
            </a:r>
          </a:p>
        </p:txBody>
      </p:sp>
      <p:sp>
        <p:nvSpPr>
          <p:cNvPr id="29" name="Rectangle 28"/>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76656" y="4694809"/>
            <a:ext cx="365537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/?eem_info</a:t>
            </a:r>
          </a:p>
        </p:txBody>
      </p:sp>
      <p:sp>
        <p:nvSpPr>
          <p:cNvPr id="31" name="TextBox 30"/>
          <p:cNvSpPr txBox="1"/>
          <p:nvPr/>
        </p:nvSpPr>
        <p:spPr>
          <a:xfrm>
            <a:off x="4514914" y="4694809"/>
            <a:ext cx="703670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The info page of the additional button - as start page if you like</a:t>
            </a:r>
          </a:p>
        </p:txBody>
      </p:sp>
      <p:sp>
        <p:nvSpPr>
          <p:cNvPr id="32" name="Rectangle 31"/>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676656" y="5172583"/>
            <a:ext cx="3655378"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Consolas"/>
              </a:rPr>
              <a:t>&amp;eem_app=1</a:t>
            </a:r>
            <a:r>
              <a:rPr sz="1000" b="0" i="0" lang="en-US">
                <a:solidFill>
                  <a:srgbClr val="1F2933"/>
                </a:solidFill>
                <a:latin typeface="Segoe UI"/>
              </a:rPr>
              <a:t> · </a:t>
            </a:r>
            <a:r>
              <a:rPr sz="1000" b="0" i="0" lang="en-US">
                <a:solidFill>
                  <a:srgbClr val="1F2933"/>
                </a:solidFill>
                <a:latin typeface="Consolas"/>
              </a:rPr>
              <a:t>&amp;eem_embed=1</a:t>
            </a:r>
          </a:p>
        </p:txBody>
      </p:sp>
      <p:sp>
        <p:nvSpPr>
          <p:cNvPr id="35" name="TextBox 34"/>
          <p:cNvSpPr txBox="1"/>
          <p:nvPr/>
        </p:nvSpPr>
        <p:spPr>
          <a:xfrm>
            <a:off x="4514914" y="5172583"/>
            <a:ext cx="7036700"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Force app mode · without header and bar for an iframe</a:t>
            </a:r>
          </a:p>
        </p:txBody>
      </p:sp>
      <p:sp>
        <p:nvSpPr>
          <p:cNvPr id="36" name="Rectangle 35"/>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Rectangle 36"/>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Rectangle 37"/>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0" name="TextBox 39"/>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do not have to type anything: the shortcode generator builds the address including the QR code with the type </a:t>
            </a:r>
            <a:r>
              <a:rPr sz="1000" b="1" i="0" lang="en-US">
                <a:solidFill>
                  <a:srgbClr val="2B3844"/>
                </a:solidFill>
                <a:latin typeface="Segoe UI"/>
              </a:rPr>
              <a:t>Link to the full-screen page</a:t>
            </a:r>
            <a:r>
              <a:rPr sz="1000" b="0" i="0" lang="en-US">
                <a:solidFill>
                  <a:srgbClr val="2B3844"/>
                </a:solidFill>
                <a:latin typeface="Segoe UI"/>
              </a:rPr>
              <a:t>. The tab </a:t>
            </a:r>
            <a:r>
              <a:rPr sz="1000" b="1" i="0" lang="en-US">
                <a:solidFill>
                  <a:srgbClr val="2B3844"/>
                </a:solidFill>
                <a:latin typeface="Segoe UI"/>
              </a:rPr>
              <a:t>Full-screen &amp; App</a:t>
            </a:r>
            <a:r>
              <a:rPr sz="1000" b="0" i="0" lang="en-US">
                <a:solidFill>
                  <a:srgbClr val="2B3844"/>
                </a:solidFill>
                <a:latin typeface="Segoe UI"/>
              </a:rPr>
              <a:t> sets header and navigation (chapter 3.5). Full-screen pages belong to the PRO package.</a:t>
            </a:r>
          </a:p>
        </p:txBody>
      </p:sp>
      <p:sp>
        <p:nvSpPr>
          <p:cNvPr id="41" name="Rectangle 4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43" name="TextBox 4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130 / 153</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9.16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Without a graphics program: the hall plan designer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Drawing in the browser</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Floors, rooms, walls, doors, stairs, elevators and booths - whole rows at once -, symbols, outdoor features and overlay cards, directly in WordPress.</a:t>
            </a:r>
          </a:p>
        </p:txBody>
      </p:sp>
      <p:sp>
        <p:nvSpPr>
          <p:cNvPr id="10" name="TextBox 9"/>
          <p:cNvSpPr txBox="1"/>
          <p:nvPr/>
        </p:nvSpPr>
        <p:spPr>
          <a:xfrm>
            <a:off x="768096"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Add-on Event Exhibitor Map Designer</a:t>
            </a:r>
          </a:p>
        </p:txBody>
      </p:sp>
      <p:sp>
        <p:nvSpPr>
          <p:cNvPr id="11" name="Rounded Rectangle 10"/>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Assigning exhibitors</a:t>
            </a:r>
          </a:p>
        </p:txBody>
      </p:sp>
      <p:sp>
        <p:nvSpPr>
          <p:cNvPr id="14" name="TextBox 13"/>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Drag exhibitors onto their booth with the mouse; booth number and room are written along, with the logo if you like.</a:t>
            </a:r>
          </a:p>
        </p:txBody>
      </p:sp>
      <p:sp>
        <p:nvSpPr>
          <p:cNvPr id="15" name="TextBox 14"/>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Display only if you prefer</a:t>
            </a:r>
          </a:p>
        </p:txBody>
      </p:sp>
      <p:sp>
        <p:nvSpPr>
          <p:cNvPr id="16" name="Rounded Rectangle 15"/>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Like an upload</a:t>
            </a:r>
          </a:p>
        </p:txBody>
      </p:sp>
      <p:sp>
        <p:nvSpPr>
          <p:cNvPr id="19" name="TextBox 18"/>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Saved floors appear as tabs of this hall plan, including links, campus buildings and QR location points.</a:t>
            </a:r>
          </a:p>
        </p:txBody>
      </p:sp>
      <p:sp>
        <p:nvSpPr>
          <p:cNvPr id="20" name="TextBox 19"/>
          <p:cNvSpPr txBox="1"/>
          <p:nvPr/>
        </p:nvSpPr>
        <p:spPr>
          <a:xfrm>
            <a:off x="8322868"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Change through </a:t>
            </a:r>
            <a:r>
              <a:rPr sz="850" b="1" i="0" lang="en-US">
                <a:solidFill>
                  <a:srgbClr val="C25708"/>
                </a:solidFill>
                <a:latin typeface="Segoe UI"/>
              </a:rPr>
              <a:t>Edit in designer</a:t>
            </a:r>
          </a:p>
        </p:txBody>
      </p:sp>
      <p:sp>
        <p:nvSpPr>
          <p:cNvPr id="21" name="Rectangle 20"/>
          <p:cNvSpPr/>
          <p:nvPr/>
        </p:nvSpPr>
        <p:spPr>
          <a:xfrm>
            <a:off x="566928" y="4526280"/>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566928" y="4526280"/>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4" name="TextBox 23"/>
          <p:cNvSpPr txBox="1"/>
          <p:nvPr/>
        </p:nvSpPr>
        <p:spPr>
          <a:xfrm>
            <a:off x="1773936" y="4645152"/>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add-on has a licence and a user manual of its own. It needs the core from 1.5.0, the programme in the room from 1.8.0. Without a licence the editor only opens for viewing; published plans stay on the website.</a:t>
            </a:r>
          </a:p>
        </p:txBody>
      </p:sp>
      <p:sp>
        <p:nvSpPr>
          <p:cNvPr id="25" name="Rectangle 2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9 · The hall plan</a:t>
            </a:r>
          </a:p>
        </p:txBody>
      </p:sp>
      <p:sp>
        <p:nvSpPr>
          <p:cNvPr id="27" name="TextBox 2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131 / 153</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10</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Printing and saving as PDF</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Hall plan, exhibitor list and booth signs - all from one screen. Print view and booth signs belong to the PRO package.</a:t>
            </a:r>
          </a:p>
        </p:txBody>
      </p:sp>
      <p:sp>
        <p:nvSpPr>
          <p:cNvPr id="9" name="Rectangle 8"/>
          <p:cNvSpPr/>
          <p:nvPr/>
        </p:nvSpPr>
        <p:spPr>
          <a:xfrm>
            <a:off x="7434072" y="1783080"/>
            <a:ext cx="32004" cy="277977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Where the options sit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four contents</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Printing a list</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Booth signs</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print view</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plan in print</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result</a:t>
            </a:r>
          </a:p>
        </p:txBody>
      </p:sp>
      <p:sp>
        <p:nvSpPr>
          <p:cNvPr id="31" name="Rectangle 30"/>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10 · Printing</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132 / 153</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Where the print options sit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949440" cy="3977639"/>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94944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58368"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9" name="Rectangle 8"/>
          <p:cNvSpPr/>
          <p:nvPr/>
        </p:nvSpPr>
        <p:spPr>
          <a:xfrm>
            <a:off x="566928" y="1572768"/>
            <a:ext cx="1481328" cy="375818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13232"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11" name="Rectangle 10"/>
          <p:cNvSpPr/>
          <p:nvPr/>
        </p:nvSpPr>
        <p:spPr>
          <a:xfrm>
            <a:off x="566928"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713232"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13" name="Rectangle 12"/>
          <p:cNvSpPr/>
          <p:nvPr/>
        </p:nvSpPr>
        <p:spPr>
          <a:xfrm>
            <a:off x="566928"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4124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15" name="TextBox 14"/>
          <p:cNvSpPr txBox="1"/>
          <p:nvPr/>
        </p:nvSpPr>
        <p:spPr>
          <a:xfrm>
            <a:off x="84124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16" name="TextBox 15"/>
          <p:cNvSpPr txBox="1"/>
          <p:nvPr/>
        </p:nvSpPr>
        <p:spPr>
          <a:xfrm>
            <a:off x="84124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17" name="TextBox 16"/>
          <p:cNvSpPr txBox="1"/>
          <p:nvPr/>
        </p:nvSpPr>
        <p:spPr>
          <a:xfrm>
            <a:off x="84124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18" name="TextBox 17"/>
          <p:cNvSpPr txBox="1"/>
          <p:nvPr/>
        </p:nvSpPr>
        <p:spPr>
          <a:xfrm>
            <a:off x="84124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19" name="TextBox 18"/>
          <p:cNvSpPr txBox="1"/>
          <p:nvPr/>
        </p:nvSpPr>
        <p:spPr>
          <a:xfrm>
            <a:off x="713232" y="314096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20" name="TextBox 19"/>
          <p:cNvSpPr txBox="1"/>
          <p:nvPr/>
        </p:nvSpPr>
        <p:spPr>
          <a:xfrm>
            <a:off x="713232" y="337870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21" name="TextBox 20"/>
          <p:cNvSpPr txBox="1"/>
          <p:nvPr/>
        </p:nvSpPr>
        <p:spPr>
          <a:xfrm>
            <a:off x="2249424"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22" name="Rectangle 21"/>
          <p:cNvSpPr/>
          <p:nvPr/>
        </p:nvSpPr>
        <p:spPr>
          <a:xfrm>
            <a:off x="2249424" y="1975104"/>
            <a:ext cx="5065775" cy="3154679"/>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2249424" y="1975104"/>
            <a:ext cx="506577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p:cNvSpPr/>
          <p:nvPr/>
        </p:nvSpPr>
        <p:spPr>
          <a:xfrm>
            <a:off x="2249424" y="2249424"/>
            <a:ext cx="506577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2359152" y="2043684"/>
            <a:ext cx="484631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Hall Plans (Parent Event Only)</a:t>
            </a:r>
          </a:p>
        </p:txBody>
      </p:sp>
      <p:sp>
        <p:nvSpPr>
          <p:cNvPr id="26" name="TextBox 25"/>
          <p:cNvSpPr txBox="1"/>
          <p:nvPr/>
        </p:nvSpPr>
        <p:spPr>
          <a:xfrm>
            <a:off x="2377440" y="2377440"/>
            <a:ext cx="4809743" cy="137160"/>
          </a:xfrm>
          <a:prstGeom prst="rect">
            <a:avLst/>
          </a:prstGeom>
          <a:noFill/>
        </p:spPr>
        <p:txBody>
          <a:bodyPr wrap="square" lIns="0" rIns="0" tIns="0" bIns="0" anchor="t">
            <a:spAutoFit/>
          </a:bodyPr>
          <a:lstStyle/>
          <a:p>
            <a:pPr algn="l">
              <a:lnSpc>
                <a:spcPct val="100000"/>
              </a:lnSpc>
            </a:pPr>
            <a:r>
              <a:rPr sz="800" b="1" i="0" lang="en-US">
                <a:solidFill>
                  <a:srgbClr val="333D47"/>
                </a:solidFill>
                <a:latin typeface="Segoe UI"/>
              </a:rPr>
              <a:t>SVG Floor Plans</a:t>
            </a:r>
          </a:p>
        </p:txBody>
      </p:sp>
      <p:sp>
        <p:nvSpPr>
          <p:cNvPr id="27" name="Rectangle 26"/>
          <p:cNvSpPr/>
          <p:nvPr/>
        </p:nvSpPr>
        <p:spPr>
          <a:xfrm>
            <a:off x="2377440" y="2578608"/>
            <a:ext cx="4809743" cy="402336"/>
          </a:xfrm>
          <a:prstGeom prst="rect">
            <a:avLst/>
          </a:prstGeom>
          <a:solidFill>
            <a:srgbClr val="FFFFFF"/>
          </a:solidFill>
          <a:ln w="10160">
            <a:solidFill>
              <a:srgbClr val="E0E4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2468880" y="2706624"/>
            <a:ext cx="128016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Hall 01</a:t>
            </a:r>
          </a:p>
        </p:txBody>
      </p:sp>
      <p:sp>
        <p:nvSpPr>
          <p:cNvPr id="29" name="Rounded Rectangle 28"/>
          <p:cNvSpPr/>
          <p:nvPr/>
        </p:nvSpPr>
        <p:spPr>
          <a:xfrm>
            <a:off x="2377440" y="3054096"/>
            <a:ext cx="897940" cy="219456"/>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2377440" y="3090672"/>
            <a:ext cx="89794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Add SVG Map</a:t>
            </a:r>
          </a:p>
        </p:txBody>
      </p:sp>
      <p:sp>
        <p:nvSpPr>
          <p:cNvPr id="31" name="Rectangle 30"/>
          <p:cNvSpPr/>
          <p:nvPr/>
        </p:nvSpPr>
        <p:spPr>
          <a:xfrm>
            <a:off x="2377440" y="3383280"/>
            <a:ext cx="4809743" cy="1627632"/>
          </a:xfrm>
          <a:prstGeom prst="rect">
            <a:avLst/>
          </a:prstGeom>
          <a:solidFill>
            <a:srgbClr val="F7FAFC"/>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2505456" y="3456432"/>
            <a:ext cx="1828800" cy="146304"/>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Print Options</a:t>
            </a:r>
          </a:p>
        </p:txBody>
      </p:sp>
      <p:sp>
        <p:nvSpPr>
          <p:cNvPr id="33" name="TextBox 32"/>
          <p:cNvSpPr txBox="1"/>
          <p:nvPr/>
        </p:nvSpPr>
        <p:spPr>
          <a:xfrm>
            <a:off x="2505456" y="3675888"/>
            <a:ext cx="1517903"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Content</a:t>
            </a:r>
          </a:p>
        </p:txBody>
      </p:sp>
      <p:sp>
        <p:nvSpPr>
          <p:cNvPr id="34" name="Oval 33"/>
          <p:cNvSpPr/>
          <p:nvPr/>
        </p:nvSpPr>
        <p:spPr>
          <a:xfrm>
            <a:off x="2505456" y="387705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Oval 34"/>
          <p:cNvSpPr/>
          <p:nvPr/>
        </p:nvSpPr>
        <p:spPr>
          <a:xfrm>
            <a:off x="2537460" y="390906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2670048" y="3858768"/>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Map &amp; Exhibitor List</a:t>
            </a:r>
          </a:p>
        </p:txBody>
      </p:sp>
      <p:sp>
        <p:nvSpPr>
          <p:cNvPr id="37" name="Oval 36"/>
          <p:cNvSpPr/>
          <p:nvPr/>
        </p:nvSpPr>
        <p:spPr>
          <a:xfrm>
            <a:off x="2505456" y="4050791"/>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2670048" y="4032504"/>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Map Only</a:t>
            </a:r>
          </a:p>
        </p:txBody>
      </p:sp>
      <p:sp>
        <p:nvSpPr>
          <p:cNvPr id="39" name="Oval 38"/>
          <p:cNvSpPr/>
          <p:nvPr/>
        </p:nvSpPr>
        <p:spPr>
          <a:xfrm>
            <a:off x="2505456" y="4224528"/>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2670048" y="4206240"/>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Exhibitor List Only</a:t>
            </a:r>
          </a:p>
        </p:txBody>
      </p:sp>
      <p:sp>
        <p:nvSpPr>
          <p:cNvPr id="41" name="Oval 40"/>
          <p:cNvSpPr/>
          <p:nvPr/>
        </p:nvSpPr>
        <p:spPr>
          <a:xfrm>
            <a:off x="2505456" y="4398264"/>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2670048" y="4379976"/>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Booth Sign</a:t>
            </a:r>
          </a:p>
        </p:txBody>
      </p:sp>
      <p:sp>
        <p:nvSpPr>
          <p:cNvPr id="43" name="TextBox 42"/>
          <p:cNvSpPr txBox="1"/>
          <p:nvPr/>
        </p:nvSpPr>
        <p:spPr>
          <a:xfrm>
            <a:off x="4023360" y="3675888"/>
            <a:ext cx="1517903"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Orientation</a:t>
            </a:r>
          </a:p>
        </p:txBody>
      </p:sp>
      <p:sp>
        <p:nvSpPr>
          <p:cNvPr id="44" name="Oval 43"/>
          <p:cNvSpPr/>
          <p:nvPr/>
        </p:nvSpPr>
        <p:spPr>
          <a:xfrm>
            <a:off x="4023360" y="387705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Oval 44"/>
          <p:cNvSpPr/>
          <p:nvPr/>
        </p:nvSpPr>
        <p:spPr>
          <a:xfrm>
            <a:off x="4055363" y="390906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4187952" y="3858768"/>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Portrait</a:t>
            </a:r>
          </a:p>
        </p:txBody>
      </p:sp>
      <p:sp>
        <p:nvSpPr>
          <p:cNvPr id="47" name="Oval 46"/>
          <p:cNvSpPr/>
          <p:nvPr/>
        </p:nvSpPr>
        <p:spPr>
          <a:xfrm>
            <a:off x="4023360" y="4050791"/>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4187952" y="4032504"/>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Landscape</a:t>
            </a:r>
          </a:p>
        </p:txBody>
      </p:sp>
      <p:sp>
        <p:nvSpPr>
          <p:cNvPr id="49" name="TextBox 48"/>
          <p:cNvSpPr txBox="1"/>
          <p:nvPr/>
        </p:nvSpPr>
        <p:spPr>
          <a:xfrm>
            <a:off x="5541264" y="3675888"/>
            <a:ext cx="1517903"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Exhibitor Details</a:t>
            </a:r>
          </a:p>
        </p:txBody>
      </p:sp>
      <p:sp>
        <p:nvSpPr>
          <p:cNvPr id="50" name="Rectangle 49"/>
          <p:cNvSpPr/>
          <p:nvPr/>
        </p:nvSpPr>
        <p:spPr>
          <a:xfrm>
            <a:off x="5541264" y="3877056"/>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705856" y="3858768"/>
            <a:ext cx="1335023"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Append Type &amp; Categories to name</a:t>
            </a:r>
          </a:p>
        </p:txBody>
      </p:sp>
      <p:sp>
        <p:nvSpPr>
          <p:cNvPr id="52" name="Rectangle 51"/>
          <p:cNvSpPr/>
          <p:nvPr/>
        </p:nvSpPr>
        <p:spPr>
          <a:xfrm>
            <a:off x="5541264" y="4133088"/>
            <a:ext cx="109728" cy="109728"/>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5545836" y="4125772"/>
            <a:ext cx="109728" cy="109728"/>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L</a:t>
            </a:r>
          </a:p>
        </p:txBody>
      </p:sp>
      <p:sp>
        <p:nvSpPr>
          <p:cNvPr id="54" name="TextBox 53"/>
          <p:cNvSpPr txBox="1"/>
          <p:nvPr/>
        </p:nvSpPr>
        <p:spPr>
          <a:xfrm>
            <a:off x="5705856" y="4114800"/>
            <a:ext cx="1335023"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Alphabetically Sorted List</a:t>
            </a:r>
          </a:p>
        </p:txBody>
      </p:sp>
      <p:sp>
        <p:nvSpPr>
          <p:cNvPr id="55" name="Rectangle 54"/>
          <p:cNvSpPr/>
          <p:nvPr/>
        </p:nvSpPr>
        <p:spPr>
          <a:xfrm>
            <a:off x="5541264" y="4389120"/>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5705856" y="4370832"/>
            <a:ext cx="1335023"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Show Exhibitor Names on Plan</a:t>
            </a:r>
          </a:p>
        </p:txBody>
      </p:sp>
      <p:sp>
        <p:nvSpPr>
          <p:cNvPr id="57" name="Rounded Rectangle 56"/>
          <p:cNvSpPr/>
          <p:nvPr/>
        </p:nvSpPr>
        <p:spPr>
          <a:xfrm>
            <a:off x="2505456" y="4681728"/>
            <a:ext cx="1060704" cy="237744"/>
          </a:xfrm>
          <a:prstGeom prst="roundRect">
            <a:avLst>
              <a:gd name="adj" fmla="val 14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2505456" y="4732020"/>
            <a:ext cx="1060704" cy="146304"/>
          </a:xfrm>
          <a:prstGeom prst="rect">
            <a:avLst/>
          </a:prstGeom>
          <a:noFill/>
        </p:spPr>
        <p:txBody>
          <a:bodyPr wrap="square" lIns="0" rIns="0" tIns="0" bIns="0" anchor="t">
            <a:spAutoFit/>
          </a:bodyPr>
          <a:lstStyle/>
          <a:p>
            <a:pPr algn="ctr">
              <a:lnSpc>
                <a:spcPct val="100000"/>
              </a:lnSpc>
            </a:pPr>
            <a:r>
              <a:rPr sz="600" b="0" i="0" lang="en-US">
                <a:solidFill>
                  <a:srgbClr val="2271B1"/>
                </a:solidFill>
                <a:latin typeface="Segoe UI"/>
              </a:rPr>
              <a:t>Generate Print View</a:t>
            </a:r>
          </a:p>
        </p:txBody>
      </p:sp>
      <p:sp>
        <p:nvSpPr>
          <p:cNvPr id="59" name="Oval 58"/>
          <p:cNvSpPr/>
          <p:nvPr/>
        </p:nvSpPr>
        <p:spPr>
          <a:xfrm>
            <a:off x="2221992" y="3776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2221992" y="38359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61" name="Oval 60"/>
          <p:cNvSpPr/>
          <p:nvPr/>
        </p:nvSpPr>
        <p:spPr>
          <a:xfrm>
            <a:off x="3739895" y="3776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3739895" y="38359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63" name="Oval 62"/>
          <p:cNvSpPr/>
          <p:nvPr/>
        </p:nvSpPr>
        <p:spPr>
          <a:xfrm>
            <a:off x="5257799" y="37764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5257799" y="38359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65" name="Oval 64"/>
          <p:cNvSpPr/>
          <p:nvPr/>
        </p:nvSpPr>
        <p:spPr>
          <a:xfrm>
            <a:off x="2276856" y="466344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2276856" y="47228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67" name="TextBox 66"/>
          <p:cNvSpPr txBox="1"/>
          <p:nvPr/>
        </p:nvSpPr>
        <p:spPr>
          <a:xfrm>
            <a:off x="7927847" y="1353312"/>
            <a:ext cx="369691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In the event record</a:t>
            </a:r>
          </a:p>
        </p:txBody>
      </p:sp>
      <p:sp>
        <p:nvSpPr>
          <p:cNvPr id="68" name="TextBox 67"/>
          <p:cNvSpPr txBox="1"/>
          <p:nvPr/>
        </p:nvSpPr>
        <p:spPr>
          <a:xfrm>
            <a:off x="7927847" y="1737360"/>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Content</a:t>
            </a:r>
          </a:p>
        </p:txBody>
      </p:sp>
      <p:sp>
        <p:nvSpPr>
          <p:cNvPr id="69" name="TextBox 68"/>
          <p:cNvSpPr txBox="1"/>
          <p:nvPr/>
        </p:nvSpPr>
        <p:spPr>
          <a:xfrm>
            <a:off x="7927847" y="1957070"/>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Four choices - from the map with a list to the booth sign.</a:t>
            </a:r>
          </a:p>
        </p:txBody>
      </p:sp>
      <p:sp>
        <p:nvSpPr>
          <p:cNvPr id="70" name="TextBox 69"/>
          <p:cNvSpPr txBox="1"/>
          <p:nvPr/>
        </p:nvSpPr>
        <p:spPr>
          <a:xfrm>
            <a:off x="7927847" y="2331466"/>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Orientation</a:t>
            </a:r>
          </a:p>
        </p:txBody>
      </p:sp>
      <p:sp>
        <p:nvSpPr>
          <p:cNvPr id="71" name="TextBox 70"/>
          <p:cNvSpPr txBox="1"/>
          <p:nvPr/>
        </p:nvSpPr>
        <p:spPr>
          <a:xfrm>
            <a:off x="7927847" y="2551176"/>
            <a:ext cx="3696919" cy="219456"/>
          </a:xfrm>
          <a:prstGeom prst="rect">
            <a:avLst/>
          </a:prstGeom>
          <a:noFill/>
        </p:spPr>
        <p:txBody>
          <a:bodyPr wrap="square" lIns="0" rIns="0" tIns="0" bIns="0" anchor="t">
            <a:spAutoFit/>
          </a:bodyPr>
          <a:lstStyle/>
          <a:p>
            <a:pPr algn="l">
              <a:lnSpc>
                <a:spcPct val="122000"/>
              </a:lnSpc>
            </a:pPr>
            <a:r>
              <a:rPr sz="1000" b="1" i="0" lang="en-US">
                <a:solidFill>
                  <a:srgbClr val="3B4A57"/>
                </a:solidFill>
                <a:latin typeface="Segoe UI"/>
              </a:rPr>
              <a:t>Portrait</a:t>
            </a:r>
            <a:r>
              <a:rPr sz="1000" b="0" i="0" lang="en-US">
                <a:solidFill>
                  <a:srgbClr val="3B4A57"/>
                </a:solidFill>
                <a:latin typeface="Segoe UI"/>
              </a:rPr>
              <a:t> or </a:t>
            </a:r>
            <a:r>
              <a:rPr sz="1000" b="1" i="0" lang="en-US">
                <a:solidFill>
                  <a:srgbClr val="3B4A57"/>
                </a:solidFill>
                <a:latin typeface="Segoe UI"/>
              </a:rPr>
              <a:t>Landscape</a:t>
            </a:r>
            <a:r>
              <a:rPr sz="1000" b="0" i="0" lang="en-US">
                <a:solidFill>
                  <a:srgbClr val="3B4A57"/>
                </a:solidFill>
                <a:latin typeface="Segoe UI"/>
              </a:rPr>
              <a:t>.</a:t>
            </a:r>
          </a:p>
        </p:txBody>
      </p:sp>
      <p:sp>
        <p:nvSpPr>
          <p:cNvPr id="72" name="TextBox 71"/>
          <p:cNvSpPr txBox="1"/>
          <p:nvPr/>
        </p:nvSpPr>
        <p:spPr>
          <a:xfrm>
            <a:off x="7927847" y="2925572"/>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Exhibitor Details</a:t>
            </a:r>
          </a:p>
        </p:txBody>
      </p:sp>
      <p:sp>
        <p:nvSpPr>
          <p:cNvPr id="73" name="TextBox 72"/>
          <p:cNvSpPr txBox="1"/>
          <p:nvPr/>
        </p:nvSpPr>
        <p:spPr>
          <a:xfrm>
            <a:off x="7927847" y="3145282"/>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Three ticks: extra information, sorting and names on the plan.</a:t>
            </a:r>
          </a:p>
        </p:txBody>
      </p:sp>
      <p:sp>
        <p:nvSpPr>
          <p:cNvPr id="74" name="TextBox 73"/>
          <p:cNvSpPr txBox="1"/>
          <p:nvPr/>
        </p:nvSpPr>
        <p:spPr>
          <a:xfrm>
            <a:off x="7927847" y="3674618"/>
            <a:ext cx="369691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Generate Print View</a:t>
            </a:r>
          </a:p>
        </p:txBody>
      </p:sp>
      <p:sp>
        <p:nvSpPr>
          <p:cNvPr id="75" name="TextBox 74"/>
          <p:cNvSpPr txBox="1"/>
          <p:nvPr/>
        </p:nvSpPr>
        <p:spPr>
          <a:xfrm>
            <a:off x="7927847" y="3894328"/>
            <a:ext cx="369691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Opens the finished view in a new window.</a:t>
            </a:r>
          </a:p>
        </p:txBody>
      </p:sp>
      <p:sp>
        <p:nvSpPr>
          <p:cNvPr id="76" name="Rectangle 7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Rectangle 7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79" name="TextBox 7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print options sit in the same box as the hall plans - so only on an </a:t>
            </a:r>
            <a:r>
              <a:rPr sz="1000" b="1" i="0" lang="en-US">
                <a:solidFill>
                  <a:srgbClr val="2B3844"/>
                </a:solidFill>
                <a:latin typeface="Segoe UI"/>
              </a:rPr>
              <a:t>event</a:t>
            </a:r>
            <a:r>
              <a:rPr sz="1000" b="0" i="0" lang="en-US">
                <a:solidFill>
                  <a:srgbClr val="2B3844"/>
                </a:solidFill>
                <a:latin typeface="Segoe UI"/>
              </a:rPr>
              <a:t>, not on an individual exhibitor.</a:t>
            </a:r>
          </a:p>
        </p:txBody>
      </p:sp>
      <p:sp>
        <p:nvSpPr>
          <p:cNvPr id="80" name="Rectangle 7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1" name="TextBox 8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Printing</a:t>
            </a:r>
          </a:p>
        </p:txBody>
      </p:sp>
      <p:sp>
        <p:nvSpPr>
          <p:cNvPr id="82" name="TextBox 8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133 / 153</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four contents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58733"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Choice</a:t>
            </a:r>
          </a:p>
        </p:txBody>
      </p:sp>
      <p:sp>
        <p:nvSpPr>
          <p:cNvPr id="8" name="TextBox 7"/>
          <p:cNvSpPr txBox="1"/>
          <p:nvPr/>
        </p:nvSpPr>
        <p:spPr>
          <a:xfrm>
            <a:off x="3418269" y="1435608"/>
            <a:ext cx="4752023"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What gets printed</a:t>
            </a:r>
          </a:p>
        </p:txBody>
      </p:sp>
      <p:sp>
        <p:nvSpPr>
          <p:cNvPr id="9" name="TextBox 8"/>
          <p:cNvSpPr txBox="1"/>
          <p:nvPr/>
        </p:nvSpPr>
        <p:spPr>
          <a:xfrm>
            <a:off x="8353172" y="1435608"/>
            <a:ext cx="3198442" cy="164592"/>
          </a:xfrm>
          <a:prstGeom prst="rect">
            <a:avLst/>
          </a:prstGeom>
          <a:noFill/>
        </p:spPr>
        <p:txBody>
          <a:bodyPr wrap="square" lIns="0" rIns="0" tIns="0" bIns="0" anchor="t">
            <a:spAutoFit/>
          </a:bodyPr>
          <a:lstStyle/>
          <a:p>
            <a:pPr algn="l">
              <a:lnSpc>
                <a:spcPct val="100000"/>
              </a:lnSpc>
            </a:pPr>
            <a:r>
              <a:rPr sz="1100" b="1" i="0" lang="en-US">
                <a:solidFill>
                  <a:srgbClr val="FFFFFF"/>
                </a:solidFill>
                <a:latin typeface="Segoe UI"/>
              </a:rPr>
              <a:t>What for</a:t>
            </a:r>
          </a:p>
        </p:txBody>
      </p:sp>
      <p:sp>
        <p:nvSpPr>
          <p:cNvPr id="10" name="TextBox 9"/>
          <p:cNvSpPr txBox="1"/>
          <p:nvPr/>
        </p:nvSpPr>
        <p:spPr>
          <a:xfrm>
            <a:off x="676656" y="1856232"/>
            <a:ext cx="2558733"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Map &amp; Exhibitor List</a:t>
            </a:r>
          </a:p>
        </p:txBody>
      </p:sp>
      <p:sp>
        <p:nvSpPr>
          <p:cNvPr id="11" name="TextBox 10"/>
          <p:cNvSpPr txBox="1"/>
          <p:nvPr/>
        </p:nvSpPr>
        <p:spPr>
          <a:xfrm>
            <a:off x="3418269" y="1856232"/>
            <a:ext cx="475202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Every hall plan with the list of exhibitors below it</a:t>
            </a:r>
          </a:p>
        </p:txBody>
      </p:sp>
      <p:sp>
        <p:nvSpPr>
          <p:cNvPr id="12" name="TextBox 11"/>
          <p:cNvSpPr txBox="1"/>
          <p:nvPr/>
        </p:nvSpPr>
        <p:spPr>
          <a:xfrm>
            <a:off x="8353172" y="1856232"/>
            <a:ext cx="319844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printed fair guide</a:t>
            </a:r>
          </a:p>
        </p:txBody>
      </p:sp>
      <p:sp>
        <p:nvSpPr>
          <p:cNvPr id="13" name="Rectangle 12"/>
          <p:cNvSpPr/>
          <p:nvPr/>
        </p:nvSpPr>
        <p:spPr>
          <a:xfrm>
            <a:off x="566928" y="220560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205609"/>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97633"/>
            <a:ext cx="2558733"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Map Only</a:t>
            </a:r>
          </a:p>
        </p:txBody>
      </p:sp>
      <p:sp>
        <p:nvSpPr>
          <p:cNvPr id="16" name="TextBox 15"/>
          <p:cNvSpPr txBox="1"/>
          <p:nvPr/>
        </p:nvSpPr>
        <p:spPr>
          <a:xfrm>
            <a:off x="3418269" y="2397633"/>
            <a:ext cx="475202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The hall plans and nothing else</a:t>
            </a:r>
          </a:p>
        </p:txBody>
      </p:sp>
      <p:sp>
        <p:nvSpPr>
          <p:cNvPr id="17" name="TextBox 16"/>
          <p:cNvSpPr txBox="1"/>
          <p:nvPr/>
        </p:nvSpPr>
        <p:spPr>
          <a:xfrm>
            <a:off x="8353172" y="2397633"/>
            <a:ext cx="319844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Notice at the entrance, poster</a:t>
            </a:r>
          </a:p>
        </p:txBody>
      </p:sp>
      <p:sp>
        <p:nvSpPr>
          <p:cNvPr id="18" name="Rectangle 17"/>
          <p:cNvSpPr/>
          <p:nvPr/>
        </p:nvSpPr>
        <p:spPr>
          <a:xfrm>
            <a:off x="566928" y="27470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939033"/>
            <a:ext cx="2558733"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Exhibitor List Only</a:t>
            </a:r>
          </a:p>
        </p:txBody>
      </p:sp>
      <p:sp>
        <p:nvSpPr>
          <p:cNvPr id="20" name="TextBox 19"/>
          <p:cNvSpPr txBox="1"/>
          <p:nvPr/>
        </p:nvSpPr>
        <p:spPr>
          <a:xfrm>
            <a:off x="3418269" y="2939033"/>
            <a:ext cx="475202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Only the names, grouped by location</a:t>
            </a:r>
          </a:p>
        </p:txBody>
      </p:sp>
      <p:sp>
        <p:nvSpPr>
          <p:cNvPr id="21" name="TextBox 20"/>
          <p:cNvSpPr txBox="1"/>
          <p:nvPr/>
        </p:nvSpPr>
        <p:spPr>
          <a:xfrm>
            <a:off x="8353172" y="2939033"/>
            <a:ext cx="319844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Handout, looking things up at the info desk</a:t>
            </a:r>
          </a:p>
        </p:txBody>
      </p:sp>
      <p:sp>
        <p:nvSpPr>
          <p:cNvPr id="22" name="Rectangle 21"/>
          <p:cNvSpPr/>
          <p:nvPr/>
        </p:nvSpPr>
        <p:spPr>
          <a:xfrm>
            <a:off x="566928" y="328841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288410"/>
            <a:ext cx="11057839" cy="541401"/>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480434"/>
            <a:ext cx="2558733" cy="340233"/>
          </a:xfrm>
          <a:prstGeom prst="rect">
            <a:avLst/>
          </a:prstGeom>
          <a:noFill/>
        </p:spPr>
        <p:txBody>
          <a:bodyPr wrap="square" lIns="0" rIns="0" tIns="0" bIns="0" anchor="t">
            <a:spAutoFit/>
          </a:bodyPr>
          <a:lstStyle/>
          <a:p>
            <a:pPr algn="l">
              <a:lnSpc>
                <a:spcPct val="118000"/>
              </a:lnSpc>
            </a:pPr>
            <a:r>
              <a:rPr sz="1050" b="1" i="0" lang="en-US">
                <a:solidFill>
                  <a:srgbClr val="1F2933"/>
                </a:solidFill>
                <a:latin typeface="Segoe UI"/>
              </a:rPr>
              <a:t>Booth Sign</a:t>
            </a:r>
          </a:p>
        </p:txBody>
      </p:sp>
      <p:sp>
        <p:nvSpPr>
          <p:cNvPr id="25" name="TextBox 24"/>
          <p:cNvSpPr txBox="1"/>
          <p:nvPr/>
        </p:nvSpPr>
        <p:spPr>
          <a:xfrm>
            <a:off x="3418269" y="3480434"/>
            <a:ext cx="4752023"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One sign per exhibitor, each on a page of its own</a:t>
            </a:r>
          </a:p>
        </p:txBody>
      </p:sp>
      <p:sp>
        <p:nvSpPr>
          <p:cNvPr id="26" name="TextBox 25"/>
          <p:cNvSpPr txBox="1"/>
          <p:nvPr/>
        </p:nvSpPr>
        <p:spPr>
          <a:xfrm>
            <a:off x="8353172" y="3480434"/>
            <a:ext cx="3198442" cy="340233"/>
          </a:xfrm>
          <a:prstGeom prst="rect">
            <a:avLst/>
          </a:prstGeom>
          <a:noFill/>
        </p:spPr>
        <p:txBody>
          <a:bodyPr wrap="square" lIns="0" rIns="0" tIns="0" bIns="0" anchor="t">
            <a:spAutoFit/>
          </a:bodyPr>
          <a:lstStyle/>
          <a:p>
            <a:pPr algn="l">
              <a:lnSpc>
                <a:spcPct val="118000"/>
              </a:lnSpc>
            </a:pPr>
            <a:r>
              <a:rPr sz="1050" b="0" i="0" lang="en-US">
                <a:solidFill>
                  <a:srgbClr val="1F2933"/>
                </a:solidFill>
                <a:latin typeface="Segoe UI"/>
              </a:rPr>
              <a:t>Stand-up sign at the booth</a:t>
            </a:r>
          </a:p>
        </p:txBody>
      </p:sp>
      <p:sp>
        <p:nvSpPr>
          <p:cNvPr id="27" name="Rectangle 26"/>
          <p:cNvSpPr/>
          <p:nvPr/>
        </p:nvSpPr>
        <p:spPr>
          <a:xfrm>
            <a:off x="566928" y="38298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Rectangle 27"/>
          <p:cNvSpPr/>
          <p:nvPr/>
        </p:nvSpPr>
        <p:spPr>
          <a:xfrm>
            <a:off x="566928" y="4030979"/>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p:cNvSpPr/>
          <p:nvPr/>
        </p:nvSpPr>
        <p:spPr>
          <a:xfrm>
            <a:off x="566928" y="4030979"/>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749808" y="4149851"/>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1" name="TextBox 30"/>
          <p:cNvSpPr txBox="1"/>
          <p:nvPr/>
        </p:nvSpPr>
        <p:spPr>
          <a:xfrm>
            <a:off x="1773936" y="4149851"/>
            <a:ext cx="9686239" cy="274320"/>
          </a:xfrm>
          <a:prstGeom prst="rect">
            <a:avLst/>
          </a:prstGeom>
          <a:noFill/>
        </p:spPr>
        <p:txBody>
          <a:bodyPr wrap="square" lIns="0" rIns="0" tIns="0" bIns="0" anchor="t">
            <a:spAutoFit/>
          </a:bodyPr>
          <a:lstStyle/>
          <a:p>
            <a:pPr algn="l">
              <a:lnSpc>
                <a:spcPct val="120000"/>
              </a:lnSpc>
            </a:pPr>
            <a:r>
              <a:rPr sz="1000" b="1" i="0" lang="en-US">
                <a:solidFill>
                  <a:srgbClr val="2B3844"/>
                </a:solidFill>
                <a:latin typeface="Segoe UI"/>
              </a:rPr>
              <a:t>Map &amp; Exhibitor List</a:t>
            </a:r>
            <a:r>
              <a:rPr sz="1000" b="0" i="0" lang="en-US">
                <a:solidFill>
                  <a:srgbClr val="2B3844"/>
                </a:solidFill>
                <a:latin typeface="Segoe UI"/>
              </a:rPr>
              <a:t> is the default. It does not change permanently - every time you open the screen it is back on this setting.</a:t>
            </a:r>
          </a:p>
        </p:txBody>
      </p:sp>
      <p:sp>
        <p:nvSpPr>
          <p:cNvPr id="32" name="Rectangle 3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Printing</a:t>
            </a:r>
          </a:p>
        </p:txBody>
      </p:sp>
      <p:sp>
        <p:nvSpPr>
          <p:cNvPr id="34" name="TextBox 3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134 / 153</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Printing an exhibitor list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Open the </a:t>
            </a:r>
            <a:r>
              <a:rPr sz="1150" b="1" i="0" lang="en-US">
                <a:solidFill>
                  <a:srgbClr val="25333F"/>
                </a:solidFill>
                <a:latin typeface="Segoe UI"/>
              </a:rPr>
              <a:t>event</a:t>
            </a:r>
            <a:r>
              <a:rPr sz="1150" b="0" i="0" lang="en-US">
                <a:solidFill>
                  <a:srgbClr val="25333F"/>
                </a:solidFill>
                <a:latin typeface="Segoe UI"/>
              </a:rPr>
              <a:t> for editing.</a:t>
            </a:r>
          </a:p>
        </p:txBody>
      </p:sp>
      <p:sp>
        <p:nvSpPr>
          <p:cNvPr id="9" name="Oval 8"/>
          <p:cNvSpPr/>
          <p:nvPr/>
        </p:nvSpPr>
        <p:spPr>
          <a:xfrm>
            <a:off x="566928" y="17783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66928" y="18195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1" name="TextBox 10"/>
          <p:cNvSpPr txBox="1"/>
          <p:nvPr/>
        </p:nvSpPr>
        <p:spPr>
          <a:xfrm>
            <a:off x="950976" y="1769237"/>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the content under </a:t>
            </a:r>
            <a:r>
              <a:rPr sz="1150" b="1" i="0" lang="en-US">
                <a:solidFill>
                  <a:srgbClr val="25333F"/>
                </a:solidFill>
                <a:latin typeface="Segoe UI"/>
              </a:rPr>
              <a:t>Print Options</a:t>
            </a:r>
            <a:r>
              <a:rPr sz="1150" b="0" i="0" lang="en-US">
                <a:solidFill>
                  <a:srgbClr val="25333F"/>
                </a:solidFill>
                <a:latin typeface="Segoe UI"/>
              </a:rPr>
              <a:t>.</a:t>
            </a:r>
          </a:p>
        </p:txBody>
      </p:sp>
      <p:sp>
        <p:nvSpPr>
          <p:cNvPr id="12" name="TextBox 11"/>
          <p:cNvSpPr txBox="1"/>
          <p:nvPr/>
        </p:nvSpPr>
        <p:spPr>
          <a:xfrm>
            <a:off x="950976" y="1993138"/>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For the fair guide </a:t>
            </a:r>
            <a:r>
              <a:rPr sz="950" b="1" i="0" lang="en-US">
                <a:solidFill>
                  <a:srgbClr val="6B7A88"/>
                </a:solidFill>
                <a:latin typeface="Segoe UI"/>
              </a:rPr>
              <a:t>Map &amp; Exhibitor List</a:t>
            </a:r>
            <a:r>
              <a:rPr sz="950" b="0" i="0" lang="en-US">
                <a:solidFill>
                  <a:srgbClr val="6B7A88"/>
                </a:solidFill>
                <a:latin typeface="Segoe UI"/>
              </a:rPr>
              <a:t>, for the handout </a:t>
            </a:r>
            <a:r>
              <a:rPr sz="950" b="1" i="0" lang="en-US">
                <a:solidFill>
                  <a:srgbClr val="6B7A88"/>
                </a:solidFill>
                <a:latin typeface="Segoe UI"/>
              </a:rPr>
              <a:t>Exhibitor List Only</a:t>
            </a:r>
            <a:r>
              <a:rPr sz="950" b="0" i="0" lang="en-US">
                <a:solidFill>
                  <a:srgbClr val="6B7A88"/>
                </a:solidFill>
                <a:latin typeface="Segoe UI"/>
              </a:rPr>
              <a:t>.</a:t>
            </a:r>
          </a:p>
        </p:txBody>
      </p:sp>
      <p:sp>
        <p:nvSpPr>
          <p:cNvPr id="13" name="Oval 12"/>
          <p:cNvSpPr/>
          <p:nvPr/>
        </p:nvSpPr>
        <p:spPr>
          <a:xfrm>
            <a:off x="566928" y="252958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66928" y="257073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5" name="TextBox 14"/>
          <p:cNvSpPr txBox="1"/>
          <p:nvPr/>
        </p:nvSpPr>
        <p:spPr>
          <a:xfrm>
            <a:off x="950976" y="2520442"/>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Set the </a:t>
            </a:r>
            <a:r>
              <a:rPr sz="1150" b="1" i="0" lang="en-US">
                <a:solidFill>
                  <a:srgbClr val="25333F"/>
                </a:solidFill>
                <a:latin typeface="Segoe UI"/>
              </a:rPr>
              <a:t>Orientation</a:t>
            </a:r>
            <a:r>
              <a:rPr sz="1150" b="0" i="0" lang="en-US">
                <a:solidFill>
                  <a:srgbClr val="25333F"/>
                </a:solidFill>
                <a:latin typeface="Segoe UI"/>
              </a:rPr>
              <a:t>.</a:t>
            </a:r>
          </a:p>
        </p:txBody>
      </p:sp>
      <p:sp>
        <p:nvSpPr>
          <p:cNvPr id="16" name="TextBox 15"/>
          <p:cNvSpPr txBox="1"/>
          <p:nvPr/>
        </p:nvSpPr>
        <p:spPr>
          <a:xfrm>
            <a:off x="950976" y="2744343"/>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Landscape takes wide hall plans better, portrait saves paper on long lists.</a:t>
            </a:r>
          </a:p>
        </p:txBody>
      </p:sp>
      <p:sp>
        <p:nvSpPr>
          <p:cNvPr id="17" name="Oval 16"/>
          <p:cNvSpPr/>
          <p:nvPr/>
        </p:nvSpPr>
        <p:spPr>
          <a:xfrm>
            <a:off x="566928" y="328079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66928" y="332193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19" name="TextBox 18"/>
          <p:cNvSpPr txBox="1"/>
          <p:nvPr/>
        </p:nvSpPr>
        <p:spPr>
          <a:xfrm>
            <a:off x="950976" y="3271647"/>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Set the ticks if you need them.</a:t>
            </a:r>
          </a:p>
        </p:txBody>
      </p:sp>
      <p:sp>
        <p:nvSpPr>
          <p:cNvPr id="20" name="TextBox 19"/>
          <p:cNvSpPr txBox="1"/>
          <p:nvPr/>
        </p:nvSpPr>
        <p:spPr>
          <a:xfrm>
            <a:off x="950976" y="3495548"/>
            <a:ext cx="3678631" cy="219456"/>
          </a:xfrm>
          <a:prstGeom prst="rect">
            <a:avLst/>
          </a:prstGeom>
          <a:noFill/>
        </p:spPr>
        <p:txBody>
          <a:bodyPr wrap="square" lIns="0" rIns="0" tIns="0" bIns="0" anchor="t">
            <a:spAutoFit/>
          </a:bodyPr>
          <a:lstStyle/>
          <a:p>
            <a:pPr algn="l">
              <a:lnSpc>
                <a:spcPct val="120000"/>
              </a:lnSpc>
            </a:pPr>
            <a:r>
              <a:rPr sz="950" b="1" i="0" lang="en-US">
                <a:solidFill>
                  <a:srgbClr val="6B7A88"/>
                </a:solidFill>
                <a:latin typeface="Segoe UI"/>
              </a:rPr>
              <a:t>Append Type &amp; Categories to name</a:t>
            </a:r>
            <a:r>
              <a:rPr sz="950" b="0" i="0" lang="en-US">
                <a:solidFill>
                  <a:srgbClr val="6B7A88"/>
                </a:solidFill>
                <a:latin typeface="Segoe UI"/>
              </a:rPr>
              <a:t>, </a:t>
            </a:r>
            <a:r>
              <a:rPr sz="950" b="1" i="0" lang="en-US">
                <a:solidFill>
                  <a:srgbClr val="6B7A88"/>
                </a:solidFill>
                <a:latin typeface="Segoe UI"/>
              </a:rPr>
              <a:t>Alphabetically Sorted List</a:t>
            </a:r>
            <a:r>
              <a:rPr sz="950" b="0" i="0" lang="en-US">
                <a:solidFill>
                  <a:srgbClr val="6B7A88"/>
                </a:solidFill>
                <a:latin typeface="Segoe UI"/>
              </a:rPr>
              <a:t> and </a:t>
            </a:r>
            <a:r>
              <a:rPr sz="950" b="1" i="0" lang="en-US">
                <a:solidFill>
                  <a:srgbClr val="6B7A88"/>
                </a:solidFill>
                <a:latin typeface="Segoe UI"/>
              </a:rPr>
              <a:t>Show Exhibitor Names on Plan</a:t>
            </a:r>
            <a:r>
              <a:rPr sz="950" b="0" i="0" lang="en-US">
                <a:solidFill>
                  <a:srgbClr val="6B7A88"/>
                </a:solidFill>
                <a:latin typeface="Segoe UI"/>
              </a:rPr>
              <a:t>.</a:t>
            </a:r>
          </a:p>
        </p:txBody>
      </p:sp>
      <p:sp>
        <p:nvSpPr>
          <p:cNvPr id="21" name="Oval 20"/>
          <p:cNvSpPr/>
          <p:nvPr/>
        </p:nvSpPr>
        <p:spPr>
          <a:xfrm>
            <a:off x="566928" y="403199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407314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3" name="TextBox 22"/>
          <p:cNvSpPr txBox="1"/>
          <p:nvPr/>
        </p:nvSpPr>
        <p:spPr>
          <a:xfrm>
            <a:off x="950976" y="4022852"/>
            <a:ext cx="367863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Generate Print View</a:t>
            </a:r>
            <a:r>
              <a:rPr sz="1150" b="0" i="0" lang="en-US">
                <a:solidFill>
                  <a:srgbClr val="25333F"/>
                </a:solidFill>
                <a:latin typeface="Segoe UI"/>
              </a:rPr>
              <a:t>.</a:t>
            </a:r>
          </a:p>
        </p:txBody>
      </p:sp>
      <p:sp>
        <p:nvSpPr>
          <p:cNvPr id="24" name="TextBox 23"/>
          <p:cNvSpPr txBox="1"/>
          <p:nvPr/>
        </p:nvSpPr>
        <p:spPr>
          <a:xfrm>
            <a:off x="950976" y="4246753"/>
            <a:ext cx="367863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A new window shows the finished result.</a:t>
            </a:r>
          </a:p>
        </p:txBody>
      </p:sp>
      <p:sp>
        <p:nvSpPr>
          <p:cNvPr id="25" name="Rectangle 24"/>
          <p:cNvSpPr/>
          <p:nvPr/>
        </p:nvSpPr>
        <p:spPr>
          <a:xfrm>
            <a:off x="5041087" y="1353312"/>
            <a:ext cx="6583680" cy="32461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041087" y="1353312"/>
            <a:ext cx="658368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13252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8" name="Rectangle 27"/>
          <p:cNvSpPr/>
          <p:nvPr/>
        </p:nvSpPr>
        <p:spPr>
          <a:xfrm>
            <a:off x="5041087" y="1572768"/>
            <a:ext cx="1481328" cy="30266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18739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0" name="Rectangle 29"/>
          <p:cNvSpPr/>
          <p:nvPr/>
        </p:nvSpPr>
        <p:spPr>
          <a:xfrm>
            <a:off x="504108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18739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2" name="Rectangle 31"/>
          <p:cNvSpPr/>
          <p:nvPr/>
        </p:nvSpPr>
        <p:spPr>
          <a:xfrm>
            <a:off x="5041087"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31540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4" name="TextBox 33"/>
          <p:cNvSpPr txBox="1"/>
          <p:nvPr/>
        </p:nvSpPr>
        <p:spPr>
          <a:xfrm>
            <a:off x="531540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35" name="TextBox 34"/>
          <p:cNvSpPr txBox="1"/>
          <p:nvPr/>
        </p:nvSpPr>
        <p:spPr>
          <a:xfrm>
            <a:off x="531540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36" name="TextBox 35"/>
          <p:cNvSpPr txBox="1"/>
          <p:nvPr/>
        </p:nvSpPr>
        <p:spPr>
          <a:xfrm>
            <a:off x="531540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7" name="TextBox 36"/>
          <p:cNvSpPr txBox="1"/>
          <p:nvPr/>
        </p:nvSpPr>
        <p:spPr>
          <a:xfrm>
            <a:off x="531540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8" name="TextBox 37"/>
          <p:cNvSpPr txBox="1"/>
          <p:nvPr/>
        </p:nvSpPr>
        <p:spPr>
          <a:xfrm>
            <a:off x="5187391" y="314096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9" name="TextBox 38"/>
          <p:cNvSpPr txBox="1"/>
          <p:nvPr/>
        </p:nvSpPr>
        <p:spPr>
          <a:xfrm>
            <a:off x="5187391" y="337870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0" name="TextBox 39"/>
          <p:cNvSpPr txBox="1"/>
          <p:nvPr/>
        </p:nvSpPr>
        <p:spPr>
          <a:xfrm>
            <a:off x="6723583"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41" name="Rectangle 40"/>
          <p:cNvSpPr/>
          <p:nvPr/>
        </p:nvSpPr>
        <p:spPr>
          <a:xfrm>
            <a:off x="6723583" y="1975104"/>
            <a:ext cx="4700016" cy="24231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6723583" y="1975104"/>
            <a:ext cx="4700016"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6723583" y="2249424"/>
            <a:ext cx="4700016"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833311" y="2043684"/>
            <a:ext cx="448055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Hall Plans (Parent Event Only)</a:t>
            </a:r>
          </a:p>
        </p:txBody>
      </p:sp>
      <p:sp>
        <p:nvSpPr>
          <p:cNvPr id="45" name="Rectangle 44"/>
          <p:cNvSpPr/>
          <p:nvPr/>
        </p:nvSpPr>
        <p:spPr>
          <a:xfrm>
            <a:off x="6851599" y="2468880"/>
            <a:ext cx="4443983" cy="1627632"/>
          </a:xfrm>
          <a:prstGeom prst="rect">
            <a:avLst/>
          </a:prstGeom>
          <a:solidFill>
            <a:srgbClr val="F7FAFC"/>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979615" y="2542032"/>
            <a:ext cx="1828800" cy="146304"/>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Print Options</a:t>
            </a:r>
          </a:p>
        </p:txBody>
      </p:sp>
      <p:sp>
        <p:nvSpPr>
          <p:cNvPr id="47" name="TextBox 46"/>
          <p:cNvSpPr txBox="1"/>
          <p:nvPr/>
        </p:nvSpPr>
        <p:spPr>
          <a:xfrm>
            <a:off x="6979615" y="2761488"/>
            <a:ext cx="1395983"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Content</a:t>
            </a:r>
          </a:p>
        </p:txBody>
      </p:sp>
      <p:sp>
        <p:nvSpPr>
          <p:cNvPr id="48" name="Oval 47"/>
          <p:cNvSpPr/>
          <p:nvPr/>
        </p:nvSpPr>
        <p:spPr>
          <a:xfrm>
            <a:off x="6979615" y="296265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Oval 48"/>
          <p:cNvSpPr/>
          <p:nvPr/>
        </p:nvSpPr>
        <p:spPr>
          <a:xfrm>
            <a:off x="7011619" y="299466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7144207" y="2944368"/>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Map &amp; Exhibitor List</a:t>
            </a:r>
          </a:p>
        </p:txBody>
      </p:sp>
      <p:sp>
        <p:nvSpPr>
          <p:cNvPr id="51" name="Oval 50"/>
          <p:cNvSpPr/>
          <p:nvPr/>
        </p:nvSpPr>
        <p:spPr>
          <a:xfrm>
            <a:off x="6979615" y="3136392"/>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144207" y="3118104"/>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Map Only</a:t>
            </a:r>
          </a:p>
        </p:txBody>
      </p:sp>
      <p:sp>
        <p:nvSpPr>
          <p:cNvPr id="53" name="Oval 52"/>
          <p:cNvSpPr/>
          <p:nvPr/>
        </p:nvSpPr>
        <p:spPr>
          <a:xfrm>
            <a:off x="6979615" y="3310128"/>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144207" y="3291840"/>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Exhibitor List Only</a:t>
            </a:r>
          </a:p>
        </p:txBody>
      </p:sp>
      <p:sp>
        <p:nvSpPr>
          <p:cNvPr id="55" name="Oval 54"/>
          <p:cNvSpPr/>
          <p:nvPr/>
        </p:nvSpPr>
        <p:spPr>
          <a:xfrm>
            <a:off x="6979615" y="3483864"/>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144207" y="3465576"/>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Booth Sign</a:t>
            </a:r>
          </a:p>
        </p:txBody>
      </p:sp>
      <p:sp>
        <p:nvSpPr>
          <p:cNvPr id="57" name="TextBox 56"/>
          <p:cNvSpPr txBox="1"/>
          <p:nvPr/>
        </p:nvSpPr>
        <p:spPr>
          <a:xfrm>
            <a:off x="8375599" y="2761488"/>
            <a:ext cx="1395983"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Orientation</a:t>
            </a:r>
          </a:p>
        </p:txBody>
      </p:sp>
      <p:sp>
        <p:nvSpPr>
          <p:cNvPr id="58" name="Oval 57"/>
          <p:cNvSpPr/>
          <p:nvPr/>
        </p:nvSpPr>
        <p:spPr>
          <a:xfrm>
            <a:off x="8375599" y="296265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Oval 58"/>
          <p:cNvSpPr/>
          <p:nvPr/>
        </p:nvSpPr>
        <p:spPr>
          <a:xfrm>
            <a:off x="8407603" y="299466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8540191" y="2944368"/>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Portrait</a:t>
            </a:r>
          </a:p>
        </p:txBody>
      </p:sp>
      <p:sp>
        <p:nvSpPr>
          <p:cNvPr id="61" name="Oval 60"/>
          <p:cNvSpPr/>
          <p:nvPr/>
        </p:nvSpPr>
        <p:spPr>
          <a:xfrm>
            <a:off x="8375599" y="3136392"/>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8540191" y="3118104"/>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Landscape</a:t>
            </a:r>
          </a:p>
        </p:txBody>
      </p:sp>
      <p:sp>
        <p:nvSpPr>
          <p:cNvPr id="63" name="TextBox 62"/>
          <p:cNvSpPr txBox="1"/>
          <p:nvPr/>
        </p:nvSpPr>
        <p:spPr>
          <a:xfrm>
            <a:off x="9771583" y="2761488"/>
            <a:ext cx="1395983"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Exhibitor Details</a:t>
            </a:r>
          </a:p>
        </p:txBody>
      </p:sp>
      <p:sp>
        <p:nvSpPr>
          <p:cNvPr id="64" name="Rectangle 63"/>
          <p:cNvSpPr/>
          <p:nvPr/>
        </p:nvSpPr>
        <p:spPr>
          <a:xfrm>
            <a:off x="9771583" y="2962656"/>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9936175" y="2944368"/>
            <a:ext cx="1213103"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Append Type &amp; Categories to name</a:t>
            </a:r>
          </a:p>
        </p:txBody>
      </p:sp>
      <p:sp>
        <p:nvSpPr>
          <p:cNvPr id="66" name="Rectangle 65"/>
          <p:cNvSpPr/>
          <p:nvPr/>
        </p:nvSpPr>
        <p:spPr>
          <a:xfrm>
            <a:off x="9771583" y="3218688"/>
            <a:ext cx="109728" cy="109728"/>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776155" y="3211372"/>
            <a:ext cx="109728" cy="109728"/>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L</a:t>
            </a:r>
          </a:p>
        </p:txBody>
      </p:sp>
      <p:sp>
        <p:nvSpPr>
          <p:cNvPr id="68" name="TextBox 67"/>
          <p:cNvSpPr txBox="1"/>
          <p:nvPr/>
        </p:nvSpPr>
        <p:spPr>
          <a:xfrm>
            <a:off x="9936175" y="3200400"/>
            <a:ext cx="1213103"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Alphabetically Sorted List</a:t>
            </a:r>
          </a:p>
        </p:txBody>
      </p:sp>
      <p:sp>
        <p:nvSpPr>
          <p:cNvPr id="69" name="Rectangle 68"/>
          <p:cNvSpPr/>
          <p:nvPr/>
        </p:nvSpPr>
        <p:spPr>
          <a:xfrm>
            <a:off x="9771583" y="3474720"/>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9936175" y="3456432"/>
            <a:ext cx="1213103"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Show Exhibitor Names on Plan</a:t>
            </a:r>
          </a:p>
        </p:txBody>
      </p:sp>
      <p:sp>
        <p:nvSpPr>
          <p:cNvPr id="71" name="Rounded Rectangle 70"/>
          <p:cNvSpPr/>
          <p:nvPr/>
        </p:nvSpPr>
        <p:spPr>
          <a:xfrm>
            <a:off x="6979615" y="3767328"/>
            <a:ext cx="1060704" cy="237744"/>
          </a:xfrm>
          <a:prstGeom prst="roundRect">
            <a:avLst>
              <a:gd name="adj" fmla="val 14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979615" y="3817620"/>
            <a:ext cx="1060704" cy="146304"/>
          </a:xfrm>
          <a:prstGeom prst="rect">
            <a:avLst/>
          </a:prstGeom>
          <a:noFill/>
        </p:spPr>
        <p:txBody>
          <a:bodyPr wrap="square" lIns="0" rIns="0" tIns="0" bIns="0" anchor="t">
            <a:spAutoFit/>
          </a:bodyPr>
          <a:lstStyle/>
          <a:p>
            <a:pPr algn="ctr">
              <a:lnSpc>
                <a:spcPct val="100000"/>
              </a:lnSpc>
            </a:pPr>
            <a:r>
              <a:rPr sz="600" b="0" i="0" lang="en-US">
                <a:solidFill>
                  <a:srgbClr val="2271B1"/>
                </a:solidFill>
                <a:latin typeface="Segoe UI"/>
              </a:rPr>
              <a:t>Generate Print View</a:t>
            </a:r>
          </a:p>
        </p:txBody>
      </p:sp>
      <p:sp>
        <p:nvSpPr>
          <p:cNvPr id="73" name="Oval 72"/>
          <p:cNvSpPr/>
          <p:nvPr/>
        </p:nvSpPr>
        <p:spPr>
          <a:xfrm>
            <a:off x="6696151" y="2862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6696151" y="29215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75" name="Oval 74"/>
          <p:cNvSpPr/>
          <p:nvPr/>
        </p:nvSpPr>
        <p:spPr>
          <a:xfrm>
            <a:off x="8092135" y="2862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8092135" y="29215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77" name="Oval 76"/>
          <p:cNvSpPr/>
          <p:nvPr/>
        </p:nvSpPr>
        <p:spPr>
          <a:xfrm>
            <a:off x="9488119" y="2862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9488119" y="29215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79" name="Oval 78"/>
          <p:cNvSpPr/>
          <p:nvPr/>
        </p:nvSpPr>
        <p:spPr>
          <a:xfrm>
            <a:off x="6751015" y="3749039"/>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751015" y="380847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5</a:t>
            </a:r>
          </a:p>
        </p:txBody>
      </p:sp>
      <p:sp>
        <p:nvSpPr>
          <p:cNvPr id="81" name="Rectangle 80"/>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Rectangle 81"/>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4" name="TextBox 8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Without the tick </a:t>
            </a:r>
            <a:r>
              <a:rPr sz="1000" b="1" i="0" lang="en-US">
                <a:solidFill>
                  <a:srgbClr val="2B3844"/>
                </a:solidFill>
                <a:latin typeface="Segoe UI"/>
              </a:rPr>
              <a:t>Alphabetically Sorted List</a:t>
            </a:r>
            <a:r>
              <a:rPr sz="1000" b="0" i="0" lang="en-US">
                <a:solidFill>
                  <a:srgbClr val="2B3844"/>
                </a:solidFill>
                <a:latin typeface="Segoe UI"/>
              </a:rPr>
              <a:t> the exhibitors are grouped by location - usually the better choice for a fair guide.</a:t>
            </a:r>
          </a:p>
        </p:txBody>
      </p:sp>
      <p:sp>
        <p:nvSpPr>
          <p:cNvPr id="85" name="Rectangle 8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Printing</a:t>
            </a:r>
          </a:p>
        </p:txBody>
      </p:sp>
      <p:sp>
        <p:nvSpPr>
          <p:cNvPr id="87" name="TextBox 8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135 / 153</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Printing booth signs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3624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66928" y="14036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1</a:t>
            </a:r>
          </a:p>
        </p:txBody>
      </p:sp>
      <p:sp>
        <p:nvSpPr>
          <p:cNvPr id="8" name="TextBox 7"/>
          <p:cNvSpPr txBox="1"/>
          <p:nvPr/>
        </p:nvSpPr>
        <p:spPr>
          <a:xfrm>
            <a:off x="950976" y="135331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Choose </a:t>
            </a:r>
            <a:r>
              <a:rPr sz="1150" b="1" i="0" lang="en-US">
                <a:solidFill>
                  <a:srgbClr val="25333F"/>
                </a:solidFill>
                <a:latin typeface="Segoe UI"/>
              </a:rPr>
              <a:t>Booth Sign</a:t>
            </a:r>
            <a:r>
              <a:rPr sz="1150" b="0" i="0" lang="en-US">
                <a:solidFill>
                  <a:srgbClr val="25333F"/>
                </a:solidFill>
                <a:latin typeface="Segoe UI"/>
              </a:rPr>
              <a:t> under </a:t>
            </a:r>
            <a:r>
              <a:rPr sz="1150" b="1" i="0" lang="en-US">
                <a:solidFill>
                  <a:srgbClr val="25333F"/>
                </a:solidFill>
                <a:latin typeface="Segoe UI"/>
              </a:rPr>
              <a:t>Content</a:t>
            </a:r>
            <a:r>
              <a:rPr sz="1150" b="0" i="0" lang="en-US">
                <a:solidFill>
                  <a:srgbClr val="25333F"/>
                </a:solidFill>
                <a:latin typeface="Segoe UI"/>
              </a:rPr>
              <a:t>.</a:t>
            </a:r>
          </a:p>
        </p:txBody>
      </p:sp>
      <p:sp>
        <p:nvSpPr>
          <p:cNvPr id="9" name="TextBox 8"/>
          <p:cNvSpPr txBox="1"/>
          <p:nvPr/>
        </p:nvSpPr>
        <p:spPr>
          <a:xfrm>
            <a:off x="950976" y="1577213"/>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Only then do the three fields below appear.</a:t>
            </a:r>
          </a:p>
        </p:txBody>
      </p:sp>
      <p:sp>
        <p:nvSpPr>
          <p:cNvPr id="10" name="Oval 9"/>
          <p:cNvSpPr/>
          <p:nvPr/>
        </p:nvSpPr>
        <p:spPr>
          <a:xfrm>
            <a:off x="566928" y="196888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201002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2</a:t>
            </a:r>
          </a:p>
        </p:txBody>
      </p:sp>
      <p:sp>
        <p:nvSpPr>
          <p:cNvPr id="12" name="TextBox 11"/>
          <p:cNvSpPr txBox="1"/>
          <p:nvPr/>
        </p:nvSpPr>
        <p:spPr>
          <a:xfrm>
            <a:off x="950976" y="195973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Pick a </a:t>
            </a:r>
            <a:r>
              <a:rPr sz="1150" b="1" i="0" lang="en-US">
                <a:solidFill>
                  <a:srgbClr val="25333F"/>
                </a:solidFill>
                <a:latin typeface="Segoe UI"/>
              </a:rPr>
              <a:t>Border Color</a:t>
            </a:r>
            <a:r>
              <a:rPr sz="1150" b="0" i="0" lang="en-US">
                <a:solidFill>
                  <a:srgbClr val="25333F"/>
                </a:solidFill>
                <a:latin typeface="Segoe UI"/>
              </a:rPr>
              <a:t> and a </a:t>
            </a:r>
            <a:r>
              <a:rPr sz="1150" b="1" i="0" lang="en-US">
                <a:solidFill>
                  <a:srgbClr val="25333F"/>
                </a:solidFill>
                <a:latin typeface="Segoe UI"/>
              </a:rPr>
              <a:t>Box Color</a:t>
            </a:r>
            <a:r>
              <a:rPr sz="1150" b="0" i="0" lang="en-US">
                <a:solidFill>
                  <a:srgbClr val="25333F"/>
                </a:solidFill>
                <a:latin typeface="Segoe UI"/>
              </a:rPr>
              <a:t>.</a:t>
            </a:r>
          </a:p>
        </p:txBody>
      </p:sp>
      <p:sp>
        <p:nvSpPr>
          <p:cNvPr id="13" name="TextBox 12"/>
          <p:cNvSpPr txBox="1"/>
          <p:nvPr/>
        </p:nvSpPr>
        <p:spPr>
          <a:xfrm>
            <a:off x="950976" y="2183638"/>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The box holds the booth number; the exhibitor name always stays black.</a:t>
            </a:r>
          </a:p>
        </p:txBody>
      </p:sp>
      <p:sp>
        <p:nvSpPr>
          <p:cNvPr id="14" name="Oval 13"/>
          <p:cNvSpPr/>
          <p:nvPr/>
        </p:nvSpPr>
        <p:spPr>
          <a:xfrm>
            <a:off x="566928" y="2575305"/>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66928" y="261645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3</a:t>
            </a:r>
          </a:p>
        </p:txBody>
      </p:sp>
      <p:sp>
        <p:nvSpPr>
          <p:cNvPr id="16" name="TextBox 15"/>
          <p:cNvSpPr txBox="1"/>
          <p:nvPr/>
        </p:nvSpPr>
        <p:spPr>
          <a:xfrm>
            <a:off x="950976" y="256616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Set a logo under </a:t>
            </a:r>
            <a:r>
              <a:rPr sz="1150" b="1" i="0" lang="en-US">
                <a:solidFill>
                  <a:srgbClr val="25333F"/>
                </a:solidFill>
                <a:latin typeface="Segoe UI"/>
              </a:rPr>
              <a:t>Event Logo (Optional):</a:t>
            </a:r>
            <a:r>
              <a:rPr sz="1150" b="0" i="0" lang="en-US">
                <a:solidFill>
                  <a:srgbClr val="25333F"/>
                </a:solidFill>
                <a:latin typeface="Segoe UI"/>
              </a:rPr>
              <a:t>.</a:t>
            </a:r>
          </a:p>
        </p:txBody>
      </p:sp>
      <p:sp>
        <p:nvSpPr>
          <p:cNvPr id="17" name="TextBox 16"/>
          <p:cNvSpPr txBox="1"/>
          <p:nvPr/>
        </p:nvSpPr>
        <p:spPr>
          <a:xfrm>
            <a:off x="950976" y="2790062"/>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It sits above the booth number. Without a logo the spot stays empty.</a:t>
            </a:r>
          </a:p>
        </p:txBody>
      </p:sp>
      <p:sp>
        <p:nvSpPr>
          <p:cNvPr id="18" name="Oval 17"/>
          <p:cNvSpPr/>
          <p:nvPr/>
        </p:nvSpPr>
        <p:spPr>
          <a:xfrm>
            <a:off x="566928" y="3181731"/>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66928" y="3222879"/>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4</a:t>
            </a:r>
          </a:p>
        </p:txBody>
      </p:sp>
      <p:sp>
        <p:nvSpPr>
          <p:cNvPr id="20" name="TextBox 19"/>
          <p:cNvSpPr txBox="1"/>
          <p:nvPr/>
        </p:nvSpPr>
        <p:spPr>
          <a:xfrm>
            <a:off x="950976" y="3172587"/>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Click </a:t>
            </a:r>
            <a:r>
              <a:rPr sz="1150" b="1" i="0" lang="en-US">
                <a:solidFill>
                  <a:srgbClr val="25333F"/>
                </a:solidFill>
                <a:latin typeface="Segoe UI"/>
              </a:rPr>
              <a:t>Generate Print View</a:t>
            </a:r>
            <a:r>
              <a:rPr sz="1150" b="0" i="0" lang="en-US">
                <a:solidFill>
                  <a:srgbClr val="25333F"/>
                </a:solidFill>
                <a:latin typeface="Segoe UI"/>
              </a:rPr>
              <a:t>.</a:t>
            </a:r>
          </a:p>
        </p:txBody>
      </p:sp>
      <p:sp>
        <p:nvSpPr>
          <p:cNvPr id="21" name="Oval 20"/>
          <p:cNvSpPr/>
          <p:nvPr/>
        </p:nvSpPr>
        <p:spPr>
          <a:xfrm>
            <a:off x="566928" y="3597656"/>
            <a:ext cx="246888" cy="24688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66928" y="3638804"/>
            <a:ext cx="246888" cy="182880"/>
          </a:xfrm>
          <a:prstGeom prst="rect">
            <a:avLst/>
          </a:prstGeom>
          <a:noFill/>
        </p:spPr>
        <p:txBody>
          <a:bodyPr wrap="square" lIns="0" rIns="0" tIns="0" bIns="0" anchor="t">
            <a:spAutoFit/>
          </a:bodyPr>
          <a:lstStyle/>
          <a:p>
            <a:pPr algn="ctr">
              <a:lnSpc>
                <a:spcPct val="100000"/>
              </a:lnSpc>
            </a:pPr>
            <a:r>
              <a:rPr sz="1000" b="1" i="0" lang="en-US">
                <a:solidFill>
                  <a:srgbClr val="FFFFFF"/>
                </a:solidFill>
                <a:latin typeface="Segoe UI"/>
              </a:rPr>
              <a:t>5</a:t>
            </a:r>
          </a:p>
        </p:txBody>
      </p:sp>
      <p:sp>
        <p:nvSpPr>
          <p:cNvPr id="23" name="TextBox 22"/>
          <p:cNvSpPr txBox="1"/>
          <p:nvPr/>
        </p:nvSpPr>
        <p:spPr>
          <a:xfrm>
            <a:off x="950976" y="3588512"/>
            <a:ext cx="4044391" cy="274320"/>
          </a:xfrm>
          <a:prstGeom prst="rect">
            <a:avLst/>
          </a:prstGeom>
          <a:noFill/>
        </p:spPr>
        <p:txBody>
          <a:bodyPr wrap="square" lIns="0" rIns="0" tIns="0" bIns="0" anchor="t">
            <a:spAutoFit/>
          </a:bodyPr>
          <a:lstStyle/>
          <a:p>
            <a:pPr algn="l">
              <a:lnSpc>
                <a:spcPct val="122000"/>
              </a:lnSpc>
            </a:pPr>
            <a:r>
              <a:rPr sz="1150" b="0" i="0" lang="en-US">
                <a:solidFill>
                  <a:srgbClr val="25333F"/>
                </a:solidFill>
                <a:latin typeface="Segoe UI"/>
              </a:rPr>
              <a:t>Every sign fills a page of its own in landscape.</a:t>
            </a:r>
          </a:p>
        </p:txBody>
      </p:sp>
      <p:sp>
        <p:nvSpPr>
          <p:cNvPr id="24" name="TextBox 23"/>
          <p:cNvSpPr txBox="1"/>
          <p:nvPr/>
        </p:nvSpPr>
        <p:spPr>
          <a:xfrm>
            <a:off x="950976" y="3812413"/>
            <a:ext cx="4044391" cy="219456"/>
          </a:xfrm>
          <a:prstGeom prst="rect">
            <a:avLst/>
          </a:prstGeom>
          <a:noFill/>
        </p:spPr>
        <p:txBody>
          <a:bodyPr wrap="square" lIns="0" rIns="0" tIns="0" bIns="0" anchor="t">
            <a:spAutoFit/>
          </a:bodyPr>
          <a:lstStyle/>
          <a:p>
            <a:pPr algn="l">
              <a:lnSpc>
                <a:spcPct val="120000"/>
              </a:lnSpc>
            </a:pPr>
            <a:r>
              <a:rPr sz="950" b="0" i="0" lang="en-US">
                <a:solidFill>
                  <a:srgbClr val="6B7A88"/>
                </a:solidFill>
                <a:latin typeface="Segoe UI"/>
              </a:rPr>
              <a:t>Without a booth number the box is left out - logo and name stay.</a:t>
            </a:r>
          </a:p>
        </p:txBody>
      </p:sp>
      <p:sp>
        <p:nvSpPr>
          <p:cNvPr id="25" name="Rectangle 24"/>
          <p:cNvSpPr/>
          <p:nvPr/>
        </p:nvSpPr>
        <p:spPr>
          <a:xfrm>
            <a:off x="5406847" y="1353312"/>
            <a:ext cx="6217920" cy="3931920"/>
          </a:xfrm>
          <a:prstGeom prst="rect">
            <a:avLst/>
          </a:prstGeom>
          <a:solidFill>
            <a:srgbClr val="F0F0F1"/>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406847" y="1353312"/>
            <a:ext cx="6217920" cy="219456"/>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498287" y="1394460"/>
            <a:ext cx="2743200" cy="146304"/>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My Trade Fair</a:t>
            </a:r>
          </a:p>
        </p:txBody>
      </p:sp>
      <p:sp>
        <p:nvSpPr>
          <p:cNvPr id="28" name="Rectangle 27"/>
          <p:cNvSpPr/>
          <p:nvPr/>
        </p:nvSpPr>
        <p:spPr>
          <a:xfrm>
            <a:off x="5406847" y="1572768"/>
            <a:ext cx="1481328" cy="3712463"/>
          </a:xfrm>
          <a:prstGeom prst="rect">
            <a:avLst/>
          </a:prstGeom>
          <a:solidFill>
            <a:srgbClr val="1D232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553151" y="167792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Dashboard</a:t>
            </a:r>
          </a:p>
        </p:txBody>
      </p:sp>
      <p:sp>
        <p:nvSpPr>
          <p:cNvPr id="30" name="Rectangle 29"/>
          <p:cNvSpPr/>
          <p:nvPr/>
        </p:nvSpPr>
        <p:spPr>
          <a:xfrm>
            <a:off x="5406847" y="1874520"/>
            <a:ext cx="1481328" cy="237744"/>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553151" y="1915668"/>
            <a:ext cx="1261872" cy="164592"/>
          </a:xfrm>
          <a:prstGeom prst="rect">
            <a:avLst/>
          </a:prstGeom>
          <a:noFill/>
        </p:spPr>
        <p:txBody>
          <a:bodyPr wrap="square" lIns="0" rIns="0" tIns="0" bIns="0" anchor="t">
            <a:spAutoFit/>
          </a:bodyPr>
          <a:lstStyle/>
          <a:p>
            <a:pPr algn="l">
              <a:lnSpc>
                <a:spcPct val="100000"/>
              </a:lnSpc>
            </a:pPr>
            <a:r>
              <a:rPr sz="800" b="1" i="0" lang="en-US">
                <a:solidFill>
                  <a:srgbClr val="FFFFFF"/>
                </a:solidFill>
                <a:latin typeface="Segoe UI"/>
              </a:rPr>
              <a:t>Exhibitor Manager</a:t>
            </a:r>
          </a:p>
        </p:txBody>
      </p:sp>
      <p:sp>
        <p:nvSpPr>
          <p:cNvPr id="32" name="Rectangle 31"/>
          <p:cNvSpPr/>
          <p:nvPr/>
        </p:nvSpPr>
        <p:spPr>
          <a:xfrm>
            <a:off x="5406847" y="2112264"/>
            <a:ext cx="1481328" cy="969264"/>
          </a:xfrm>
          <a:prstGeom prst="rect">
            <a:avLst/>
          </a:prstGeom>
          <a:solidFill>
            <a:srgbClr val="2C333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681167" y="215341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Dashboard</a:t>
            </a:r>
          </a:p>
        </p:txBody>
      </p:sp>
      <p:sp>
        <p:nvSpPr>
          <p:cNvPr id="34" name="TextBox 33"/>
          <p:cNvSpPr txBox="1"/>
          <p:nvPr/>
        </p:nvSpPr>
        <p:spPr>
          <a:xfrm>
            <a:off x="5681167" y="2336292"/>
            <a:ext cx="1152144" cy="146304"/>
          </a:xfrm>
          <a:prstGeom prst="rect">
            <a:avLst/>
          </a:prstGeom>
          <a:noFill/>
        </p:spPr>
        <p:txBody>
          <a:bodyPr wrap="square" lIns="0" rIns="0" tIns="0" bIns="0" anchor="t">
            <a:spAutoFit/>
          </a:bodyPr>
          <a:lstStyle/>
          <a:p>
            <a:pPr algn="l">
              <a:lnSpc>
                <a:spcPct val="100000"/>
              </a:lnSpc>
            </a:pPr>
            <a:r>
              <a:rPr sz="750" b="1" i="0" lang="en-US">
                <a:solidFill>
                  <a:srgbClr val="FFFFFF"/>
                </a:solidFill>
                <a:latin typeface="Segoe UI"/>
              </a:rPr>
              <a:t>Exhibitors</a:t>
            </a:r>
          </a:p>
        </p:txBody>
      </p:sp>
      <p:sp>
        <p:nvSpPr>
          <p:cNvPr id="35" name="TextBox 34"/>
          <p:cNvSpPr txBox="1"/>
          <p:nvPr/>
        </p:nvSpPr>
        <p:spPr>
          <a:xfrm>
            <a:off x="5681167" y="251917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Add New</a:t>
            </a:r>
          </a:p>
        </p:txBody>
      </p:sp>
      <p:sp>
        <p:nvSpPr>
          <p:cNvPr id="36" name="TextBox 35"/>
          <p:cNvSpPr txBox="1"/>
          <p:nvPr/>
        </p:nvSpPr>
        <p:spPr>
          <a:xfrm>
            <a:off x="5681167" y="270205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Locations</a:t>
            </a:r>
          </a:p>
        </p:txBody>
      </p:sp>
      <p:sp>
        <p:nvSpPr>
          <p:cNvPr id="37" name="TextBox 36"/>
          <p:cNvSpPr txBox="1"/>
          <p:nvPr/>
        </p:nvSpPr>
        <p:spPr>
          <a:xfrm>
            <a:off x="5681167" y="2884932"/>
            <a:ext cx="1152144" cy="146304"/>
          </a:xfrm>
          <a:prstGeom prst="rect">
            <a:avLst/>
          </a:prstGeom>
          <a:noFill/>
        </p:spPr>
        <p:txBody>
          <a:bodyPr wrap="square" lIns="0" rIns="0" tIns="0" bIns="0" anchor="t">
            <a:spAutoFit/>
          </a:bodyPr>
          <a:lstStyle/>
          <a:p>
            <a:pPr algn="l">
              <a:lnSpc>
                <a:spcPct val="100000"/>
              </a:lnSpc>
            </a:pPr>
            <a:r>
              <a:rPr sz="750" b="0" i="0" lang="en-US">
                <a:solidFill>
                  <a:srgbClr val="B4B9BE"/>
                </a:solidFill>
                <a:latin typeface="Segoe UI"/>
              </a:rPr>
              <a:t>Settings</a:t>
            </a:r>
          </a:p>
        </p:txBody>
      </p:sp>
      <p:sp>
        <p:nvSpPr>
          <p:cNvPr id="38" name="TextBox 37"/>
          <p:cNvSpPr txBox="1"/>
          <p:nvPr/>
        </p:nvSpPr>
        <p:spPr>
          <a:xfrm>
            <a:off x="5553151" y="3140964"/>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Media</a:t>
            </a:r>
          </a:p>
        </p:txBody>
      </p:sp>
      <p:sp>
        <p:nvSpPr>
          <p:cNvPr id="39" name="TextBox 38"/>
          <p:cNvSpPr txBox="1"/>
          <p:nvPr/>
        </p:nvSpPr>
        <p:spPr>
          <a:xfrm>
            <a:off x="5553151" y="3378708"/>
            <a:ext cx="1261872" cy="164592"/>
          </a:xfrm>
          <a:prstGeom prst="rect">
            <a:avLst/>
          </a:prstGeom>
          <a:noFill/>
        </p:spPr>
        <p:txBody>
          <a:bodyPr wrap="square" lIns="0" rIns="0" tIns="0" bIns="0" anchor="t">
            <a:spAutoFit/>
          </a:bodyPr>
          <a:lstStyle/>
          <a:p>
            <a:pPr algn="l">
              <a:lnSpc>
                <a:spcPct val="100000"/>
              </a:lnSpc>
            </a:pPr>
            <a:r>
              <a:rPr sz="800" b="0" i="0" lang="en-US">
                <a:solidFill>
                  <a:srgbClr val="C3C4C7"/>
                </a:solidFill>
                <a:latin typeface="Segoe UI"/>
              </a:rPr>
              <a:t>Pages</a:t>
            </a:r>
          </a:p>
        </p:txBody>
      </p:sp>
      <p:sp>
        <p:nvSpPr>
          <p:cNvPr id="40" name="TextBox 39"/>
          <p:cNvSpPr txBox="1"/>
          <p:nvPr/>
        </p:nvSpPr>
        <p:spPr>
          <a:xfrm>
            <a:off x="7089343" y="1700784"/>
            <a:ext cx="4572000" cy="201168"/>
          </a:xfrm>
          <a:prstGeom prst="rect">
            <a:avLst/>
          </a:prstGeom>
          <a:noFill/>
        </p:spPr>
        <p:txBody>
          <a:bodyPr wrap="square" lIns="0" rIns="0" tIns="0" bIns="0" anchor="t">
            <a:spAutoFit/>
          </a:bodyPr>
          <a:lstStyle/>
          <a:p>
            <a:pPr algn="l">
              <a:lnSpc>
                <a:spcPct val="100000"/>
              </a:lnSpc>
            </a:pPr>
            <a:r>
              <a:rPr sz="1100" b="0" i="0" lang="en-US">
                <a:solidFill>
                  <a:srgbClr val="1F2933"/>
                </a:solidFill>
                <a:latin typeface="Segoe UI"/>
              </a:rPr>
              <a:t>Edit Event</a:t>
            </a:r>
          </a:p>
        </p:txBody>
      </p:sp>
      <p:sp>
        <p:nvSpPr>
          <p:cNvPr id="41" name="Rectangle 40"/>
          <p:cNvSpPr/>
          <p:nvPr/>
        </p:nvSpPr>
        <p:spPr>
          <a:xfrm>
            <a:off x="7089343" y="1975104"/>
            <a:ext cx="4334255" cy="3108960"/>
          </a:xfrm>
          <a:prstGeom prst="rect">
            <a:avLst/>
          </a:prstGeom>
          <a:solidFill>
            <a:srgbClr val="FFFFFF"/>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Rectangle 41"/>
          <p:cNvSpPr/>
          <p:nvPr/>
        </p:nvSpPr>
        <p:spPr>
          <a:xfrm>
            <a:off x="7089343" y="1975104"/>
            <a:ext cx="4334255" cy="274320"/>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ectangle 42"/>
          <p:cNvSpPr/>
          <p:nvPr/>
        </p:nvSpPr>
        <p:spPr>
          <a:xfrm>
            <a:off x="7089343" y="2249424"/>
            <a:ext cx="4334255" cy="10058"/>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7199071" y="2043684"/>
            <a:ext cx="4114799" cy="164592"/>
          </a:xfrm>
          <a:prstGeom prst="rect">
            <a:avLst/>
          </a:prstGeom>
          <a:noFill/>
        </p:spPr>
        <p:txBody>
          <a:bodyPr wrap="square" lIns="0" rIns="0" tIns="0" bIns="0" anchor="t">
            <a:spAutoFit/>
          </a:bodyPr>
          <a:lstStyle/>
          <a:p>
            <a:pPr algn="l">
              <a:lnSpc>
                <a:spcPct val="100000"/>
              </a:lnSpc>
            </a:pPr>
            <a:r>
              <a:rPr sz="850" b="1" i="0" lang="en-US">
                <a:solidFill>
                  <a:srgbClr val="1D2327"/>
                </a:solidFill>
                <a:latin typeface="Segoe UI"/>
              </a:rPr>
              <a:t>Hall Plans (Parent Event Only)</a:t>
            </a:r>
          </a:p>
        </p:txBody>
      </p:sp>
      <p:sp>
        <p:nvSpPr>
          <p:cNvPr id="45" name="Rectangle 44"/>
          <p:cNvSpPr/>
          <p:nvPr/>
        </p:nvSpPr>
        <p:spPr>
          <a:xfrm>
            <a:off x="7217359" y="2377440"/>
            <a:ext cx="4078223" cy="2523744"/>
          </a:xfrm>
          <a:prstGeom prst="rect">
            <a:avLst/>
          </a:prstGeom>
          <a:solidFill>
            <a:srgbClr val="F7FAFC"/>
          </a:solidFill>
          <a:ln w="1143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7345375" y="2450592"/>
            <a:ext cx="1828800" cy="146304"/>
          </a:xfrm>
          <a:prstGeom prst="rect">
            <a:avLst/>
          </a:prstGeom>
          <a:noFill/>
        </p:spPr>
        <p:txBody>
          <a:bodyPr wrap="square" lIns="0" rIns="0" tIns="0" bIns="0" anchor="t">
            <a:spAutoFit/>
          </a:bodyPr>
          <a:lstStyle/>
          <a:p>
            <a:pPr algn="l">
              <a:lnSpc>
                <a:spcPct val="100000"/>
              </a:lnSpc>
            </a:pPr>
            <a:r>
              <a:rPr sz="800" b="1" i="0" lang="en-US">
                <a:solidFill>
                  <a:srgbClr val="1F2933"/>
                </a:solidFill>
                <a:latin typeface="Segoe UI"/>
              </a:rPr>
              <a:t>Print Options</a:t>
            </a:r>
          </a:p>
        </p:txBody>
      </p:sp>
      <p:sp>
        <p:nvSpPr>
          <p:cNvPr id="47" name="TextBox 46"/>
          <p:cNvSpPr txBox="1"/>
          <p:nvPr/>
        </p:nvSpPr>
        <p:spPr>
          <a:xfrm>
            <a:off x="7345375" y="2670048"/>
            <a:ext cx="1274063"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Content</a:t>
            </a:r>
          </a:p>
        </p:txBody>
      </p:sp>
      <p:sp>
        <p:nvSpPr>
          <p:cNvPr id="48" name="Oval 47"/>
          <p:cNvSpPr/>
          <p:nvPr/>
        </p:nvSpPr>
        <p:spPr>
          <a:xfrm>
            <a:off x="7345375" y="2871216"/>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509967" y="2852928"/>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Map &amp; Exhibitor List</a:t>
            </a:r>
          </a:p>
        </p:txBody>
      </p:sp>
      <p:sp>
        <p:nvSpPr>
          <p:cNvPr id="50" name="Oval 49"/>
          <p:cNvSpPr/>
          <p:nvPr/>
        </p:nvSpPr>
        <p:spPr>
          <a:xfrm>
            <a:off x="7345375" y="3044952"/>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7509967" y="3026664"/>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Map Only</a:t>
            </a:r>
          </a:p>
        </p:txBody>
      </p:sp>
      <p:sp>
        <p:nvSpPr>
          <p:cNvPr id="52" name="Oval 51"/>
          <p:cNvSpPr/>
          <p:nvPr/>
        </p:nvSpPr>
        <p:spPr>
          <a:xfrm>
            <a:off x="7345375" y="3218688"/>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TextBox 52"/>
          <p:cNvSpPr txBox="1"/>
          <p:nvPr/>
        </p:nvSpPr>
        <p:spPr>
          <a:xfrm>
            <a:off x="7509967" y="3200400"/>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Exhibitor List Only</a:t>
            </a:r>
          </a:p>
        </p:txBody>
      </p:sp>
      <p:sp>
        <p:nvSpPr>
          <p:cNvPr id="54" name="Oval 53"/>
          <p:cNvSpPr/>
          <p:nvPr/>
        </p:nvSpPr>
        <p:spPr>
          <a:xfrm>
            <a:off x="7345375" y="3392424"/>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Oval 54"/>
          <p:cNvSpPr/>
          <p:nvPr/>
        </p:nvSpPr>
        <p:spPr>
          <a:xfrm>
            <a:off x="7377379" y="3424428"/>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7509967" y="3374136"/>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Booth Sign</a:t>
            </a:r>
          </a:p>
        </p:txBody>
      </p:sp>
      <p:sp>
        <p:nvSpPr>
          <p:cNvPr id="57" name="TextBox 56"/>
          <p:cNvSpPr txBox="1"/>
          <p:nvPr/>
        </p:nvSpPr>
        <p:spPr>
          <a:xfrm>
            <a:off x="8619439" y="2670048"/>
            <a:ext cx="1274063"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Orientation</a:t>
            </a:r>
          </a:p>
        </p:txBody>
      </p:sp>
      <p:sp>
        <p:nvSpPr>
          <p:cNvPr id="58" name="Oval 57"/>
          <p:cNvSpPr/>
          <p:nvPr/>
        </p:nvSpPr>
        <p:spPr>
          <a:xfrm>
            <a:off x="8619439" y="2871216"/>
            <a:ext cx="109728" cy="109728"/>
          </a:xfrm>
          <a:prstGeom prst="ellipse">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Oval 58"/>
          <p:cNvSpPr/>
          <p:nvPr/>
        </p:nvSpPr>
        <p:spPr>
          <a:xfrm>
            <a:off x="8651443" y="2903220"/>
            <a:ext cx="45720" cy="4572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0" name="TextBox 59"/>
          <p:cNvSpPr txBox="1"/>
          <p:nvPr/>
        </p:nvSpPr>
        <p:spPr>
          <a:xfrm>
            <a:off x="8784031" y="2852928"/>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Portrait</a:t>
            </a:r>
          </a:p>
        </p:txBody>
      </p:sp>
      <p:sp>
        <p:nvSpPr>
          <p:cNvPr id="61" name="Oval 60"/>
          <p:cNvSpPr/>
          <p:nvPr/>
        </p:nvSpPr>
        <p:spPr>
          <a:xfrm>
            <a:off x="8619439" y="3044952"/>
            <a:ext cx="109728" cy="109728"/>
          </a:xfrm>
          <a:prstGeom prst="ellipse">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8784031" y="3026664"/>
            <a:ext cx="1463040"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Landscape</a:t>
            </a:r>
          </a:p>
        </p:txBody>
      </p:sp>
      <p:sp>
        <p:nvSpPr>
          <p:cNvPr id="63" name="TextBox 62"/>
          <p:cNvSpPr txBox="1"/>
          <p:nvPr/>
        </p:nvSpPr>
        <p:spPr>
          <a:xfrm>
            <a:off x="9893503" y="2670048"/>
            <a:ext cx="1274063"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Exhibitor Details</a:t>
            </a:r>
          </a:p>
        </p:txBody>
      </p:sp>
      <p:sp>
        <p:nvSpPr>
          <p:cNvPr id="64" name="Rectangle 63"/>
          <p:cNvSpPr/>
          <p:nvPr/>
        </p:nvSpPr>
        <p:spPr>
          <a:xfrm>
            <a:off x="9893503" y="2871216"/>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TextBox 64"/>
          <p:cNvSpPr txBox="1"/>
          <p:nvPr/>
        </p:nvSpPr>
        <p:spPr>
          <a:xfrm>
            <a:off x="10058095" y="2852928"/>
            <a:ext cx="1091183"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Append Type &amp; Categories to name</a:t>
            </a:r>
          </a:p>
        </p:txBody>
      </p:sp>
      <p:sp>
        <p:nvSpPr>
          <p:cNvPr id="66" name="Rectangle 65"/>
          <p:cNvSpPr/>
          <p:nvPr/>
        </p:nvSpPr>
        <p:spPr>
          <a:xfrm>
            <a:off x="9893503" y="3127248"/>
            <a:ext cx="109728" cy="109728"/>
          </a:xfrm>
          <a:prstGeom prst="rect">
            <a:avLst/>
          </a:prstGeom>
          <a:solidFill>
            <a:srgbClr val="2271B1"/>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7" name="TextBox 66"/>
          <p:cNvSpPr txBox="1"/>
          <p:nvPr/>
        </p:nvSpPr>
        <p:spPr>
          <a:xfrm>
            <a:off x="9898075" y="3119932"/>
            <a:ext cx="109728" cy="109728"/>
          </a:xfrm>
          <a:prstGeom prst="rect">
            <a:avLst/>
          </a:prstGeom>
          <a:noFill/>
        </p:spPr>
        <p:txBody>
          <a:bodyPr wrap="square" lIns="0" rIns="0" tIns="0" bIns="0" anchor="t">
            <a:spAutoFit/>
          </a:bodyPr>
          <a:lstStyle/>
          <a:p>
            <a:pPr algn="ctr">
              <a:lnSpc>
                <a:spcPct val="100000"/>
              </a:lnSpc>
            </a:pPr>
            <a:r>
              <a:rPr sz="650" b="1" i="0" lang="en-US">
                <a:solidFill>
                  <a:srgbClr val="FFFFFF"/>
                </a:solidFill>
                <a:latin typeface="Segoe UI"/>
              </a:rPr>
              <a:t>L</a:t>
            </a:r>
          </a:p>
        </p:txBody>
      </p:sp>
      <p:sp>
        <p:nvSpPr>
          <p:cNvPr id="68" name="TextBox 67"/>
          <p:cNvSpPr txBox="1"/>
          <p:nvPr/>
        </p:nvSpPr>
        <p:spPr>
          <a:xfrm>
            <a:off x="10058095" y="3108960"/>
            <a:ext cx="1091183"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Alphabetically Sorted List</a:t>
            </a:r>
          </a:p>
        </p:txBody>
      </p:sp>
      <p:sp>
        <p:nvSpPr>
          <p:cNvPr id="69" name="Rectangle 68"/>
          <p:cNvSpPr/>
          <p:nvPr/>
        </p:nvSpPr>
        <p:spPr>
          <a:xfrm>
            <a:off x="9893503" y="3383280"/>
            <a:ext cx="109728" cy="109728"/>
          </a:xfrm>
          <a:prstGeom prst="rect">
            <a:avLst/>
          </a:prstGeom>
          <a:solidFill>
            <a:srgbClr val="FFFFFF"/>
          </a:solidFill>
          <a:ln w="889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TextBox 69"/>
          <p:cNvSpPr txBox="1"/>
          <p:nvPr/>
        </p:nvSpPr>
        <p:spPr>
          <a:xfrm>
            <a:off x="10058095" y="3364992"/>
            <a:ext cx="1091183" cy="146304"/>
          </a:xfrm>
          <a:prstGeom prst="rect">
            <a:avLst/>
          </a:prstGeom>
          <a:noFill/>
        </p:spPr>
        <p:txBody>
          <a:bodyPr wrap="square" lIns="0" rIns="0" tIns="0" bIns="0" anchor="t">
            <a:spAutoFit/>
          </a:bodyPr>
          <a:lstStyle/>
          <a:p>
            <a:pPr algn="l">
              <a:lnSpc>
                <a:spcPct val="100000"/>
              </a:lnSpc>
            </a:pPr>
            <a:r>
              <a:rPr sz="650" b="0" i="0" lang="en-US">
                <a:solidFill>
                  <a:srgbClr val="1F2933"/>
                </a:solidFill>
                <a:latin typeface="Segoe UI"/>
              </a:rPr>
              <a:t>Show Exhibitor Names on Plan</a:t>
            </a:r>
          </a:p>
        </p:txBody>
      </p:sp>
      <p:sp>
        <p:nvSpPr>
          <p:cNvPr id="71" name="Rounded Rectangle 70"/>
          <p:cNvSpPr/>
          <p:nvPr/>
        </p:nvSpPr>
        <p:spPr>
          <a:xfrm>
            <a:off x="7345375" y="4572000"/>
            <a:ext cx="1060704" cy="237744"/>
          </a:xfrm>
          <a:prstGeom prst="roundRect">
            <a:avLst>
              <a:gd name="adj" fmla="val 14000"/>
            </a:avLst>
          </a:prstGeom>
          <a:solidFill>
            <a:srgbClr val="FFFFFF"/>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7345375" y="4622292"/>
            <a:ext cx="1060704" cy="146304"/>
          </a:xfrm>
          <a:prstGeom prst="rect">
            <a:avLst/>
          </a:prstGeom>
          <a:noFill/>
        </p:spPr>
        <p:txBody>
          <a:bodyPr wrap="square" lIns="0" rIns="0" tIns="0" bIns="0" anchor="t">
            <a:spAutoFit/>
          </a:bodyPr>
          <a:lstStyle/>
          <a:p>
            <a:pPr algn="ctr">
              <a:lnSpc>
                <a:spcPct val="100000"/>
              </a:lnSpc>
            </a:pPr>
            <a:r>
              <a:rPr sz="600" b="0" i="0" lang="en-US">
                <a:solidFill>
                  <a:srgbClr val="2271B1"/>
                </a:solidFill>
                <a:latin typeface="Segoe UI"/>
              </a:rPr>
              <a:t>Generate Print View</a:t>
            </a:r>
          </a:p>
        </p:txBody>
      </p:sp>
      <p:sp>
        <p:nvSpPr>
          <p:cNvPr id="73" name="Rectangle 72"/>
          <p:cNvSpPr/>
          <p:nvPr/>
        </p:nvSpPr>
        <p:spPr>
          <a:xfrm>
            <a:off x="7363663" y="3547872"/>
            <a:ext cx="10972" cy="786384"/>
          </a:xfrm>
          <a:prstGeom prst="rect">
            <a:avLst/>
          </a:prstGeom>
          <a:solidFill>
            <a:srgbClr val="C3C4C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4" name="TextBox 73"/>
          <p:cNvSpPr txBox="1"/>
          <p:nvPr/>
        </p:nvSpPr>
        <p:spPr>
          <a:xfrm>
            <a:off x="7491679" y="3584448"/>
            <a:ext cx="640080"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Border Color:</a:t>
            </a:r>
          </a:p>
        </p:txBody>
      </p:sp>
      <p:sp>
        <p:nvSpPr>
          <p:cNvPr id="75" name="Rectangle 74"/>
          <p:cNvSpPr/>
          <p:nvPr/>
        </p:nvSpPr>
        <p:spPr>
          <a:xfrm>
            <a:off x="8095183" y="3575304"/>
            <a:ext cx="219456" cy="137160"/>
          </a:xfrm>
          <a:prstGeom prst="rect">
            <a:avLst/>
          </a:prstGeom>
          <a:solidFill>
            <a:srgbClr val="0B3A5D"/>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7491679" y="3785616"/>
            <a:ext cx="640080"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Box Color:</a:t>
            </a:r>
          </a:p>
        </p:txBody>
      </p:sp>
      <p:sp>
        <p:nvSpPr>
          <p:cNvPr id="77" name="Rectangle 76"/>
          <p:cNvSpPr/>
          <p:nvPr/>
        </p:nvSpPr>
        <p:spPr>
          <a:xfrm>
            <a:off x="8095183" y="3776472"/>
            <a:ext cx="219456" cy="137160"/>
          </a:xfrm>
          <a:prstGeom prst="rect">
            <a:avLst/>
          </a:prstGeom>
          <a:solidFill>
            <a:srgbClr val="2271B1"/>
          </a:solidFill>
          <a:ln w="7620">
            <a:solidFill>
              <a:srgbClr val="8C8F9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8" name="TextBox 77"/>
          <p:cNvSpPr txBox="1"/>
          <p:nvPr/>
        </p:nvSpPr>
        <p:spPr>
          <a:xfrm>
            <a:off x="7491679" y="3986784"/>
            <a:ext cx="1280160"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Event Logo (Optional):</a:t>
            </a:r>
          </a:p>
        </p:txBody>
      </p:sp>
      <p:sp>
        <p:nvSpPr>
          <p:cNvPr id="79" name="Rectangle 78"/>
          <p:cNvSpPr/>
          <p:nvPr/>
        </p:nvSpPr>
        <p:spPr>
          <a:xfrm>
            <a:off x="7491679" y="4133087"/>
            <a:ext cx="329184" cy="201168"/>
          </a:xfrm>
          <a:prstGeom prst="rect">
            <a:avLst/>
          </a:prstGeom>
          <a:solidFill>
            <a:srgbClr val="E9EFF5"/>
          </a:solidFill>
          <a:ln w="10160">
            <a:solidFill>
              <a:srgbClr val="D9E4EE"/>
            </a:solidFill>
            <a:prstDash val="dash"/>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7491679" y="4151376"/>
            <a:ext cx="329184" cy="164592"/>
          </a:xfrm>
          <a:prstGeom prst="rect">
            <a:avLst/>
          </a:prstGeom>
          <a:noFill/>
        </p:spPr>
        <p:txBody>
          <a:bodyPr wrap="square" lIns="0" rIns="0" tIns="0" bIns="0" anchor="t">
            <a:spAutoFit/>
          </a:bodyPr>
          <a:lstStyle/>
          <a:p>
            <a:pPr algn="ctr">
              <a:lnSpc>
                <a:spcPct val="100000"/>
              </a:lnSpc>
            </a:pPr>
          </a:p>
        </p:txBody>
      </p:sp>
      <p:sp>
        <p:nvSpPr>
          <p:cNvPr id="81" name="Rounded Rectangle 80"/>
          <p:cNvSpPr/>
          <p:nvPr/>
        </p:nvSpPr>
        <p:spPr>
          <a:xfrm>
            <a:off x="7894015" y="4133087"/>
            <a:ext cx="614476" cy="201168"/>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2" name="TextBox 81"/>
          <p:cNvSpPr txBox="1"/>
          <p:nvPr/>
        </p:nvSpPr>
        <p:spPr>
          <a:xfrm>
            <a:off x="7894015" y="4160520"/>
            <a:ext cx="614476"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Select</a:t>
            </a:r>
          </a:p>
        </p:txBody>
      </p:sp>
      <p:sp>
        <p:nvSpPr>
          <p:cNvPr id="83" name="Oval 82"/>
          <p:cNvSpPr/>
          <p:nvPr/>
        </p:nvSpPr>
        <p:spPr>
          <a:xfrm>
            <a:off x="7061911" y="323697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TextBox 83"/>
          <p:cNvSpPr txBox="1"/>
          <p:nvPr/>
        </p:nvSpPr>
        <p:spPr>
          <a:xfrm>
            <a:off x="7061911" y="329641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85" name="Oval 84"/>
          <p:cNvSpPr/>
          <p:nvPr/>
        </p:nvSpPr>
        <p:spPr>
          <a:xfrm>
            <a:off x="7208215" y="3511296"/>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6" name="TextBox 85"/>
          <p:cNvSpPr txBox="1"/>
          <p:nvPr/>
        </p:nvSpPr>
        <p:spPr>
          <a:xfrm>
            <a:off x="7208215" y="3570732"/>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87" name="Oval 86"/>
          <p:cNvSpPr/>
          <p:nvPr/>
        </p:nvSpPr>
        <p:spPr>
          <a:xfrm>
            <a:off x="7208215" y="391363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7208215" y="397306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89" name="Oval 88"/>
          <p:cNvSpPr/>
          <p:nvPr/>
        </p:nvSpPr>
        <p:spPr>
          <a:xfrm>
            <a:off x="7116775" y="455371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0" name="TextBox 89"/>
          <p:cNvSpPr txBox="1"/>
          <p:nvPr/>
        </p:nvSpPr>
        <p:spPr>
          <a:xfrm>
            <a:off x="7116775" y="461314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91" name="Rectangle 90"/>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2" name="Rectangle 91"/>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3" name="TextBox 92"/>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94" name="TextBox 93"/>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signs are always laid out in </a:t>
            </a:r>
            <a:r>
              <a:rPr sz="1000" b="1" i="0" lang="en-US">
                <a:solidFill>
                  <a:srgbClr val="2B3844"/>
                </a:solidFill>
                <a:latin typeface="Segoe UI"/>
              </a:rPr>
              <a:t>landscape on A4</a:t>
            </a:r>
            <a:r>
              <a:rPr sz="1000" b="0" i="0" lang="en-US">
                <a:solidFill>
                  <a:srgbClr val="2B3844"/>
                </a:solidFill>
                <a:latin typeface="Segoe UI"/>
              </a:rPr>
              <a:t> - the </a:t>
            </a:r>
            <a:r>
              <a:rPr sz="1000" b="1" i="0" lang="en-US">
                <a:solidFill>
                  <a:srgbClr val="2B3844"/>
                </a:solidFill>
                <a:latin typeface="Segoe UI"/>
              </a:rPr>
              <a:t>Orientation</a:t>
            </a:r>
            <a:r>
              <a:rPr sz="1000" b="0" i="0" lang="en-US">
                <a:solidFill>
                  <a:srgbClr val="2B3844"/>
                </a:solidFill>
                <a:latin typeface="Segoe UI"/>
              </a:rPr>
              <a:t> setting has no effect on them.</a:t>
            </a:r>
          </a:p>
        </p:txBody>
      </p:sp>
      <p:sp>
        <p:nvSpPr>
          <p:cNvPr id="95" name="Rectangle 94"/>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6" name="TextBox 95"/>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Printing</a:t>
            </a:r>
          </a:p>
        </p:txBody>
      </p:sp>
      <p:sp>
        <p:nvSpPr>
          <p:cNvPr id="97" name="TextBox 96"/>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136 / 153</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print view in the browser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6766560" cy="3246120"/>
          </a:xfrm>
          <a:prstGeom prst="rect">
            <a:avLst/>
          </a:prstGeom>
          <a:solidFill>
            <a:srgbClr val="FFFFFF"/>
          </a:solidFill>
          <a:ln w="15875">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6766560" cy="274320"/>
          </a:xfrm>
          <a:prstGeom prst="rect">
            <a:avLst/>
          </a:prstGeom>
          <a:solidFill>
            <a:srgbClr val="2B303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94944" y="1412748"/>
            <a:ext cx="6492240" cy="155448"/>
          </a:xfrm>
          <a:prstGeom prst="rect">
            <a:avLst/>
          </a:prstGeom>
          <a:noFill/>
        </p:spPr>
        <p:txBody>
          <a:bodyPr wrap="square" lIns="0" rIns="0" tIns="0" bIns="0" anchor="t">
            <a:spAutoFit/>
          </a:bodyPr>
          <a:lstStyle/>
          <a:p>
            <a:pPr algn="l">
              <a:lnSpc>
                <a:spcPct val="100000"/>
              </a:lnSpc>
            </a:pPr>
            <a:r>
              <a:rPr sz="750" b="0" i="0" lang="en-US">
                <a:solidFill>
                  <a:srgbClr val="C3C4C7"/>
                </a:solidFill>
                <a:latin typeface="Segoe UI"/>
              </a:rPr>
              <a:t>Print view  —  Comic Con 2026</a:t>
            </a:r>
          </a:p>
        </p:txBody>
      </p:sp>
      <p:sp>
        <p:nvSpPr>
          <p:cNvPr id="9" name="Rectangle 8"/>
          <p:cNvSpPr/>
          <p:nvPr/>
        </p:nvSpPr>
        <p:spPr>
          <a:xfrm>
            <a:off x="731520" y="1737360"/>
            <a:ext cx="6437376" cy="512064"/>
          </a:xfrm>
          <a:prstGeom prst="rect">
            <a:avLst/>
          </a:prstGeom>
          <a:solidFill>
            <a:srgbClr val="F7FAFC"/>
          </a:solidFill>
          <a:ln w="10160">
            <a:solidFill>
              <a:srgbClr val="CCD0D4"/>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8" y="1792224"/>
            <a:ext cx="6217920" cy="128016"/>
          </a:xfrm>
          <a:prstGeom prst="rect">
            <a:avLst/>
          </a:prstGeom>
          <a:noFill/>
        </p:spPr>
        <p:txBody>
          <a:bodyPr wrap="square" lIns="0" rIns="0" tIns="0" bIns="0" anchor="t">
            <a:spAutoFit/>
          </a:bodyPr>
          <a:lstStyle/>
          <a:p>
            <a:pPr algn="l">
              <a:lnSpc>
                <a:spcPct val="100000"/>
              </a:lnSpc>
            </a:pPr>
            <a:r>
              <a:rPr sz="550" b="0" i="0" lang="en-US">
                <a:solidFill>
                  <a:srgbClr val="6B7A88"/>
                </a:solidFill>
                <a:latin typeface="Segoe UI"/>
              </a:rPr>
              <a:t>Tip: Turn OFF "Headers and footers" in the print dialog, as we calculate the page numbers ourselves.</a:t>
            </a:r>
          </a:p>
        </p:txBody>
      </p:sp>
      <p:sp>
        <p:nvSpPr>
          <p:cNvPr id="11" name="Rounded Rectangle 10"/>
          <p:cNvSpPr/>
          <p:nvPr/>
        </p:nvSpPr>
        <p:spPr>
          <a:xfrm>
            <a:off x="841248" y="1956816"/>
            <a:ext cx="1463040" cy="219456"/>
          </a:xfrm>
          <a:prstGeom prst="roundRect">
            <a:avLst>
              <a:gd name="adj" fmla="val 16000"/>
            </a:avLst>
          </a:prstGeom>
          <a:solidFill>
            <a:srgbClr val="2271B1"/>
          </a:solidFill>
          <a:ln w="11430">
            <a:solidFill>
              <a:srgbClr val="2271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841248" y="1993392"/>
            <a:ext cx="1463040" cy="146304"/>
          </a:xfrm>
          <a:prstGeom prst="rect">
            <a:avLst/>
          </a:prstGeom>
          <a:noFill/>
        </p:spPr>
        <p:txBody>
          <a:bodyPr wrap="square" lIns="0" rIns="0" tIns="0" bIns="0" anchor="t">
            <a:spAutoFit/>
          </a:bodyPr>
          <a:lstStyle/>
          <a:p>
            <a:pPr algn="ctr">
              <a:lnSpc>
                <a:spcPct val="100000"/>
              </a:lnSpc>
            </a:pPr>
            <a:r>
              <a:rPr sz="800" b="1" i="0" lang="en-US">
                <a:solidFill>
                  <a:srgbClr val="FFFFFF"/>
                </a:solidFill>
                <a:latin typeface="Segoe UI"/>
              </a:rPr>
              <a:t>Print / Save as PDF</a:t>
            </a:r>
          </a:p>
        </p:txBody>
      </p:sp>
      <p:sp>
        <p:nvSpPr>
          <p:cNvPr id="13" name="Rounded Rectangle 12"/>
          <p:cNvSpPr/>
          <p:nvPr/>
        </p:nvSpPr>
        <p:spPr>
          <a:xfrm>
            <a:off x="2560320" y="1956816"/>
            <a:ext cx="640080" cy="219456"/>
          </a:xfrm>
          <a:prstGeom prst="roundRect">
            <a:avLst>
              <a:gd name="adj" fmla="val 16000"/>
            </a:avLst>
          </a:prstGeom>
          <a:solidFill>
            <a:srgbClr val="EEF4FA"/>
          </a:solidFill>
          <a:ln w="11430">
            <a:solidFill>
              <a:srgbClr val="C3C4C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2560320" y="1993392"/>
            <a:ext cx="640080" cy="146304"/>
          </a:xfrm>
          <a:prstGeom prst="rect">
            <a:avLst/>
          </a:prstGeom>
          <a:noFill/>
        </p:spPr>
        <p:txBody>
          <a:bodyPr wrap="square" lIns="0" rIns="0" tIns="0" bIns="0" anchor="t">
            <a:spAutoFit/>
          </a:bodyPr>
          <a:lstStyle/>
          <a:p>
            <a:pPr algn="ctr">
              <a:lnSpc>
                <a:spcPct val="100000"/>
              </a:lnSpc>
            </a:pPr>
            <a:r>
              <a:rPr sz="800" b="0" i="0" lang="en-US">
                <a:solidFill>
                  <a:srgbClr val="333D47"/>
                </a:solidFill>
                <a:latin typeface="Segoe UI"/>
              </a:rPr>
              <a:t>Close</a:t>
            </a:r>
          </a:p>
        </p:txBody>
      </p:sp>
      <p:sp>
        <p:nvSpPr>
          <p:cNvPr id="15" name="Rectangle 14"/>
          <p:cNvSpPr/>
          <p:nvPr/>
        </p:nvSpPr>
        <p:spPr>
          <a:xfrm>
            <a:off x="2761487" y="2377440"/>
            <a:ext cx="2377440" cy="1984248"/>
          </a:xfrm>
          <a:prstGeom prst="rect">
            <a:avLst/>
          </a:prstGeom>
          <a:solidFill>
            <a:srgbClr val="FFFFFF"/>
          </a:solidFill>
          <a:ln w="12700">
            <a:solidFill>
              <a:srgbClr val="B6BEC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2907791" y="2487168"/>
            <a:ext cx="2084831" cy="164592"/>
          </a:xfrm>
          <a:prstGeom prst="rect">
            <a:avLst/>
          </a:prstGeom>
          <a:noFill/>
        </p:spPr>
        <p:txBody>
          <a:bodyPr wrap="square" lIns="0" rIns="0" tIns="0" bIns="0" anchor="t">
            <a:spAutoFit/>
          </a:bodyPr>
          <a:lstStyle/>
          <a:p>
            <a:pPr algn="l">
              <a:lnSpc>
                <a:spcPct val="100000"/>
              </a:lnSpc>
            </a:pPr>
            <a:r>
              <a:rPr sz="900" b="1" i="0" lang="en-US">
                <a:solidFill>
                  <a:srgbClr val="0B3A5D"/>
                </a:solidFill>
                <a:latin typeface="Segoe UI"/>
              </a:rPr>
              <a:t>Comic Con 2026</a:t>
            </a:r>
          </a:p>
        </p:txBody>
      </p:sp>
      <p:sp>
        <p:nvSpPr>
          <p:cNvPr id="17" name="Rectangle 16"/>
          <p:cNvSpPr/>
          <p:nvPr/>
        </p:nvSpPr>
        <p:spPr>
          <a:xfrm>
            <a:off x="2907791" y="2706624"/>
            <a:ext cx="2084831" cy="566928"/>
          </a:xfrm>
          <a:prstGeom prst="rect">
            <a:avLst/>
          </a:prstGeom>
          <a:solidFill>
            <a:srgbClr val="F4F8FB"/>
          </a:solidFill>
          <a:ln w="889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2907791" y="2926080"/>
            <a:ext cx="2084831" cy="128016"/>
          </a:xfrm>
          <a:prstGeom prst="rect">
            <a:avLst/>
          </a:prstGeom>
          <a:noFill/>
        </p:spPr>
        <p:txBody>
          <a:bodyPr wrap="square" lIns="0" rIns="0" tIns="0" bIns="0" anchor="t">
            <a:spAutoFit/>
          </a:bodyPr>
          <a:lstStyle/>
          <a:p>
            <a:pPr algn="ctr">
              <a:lnSpc>
                <a:spcPct val="100000"/>
              </a:lnSpc>
            </a:pPr>
            <a:r>
              <a:rPr sz="650" b="0" i="0" lang="en-US">
                <a:solidFill>
                  <a:srgbClr val="6B7A88"/>
                </a:solidFill>
                <a:latin typeface="Segoe UI"/>
              </a:rPr>
              <a:t>Hall 01</a:t>
            </a:r>
          </a:p>
        </p:txBody>
      </p:sp>
      <p:sp>
        <p:nvSpPr>
          <p:cNvPr id="19" name="TextBox 18"/>
          <p:cNvSpPr txBox="1"/>
          <p:nvPr/>
        </p:nvSpPr>
        <p:spPr>
          <a:xfrm>
            <a:off x="2907791" y="3346704"/>
            <a:ext cx="2084831" cy="128016"/>
          </a:xfrm>
          <a:prstGeom prst="rect">
            <a:avLst/>
          </a:prstGeom>
          <a:noFill/>
        </p:spPr>
        <p:txBody>
          <a:bodyPr wrap="square" lIns="0" rIns="0" tIns="0" bIns="0" anchor="t">
            <a:spAutoFit/>
          </a:bodyPr>
          <a:lstStyle/>
          <a:p>
            <a:pPr algn="l">
              <a:lnSpc>
                <a:spcPct val="100000"/>
              </a:lnSpc>
            </a:pPr>
            <a:r>
              <a:rPr sz="650" b="1" i="0" lang="en-US">
                <a:solidFill>
                  <a:srgbClr val="0B3A5D"/>
                </a:solidFill>
                <a:latin typeface="Segoe UI"/>
              </a:rPr>
              <a:t>Hall 01</a:t>
            </a:r>
          </a:p>
        </p:txBody>
      </p:sp>
      <p:sp>
        <p:nvSpPr>
          <p:cNvPr id="20" name="TextBox 19"/>
          <p:cNvSpPr txBox="1"/>
          <p:nvPr/>
        </p:nvSpPr>
        <p:spPr>
          <a:xfrm>
            <a:off x="2907791" y="3529584"/>
            <a:ext cx="365760"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A12</a:t>
            </a:r>
          </a:p>
        </p:txBody>
      </p:sp>
      <p:sp>
        <p:nvSpPr>
          <p:cNvPr id="21" name="TextBox 20"/>
          <p:cNvSpPr txBox="1"/>
          <p:nvPr/>
        </p:nvSpPr>
        <p:spPr>
          <a:xfrm>
            <a:off x="3328415" y="3529584"/>
            <a:ext cx="1645920"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Paperworks Berlin</a:t>
            </a:r>
          </a:p>
        </p:txBody>
      </p:sp>
      <p:sp>
        <p:nvSpPr>
          <p:cNvPr id="22" name="Rectangle 21"/>
          <p:cNvSpPr/>
          <p:nvPr/>
        </p:nvSpPr>
        <p:spPr>
          <a:xfrm>
            <a:off x="2907791" y="3675888"/>
            <a:ext cx="2084831" cy="45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2907791" y="3712464"/>
            <a:ext cx="365760"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A21</a:t>
            </a:r>
          </a:p>
        </p:txBody>
      </p:sp>
      <p:sp>
        <p:nvSpPr>
          <p:cNvPr id="24" name="TextBox 23"/>
          <p:cNvSpPr txBox="1"/>
          <p:nvPr/>
        </p:nvSpPr>
        <p:spPr>
          <a:xfrm>
            <a:off x="3328415" y="3712464"/>
            <a:ext cx="1645920"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Manga Corner</a:t>
            </a:r>
          </a:p>
        </p:txBody>
      </p:sp>
      <p:sp>
        <p:nvSpPr>
          <p:cNvPr id="25" name="Rectangle 24"/>
          <p:cNvSpPr/>
          <p:nvPr/>
        </p:nvSpPr>
        <p:spPr>
          <a:xfrm>
            <a:off x="2907791" y="3858768"/>
            <a:ext cx="2084831" cy="45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907791" y="3895344"/>
            <a:ext cx="365760"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B04</a:t>
            </a:r>
          </a:p>
        </p:txBody>
      </p:sp>
      <p:sp>
        <p:nvSpPr>
          <p:cNvPr id="27" name="TextBox 26"/>
          <p:cNvSpPr txBox="1"/>
          <p:nvPr/>
        </p:nvSpPr>
        <p:spPr>
          <a:xfrm>
            <a:off x="3328415" y="3895344"/>
            <a:ext cx="1645920" cy="128016"/>
          </a:xfrm>
          <a:prstGeom prst="rect">
            <a:avLst/>
          </a:prstGeom>
          <a:noFill/>
        </p:spPr>
        <p:txBody>
          <a:bodyPr wrap="square" lIns="0" rIns="0" tIns="0" bIns="0" anchor="t">
            <a:spAutoFit/>
          </a:bodyPr>
          <a:lstStyle/>
          <a:p>
            <a:pPr algn="l">
              <a:lnSpc>
                <a:spcPct val="100000"/>
              </a:lnSpc>
            </a:pPr>
            <a:r>
              <a:rPr sz="600" b="0" i="0" lang="en-US">
                <a:solidFill>
                  <a:srgbClr val="1F2933"/>
                </a:solidFill>
                <a:latin typeface="Segoe UI"/>
              </a:rPr>
              <a:t>Studio Northlight</a:t>
            </a:r>
          </a:p>
        </p:txBody>
      </p:sp>
      <p:sp>
        <p:nvSpPr>
          <p:cNvPr id="28" name="Rectangle 27"/>
          <p:cNvSpPr/>
          <p:nvPr/>
        </p:nvSpPr>
        <p:spPr>
          <a:xfrm>
            <a:off x="2907791" y="4041648"/>
            <a:ext cx="2084831" cy="45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2907791" y="4233672"/>
            <a:ext cx="2084831" cy="128016"/>
          </a:xfrm>
          <a:prstGeom prst="rect">
            <a:avLst/>
          </a:prstGeom>
          <a:noFill/>
        </p:spPr>
        <p:txBody>
          <a:bodyPr wrap="square" lIns="0" rIns="0" tIns="0" bIns="0" anchor="t">
            <a:spAutoFit/>
          </a:bodyPr>
          <a:lstStyle/>
          <a:p>
            <a:pPr algn="ctr">
              <a:lnSpc>
                <a:spcPct val="100000"/>
              </a:lnSpc>
            </a:pPr>
            <a:r>
              <a:rPr sz="550" b="0" i="0" lang="en-US">
                <a:solidFill>
                  <a:srgbClr val="6B7A88"/>
                </a:solidFill>
                <a:latin typeface="Segoe UI"/>
              </a:rPr>
              <a:t>Page 1 of 4</a:t>
            </a:r>
          </a:p>
        </p:txBody>
      </p:sp>
      <p:sp>
        <p:nvSpPr>
          <p:cNvPr id="30" name="Oval 29"/>
          <p:cNvSpPr/>
          <p:nvPr/>
        </p:nvSpPr>
        <p:spPr>
          <a:xfrm>
            <a:off x="502920" y="1719072"/>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02920" y="1778508"/>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1</a:t>
            </a:r>
          </a:p>
        </p:txBody>
      </p:sp>
      <p:sp>
        <p:nvSpPr>
          <p:cNvPr id="32" name="Oval 31"/>
          <p:cNvSpPr/>
          <p:nvPr/>
        </p:nvSpPr>
        <p:spPr>
          <a:xfrm>
            <a:off x="557784" y="19293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557784" y="19888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2</a:t>
            </a:r>
          </a:p>
        </p:txBody>
      </p:sp>
      <p:sp>
        <p:nvSpPr>
          <p:cNvPr id="34" name="Oval 33"/>
          <p:cNvSpPr/>
          <p:nvPr/>
        </p:nvSpPr>
        <p:spPr>
          <a:xfrm>
            <a:off x="2276856" y="1929384"/>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2276856" y="1988820"/>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3</a:t>
            </a:r>
          </a:p>
        </p:txBody>
      </p:sp>
      <p:sp>
        <p:nvSpPr>
          <p:cNvPr id="36" name="Oval 35"/>
          <p:cNvSpPr/>
          <p:nvPr/>
        </p:nvSpPr>
        <p:spPr>
          <a:xfrm>
            <a:off x="2478024" y="4160520"/>
            <a:ext cx="274320" cy="274320"/>
          </a:xfrm>
          <a:prstGeom prst="ellipse">
            <a:avLst/>
          </a:prstGeom>
          <a:solidFill>
            <a:srgbClr val="C25708"/>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2478024" y="4219956"/>
            <a:ext cx="274320" cy="164592"/>
          </a:xfrm>
          <a:prstGeom prst="rect">
            <a:avLst/>
          </a:prstGeom>
          <a:noFill/>
        </p:spPr>
        <p:txBody>
          <a:bodyPr wrap="square" lIns="0" rIns="0" tIns="0" bIns="0" anchor="t">
            <a:spAutoFit/>
          </a:bodyPr>
          <a:lstStyle/>
          <a:p>
            <a:pPr algn="ctr">
              <a:lnSpc>
                <a:spcPct val="100000"/>
              </a:lnSpc>
            </a:pPr>
            <a:r>
              <a:rPr sz="1050" b="1" i="0" lang="en-US">
                <a:solidFill>
                  <a:srgbClr val="FFFFFF"/>
                </a:solidFill>
                <a:latin typeface="Segoe UI"/>
              </a:rPr>
              <a:t>4</a:t>
            </a:r>
          </a:p>
        </p:txBody>
      </p:sp>
      <p:sp>
        <p:nvSpPr>
          <p:cNvPr id="38" name="TextBox 37"/>
          <p:cNvSpPr txBox="1"/>
          <p:nvPr/>
        </p:nvSpPr>
        <p:spPr>
          <a:xfrm>
            <a:off x="7744967" y="1353312"/>
            <a:ext cx="3879799" cy="256032"/>
          </a:xfrm>
          <a:prstGeom prst="rect">
            <a:avLst/>
          </a:prstGeom>
          <a:noFill/>
        </p:spPr>
        <p:txBody>
          <a:bodyPr wrap="square" lIns="0" rIns="0" tIns="0" bIns="0" anchor="t">
            <a:spAutoFit/>
          </a:bodyPr>
          <a:lstStyle/>
          <a:p>
            <a:pPr algn="l">
              <a:lnSpc>
                <a:spcPct val="100000"/>
              </a:lnSpc>
            </a:pPr>
            <a:r>
              <a:rPr sz="1300" b="1" i="0" lang="en-US">
                <a:solidFill>
                  <a:srgbClr val="0B3A5D"/>
                </a:solidFill>
                <a:latin typeface="Segoe UI"/>
              </a:rPr>
              <a:t>A window of its own</a:t>
            </a:r>
          </a:p>
        </p:txBody>
      </p:sp>
      <p:sp>
        <p:nvSpPr>
          <p:cNvPr id="39" name="TextBox 38"/>
          <p:cNvSpPr txBox="1"/>
          <p:nvPr/>
        </p:nvSpPr>
        <p:spPr>
          <a:xfrm>
            <a:off x="7744967" y="1737360"/>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1  The notice at the top</a:t>
            </a:r>
          </a:p>
        </p:txBody>
      </p:sp>
      <p:sp>
        <p:nvSpPr>
          <p:cNvPr id="40" name="TextBox 39"/>
          <p:cNvSpPr txBox="1"/>
          <p:nvPr/>
        </p:nvSpPr>
        <p:spPr>
          <a:xfrm>
            <a:off x="7744967" y="1957070"/>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Asks you to switch off headers and footers in the print dialog - the plugin sets the page numbers itself.</a:t>
            </a:r>
          </a:p>
        </p:txBody>
      </p:sp>
      <p:sp>
        <p:nvSpPr>
          <p:cNvPr id="41" name="TextBox 40"/>
          <p:cNvSpPr txBox="1"/>
          <p:nvPr/>
        </p:nvSpPr>
        <p:spPr>
          <a:xfrm>
            <a:off x="7744967" y="2486406"/>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2  Print / Save as PDF</a:t>
            </a:r>
          </a:p>
        </p:txBody>
      </p:sp>
      <p:sp>
        <p:nvSpPr>
          <p:cNvPr id="42" name="TextBox 41"/>
          <p:cNvSpPr txBox="1"/>
          <p:nvPr/>
        </p:nvSpPr>
        <p:spPr>
          <a:xfrm>
            <a:off x="7744967" y="2706116"/>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Opens your browser's print dialog. There you pick “Save as PDF” if you want a file.</a:t>
            </a:r>
          </a:p>
        </p:txBody>
      </p:sp>
      <p:sp>
        <p:nvSpPr>
          <p:cNvPr id="43" name="TextBox 42"/>
          <p:cNvSpPr txBox="1"/>
          <p:nvPr/>
        </p:nvSpPr>
        <p:spPr>
          <a:xfrm>
            <a:off x="7744967" y="3235452"/>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3  Close</a:t>
            </a:r>
          </a:p>
        </p:txBody>
      </p:sp>
      <p:sp>
        <p:nvSpPr>
          <p:cNvPr id="44" name="TextBox 43"/>
          <p:cNvSpPr txBox="1"/>
          <p:nvPr/>
        </p:nvSpPr>
        <p:spPr>
          <a:xfrm>
            <a:off x="7744967" y="3455161"/>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Closes the window again.</a:t>
            </a:r>
          </a:p>
        </p:txBody>
      </p:sp>
      <p:sp>
        <p:nvSpPr>
          <p:cNvPr id="45" name="TextBox 44"/>
          <p:cNvSpPr txBox="1"/>
          <p:nvPr/>
        </p:nvSpPr>
        <p:spPr>
          <a:xfrm>
            <a:off x="7744967" y="3829557"/>
            <a:ext cx="3879799" cy="219456"/>
          </a:xfrm>
          <a:prstGeom prst="rect">
            <a:avLst/>
          </a:prstGeom>
          <a:noFill/>
        </p:spPr>
        <p:txBody>
          <a:bodyPr wrap="square" lIns="0" rIns="0" tIns="0" bIns="0" anchor="t">
            <a:spAutoFit/>
          </a:bodyPr>
          <a:lstStyle/>
          <a:p>
            <a:pPr algn="l">
              <a:lnSpc>
                <a:spcPct val="100000"/>
              </a:lnSpc>
            </a:pPr>
            <a:r>
              <a:rPr sz="1100" b="1" i="0" lang="en-US">
                <a:solidFill>
                  <a:srgbClr val="C25708"/>
                </a:solidFill>
                <a:latin typeface="Segoe UI"/>
              </a:rPr>
              <a:t>4  The page break</a:t>
            </a:r>
          </a:p>
        </p:txBody>
      </p:sp>
      <p:sp>
        <p:nvSpPr>
          <p:cNvPr id="46" name="TextBox 45"/>
          <p:cNvSpPr txBox="1"/>
          <p:nvPr/>
        </p:nvSpPr>
        <p:spPr>
          <a:xfrm>
            <a:off x="7744967" y="4049267"/>
            <a:ext cx="3879799" cy="219456"/>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The plugin works out how much fits on a page and sets the breaks itself.</a:t>
            </a:r>
          </a:p>
        </p:txBody>
      </p:sp>
      <p:sp>
        <p:nvSpPr>
          <p:cNvPr id="47" name="Rectangle 46"/>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Rectangle 47"/>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TextBox 48"/>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0" name="TextBox 49"/>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grey area at the top is not printed. It disappears as soon as the print dialog takes over.</a:t>
            </a:r>
          </a:p>
        </p:txBody>
      </p:sp>
      <p:sp>
        <p:nvSpPr>
          <p:cNvPr id="51" name="Rectangle 50"/>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Printing</a:t>
            </a:r>
          </a:p>
        </p:txBody>
      </p:sp>
      <p:sp>
        <p:nvSpPr>
          <p:cNvPr id="53" name="TextBox 5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137 / 153</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Four settings that change the result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Orientation</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1" i="0" lang="en-US">
                <a:solidFill>
                  <a:srgbClr val="3B4A57"/>
                </a:solidFill>
                <a:latin typeface="Segoe UI"/>
              </a:rPr>
              <a:t>Portrait</a:t>
            </a:r>
            <a:r>
              <a:rPr sz="1050" b="0" i="0" lang="en-US">
                <a:solidFill>
                  <a:srgbClr val="3B4A57"/>
                </a:solidFill>
                <a:latin typeface="Segoe UI"/>
              </a:rPr>
              <a:t> is preset. </a:t>
            </a:r>
            <a:r>
              <a:rPr sz="1050" b="1" i="0" lang="en-US">
                <a:solidFill>
                  <a:srgbClr val="3B4A57"/>
                </a:solidFill>
                <a:latin typeface="Segoe UI"/>
              </a:rPr>
              <a:t>Landscape</a:t>
            </a:r>
            <a:r>
              <a:rPr sz="1050" b="0" i="0" lang="en-US">
                <a:solidFill>
                  <a:srgbClr val="3B4A57"/>
                </a:solidFill>
                <a:latin typeface="Segoe UI"/>
              </a:rPr>
              <a:t> shows wide plans better - and fewer rows on a page.</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Not for booth signs</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Append Type &amp; Categories to name</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“Paperworks Berlin” becomes “Paperworks Berlin | Retailer | Manga, Art prints”.</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Makes the list longer</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Alphabetically Sorted List</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Instead of grouping by location you get one single list from A to Z.</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Good for looking things up</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Show Exhibitor Names on Plan</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Below every booth number in the printed plan stands the exhibitor's name.</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Without the tick only the number</a:t>
            </a:r>
          </a:p>
        </p:txBody>
      </p:sp>
      <p:sp>
        <p:nvSpPr>
          <p:cNvPr id="26" name="Rectangle 2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All four settings apply to the current print only. For the next run you set them again.</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Printing</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138 / 153</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10.6</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The plan in print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Crisp and sharp</a:t>
            </a:r>
          </a:p>
        </p:txBody>
      </p:sp>
      <p:sp>
        <p:nvSpPr>
          <p:cNvPr id="9" name="TextBox 8"/>
          <p:cNvSpPr txBox="1"/>
          <p:nvPr/>
        </p:nvSpPr>
        <p:spPr>
          <a:xfrm>
            <a:off x="768096"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The vector graphic itself is printed - sharp at any size, even as a large poster.</a:t>
            </a:r>
          </a:p>
        </p:txBody>
      </p:sp>
      <p:sp>
        <p:nvSpPr>
          <p:cNvPr id="10" name="TextBox 9"/>
          <p:cNvSpPr txBox="1"/>
          <p:nvPr/>
        </p:nvSpPr>
        <p:spPr>
          <a:xfrm>
            <a:off x="768096"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Not a picture, the plan itself</a:t>
            </a:r>
          </a:p>
        </p:txBody>
      </p:sp>
      <p:sp>
        <p:nvSpPr>
          <p:cNvPr id="11" name="Rounded Rectangle 10"/>
          <p:cNvSpPr/>
          <p:nvPr/>
        </p:nvSpPr>
        <p:spPr>
          <a:xfrm>
            <a:off x="6233007" y="1353312"/>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6233007" y="1353312"/>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434175" y="1591056"/>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Tidy</a:t>
            </a:r>
          </a:p>
        </p:txBody>
      </p:sp>
      <p:sp>
        <p:nvSpPr>
          <p:cNvPr id="14" name="TextBox 13"/>
          <p:cNvSpPr txBox="1"/>
          <p:nvPr/>
        </p:nvSpPr>
        <p:spPr>
          <a:xfrm>
            <a:off x="6434175" y="1882394"/>
            <a:ext cx="4989423" cy="1217421"/>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Overlay cards, notice banners, logos inside the booths and the coloured number badges are left out - they get in the way on paper.</a:t>
            </a:r>
          </a:p>
        </p:txBody>
      </p:sp>
      <p:sp>
        <p:nvSpPr>
          <p:cNvPr id="15" name="TextBox 14"/>
          <p:cNvSpPr txBox="1"/>
          <p:nvPr/>
        </p:nvSpPr>
        <p:spPr>
          <a:xfrm>
            <a:off x="6434175" y="2971800"/>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Only what helps in print</a:t>
            </a:r>
          </a:p>
        </p:txBody>
      </p:sp>
      <p:sp>
        <p:nvSpPr>
          <p:cNvPr id="16" name="Rounded Rectangle 15"/>
          <p:cNvSpPr/>
          <p:nvPr/>
        </p:nvSpPr>
        <p:spPr>
          <a:xfrm>
            <a:off x="566928"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ectangle 16"/>
          <p:cNvSpPr/>
          <p:nvPr/>
        </p:nvSpPr>
        <p:spPr>
          <a:xfrm>
            <a:off x="566928"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768096"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Every booth with its number</a:t>
            </a:r>
          </a:p>
        </p:txBody>
      </p:sp>
      <p:sp>
        <p:nvSpPr>
          <p:cNvPr id="19" name="TextBox 18"/>
          <p:cNvSpPr txBox="1"/>
          <p:nvPr/>
        </p:nvSpPr>
        <p:spPr>
          <a:xfrm>
            <a:off x="768096"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Every booth carries its booth number clearly readable in the middle - even booths that show logo or name online.</a:t>
            </a:r>
          </a:p>
        </p:txBody>
      </p:sp>
      <p:sp>
        <p:nvSpPr>
          <p:cNvPr id="20" name="TextBox 19"/>
          <p:cNvSpPr txBox="1"/>
          <p:nvPr/>
        </p:nvSpPr>
        <p:spPr>
          <a:xfrm>
            <a:off x="768096"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Turned upright where that fits</a:t>
            </a:r>
          </a:p>
        </p:txBody>
      </p:sp>
      <p:sp>
        <p:nvSpPr>
          <p:cNvPr id="21" name="Rounded Rectangle 20"/>
          <p:cNvSpPr/>
          <p:nvPr/>
        </p:nvSpPr>
        <p:spPr>
          <a:xfrm>
            <a:off x="6233007" y="3557015"/>
            <a:ext cx="5391759" cy="1929384"/>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Rectangle 21"/>
          <p:cNvSpPr/>
          <p:nvPr/>
        </p:nvSpPr>
        <p:spPr>
          <a:xfrm>
            <a:off x="6233007" y="3557015"/>
            <a:ext cx="5391759"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434175" y="3794759"/>
            <a:ext cx="4989423"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Campus overview as a table</a:t>
            </a:r>
          </a:p>
        </p:txBody>
      </p:sp>
      <p:sp>
        <p:nvSpPr>
          <p:cNvPr id="24" name="TextBox 23"/>
          <p:cNvSpPr txBox="1"/>
          <p:nvPr/>
        </p:nvSpPr>
        <p:spPr>
          <a:xfrm>
            <a:off x="6434175" y="4086097"/>
            <a:ext cx="4989423" cy="1217422"/>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Below the plan of the grounds you get </a:t>
            </a:r>
            <a:r>
              <a:rPr sz="1050" b="1" i="0" lang="en-US">
                <a:solidFill>
                  <a:srgbClr val="3B4A57"/>
                </a:solidFill>
                <a:latin typeface="Segoe UI"/>
              </a:rPr>
              <a:t>Event Plans &amp; Locations Overview</a:t>
            </a:r>
            <a:r>
              <a:rPr sz="1050" b="0" i="0" lang="en-US">
                <a:solidFill>
                  <a:srgbClr val="3B4A57"/>
                </a:solidFill>
                <a:latin typeface="Segoe UI"/>
              </a:rPr>
              <a:t> instead of a booth list: plan, building and floor, rooms, number of exhibitors.</a:t>
            </a:r>
          </a:p>
        </p:txBody>
      </p:sp>
      <p:sp>
        <p:nvSpPr>
          <p:cNvPr id="25" name="TextBox 24"/>
          <p:cNvSpPr txBox="1"/>
          <p:nvPr/>
        </p:nvSpPr>
        <p:spPr>
          <a:xfrm>
            <a:off x="6434175" y="5175504"/>
            <a:ext cx="4989423"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Plus “Other Assigned Locations”</a:t>
            </a:r>
          </a:p>
        </p:txBody>
      </p:sp>
      <p:sp>
        <p:nvSpPr>
          <p:cNvPr id="26" name="Rectangle 25"/>
          <p:cNvSpPr/>
          <p:nvPr/>
        </p:nvSpPr>
        <p:spPr>
          <a:xfrm>
            <a:off x="566928" y="5687568"/>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5687568"/>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9" name="TextBox 28"/>
          <p:cNvSpPr txBox="1"/>
          <p:nvPr/>
        </p:nvSpPr>
        <p:spPr>
          <a:xfrm>
            <a:off x="1773936" y="5806440"/>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print options only exist in the PRO package. If the PRO licence expires, printing rests with the notice </a:t>
            </a:r>
            <a:r>
              <a:rPr sz="1000" b="1" i="0" lang="en-US">
                <a:solidFill>
                  <a:srgbClr val="2B3844"/>
                </a:solidFill>
                <a:latin typeface="Segoe UI"/>
              </a:rPr>
              <a:t>Renew license</a:t>
            </a:r>
            <a:r>
              <a:rPr sz="1000" b="0" i="0" lang="en-US">
                <a:solidFill>
                  <a:srgbClr val="2B3844"/>
                </a:solidFill>
                <a:latin typeface="Segoe UI"/>
              </a:rPr>
              <a:t>.</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Printing</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139 / 153</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10.7</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you should know about the result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150" b="1" i="0" lang="en-US">
                <a:solidFill>
                  <a:srgbClr val="0B3A5D"/>
                </a:solidFill>
                <a:latin typeface="Segoe UI"/>
              </a:rPr>
              <a:t>Everything is laid out for </a:t>
            </a:r>
            <a:r>
              <a:rPr sz="1150" b="1" i="0" lang="en-US">
                <a:solidFill>
                  <a:srgbClr val="0B3A5D"/>
                </a:solidFill>
                <a:latin typeface="Segoe UI"/>
              </a:rPr>
              <a:t>A4</a:t>
            </a:r>
            <a:r>
              <a:rPr sz="1150" b="1" i="0" lang="en-US">
                <a:solidFill>
                  <a:srgbClr val="0B3A5D"/>
                </a:solidFill>
                <a:latin typeface="Segoe UI"/>
              </a:rPr>
              <a:t>.</a:t>
            </a:r>
          </a:p>
        </p:txBody>
      </p:sp>
      <p:sp>
        <p:nvSpPr>
          <p:cNvPr id="8" name="TextBox 7"/>
          <p:cNvSpPr txBox="1"/>
          <p:nvPr/>
        </p:nvSpPr>
        <p:spPr>
          <a:xfrm>
            <a:off x="841247" y="1589659"/>
            <a:ext cx="10783519" cy="274320"/>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Lists and plans with a 10 mm margin top and bottom, 15 mm left and right; booth signs with no margin.</a:t>
            </a:r>
          </a:p>
        </p:txBody>
      </p:sp>
      <p:sp>
        <p:nvSpPr>
          <p:cNvPr id="9" name="Oval 8"/>
          <p:cNvSpPr/>
          <p:nvPr/>
        </p:nvSpPr>
        <p:spPr>
          <a:xfrm>
            <a:off x="566928" y="209207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000631"/>
            <a:ext cx="10783519" cy="237744"/>
          </a:xfrm>
          <a:prstGeom prst="rect">
            <a:avLst/>
          </a:prstGeom>
          <a:noFill/>
        </p:spPr>
        <p:txBody>
          <a:bodyPr wrap="square" lIns="0" rIns="0" tIns="0" bIns="0" anchor="t">
            <a:spAutoFit/>
          </a:bodyPr>
          <a:lstStyle/>
          <a:p>
            <a:pPr algn="l">
              <a:lnSpc>
                <a:spcPct val="100000"/>
              </a:lnSpc>
            </a:pPr>
            <a:r>
              <a:rPr sz="1150" b="1" i="0" lang="en-US">
                <a:solidFill>
                  <a:srgbClr val="0B3A5D"/>
                </a:solidFill>
                <a:latin typeface="Segoe UI"/>
              </a:rPr>
              <a:t>The page numbers come from the plugin.</a:t>
            </a:r>
          </a:p>
        </p:txBody>
      </p:sp>
      <p:sp>
        <p:nvSpPr>
          <p:cNvPr id="11" name="TextBox 10"/>
          <p:cNvSpPr txBox="1"/>
          <p:nvPr/>
        </p:nvSpPr>
        <p:spPr>
          <a:xfrm>
            <a:off x="841247" y="2236978"/>
            <a:ext cx="10783519" cy="274320"/>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Hence the request to switch off the browser's headers and footers - otherwise there are two numberings on the sheet.</a:t>
            </a:r>
          </a:p>
        </p:txBody>
      </p:sp>
      <p:sp>
        <p:nvSpPr>
          <p:cNvPr id="12" name="Oval 11"/>
          <p:cNvSpPr/>
          <p:nvPr/>
        </p:nvSpPr>
        <p:spPr>
          <a:xfrm>
            <a:off x="566928" y="2739390"/>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647950"/>
            <a:ext cx="10783519" cy="237744"/>
          </a:xfrm>
          <a:prstGeom prst="rect">
            <a:avLst/>
          </a:prstGeom>
          <a:noFill/>
        </p:spPr>
        <p:txBody>
          <a:bodyPr wrap="square" lIns="0" rIns="0" tIns="0" bIns="0" anchor="t">
            <a:spAutoFit/>
          </a:bodyPr>
          <a:lstStyle/>
          <a:p>
            <a:pPr algn="l">
              <a:lnSpc>
                <a:spcPct val="100000"/>
              </a:lnSpc>
            </a:pPr>
            <a:r>
              <a:rPr sz="1150" b="1" i="0" lang="en-US">
                <a:solidFill>
                  <a:srgbClr val="0B3A5D"/>
                </a:solidFill>
                <a:latin typeface="Segoe UI"/>
              </a:rPr>
              <a:t>Exhibitors without a location appear under </a:t>
            </a:r>
            <a:r>
              <a:rPr sz="1150" b="1" i="0" lang="en-US">
                <a:solidFill>
                  <a:srgbClr val="0B3A5D"/>
                </a:solidFill>
                <a:latin typeface="Segoe UI"/>
              </a:rPr>
              <a:t>Unassigned Location</a:t>
            </a:r>
            <a:r>
              <a:rPr sz="1150" b="1" i="0" lang="en-US">
                <a:solidFill>
                  <a:srgbClr val="0B3A5D"/>
                </a:solidFill>
                <a:latin typeface="Segoe UI"/>
              </a:rPr>
              <a:t>.</a:t>
            </a:r>
          </a:p>
        </p:txBody>
      </p:sp>
      <p:sp>
        <p:nvSpPr>
          <p:cNvPr id="14" name="TextBox 13"/>
          <p:cNvSpPr txBox="1"/>
          <p:nvPr/>
        </p:nvSpPr>
        <p:spPr>
          <a:xfrm>
            <a:off x="841247" y="2884297"/>
            <a:ext cx="10783519" cy="274320"/>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That way nobody gets lost, even while the location is still missing.</a:t>
            </a:r>
          </a:p>
        </p:txBody>
      </p:sp>
      <p:sp>
        <p:nvSpPr>
          <p:cNvPr id="15" name="Oval 14"/>
          <p:cNvSpPr/>
          <p:nvPr/>
        </p:nvSpPr>
        <p:spPr>
          <a:xfrm>
            <a:off x="566928" y="338670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295269"/>
            <a:ext cx="10783519" cy="237744"/>
          </a:xfrm>
          <a:prstGeom prst="rect">
            <a:avLst/>
          </a:prstGeom>
          <a:noFill/>
        </p:spPr>
        <p:txBody>
          <a:bodyPr wrap="square" lIns="0" rIns="0" tIns="0" bIns="0" anchor="t">
            <a:spAutoFit/>
          </a:bodyPr>
          <a:lstStyle/>
          <a:p>
            <a:pPr algn="l">
              <a:lnSpc>
                <a:spcPct val="100000"/>
              </a:lnSpc>
            </a:pPr>
            <a:r>
              <a:rPr sz="1150" b="1" i="0" lang="en-US">
                <a:solidFill>
                  <a:srgbClr val="0B3A5D"/>
                </a:solidFill>
                <a:latin typeface="Segoe UI"/>
              </a:rPr>
              <a:t>The columns are </a:t>
            </a:r>
            <a:r>
              <a:rPr sz="1150" b="1" i="0" lang="en-US">
                <a:solidFill>
                  <a:srgbClr val="0B3A5D"/>
                </a:solidFill>
                <a:latin typeface="Segoe UI"/>
              </a:rPr>
              <a:t>Stand ID</a:t>
            </a:r>
            <a:r>
              <a:rPr sz="1150" b="1" i="0" lang="en-US">
                <a:solidFill>
                  <a:srgbClr val="0B3A5D"/>
                </a:solidFill>
                <a:latin typeface="Segoe UI"/>
              </a:rPr>
              <a:t> and </a:t>
            </a:r>
            <a:r>
              <a:rPr sz="1150" b="1" i="0" lang="en-US">
                <a:solidFill>
                  <a:srgbClr val="0B3A5D"/>
                </a:solidFill>
                <a:latin typeface="Segoe UI"/>
              </a:rPr>
              <a:t>Exhibitor Name</a:t>
            </a:r>
            <a:r>
              <a:rPr sz="1150" b="1" i="0" lang="en-US">
                <a:solidFill>
                  <a:srgbClr val="0B3A5D"/>
                </a:solidFill>
                <a:latin typeface="Segoe UI"/>
              </a:rPr>
              <a:t>, the extra list </a:t>
            </a:r>
            <a:r>
              <a:rPr sz="1150" b="1" i="0" lang="en-US">
                <a:solidFill>
                  <a:srgbClr val="0B3A5D"/>
                </a:solidFill>
                <a:latin typeface="Segoe UI"/>
              </a:rPr>
              <a:t>All Exhibitors (A-Z)</a:t>
            </a:r>
            <a:r>
              <a:rPr sz="1150" b="1" i="0" lang="en-US">
                <a:solidFill>
                  <a:srgbClr val="0B3A5D"/>
                </a:solidFill>
                <a:latin typeface="Segoe UI"/>
              </a:rPr>
              <a:t>.</a:t>
            </a:r>
          </a:p>
        </p:txBody>
      </p:sp>
      <p:sp>
        <p:nvSpPr>
          <p:cNvPr id="17" name="TextBox 16"/>
          <p:cNvSpPr txBox="1"/>
          <p:nvPr/>
        </p:nvSpPr>
        <p:spPr>
          <a:xfrm>
            <a:off x="841247" y="3531616"/>
            <a:ext cx="10783519" cy="274320"/>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Only the window title “Standschilder” is fixed - in German.</a:t>
            </a:r>
          </a:p>
        </p:txBody>
      </p:sp>
      <p:sp>
        <p:nvSpPr>
          <p:cNvPr id="18" name="Oval 17"/>
          <p:cNvSpPr/>
          <p:nvPr/>
        </p:nvSpPr>
        <p:spPr>
          <a:xfrm>
            <a:off x="566928" y="4034028"/>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41247" y="3942588"/>
            <a:ext cx="10783519" cy="237744"/>
          </a:xfrm>
          <a:prstGeom prst="rect">
            <a:avLst/>
          </a:prstGeom>
          <a:noFill/>
        </p:spPr>
        <p:txBody>
          <a:bodyPr wrap="square" lIns="0" rIns="0" tIns="0" bIns="0" anchor="t">
            <a:spAutoFit/>
          </a:bodyPr>
          <a:lstStyle/>
          <a:p>
            <a:pPr algn="l">
              <a:lnSpc>
                <a:spcPct val="100000"/>
              </a:lnSpc>
            </a:pPr>
            <a:r>
              <a:rPr sz="1150" b="1" i="0" lang="en-US">
                <a:solidFill>
                  <a:srgbClr val="0B3A5D"/>
                </a:solidFill>
                <a:latin typeface="Segoe UI"/>
              </a:rPr>
              <a:t>If there is no hall plan, the view says so explicitly.</a:t>
            </a:r>
          </a:p>
        </p:txBody>
      </p:sp>
      <p:sp>
        <p:nvSpPr>
          <p:cNvPr id="20" name="TextBox 19"/>
          <p:cNvSpPr txBox="1"/>
          <p:nvPr/>
        </p:nvSpPr>
        <p:spPr>
          <a:xfrm>
            <a:off x="841247" y="4178935"/>
            <a:ext cx="10783519" cy="274320"/>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“No hall plans available for this event.”</a:t>
            </a:r>
          </a:p>
        </p:txBody>
      </p:sp>
      <p:sp>
        <p:nvSpPr>
          <p:cNvPr id="21" name="Oval 20"/>
          <p:cNvSpPr/>
          <p:nvPr/>
        </p:nvSpPr>
        <p:spPr>
          <a:xfrm>
            <a:off x="566928" y="4681347"/>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841247" y="4589907"/>
            <a:ext cx="10783519" cy="237744"/>
          </a:xfrm>
          <a:prstGeom prst="rect">
            <a:avLst/>
          </a:prstGeom>
          <a:noFill/>
        </p:spPr>
        <p:txBody>
          <a:bodyPr wrap="square" lIns="0" rIns="0" tIns="0" bIns="0" anchor="t">
            <a:spAutoFit/>
          </a:bodyPr>
          <a:lstStyle/>
          <a:p>
            <a:pPr algn="l">
              <a:lnSpc>
                <a:spcPct val="100000"/>
              </a:lnSpc>
            </a:pPr>
            <a:r>
              <a:rPr sz="1150" b="1" i="0" lang="en-US">
                <a:solidFill>
                  <a:srgbClr val="0B3A5D"/>
                </a:solidFill>
                <a:latin typeface="Segoe UI"/>
              </a:rPr>
              <a:t>Every exhibitor of the event is always printed.</a:t>
            </a:r>
          </a:p>
        </p:txBody>
      </p:sp>
      <p:sp>
        <p:nvSpPr>
          <p:cNvPr id="23" name="TextBox 22"/>
          <p:cNvSpPr txBox="1"/>
          <p:nvPr/>
        </p:nvSpPr>
        <p:spPr>
          <a:xfrm>
            <a:off x="841247" y="4826254"/>
            <a:ext cx="10783519" cy="274320"/>
          </a:xfrm>
          <a:prstGeom prst="rect">
            <a:avLst/>
          </a:prstGeom>
          <a:noFill/>
        </p:spPr>
        <p:txBody>
          <a:bodyPr wrap="square" lIns="0" rIns="0" tIns="0" bIns="0" anchor="t">
            <a:spAutoFit/>
          </a:bodyPr>
          <a:lstStyle/>
          <a:p>
            <a:pPr algn="l">
              <a:lnSpc>
                <a:spcPct val="122000"/>
              </a:lnSpc>
            </a:pPr>
            <a:r>
              <a:rPr sz="1000" b="0" i="0" lang="en-US">
                <a:solidFill>
                  <a:srgbClr val="3B4A57"/>
                </a:solidFill>
                <a:latin typeface="Segoe UI"/>
              </a:rPr>
              <a:t>Selecting individual exhibitors is not provided for.</a:t>
            </a:r>
          </a:p>
        </p:txBody>
      </p:sp>
      <p:sp>
        <p:nvSpPr>
          <p:cNvPr id="24" name="Rectangle 23"/>
          <p:cNvSpPr/>
          <p:nvPr/>
        </p:nvSpPr>
        <p:spPr>
          <a:xfrm>
            <a:off x="566928" y="5650992"/>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566928" y="5650992"/>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7" name="TextBox 26"/>
          <p:cNvSpPr txBox="1"/>
          <p:nvPr/>
        </p:nvSpPr>
        <p:spPr>
          <a:xfrm>
            <a:off x="1773936" y="5769864"/>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If you want to print only part of it, the print dialog helps: there you can give a page range.</a:t>
            </a:r>
          </a:p>
        </p:txBody>
      </p:sp>
      <p:sp>
        <p:nvSpPr>
          <p:cNvPr id="28" name="Rectangle 27"/>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Printing</a:t>
            </a:r>
          </a:p>
        </p:txBody>
      </p:sp>
      <p:sp>
        <p:nvSpPr>
          <p:cNvPr id="30" name="TextBox 29"/>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140 / 153</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CHAPTER 10.8</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Before you go to the print shop</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08076"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8" name="TextBox 7"/>
          <p:cNvSpPr txBox="1"/>
          <p:nvPr/>
        </p:nvSpPr>
        <p:spPr>
          <a:xfrm>
            <a:off x="914400"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exhibitor has a </a:t>
            </a:r>
            <a:r>
              <a:rPr sz="1150" b="1" i="0" lang="en-US">
                <a:solidFill>
                  <a:srgbClr val="2B3844"/>
                </a:solidFill>
                <a:latin typeface="Segoe UI"/>
              </a:rPr>
              <a:t>booth number</a:t>
            </a:r>
            <a:r>
              <a:rPr sz="1150" b="0" i="0" lang="en-US">
                <a:solidFill>
                  <a:srgbClr val="2B3844"/>
                </a:solidFill>
                <a:latin typeface="Segoe UI"/>
              </a:rPr>
              <a:t>.</a:t>
            </a:r>
          </a:p>
        </p:txBody>
      </p:sp>
      <p:sp>
        <p:nvSpPr>
          <p:cNvPr id="9" name="Rounded Rectangle 8"/>
          <p:cNvSpPr/>
          <p:nvPr/>
        </p:nvSpPr>
        <p:spPr>
          <a:xfrm>
            <a:off x="566928"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08076"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1" name="TextBox 10"/>
          <p:cNvSpPr txBox="1"/>
          <p:nvPr/>
        </p:nvSpPr>
        <p:spPr>
          <a:xfrm>
            <a:off x="914400" y="1684020"/>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Every exhibitor has a </a:t>
            </a:r>
            <a:r>
              <a:rPr sz="1150" b="1" i="0" lang="en-US">
                <a:solidFill>
                  <a:srgbClr val="2B3844"/>
                </a:solidFill>
                <a:latin typeface="Segoe UI"/>
              </a:rPr>
              <a:t>location</a:t>
            </a:r>
            <a:r>
              <a:rPr sz="1150" b="0" i="0" lang="en-US">
                <a:solidFill>
                  <a:srgbClr val="2B3844"/>
                </a:solidFill>
                <a:latin typeface="Segoe UI"/>
              </a:rPr>
              <a:t>.</a:t>
            </a:r>
          </a:p>
        </p:txBody>
      </p:sp>
      <p:sp>
        <p:nvSpPr>
          <p:cNvPr id="12" name="Rounded Rectangle 11"/>
          <p:cNvSpPr/>
          <p:nvPr/>
        </p:nvSpPr>
        <p:spPr>
          <a:xfrm>
            <a:off x="566928"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08076"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4" name="TextBox 13"/>
          <p:cNvSpPr txBox="1"/>
          <p:nvPr/>
        </p:nvSpPr>
        <p:spPr>
          <a:xfrm>
            <a:off x="914400"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hall plans</a:t>
            </a:r>
            <a:r>
              <a:rPr sz="1150" b="0" i="0" lang="en-US">
                <a:solidFill>
                  <a:srgbClr val="2B3844"/>
                </a:solidFill>
                <a:latin typeface="Segoe UI"/>
              </a:rPr>
              <a:t> are uploaded and named.</a:t>
            </a:r>
          </a:p>
        </p:txBody>
      </p:sp>
      <p:sp>
        <p:nvSpPr>
          <p:cNvPr id="15" name="Rounded Rectangle 14"/>
          <p:cNvSpPr/>
          <p:nvPr/>
        </p:nvSpPr>
        <p:spPr>
          <a:xfrm>
            <a:off x="566928"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08076"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17" name="TextBox 16"/>
          <p:cNvSpPr txBox="1"/>
          <p:nvPr/>
        </p:nvSpPr>
        <p:spPr>
          <a:xfrm>
            <a:off x="914400"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right </a:t>
            </a:r>
            <a:r>
              <a:rPr sz="1150" b="1" i="0" lang="en-US">
                <a:solidFill>
                  <a:srgbClr val="2B3844"/>
                </a:solidFill>
                <a:latin typeface="Segoe UI"/>
              </a:rPr>
              <a:t>content</a:t>
            </a:r>
            <a:r>
              <a:rPr sz="1150" b="0" i="0" lang="en-US">
                <a:solidFill>
                  <a:srgbClr val="2B3844"/>
                </a:solidFill>
                <a:latin typeface="Segoe UI"/>
              </a:rPr>
              <a:t> has been chosen.</a:t>
            </a:r>
          </a:p>
        </p:txBody>
      </p:sp>
      <p:sp>
        <p:nvSpPr>
          <p:cNvPr id="18" name="Rounded Rectangle 17"/>
          <p:cNvSpPr/>
          <p:nvPr/>
        </p:nvSpPr>
        <p:spPr>
          <a:xfrm>
            <a:off x="6301587" y="1353312"/>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342735" y="1376172"/>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0" name="TextBox 19"/>
          <p:cNvSpPr txBox="1"/>
          <p:nvPr/>
        </p:nvSpPr>
        <p:spPr>
          <a:xfrm>
            <a:off x="6649059" y="1362456"/>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a:t>
            </a:r>
            <a:r>
              <a:rPr sz="1150" b="1" i="0" lang="en-US">
                <a:solidFill>
                  <a:srgbClr val="2B3844"/>
                </a:solidFill>
                <a:latin typeface="Segoe UI"/>
              </a:rPr>
              <a:t>orientation</a:t>
            </a:r>
            <a:r>
              <a:rPr sz="1150" b="0" i="0" lang="en-US">
                <a:solidFill>
                  <a:srgbClr val="2B3844"/>
                </a:solidFill>
                <a:latin typeface="Segoe UI"/>
              </a:rPr>
              <a:t> matches the paper format.</a:t>
            </a:r>
          </a:p>
        </p:txBody>
      </p:sp>
      <p:sp>
        <p:nvSpPr>
          <p:cNvPr id="21" name="Rounded Rectangle 20"/>
          <p:cNvSpPr/>
          <p:nvPr/>
        </p:nvSpPr>
        <p:spPr>
          <a:xfrm>
            <a:off x="6301587" y="1674876"/>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42735" y="1697736"/>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3" name="TextBox 22"/>
          <p:cNvSpPr txBox="1"/>
          <p:nvPr/>
        </p:nvSpPr>
        <p:spPr>
          <a:xfrm>
            <a:off x="6649059" y="1684020"/>
            <a:ext cx="4975707" cy="237744"/>
          </a:xfrm>
          <a:prstGeom prst="rect">
            <a:avLst/>
          </a:prstGeom>
          <a:noFill/>
        </p:spPr>
        <p:txBody>
          <a:bodyPr wrap="square" lIns="0" rIns="0" tIns="0" bIns="0" anchor="t">
            <a:spAutoFit/>
          </a:bodyPr>
          <a:lstStyle/>
          <a:p>
            <a:pPr algn="l">
              <a:lnSpc>
                <a:spcPct val="120000"/>
              </a:lnSpc>
            </a:pPr>
            <a:r>
              <a:rPr sz="1150" b="1" i="0" lang="en-US">
                <a:solidFill>
                  <a:srgbClr val="2B3844"/>
                </a:solidFill>
                <a:latin typeface="Segoe UI"/>
              </a:rPr>
              <a:t>Headers and footers are switched off</a:t>
            </a:r>
            <a:r>
              <a:rPr sz="1150" b="0" i="0" lang="en-US">
                <a:solidFill>
                  <a:srgbClr val="2B3844"/>
                </a:solidFill>
                <a:latin typeface="Segoe UI"/>
              </a:rPr>
              <a:t> in the print dialog.</a:t>
            </a:r>
          </a:p>
        </p:txBody>
      </p:sp>
      <p:sp>
        <p:nvSpPr>
          <p:cNvPr id="24" name="Rounded Rectangle 23"/>
          <p:cNvSpPr/>
          <p:nvPr/>
        </p:nvSpPr>
        <p:spPr>
          <a:xfrm>
            <a:off x="6301587" y="1996440"/>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342735" y="2019300"/>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6" name="TextBox 25"/>
          <p:cNvSpPr txBox="1"/>
          <p:nvPr/>
        </p:nvSpPr>
        <p:spPr>
          <a:xfrm>
            <a:off x="6649059" y="2005584"/>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The page breaks have been checked in the preview.</a:t>
            </a:r>
          </a:p>
        </p:txBody>
      </p:sp>
      <p:sp>
        <p:nvSpPr>
          <p:cNvPr id="27" name="Rounded Rectangle 26"/>
          <p:cNvSpPr/>
          <p:nvPr/>
        </p:nvSpPr>
        <p:spPr>
          <a:xfrm>
            <a:off x="6301587" y="2318004"/>
            <a:ext cx="219456" cy="219456"/>
          </a:xfrm>
          <a:prstGeom prst="roundRect">
            <a:avLst>
              <a:gd name="adj" fmla="val 15000"/>
            </a:avLst>
          </a:prstGeom>
          <a:solidFill>
            <a:srgbClr val="FFFFFF"/>
          </a:solidFill>
          <a:ln w="17780">
            <a:solidFill>
              <a:srgbClr val="1E8E5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42735" y="2340864"/>
            <a:ext cx="182880" cy="182880"/>
          </a:xfrm>
          <a:prstGeom prst="rect">
            <a:avLst/>
          </a:prstGeom>
          <a:noFill/>
        </p:spPr>
        <p:txBody>
          <a:bodyPr wrap="square" lIns="0" rIns="0" tIns="0" bIns="0" anchor="t">
            <a:spAutoFit/>
          </a:bodyPr>
          <a:lstStyle/>
          <a:p>
            <a:pPr algn="l">
              <a:lnSpc>
                <a:spcPct val="100000"/>
              </a:lnSpc>
            </a:pPr>
            <a:r>
              <a:rPr sz="1000" b="1" i="0" lang="en-US">
                <a:solidFill>
                  <a:srgbClr val="1E8E5A"/>
                </a:solidFill>
                <a:latin typeface="Segoe UI"/>
              </a:rPr>
              <a:t>L</a:t>
            </a:r>
          </a:p>
        </p:txBody>
      </p:sp>
      <p:sp>
        <p:nvSpPr>
          <p:cNvPr id="29" name="TextBox 28"/>
          <p:cNvSpPr txBox="1"/>
          <p:nvPr/>
        </p:nvSpPr>
        <p:spPr>
          <a:xfrm>
            <a:off x="6649059" y="2327148"/>
            <a:ext cx="4975707" cy="237744"/>
          </a:xfrm>
          <a:prstGeom prst="rect">
            <a:avLst/>
          </a:prstGeom>
          <a:noFill/>
        </p:spPr>
        <p:txBody>
          <a:bodyPr wrap="square" lIns="0" rIns="0" tIns="0" bIns="0" anchor="t">
            <a:spAutoFit/>
          </a:bodyPr>
          <a:lstStyle/>
          <a:p>
            <a:pPr algn="l">
              <a:lnSpc>
                <a:spcPct val="120000"/>
              </a:lnSpc>
            </a:pPr>
            <a:r>
              <a:rPr sz="1150" b="0" i="0" lang="en-US">
                <a:solidFill>
                  <a:srgbClr val="2B3844"/>
                </a:solidFill>
                <a:latin typeface="Segoe UI"/>
              </a:rPr>
              <a:t>For booth signs: </a:t>
            </a:r>
            <a:r>
              <a:rPr sz="1150" b="1" i="0" lang="en-US">
                <a:solidFill>
                  <a:srgbClr val="2B3844"/>
                </a:solidFill>
                <a:latin typeface="Segoe UI"/>
              </a:rPr>
              <a:t>border colour</a:t>
            </a:r>
            <a:r>
              <a:rPr sz="1150" b="0" i="0" lang="en-US">
                <a:solidFill>
                  <a:srgbClr val="2B3844"/>
                </a:solidFill>
                <a:latin typeface="Segoe UI"/>
              </a:rPr>
              <a:t>, </a:t>
            </a:r>
            <a:r>
              <a:rPr sz="1150" b="1" i="0" lang="en-US">
                <a:solidFill>
                  <a:srgbClr val="2B3844"/>
                </a:solidFill>
                <a:latin typeface="Segoe UI"/>
              </a:rPr>
              <a:t>box colour</a:t>
            </a:r>
            <a:r>
              <a:rPr sz="1150" b="0" i="0" lang="en-US">
                <a:solidFill>
                  <a:srgbClr val="2B3844"/>
                </a:solidFill>
                <a:latin typeface="Segoe UI"/>
              </a:rPr>
              <a:t> and </a:t>
            </a:r>
            <a:r>
              <a:rPr sz="1150" b="1" i="0" lang="en-US">
                <a:solidFill>
                  <a:srgbClr val="2B3844"/>
                </a:solidFill>
                <a:latin typeface="Segoe UI"/>
              </a:rPr>
              <a:t>logo</a:t>
            </a:r>
            <a:r>
              <a:rPr sz="1150" b="0" i="0" lang="en-US">
                <a:solidFill>
                  <a:srgbClr val="2B3844"/>
                </a:solidFill>
                <a:latin typeface="Segoe UI"/>
              </a:rPr>
              <a:t> are set.</a:t>
            </a:r>
          </a:p>
        </p:txBody>
      </p:sp>
      <p:sp>
        <p:nvSpPr>
          <p:cNvPr id="30" name="Rectangle 29"/>
          <p:cNvSpPr/>
          <p:nvPr/>
        </p:nvSpPr>
        <p:spPr>
          <a:xfrm>
            <a:off x="566928" y="576072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576072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49808" y="587959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33" name="TextBox 32"/>
          <p:cNvSpPr txBox="1"/>
          <p:nvPr/>
        </p:nvSpPr>
        <p:spPr>
          <a:xfrm>
            <a:off x="1773936" y="587959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dashboard answers the first two points in seconds: the cards </a:t>
            </a:r>
            <a:r>
              <a:rPr sz="1000" b="1" i="0" lang="en-US">
                <a:solidFill>
                  <a:srgbClr val="2B3844"/>
                </a:solidFill>
                <a:latin typeface="Segoe UI"/>
              </a:rPr>
              <a:t>Missing Booth #</a:t>
            </a:r>
            <a:r>
              <a:rPr sz="1000" b="0" i="0" lang="en-US">
                <a:solidFill>
                  <a:srgbClr val="2B3844"/>
                </a:solidFill>
                <a:latin typeface="Segoe UI"/>
              </a:rPr>
              <a:t> and </a:t>
            </a:r>
            <a:r>
              <a:rPr sz="1000" b="1" i="0" lang="en-US">
                <a:solidFill>
                  <a:srgbClr val="2B3844"/>
                </a:solidFill>
                <a:latin typeface="Segoe UI"/>
              </a:rPr>
              <a:t>Unassigned Hall</a:t>
            </a:r>
            <a:r>
              <a:rPr sz="1000" b="0" i="0" lang="en-US">
                <a:solidFill>
                  <a:srgbClr val="2B3844"/>
                </a:solidFill>
                <a:latin typeface="Segoe UI"/>
              </a:rPr>
              <a:t> should read zero.</a:t>
            </a:r>
          </a:p>
        </p:txBody>
      </p:sp>
      <p:sp>
        <p:nvSpPr>
          <p:cNvPr id="34" name="Rectangle 3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10 · Printing</a:t>
            </a:r>
          </a:p>
        </p:txBody>
      </p:sp>
      <p:sp>
        <p:nvSpPr>
          <p:cNvPr id="36" name="TextBox 3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141 / 153</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Rectangle 2"/>
          <p:cNvSpPr/>
          <p:nvPr/>
        </p:nvSpPr>
        <p:spPr>
          <a:xfrm>
            <a:off x="0" y="0"/>
            <a:ext cx="12191695" cy="68580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0"/>
            <a:ext cx="274320" cy="6858000"/>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0"/>
            <a:ext cx="274320" cy="2331720"/>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1051560" y="1691640"/>
            <a:ext cx="2743200" cy="1554480"/>
          </a:xfrm>
          <a:prstGeom prst="rect">
            <a:avLst/>
          </a:prstGeom>
          <a:noFill/>
        </p:spPr>
        <p:txBody>
          <a:bodyPr wrap="square" lIns="0" rIns="0" tIns="0" bIns="0" anchor="t">
            <a:spAutoFit/>
          </a:bodyPr>
          <a:lstStyle/>
          <a:p>
            <a:pPr algn="l">
              <a:lnSpc>
                <a:spcPct val="100000"/>
              </a:lnSpc>
            </a:pPr>
            <a:r>
              <a:rPr sz="10000" b="1" i="0" lang="en-US">
                <a:solidFill>
                  <a:srgbClr val="CDDFEE"/>
                </a:solidFill>
                <a:latin typeface="Segoe UI"/>
              </a:rPr>
              <a:t>A</a:t>
            </a:r>
          </a:p>
        </p:txBody>
      </p:sp>
      <p:sp>
        <p:nvSpPr>
          <p:cNvPr id="7" name="TextBox 6"/>
          <p:cNvSpPr txBox="1"/>
          <p:nvPr/>
        </p:nvSpPr>
        <p:spPr>
          <a:xfrm>
            <a:off x="1051560" y="2971800"/>
            <a:ext cx="6766560" cy="822960"/>
          </a:xfrm>
          <a:prstGeom prst="rect">
            <a:avLst/>
          </a:prstGeom>
          <a:noFill/>
        </p:spPr>
        <p:txBody>
          <a:bodyPr wrap="square" lIns="0" rIns="0" tIns="0" bIns="0" anchor="t">
            <a:spAutoFit/>
          </a:bodyPr>
          <a:lstStyle/>
          <a:p>
            <a:pPr algn="l">
              <a:lnSpc>
                <a:spcPct val="106000"/>
              </a:lnSpc>
            </a:pPr>
            <a:r>
              <a:rPr sz="3200" b="1" i="0" lang="en-US">
                <a:solidFill>
                  <a:srgbClr val="0B3A5D"/>
                </a:solidFill>
                <a:latin typeface="Segoe UI"/>
              </a:rPr>
              <a:t>Appendix</a:t>
            </a:r>
          </a:p>
        </p:txBody>
      </p:sp>
      <p:sp>
        <p:nvSpPr>
          <p:cNvPr id="8" name="TextBox 7"/>
          <p:cNvSpPr txBox="1"/>
          <p:nvPr/>
        </p:nvSpPr>
        <p:spPr>
          <a:xfrm>
            <a:off x="1051560" y="3977639"/>
            <a:ext cx="6400800" cy="822960"/>
          </a:xfrm>
          <a:prstGeom prst="rect">
            <a:avLst/>
          </a:prstGeom>
          <a:noFill/>
        </p:spPr>
        <p:txBody>
          <a:bodyPr wrap="square" lIns="0" rIns="0" tIns="0" bIns="0" anchor="t">
            <a:spAutoFit/>
          </a:bodyPr>
          <a:lstStyle/>
          <a:p>
            <a:pPr algn="l">
              <a:lnSpc>
                <a:spcPct val="130000"/>
              </a:lnSpc>
            </a:pPr>
            <a:r>
              <a:rPr sz="1300" b="0" i="0" lang="en-US">
                <a:solidFill>
                  <a:srgbClr val="4A5D6E"/>
                </a:solidFill>
                <a:latin typeface="Segoe UI"/>
              </a:rPr>
              <a:t>To look things up: permissions, building blocks, common questions and a schedule.</a:t>
            </a:r>
          </a:p>
        </p:txBody>
      </p:sp>
      <p:sp>
        <p:nvSpPr>
          <p:cNvPr id="9" name="Rectangle 8"/>
          <p:cNvSpPr/>
          <p:nvPr/>
        </p:nvSpPr>
        <p:spPr>
          <a:xfrm>
            <a:off x="7434072" y="1783080"/>
            <a:ext cx="32004" cy="2779776"/>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7342632" y="192024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2" name="TextBox 11"/>
          <p:cNvSpPr txBox="1"/>
          <p:nvPr/>
        </p:nvSpPr>
        <p:spPr>
          <a:xfrm>
            <a:off x="7818120" y="190652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Who may do what</a:t>
            </a:r>
          </a:p>
        </p:txBody>
      </p:sp>
      <p:sp>
        <p:nvSpPr>
          <p:cNvPr id="13" name="Oval 12"/>
          <p:cNvSpPr/>
          <p:nvPr/>
        </p:nvSpPr>
        <p:spPr>
          <a:xfrm>
            <a:off x="7342632" y="230428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5" name="TextBox 14"/>
          <p:cNvSpPr txBox="1"/>
          <p:nvPr/>
        </p:nvSpPr>
        <p:spPr>
          <a:xfrm>
            <a:off x="7818120" y="229057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Packages BASIC and PRO</a:t>
            </a:r>
          </a:p>
        </p:txBody>
      </p:sp>
      <p:sp>
        <p:nvSpPr>
          <p:cNvPr id="16" name="Oval 15"/>
          <p:cNvSpPr/>
          <p:nvPr/>
        </p:nvSpPr>
        <p:spPr>
          <a:xfrm>
            <a:off x="7342632" y="2688336"/>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18" name="TextBox 17"/>
          <p:cNvSpPr txBox="1"/>
          <p:nvPr/>
        </p:nvSpPr>
        <p:spPr>
          <a:xfrm>
            <a:off x="7818120" y="2674620"/>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building block for the list</a:t>
            </a:r>
          </a:p>
        </p:txBody>
      </p:sp>
      <p:sp>
        <p:nvSpPr>
          <p:cNvPr id="19" name="Oval 18"/>
          <p:cNvSpPr/>
          <p:nvPr/>
        </p:nvSpPr>
        <p:spPr>
          <a:xfrm>
            <a:off x="7342632" y="3072384"/>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1" name="TextBox 20"/>
          <p:cNvSpPr txBox="1"/>
          <p:nvPr/>
        </p:nvSpPr>
        <p:spPr>
          <a:xfrm>
            <a:off x="7818120" y="3058668"/>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building block for the plan</a:t>
            </a:r>
          </a:p>
        </p:txBody>
      </p:sp>
      <p:sp>
        <p:nvSpPr>
          <p:cNvPr id="22" name="Oval 21"/>
          <p:cNvSpPr/>
          <p:nvPr/>
        </p:nvSpPr>
        <p:spPr>
          <a:xfrm>
            <a:off x="7342632" y="3456432"/>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4" name="TextBox 23"/>
          <p:cNvSpPr txBox="1"/>
          <p:nvPr/>
        </p:nvSpPr>
        <p:spPr>
          <a:xfrm>
            <a:off x="7818120" y="3442716"/>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Common questions</a:t>
            </a:r>
          </a:p>
        </p:txBody>
      </p:sp>
      <p:sp>
        <p:nvSpPr>
          <p:cNvPr id="25" name="Oval 24"/>
          <p:cNvSpPr/>
          <p:nvPr/>
        </p:nvSpPr>
        <p:spPr>
          <a:xfrm>
            <a:off x="7342632" y="3840480"/>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27" name="TextBox 26"/>
          <p:cNvSpPr txBox="1"/>
          <p:nvPr/>
        </p:nvSpPr>
        <p:spPr>
          <a:xfrm>
            <a:off x="7818120" y="3826764"/>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The schedule</a:t>
            </a:r>
          </a:p>
        </p:txBody>
      </p:sp>
      <p:sp>
        <p:nvSpPr>
          <p:cNvPr id="28" name="Oval 27"/>
          <p:cNvSpPr/>
          <p:nvPr/>
        </p:nvSpPr>
        <p:spPr>
          <a:xfrm>
            <a:off x="7342632" y="4224528"/>
            <a:ext cx="201168" cy="201168"/>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7342632" y="1952243"/>
            <a:ext cx="201168" cy="164592"/>
          </a:xfrm>
          <a:prstGeom prst="rect">
            <a:avLst/>
          </a:prstGeom>
          <a:noFill/>
        </p:spPr>
        <p:txBody>
          <a:bodyPr wrap="square" lIns="0" rIns="0" tIns="0" bIns="0" anchor="t">
            <a:spAutoFit/>
          </a:bodyPr>
          <a:lstStyle/>
          <a:p>
            <a:pPr algn="l">
              <a:lnSpc>
                <a:spcPct val="100000"/>
              </a:lnSpc>
            </a:pPr>
          </a:p>
        </p:txBody>
      </p:sp>
      <p:sp>
        <p:nvSpPr>
          <p:cNvPr id="30" name="TextBox 29"/>
          <p:cNvSpPr txBox="1"/>
          <p:nvPr/>
        </p:nvSpPr>
        <p:spPr>
          <a:xfrm>
            <a:off x="7818120" y="4210812"/>
            <a:ext cx="3657600" cy="274320"/>
          </a:xfrm>
          <a:prstGeom prst="rect">
            <a:avLst/>
          </a:prstGeom>
          <a:noFill/>
        </p:spPr>
        <p:txBody>
          <a:bodyPr wrap="square" lIns="0" rIns="0" tIns="0" bIns="0" anchor="t">
            <a:spAutoFit/>
          </a:bodyPr>
          <a:lstStyle/>
          <a:p>
            <a:pPr algn="l">
              <a:lnSpc>
                <a:spcPct val="100000"/>
              </a:lnSpc>
            </a:pPr>
            <a:r>
              <a:rPr sz="1100" b="0" i="0" lang="en-US">
                <a:solidFill>
                  <a:srgbClr val="334759"/>
                </a:solidFill>
                <a:latin typeface="Segoe UI"/>
              </a:rPr>
              <a:t>Where to read on</a:t>
            </a:r>
          </a:p>
        </p:txBody>
      </p:sp>
      <p:sp>
        <p:nvSpPr>
          <p:cNvPr id="31" name="Rectangle 30"/>
          <p:cNvSpPr/>
          <p:nvPr/>
        </p:nvSpPr>
        <p:spPr>
          <a:xfrm>
            <a:off x="566928" y="6199632"/>
            <a:ext cx="11057839" cy="10972"/>
          </a:xfrm>
          <a:prstGeom prst="rect">
            <a:avLst/>
          </a:prstGeom>
          <a:solidFill>
            <a:srgbClr val="CDDF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8CA6BC"/>
                </a:solidFill>
                <a:latin typeface="Segoe UI"/>
              </a:rPr>
              <a:t>Appendix</a:t>
            </a:r>
          </a:p>
        </p:txBody>
      </p:sp>
      <p:sp>
        <p:nvSpPr>
          <p:cNvPr id="33" name="TextBox 32"/>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8CA6BC"/>
                </a:solidFill>
                <a:latin typeface="Segoe UI"/>
              </a:rPr>
              <a:t>142 / 153</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Who may do what</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4386475"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Task</a:t>
            </a:r>
          </a:p>
        </p:txBody>
      </p:sp>
      <p:sp>
        <p:nvSpPr>
          <p:cNvPr id="8" name="TextBox 7"/>
          <p:cNvSpPr txBox="1"/>
          <p:nvPr/>
        </p:nvSpPr>
        <p:spPr>
          <a:xfrm>
            <a:off x="5246011" y="1435608"/>
            <a:ext cx="1553474"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Administrator</a:t>
            </a:r>
          </a:p>
        </p:txBody>
      </p:sp>
      <p:sp>
        <p:nvSpPr>
          <p:cNvPr id="9" name="TextBox 8"/>
          <p:cNvSpPr txBox="1"/>
          <p:nvPr/>
        </p:nvSpPr>
        <p:spPr>
          <a:xfrm>
            <a:off x="6982365" y="1435608"/>
            <a:ext cx="1370700"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Editor</a:t>
            </a:r>
          </a:p>
        </p:txBody>
      </p:sp>
      <p:sp>
        <p:nvSpPr>
          <p:cNvPr id="10" name="TextBox 9"/>
          <p:cNvSpPr txBox="1"/>
          <p:nvPr/>
        </p:nvSpPr>
        <p:spPr>
          <a:xfrm>
            <a:off x="8535946" y="1435608"/>
            <a:ext cx="1279313"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Author</a:t>
            </a:r>
          </a:p>
        </p:txBody>
      </p:sp>
      <p:sp>
        <p:nvSpPr>
          <p:cNvPr id="11" name="TextBox 10"/>
          <p:cNvSpPr txBox="1"/>
          <p:nvPr/>
        </p:nvSpPr>
        <p:spPr>
          <a:xfrm>
            <a:off x="9998140" y="1435608"/>
            <a:ext cx="1553474" cy="164592"/>
          </a:xfrm>
          <a:prstGeom prst="rect">
            <a:avLst/>
          </a:prstGeom>
          <a:noFill/>
        </p:spPr>
        <p:txBody>
          <a:bodyPr wrap="square" lIns="0" rIns="0" tIns="0" bIns="0" anchor="t">
            <a:spAutoFit/>
          </a:bodyPr>
          <a:lstStyle/>
          <a:p>
            <a:pPr algn="l">
              <a:lnSpc>
                <a:spcPct val="100000"/>
              </a:lnSpc>
            </a:pPr>
            <a:r>
              <a:rPr sz="950" b="1" i="0" lang="en-US">
                <a:solidFill>
                  <a:srgbClr val="FFFFFF"/>
                </a:solidFill>
                <a:latin typeface="Segoe UI"/>
              </a:rPr>
              <a:t>Contributor</a:t>
            </a:r>
          </a:p>
        </p:txBody>
      </p:sp>
      <p:sp>
        <p:nvSpPr>
          <p:cNvPr id="12" name="TextBox 11"/>
          <p:cNvSpPr txBox="1"/>
          <p:nvPr/>
        </p:nvSpPr>
        <p:spPr>
          <a:xfrm>
            <a:off x="676656" y="1770507"/>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Create and edit exhibitors</a:t>
            </a:r>
          </a:p>
        </p:txBody>
      </p:sp>
      <p:sp>
        <p:nvSpPr>
          <p:cNvPr id="13" name="TextBox 12"/>
          <p:cNvSpPr txBox="1"/>
          <p:nvPr/>
        </p:nvSpPr>
        <p:spPr>
          <a:xfrm>
            <a:off x="5246011" y="1770507"/>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14" name="TextBox 13"/>
          <p:cNvSpPr txBox="1"/>
          <p:nvPr/>
        </p:nvSpPr>
        <p:spPr>
          <a:xfrm>
            <a:off x="6982365" y="1770507"/>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15" name="TextBox 14"/>
          <p:cNvSpPr txBox="1"/>
          <p:nvPr/>
        </p:nvSpPr>
        <p:spPr>
          <a:xfrm>
            <a:off x="8535946" y="1770507"/>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own only</a:t>
            </a:r>
          </a:p>
        </p:txBody>
      </p:sp>
      <p:sp>
        <p:nvSpPr>
          <p:cNvPr id="16" name="TextBox 15"/>
          <p:cNvSpPr txBox="1"/>
          <p:nvPr/>
        </p:nvSpPr>
        <p:spPr>
          <a:xfrm>
            <a:off x="9998140" y="1770507"/>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own only</a:t>
            </a:r>
          </a:p>
        </p:txBody>
      </p:sp>
      <p:sp>
        <p:nvSpPr>
          <p:cNvPr id="17" name="Rectangle 16"/>
          <p:cNvSpPr/>
          <p:nvPr/>
        </p:nvSpPr>
        <p:spPr>
          <a:xfrm>
            <a:off x="566928" y="201168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566928" y="2011680"/>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117979"/>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Publish exhibitors</a:t>
            </a:r>
          </a:p>
        </p:txBody>
      </p:sp>
      <p:sp>
        <p:nvSpPr>
          <p:cNvPr id="20" name="TextBox 19"/>
          <p:cNvSpPr txBox="1"/>
          <p:nvPr/>
        </p:nvSpPr>
        <p:spPr>
          <a:xfrm>
            <a:off x="5246011" y="2117979"/>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21" name="TextBox 20"/>
          <p:cNvSpPr txBox="1"/>
          <p:nvPr/>
        </p:nvSpPr>
        <p:spPr>
          <a:xfrm>
            <a:off x="6982365" y="2117979"/>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22" name="TextBox 21"/>
          <p:cNvSpPr txBox="1"/>
          <p:nvPr/>
        </p:nvSpPr>
        <p:spPr>
          <a:xfrm>
            <a:off x="8535946" y="2117979"/>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23" name="TextBox 22"/>
          <p:cNvSpPr txBox="1"/>
          <p:nvPr/>
        </p:nvSpPr>
        <p:spPr>
          <a:xfrm>
            <a:off x="9998140" y="2117979"/>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24" name="Rectangle 23"/>
          <p:cNvSpPr/>
          <p:nvPr/>
        </p:nvSpPr>
        <p:spPr>
          <a:xfrm>
            <a:off x="566928" y="23591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676656" y="2465451"/>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Upload logo and gallery images</a:t>
            </a:r>
          </a:p>
        </p:txBody>
      </p:sp>
      <p:sp>
        <p:nvSpPr>
          <p:cNvPr id="26" name="TextBox 25"/>
          <p:cNvSpPr txBox="1"/>
          <p:nvPr/>
        </p:nvSpPr>
        <p:spPr>
          <a:xfrm>
            <a:off x="5246011" y="2465451"/>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27" name="TextBox 26"/>
          <p:cNvSpPr txBox="1"/>
          <p:nvPr/>
        </p:nvSpPr>
        <p:spPr>
          <a:xfrm>
            <a:off x="6982365" y="2465451"/>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28" name="TextBox 27"/>
          <p:cNvSpPr txBox="1"/>
          <p:nvPr/>
        </p:nvSpPr>
        <p:spPr>
          <a:xfrm>
            <a:off x="8535946" y="2465451"/>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29" name="TextBox 28"/>
          <p:cNvSpPr txBox="1"/>
          <p:nvPr/>
        </p:nvSpPr>
        <p:spPr>
          <a:xfrm>
            <a:off x="9998140" y="2465451"/>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30" name="Rectangle 29"/>
          <p:cNvSpPr/>
          <p:nvPr/>
        </p:nvSpPr>
        <p:spPr>
          <a:xfrm>
            <a:off x="566928" y="270662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ectangle 30"/>
          <p:cNvSpPr/>
          <p:nvPr/>
        </p:nvSpPr>
        <p:spPr>
          <a:xfrm>
            <a:off x="566928" y="2706624"/>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676656" y="2812923"/>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Maintain types, categories, products, countries, locations</a:t>
            </a:r>
          </a:p>
        </p:txBody>
      </p:sp>
      <p:sp>
        <p:nvSpPr>
          <p:cNvPr id="33" name="TextBox 32"/>
          <p:cNvSpPr txBox="1"/>
          <p:nvPr/>
        </p:nvSpPr>
        <p:spPr>
          <a:xfrm>
            <a:off x="5246011" y="2812923"/>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34" name="TextBox 33"/>
          <p:cNvSpPr txBox="1"/>
          <p:nvPr/>
        </p:nvSpPr>
        <p:spPr>
          <a:xfrm>
            <a:off x="6982365" y="2812923"/>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35" name="TextBox 34"/>
          <p:cNvSpPr txBox="1"/>
          <p:nvPr/>
        </p:nvSpPr>
        <p:spPr>
          <a:xfrm>
            <a:off x="8535946" y="2812923"/>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36" name="TextBox 35"/>
          <p:cNvSpPr txBox="1"/>
          <p:nvPr/>
        </p:nvSpPr>
        <p:spPr>
          <a:xfrm>
            <a:off x="9998140" y="2812923"/>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37" name="Rectangle 36"/>
          <p:cNvSpPr/>
          <p:nvPr/>
        </p:nvSpPr>
        <p:spPr>
          <a:xfrm>
            <a:off x="566928" y="30540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676656" y="3160395"/>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Upload hall plans</a:t>
            </a:r>
          </a:p>
        </p:txBody>
      </p:sp>
      <p:sp>
        <p:nvSpPr>
          <p:cNvPr id="39" name="TextBox 38"/>
          <p:cNvSpPr txBox="1"/>
          <p:nvPr/>
        </p:nvSpPr>
        <p:spPr>
          <a:xfrm>
            <a:off x="5246011" y="3160395"/>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40" name="TextBox 39"/>
          <p:cNvSpPr txBox="1"/>
          <p:nvPr/>
        </p:nvSpPr>
        <p:spPr>
          <a:xfrm>
            <a:off x="6982365" y="3160395"/>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41" name="TextBox 40"/>
          <p:cNvSpPr txBox="1"/>
          <p:nvPr/>
        </p:nvSpPr>
        <p:spPr>
          <a:xfrm>
            <a:off x="8535946" y="3160395"/>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own only</a:t>
            </a:r>
          </a:p>
        </p:txBody>
      </p:sp>
      <p:sp>
        <p:nvSpPr>
          <p:cNvPr id="42" name="TextBox 41"/>
          <p:cNvSpPr txBox="1"/>
          <p:nvPr/>
        </p:nvSpPr>
        <p:spPr>
          <a:xfrm>
            <a:off x="9998140" y="3160395"/>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43" name="Rectangle 42"/>
          <p:cNvSpPr/>
          <p:nvPr/>
        </p:nvSpPr>
        <p:spPr>
          <a:xfrm>
            <a:off x="566928" y="340156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p:cNvSpPr/>
          <p:nvPr/>
        </p:nvSpPr>
        <p:spPr>
          <a:xfrm>
            <a:off x="566928" y="3401568"/>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76656" y="3507866"/>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Open the print view</a:t>
            </a:r>
          </a:p>
        </p:txBody>
      </p:sp>
      <p:sp>
        <p:nvSpPr>
          <p:cNvPr id="46" name="TextBox 45"/>
          <p:cNvSpPr txBox="1"/>
          <p:nvPr/>
        </p:nvSpPr>
        <p:spPr>
          <a:xfrm>
            <a:off x="5246011" y="3507866"/>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47" name="TextBox 46"/>
          <p:cNvSpPr txBox="1"/>
          <p:nvPr/>
        </p:nvSpPr>
        <p:spPr>
          <a:xfrm>
            <a:off x="6982365" y="3507866"/>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48" name="TextBox 47"/>
          <p:cNvSpPr txBox="1"/>
          <p:nvPr/>
        </p:nvSpPr>
        <p:spPr>
          <a:xfrm>
            <a:off x="8535946" y="3507866"/>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49" name="TextBox 48"/>
          <p:cNvSpPr txBox="1"/>
          <p:nvPr/>
        </p:nvSpPr>
        <p:spPr>
          <a:xfrm>
            <a:off x="9998140" y="3507866"/>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50" name="Rectangle 49"/>
          <p:cNvSpPr/>
          <p:nvPr/>
        </p:nvSpPr>
        <p:spPr>
          <a:xfrm>
            <a:off x="566928" y="374903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676656" y="3855338"/>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Dashboard and Quick Add Wizard</a:t>
            </a:r>
          </a:p>
        </p:txBody>
      </p:sp>
      <p:sp>
        <p:nvSpPr>
          <p:cNvPr id="52" name="TextBox 51"/>
          <p:cNvSpPr txBox="1"/>
          <p:nvPr/>
        </p:nvSpPr>
        <p:spPr>
          <a:xfrm>
            <a:off x="5246011" y="3855338"/>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53" name="TextBox 52"/>
          <p:cNvSpPr txBox="1"/>
          <p:nvPr/>
        </p:nvSpPr>
        <p:spPr>
          <a:xfrm>
            <a:off x="6982365" y="3855338"/>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54" name="TextBox 53"/>
          <p:cNvSpPr txBox="1"/>
          <p:nvPr/>
        </p:nvSpPr>
        <p:spPr>
          <a:xfrm>
            <a:off x="8535946" y="3855338"/>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55" name="TextBox 54"/>
          <p:cNvSpPr txBox="1"/>
          <p:nvPr/>
        </p:nvSpPr>
        <p:spPr>
          <a:xfrm>
            <a:off x="9998140" y="3855338"/>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56" name="Rectangle 55"/>
          <p:cNvSpPr/>
          <p:nvPr/>
        </p:nvSpPr>
        <p:spPr>
          <a:xfrm>
            <a:off x="566928" y="40965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ectangle 56"/>
          <p:cNvSpPr/>
          <p:nvPr/>
        </p:nvSpPr>
        <p:spPr>
          <a:xfrm>
            <a:off x="566928" y="4096511"/>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76656" y="4202811"/>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Mass Editor</a:t>
            </a:r>
          </a:p>
        </p:txBody>
      </p:sp>
      <p:sp>
        <p:nvSpPr>
          <p:cNvPr id="59" name="TextBox 58"/>
          <p:cNvSpPr txBox="1"/>
          <p:nvPr/>
        </p:nvSpPr>
        <p:spPr>
          <a:xfrm>
            <a:off x="5246011" y="4202811"/>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60" name="TextBox 59"/>
          <p:cNvSpPr txBox="1"/>
          <p:nvPr/>
        </p:nvSpPr>
        <p:spPr>
          <a:xfrm>
            <a:off x="6982365" y="4202811"/>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61" name="TextBox 60"/>
          <p:cNvSpPr txBox="1"/>
          <p:nvPr/>
        </p:nvSpPr>
        <p:spPr>
          <a:xfrm>
            <a:off x="8535946" y="4202811"/>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62" name="TextBox 61"/>
          <p:cNvSpPr txBox="1"/>
          <p:nvPr/>
        </p:nvSpPr>
        <p:spPr>
          <a:xfrm>
            <a:off x="9998140" y="4202811"/>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63" name="Rectangle 62"/>
          <p:cNvSpPr/>
          <p:nvPr/>
        </p:nvSpPr>
        <p:spPr>
          <a:xfrm>
            <a:off x="566928" y="444398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4" name="TextBox 63"/>
          <p:cNvSpPr txBox="1"/>
          <p:nvPr/>
        </p:nvSpPr>
        <p:spPr>
          <a:xfrm>
            <a:off x="676656" y="4550282"/>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Import / Export</a:t>
            </a:r>
          </a:p>
        </p:txBody>
      </p:sp>
      <p:sp>
        <p:nvSpPr>
          <p:cNvPr id="65" name="TextBox 64"/>
          <p:cNvSpPr txBox="1"/>
          <p:nvPr/>
        </p:nvSpPr>
        <p:spPr>
          <a:xfrm>
            <a:off x="5246011" y="4550282"/>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66" name="TextBox 65"/>
          <p:cNvSpPr txBox="1"/>
          <p:nvPr/>
        </p:nvSpPr>
        <p:spPr>
          <a:xfrm>
            <a:off x="6982365" y="4550282"/>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67" name="TextBox 66"/>
          <p:cNvSpPr txBox="1"/>
          <p:nvPr/>
        </p:nvSpPr>
        <p:spPr>
          <a:xfrm>
            <a:off x="8535946" y="4550282"/>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68" name="TextBox 67"/>
          <p:cNvSpPr txBox="1"/>
          <p:nvPr/>
        </p:nvSpPr>
        <p:spPr>
          <a:xfrm>
            <a:off x="9998140" y="4550282"/>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69" name="Rectangle 68"/>
          <p:cNvSpPr/>
          <p:nvPr/>
        </p:nvSpPr>
        <p:spPr>
          <a:xfrm>
            <a:off x="566928" y="479145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p:cNvSpPr/>
          <p:nvPr/>
        </p:nvSpPr>
        <p:spPr>
          <a:xfrm>
            <a:off x="566928" y="4791455"/>
            <a:ext cx="11057839" cy="34747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TextBox 70"/>
          <p:cNvSpPr txBox="1"/>
          <p:nvPr/>
        </p:nvSpPr>
        <p:spPr>
          <a:xfrm>
            <a:off x="676656" y="4897754"/>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Settings: Generator, About - and the Help menu entry</a:t>
            </a:r>
          </a:p>
        </p:txBody>
      </p:sp>
      <p:sp>
        <p:nvSpPr>
          <p:cNvPr id="72" name="TextBox 71"/>
          <p:cNvSpPr txBox="1"/>
          <p:nvPr/>
        </p:nvSpPr>
        <p:spPr>
          <a:xfrm>
            <a:off x="5246011" y="4897754"/>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73" name="TextBox 72"/>
          <p:cNvSpPr txBox="1"/>
          <p:nvPr/>
        </p:nvSpPr>
        <p:spPr>
          <a:xfrm>
            <a:off x="6982365" y="4897754"/>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74" name="TextBox 73"/>
          <p:cNvSpPr txBox="1"/>
          <p:nvPr/>
        </p:nvSpPr>
        <p:spPr>
          <a:xfrm>
            <a:off x="8535946" y="4897754"/>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75" name="TextBox 74"/>
          <p:cNvSpPr txBox="1"/>
          <p:nvPr/>
        </p:nvSpPr>
        <p:spPr>
          <a:xfrm>
            <a:off x="9998140" y="4897754"/>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76" name="Rectangle 75"/>
          <p:cNvSpPr/>
          <p:nvPr/>
        </p:nvSpPr>
        <p:spPr>
          <a:xfrm>
            <a:off x="566928" y="513892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7" name="TextBox 76"/>
          <p:cNvSpPr txBox="1"/>
          <p:nvPr/>
        </p:nvSpPr>
        <p:spPr>
          <a:xfrm>
            <a:off x="676656" y="5245226"/>
            <a:ext cx="4386475" cy="317754"/>
          </a:xfrm>
          <a:prstGeom prst="rect">
            <a:avLst/>
          </a:prstGeom>
          <a:noFill/>
        </p:spPr>
        <p:txBody>
          <a:bodyPr wrap="square" lIns="0" rIns="0" tIns="0" bIns="0" anchor="t">
            <a:spAutoFit/>
          </a:bodyPr>
          <a:lstStyle/>
          <a:p>
            <a:pPr algn="l">
              <a:lnSpc>
                <a:spcPct val="118000"/>
              </a:lnSpc>
            </a:pPr>
            <a:r>
              <a:rPr sz="900" b="1" i="0" lang="en-US">
                <a:solidFill>
                  <a:srgbClr val="1F2933"/>
                </a:solidFill>
                <a:latin typeface="Segoe UI"/>
              </a:rPr>
              <a:t>Design, Functions, Labels, Security, API, settings backup</a:t>
            </a:r>
          </a:p>
        </p:txBody>
      </p:sp>
      <p:sp>
        <p:nvSpPr>
          <p:cNvPr id="78" name="TextBox 77"/>
          <p:cNvSpPr txBox="1"/>
          <p:nvPr/>
        </p:nvSpPr>
        <p:spPr>
          <a:xfrm>
            <a:off x="5246011" y="5245226"/>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yes</a:t>
            </a:r>
          </a:p>
        </p:txBody>
      </p:sp>
      <p:sp>
        <p:nvSpPr>
          <p:cNvPr id="79" name="TextBox 78"/>
          <p:cNvSpPr txBox="1"/>
          <p:nvPr/>
        </p:nvSpPr>
        <p:spPr>
          <a:xfrm>
            <a:off x="6982365" y="5245226"/>
            <a:ext cx="1370700"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80" name="TextBox 79"/>
          <p:cNvSpPr txBox="1"/>
          <p:nvPr/>
        </p:nvSpPr>
        <p:spPr>
          <a:xfrm>
            <a:off x="8535946" y="5245226"/>
            <a:ext cx="1279313"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81" name="TextBox 80"/>
          <p:cNvSpPr txBox="1"/>
          <p:nvPr/>
        </p:nvSpPr>
        <p:spPr>
          <a:xfrm>
            <a:off x="9998140" y="5245226"/>
            <a:ext cx="1553474" cy="317754"/>
          </a:xfrm>
          <a:prstGeom prst="rect">
            <a:avLst/>
          </a:prstGeom>
          <a:noFill/>
        </p:spPr>
        <p:txBody>
          <a:bodyPr wrap="square" lIns="0" rIns="0" tIns="0" bIns="0" anchor="t">
            <a:spAutoFit/>
          </a:bodyPr>
          <a:lstStyle/>
          <a:p>
            <a:pPr algn="l">
              <a:lnSpc>
                <a:spcPct val="118000"/>
              </a:lnSpc>
            </a:pPr>
            <a:r>
              <a:rPr sz="900" b="0" i="0" lang="en-US">
                <a:solidFill>
                  <a:srgbClr val="1F2933"/>
                </a:solidFill>
                <a:latin typeface="Segoe UI"/>
              </a:rPr>
              <a:t>no</a:t>
            </a:r>
          </a:p>
        </p:txBody>
      </p:sp>
      <p:sp>
        <p:nvSpPr>
          <p:cNvPr id="82" name="Rectangle 81"/>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Rectangle 82"/>
          <p:cNvSpPr/>
          <p:nvPr/>
        </p:nvSpPr>
        <p:spPr>
          <a:xfrm>
            <a:off x="566928" y="5687567"/>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4" name="Rectangle 83"/>
          <p:cNvSpPr/>
          <p:nvPr/>
        </p:nvSpPr>
        <p:spPr>
          <a:xfrm>
            <a:off x="566928" y="5687567"/>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86" name="TextBox 85"/>
          <p:cNvSpPr txBox="1"/>
          <p:nvPr/>
        </p:nvSpPr>
        <p:spPr>
          <a:xfrm>
            <a:off x="1773936" y="5806439"/>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dividing line no longer runs along “administrator or not” but along </a:t>
            </a:r>
            <a:r>
              <a:rPr sz="1000" b="1" i="0" lang="en-US">
                <a:solidFill>
                  <a:srgbClr val="2B3844"/>
                </a:solidFill>
                <a:latin typeface="Segoe UI"/>
              </a:rPr>
              <a:t>who may edit other people's exhibitors</a:t>
            </a:r>
            <a:r>
              <a:rPr sz="1000" b="0" i="0" lang="en-US">
                <a:solidFill>
                  <a:srgbClr val="2B3844"/>
                </a:solidFill>
                <a:latin typeface="Segoe UI"/>
              </a:rPr>
              <a:t>. Only configuration, the interface and the settings backup stay reserved for administration.</a:t>
            </a:r>
          </a:p>
        </p:txBody>
      </p:sp>
      <p:sp>
        <p:nvSpPr>
          <p:cNvPr id="87" name="Rectangle 86"/>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8" name="TextBox 87"/>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89" name="TextBox 88"/>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143 / 153</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What that means in practice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566928" y="1444752"/>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1353312"/>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Whoever only looks after exhibitors gets the </a:t>
            </a:r>
            <a:r>
              <a:rPr sz="1250" b="1" i="0" lang="en-US">
                <a:solidFill>
                  <a:srgbClr val="0B3A5D"/>
                </a:solidFill>
                <a:latin typeface="Segoe UI"/>
              </a:rPr>
              <a:t>Editor</a:t>
            </a:r>
            <a:r>
              <a:rPr sz="1250" b="1" i="0" lang="en-US">
                <a:solidFill>
                  <a:srgbClr val="0B3A5D"/>
                </a:solidFill>
                <a:latin typeface="Segoe UI"/>
              </a:rPr>
              <a:t> role.</a:t>
            </a:r>
          </a:p>
        </p:txBody>
      </p:sp>
      <p:sp>
        <p:nvSpPr>
          <p:cNvPr id="8" name="TextBox 7"/>
          <p:cNvSpPr txBox="1"/>
          <p:nvPr/>
        </p:nvSpPr>
        <p:spPr>
          <a:xfrm>
            <a:off x="841247" y="1604645"/>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That opens every record, all five lists, dashboard, Mass Editor and Import / Export - without access to design and labels.</a:t>
            </a:r>
          </a:p>
        </p:txBody>
      </p:sp>
      <p:sp>
        <p:nvSpPr>
          <p:cNvPr id="9" name="Oval 8"/>
          <p:cNvSpPr/>
          <p:nvPr/>
        </p:nvSpPr>
        <p:spPr>
          <a:xfrm>
            <a:off x="566928" y="2122551"/>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41247" y="2031111"/>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Contributor</a:t>
            </a:r>
            <a:r>
              <a:rPr sz="1250" b="1" i="0" lang="en-US">
                <a:solidFill>
                  <a:srgbClr val="0B3A5D"/>
                </a:solidFill>
                <a:latin typeface="Segoe UI"/>
              </a:rPr>
              <a:t> suits people who prepare things.</a:t>
            </a:r>
          </a:p>
        </p:txBody>
      </p:sp>
      <p:sp>
        <p:nvSpPr>
          <p:cNvPr id="11" name="TextBox 10"/>
          <p:cNvSpPr txBox="1"/>
          <p:nvPr/>
        </p:nvSpPr>
        <p:spPr>
          <a:xfrm>
            <a:off x="841247" y="2282444"/>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Records can be drafted and given images, but not published. For the images the plugin opens the media library in the backend.</a:t>
            </a:r>
          </a:p>
        </p:txBody>
      </p:sp>
      <p:sp>
        <p:nvSpPr>
          <p:cNvPr id="12" name="Oval 11"/>
          <p:cNvSpPr/>
          <p:nvPr/>
        </p:nvSpPr>
        <p:spPr>
          <a:xfrm>
            <a:off x="566928" y="2800350"/>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41247" y="2708910"/>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Editors can now import and delete permanently as well.</a:t>
            </a:r>
          </a:p>
        </p:txBody>
      </p:sp>
      <p:sp>
        <p:nvSpPr>
          <p:cNvPr id="14" name="TextBox 13"/>
          <p:cNvSpPr txBox="1"/>
          <p:nvPr/>
        </p:nvSpPr>
        <p:spPr>
          <a:xfrm>
            <a:off x="841247" y="2960243"/>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The import overwrites existing exhibitors, the Mass Editor deletes irreversibly. Talk to your administration if you want that tightened.</a:t>
            </a:r>
          </a:p>
        </p:txBody>
      </p:sp>
      <p:sp>
        <p:nvSpPr>
          <p:cNvPr id="15" name="Oval 14"/>
          <p:cNvSpPr/>
          <p:nvPr/>
        </p:nvSpPr>
        <p:spPr>
          <a:xfrm>
            <a:off x="566928" y="3478149"/>
            <a:ext cx="100584" cy="100584"/>
          </a:xfrm>
          <a:prstGeom prst="ellipse">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841247" y="3386709"/>
            <a:ext cx="10783519" cy="237744"/>
          </a:xfrm>
          <a:prstGeom prst="rect">
            <a:avLst/>
          </a:prstGeom>
          <a:noFill/>
        </p:spPr>
        <p:txBody>
          <a:bodyPr wrap="square" lIns="0" rIns="0" tIns="0" bIns="0" anchor="t">
            <a:spAutoFit/>
          </a:bodyPr>
          <a:lstStyle/>
          <a:p>
            <a:pPr algn="l">
              <a:lnSpc>
                <a:spcPct val="100000"/>
              </a:lnSpc>
            </a:pPr>
            <a:r>
              <a:rPr sz="1250" b="1" i="0" lang="en-US">
                <a:solidFill>
                  <a:srgbClr val="0B3A5D"/>
                </a:solidFill>
                <a:latin typeface="Segoe UI"/>
              </a:rPr>
              <a:t>The print view is open to everyone who may edit posts.</a:t>
            </a:r>
          </a:p>
        </p:txBody>
      </p:sp>
      <p:sp>
        <p:nvSpPr>
          <p:cNvPr id="17" name="TextBox 16"/>
          <p:cNvSpPr txBox="1"/>
          <p:nvPr/>
        </p:nvSpPr>
        <p:spPr>
          <a:xfrm>
            <a:off x="841247" y="3638042"/>
            <a:ext cx="10783519" cy="274320"/>
          </a:xfrm>
          <a:prstGeom prst="rect">
            <a:avLst/>
          </a:prstGeom>
          <a:noFill/>
        </p:spPr>
        <p:txBody>
          <a:bodyPr wrap="square" lIns="0" rIns="0" tIns="0" bIns="0" anchor="t">
            <a:spAutoFit/>
          </a:bodyPr>
          <a:lstStyle/>
          <a:p>
            <a:pPr algn="l">
              <a:lnSpc>
                <a:spcPct val="122000"/>
              </a:lnSpc>
            </a:pPr>
            <a:r>
              <a:rPr sz="1100" b="0" i="0" lang="en-US">
                <a:solidFill>
                  <a:srgbClr val="3B4A57"/>
                </a:solidFill>
                <a:latin typeface="Segoe UI"/>
              </a:rPr>
              <a:t>But the button to it sits in the event record - whoever may not edit that cannot get there.</a:t>
            </a:r>
          </a:p>
        </p:txBody>
      </p:sp>
      <p:sp>
        <p:nvSpPr>
          <p:cNvPr id="18" name="Rectangle 17"/>
          <p:cNvSpPr/>
          <p:nvPr/>
        </p:nvSpPr>
        <p:spPr>
          <a:xfrm>
            <a:off x="566928" y="5650992"/>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5650992"/>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749808" y="5769864"/>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1" name="TextBox 20"/>
          <p:cNvSpPr txBox="1"/>
          <p:nvPr/>
        </p:nvSpPr>
        <p:spPr>
          <a:xfrm>
            <a:off x="1773936" y="5769864"/>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You change roles in WordPress under </a:t>
            </a:r>
            <a:r>
              <a:rPr sz="1000" b="0" i="0" lang="en-US">
                <a:solidFill>
                  <a:srgbClr val="2B3844"/>
                </a:solidFill>
                <a:latin typeface="Consolas"/>
              </a:rPr>
              <a:t>Users</a:t>
            </a:r>
            <a:r>
              <a:rPr sz="1000" b="0" i="0" lang="en-US">
                <a:solidFill>
                  <a:srgbClr val="2B3844"/>
                </a:solidFill>
                <a:latin typeface="Segoe UI"/>
              </a:rPr>
              <a:t>. The plugin brings no roles of its own and creates none either; the boundaries can be shifted by the administration through filters.</a:t>
            </a:r>
          </a:p>
        </p:txBody>
      </p:sp>
      <p:sp>
        <p:nvSpPr>
          <p:cNvPr id="22" name="Rectangle 21"/>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24" name="TextBox 23"/>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144 / 153</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Packages BASIC and PRO</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6762539"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Function</a:t>
            </a:r>
          </a:p>
        </p:txBody>
      </p:sp>
      <p:sp>
        <p:nvSpPr>
          <p:cNvPr id="8" name="TextBox 7"/>
          <p:cNvSpPr txBox="1"/>
          <p:nvPr/>
        </p:nvSpPr>
        <p:spPr>
          <a:xfrm>
            <a:off x="7622075" y="1435608"/>
            <a:ext cx="1462087"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BASIC</a:t>
            </a:r>
          </a:p>
        </p:txBody>
      </p:sp>
      <p:sp>
        <p:nvSpPr>
          <p:cNvPr id="9" name="TextBox 8"/>
          <p:cNvSpPr txBox="1"/>
          <p:nvPr/>
        </p:nvSpPr>
        <p:spPr>
          <a:xfrm>
            <a:off x="9267043" y="1435608"/>
            <a:ext cx="2284571"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PRO</a:t>
            </a:r>
          </a:p>
        </p:txBody>
      </p:sp>
      <p:sp>
        <p:nvSpPr>
          <p:cNvPr id="10" name="TextBox 9"/>
          <p:cNvSpPr txBox="1"/>
          <p:nvPr/>
        </p:nvSpPr>
        <p:spPr>
          <a:xfrm>
            <a:off x="676656" y="1831911"/>
            <a:ext cx="6762539"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Exhibitor directory, filters, search, favourites, highlighted exhibitors</a:t>
            </a:r>
          </a:p>
        </p:txBody>
      </p:sp>
      <p:sp>
        <p:nvSpPr>
          <p:cNvPr id="11" name="TextBox 10"/>
          <p:cNvSpPr txBox="1"/>
          <p:nvPr/>
        </p:nvSpPr>
        <p:spPr>
          <a:xfrm>
            <a:off x="7622075" y="1831911"/>
            <a:ext cx="146208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12" name="TextBox 11"/>
          <p:cNvSpPr txBox="1"/>
          <p:nvPr/>
        </p:nvSpPr>
        <p:spPr>
          <a:xfrm>
            <a:off x="9267043" y="1831911"/>
            <a:ext cx="228457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13" name="Rectangle 12"/>
          <p:cNvSpPr/>
          <p:nvPr/>
        </p:nvSpPr>
        <p:spPr>
          <a:xfrm>
            <a:off x="566928" y="214198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141982"/>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309685"/>
            <a:ext cx="6762539"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Classic hall plan with floors, rooms, search, quick filters, full-screen button</a:t>
            </a:r>
          </a:p>
        </p:txBody>
      </p:sp>
      <p:sp>
        <p:nvSpPr>
          <p:cNvPr id="16" name="TextBox 15"/>
          <p:cNvSpPr txBox="1"/>
          <p:nvPr/>
        </p:nvSpPr>
        <p:spPr>
          <a:xfrm>
            <a:off x="7622075" y="2309685"/>
            <a:ext cx="146208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17" name="TextBox 16"/>
          <p:cNvSpPr txBox="1"/>
          <p:nvPr/>
        </p:nvSpPr>
        <p:spPr>
          <a:xfrm>
            <a:off x="9267043" y="2309685"/>
            <a:ext cx="228457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18" name="Rectangle 17"/>
          <p:cNvSpPr/>
          <p:nvPr/>
        </p:nvSpPr>
        <p:spPr>
          <a:xfrm>
            <a:off x="566928" y="261975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787459"/>
            <a:ext cx="6762539"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Dashboard with overview, wizard, all settings, settings backup</a:t>
            </a:r>
          </a:p>
        </p:txBody>
      </p:sp>
      <p:sp>
        <p:nvSpPr>
          <p:cNvPr id="20" name="TextBox 19"/>
          <p:cNvSpPr txBox="1"/>
          <p:nvPr/>
        </p:nvSpPr>
        <p:spPr>
          <a:xfrm>
            <a:off x="7622075" y="2787459"/>
            <a:ext cx="146208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21" name="TextBox 20"/>
          <p:cNvSpPr txBox="1"/>
          <p:nvPr/>
        </p:nvSpPr>
        <p:spPr>
          <a:xfrm>
            <a:off x="9267043" y="2787459"/>
            <a:ext cx="228457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22" name="Rectangle 21"/>
          <p:cNvSpPr/>
          <p:nvPr/>
        </p:nvSpPr>
        <p:spPr>
          <a:xfrm>
            <a:off x="566928" y="309753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3097530"/>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265233"/>
            <a:ext cx="6762539"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Data quality, Mass Editor, Import / Export</a:t>
            </a:r>
          </a:p>
        </p:txBody>
      </p:sp>
      <p:sp>
        <p:nvSpPr>
          <p:cNvPr id="25" name="TextBox 24"/>
          <p:cNvSpPr txBox="1"/>
          <p:nvPr/>
        </p:nvSpPr>
        <p:spPr>
          <a:xfrm>
            <a:off x="7622075" y="3265233"/>
            <a:ext cx="146208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26" name="TextBox 25"/>
          <p:cNvSpPr txBox="1"/>
          <p:nvPr/>
        </p:nvSpPr>
        <p:spPr>
          <a:xfrm>
            <a:off x="9267043" y="3265233"/>
            <a:ext cx="228457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27" name="Rectangle 26"/>
          <p:cNvSpPr/>
          <p:nvPr/>
        </p:nvSpPr>
        <p:spPr>
          <a:xfrm>
            <a:off x="566928" y="357530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743007"/>
            <a:ext cx="6762539"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Campus plan and fairground geo overlay</a:t>
            </a:r>
          </a:p>
        </p:txBody>
      </p:sp>
      <p:sp>
        <p:nvSpPr>
          <p:cNvPr id="29" name="TextBox 28"/>
          <p:cNvSpPr txBox="1"/>
          <p:nvPr/>
        </p:nvSpPr>
        <p:spPr>
          <a:xfrm>
            <a:off x="7622075" y="3743007"/>
            <a:ext cx="146208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30" name="TextBox 29"/>
          <p:cNvSpPr txBox="1"/>
          <p:nvPr/>
        </p:nvSpPr>
        <p:spPr>
          <a:xfrm>
            <a:off x="9267043" y="3743007"/>
            <a:ext cx="228457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31" name="Rectangle 30"/>
          <p:cNvSpPr/>
          <p:nvPr/>
        </p:nvSpPr>
        <p:spPr>
          <a:xfrm>
            <a:off x="566928" y="405307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4053078"/>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4220781"/>
            <a:ext cx="6762539"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Full-screen pages &amp; app mode, print &amp; booth signs, public API</a:t>
            </a:r>
          </a:p>
        </p:txBody>
      </p:sp>
      <p:sp>
        <p:nvSpPr>
          <p:cNvPr id="34" name="TextBox 33"/>
          <p:cNvSpPr txBox="1"/>
          <p:nvPr/>
        </p:nvSpPr>
        <p:spPr>
          <a:xfrm>
            <a:off x="7622075" y="4220781"/>
            <a:ext cx="146208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35" name="TextBox 34"/>
          <p:cNvSpPr txBox="1"/>
          <p:nvPr/>
        </p:nvSpPr>
        <p:spPr>
          <a:xfrm>
            <a:off x="9267043" y="4220781"/>
            <a:ext cx="228457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a:t>
            </a:r>
          </a:p>
        </p:txBody>
      </p:sp>
      <p:sp>
        <p:nvSpPr>
          <p:cNvPr id="36" name="Rectangle 35"/>
          <p:cNvSpPr/>
          <p:nvPr/>
        </p:nvSpPr>
        <p:spPr>
          <a:xfrm>
            <a:off x="566928" y="4530852"/>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698555"/>
            <a:ext cx="6762539"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Programme at the exhibitor and in the room (with the Event Calendar)</a:t>
            </a:r>
          </a:p>
        </p:txBody>
      </p:sp>
      <p:sp>
        <p:nvSpPr>
          <p:cNvPr id="38" name="TextBox 37"/>
          <p:cNvSpPr txBox="1"/>
          <p:nvPr/>
        </p:nvSpPr>
        <p:spPr>
          <a:xfrm>
            <a:off x="7622075" y="4698555"/>
            <a:ext cx="146208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39" name="TextBox 38"/>
          <p:cNvSpPr txBox="1"/>
          <p:nvPr/>
        </p:nvSpPr>
        <p:spPr>
          <a:xfrm>
            <a:off x="9267043" y="4698555"/>
            <a:ext cx="228457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yes, in both plugins</a:t>
            </a:r>
          </a:p>
        </p:txBody>
      </p:sp>
      <p:sp>
        <p:nvSpPr>
          <p:cNvPr id="40" name="Rectangle 39"/>
          <p:cNvSpPr/>
          <p:nvPr/>
        </p:nvSpPr>
        <p:spPr>
          <a:xfrm>
            <a:off x="566928" y="500862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5008626"/>
            <a:ext cx="11057839" cy="477773"/>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5176329"/>
            <a:ext cx="6762539"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Segoe UI"/>
              </a:rPr>
              <a:t>Hall Plan Designer</a:t>
            </a:r>
          </a:p>
        </p:txBody>
      </p:sp>
      <p:sp>
        <p:nvSpPr>
          <p:cNvPr id="43" name="TextBox 42"/>
          <p:cNvSpPr txBox="1"/>
          <p:nvPr/>
        </p:nvSpPr>
        <p:spPr>
          <a:xfrm>
            <a:off x="7622075" y="5176329"/>
            <a:ext cx="146208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Add-on</a:t>
            </a:r>
          </a:p>
        </p:txBody>
      </p:sp>
      <p:sp>
        <p:nvSpPr>
          <p:cNvPr id="44" name="TextBox 43"/>
          <p:cNvSpPr txBox="1"/>
          <p:nvPr/>
        </p:nvSpPr>
        <p:spPr>
          <a:xfrm>
            <a:off x="9267043" y="5176329"/>
            <a:ext cx="2284571"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Add-on</a:t>
            </a:r>
          </a:p>
        </p:txBody>
      </p:sp>
      <p:sp>
        <p:nvSpPr>
          <p:cNvPr id="45" name="Rectangle 44"/>
          <p:cNvSpPr/>
          <p:nvPr/>
        </p:nvSpPr>
        <p:spPr>
          <a:xfrm>
            <a:off x="566928" y="5486400"/>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687568"/>
            <a:ext cx="11057839" cy="542543"/>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687568"/>
            <a:ext cx="50292" cy="542543"/>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749808" y="5806440"/>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49" name="TextBox 48"/>
          <p:cNvSpPr txBox="1"/>
          <p:nvPr/>
        </p:nvSpPr>
        <p:spPr>
          <a:xfrm>
            <a:off x="1773936" y="5806440"/>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tab </a:t>
            </a:r>
            <a:r>
              <a:rPr sz="1000" b="1" i="0" lang="en-US">
                <a:solidFill>
                  <a:srgbClr val="2B3844"/>
                </a:solidFill>
                <a:latin typeface="Segoe UI"/>
              </a:rPr>
              <a:t>About</a:t>
            </a:r>
            <a:r>
              <a:rPr sz="1000" b="0" i="0" lang="en-US">
                <a:solidFill>
                  <a:srgbClr val="2B3844"/>
                </a:solidFill>
                <a:latin typeface="Segoe UI"/>
              </a:rPr>
              <a:t> shows the status in the card </a:t>
            </a:r>
            <a:r>
              <a:rPr sz="1000" b="1" i="0" lang="en-US">
                <a:solidFill>
                  <a:srgbClr val="2B3844"/>
                </a:solidFill>
                <a:latin typeface="Segoe UI"/>
              </a:rPr>
              <a:t>Package &amp; License</a:t>
            </a:r>
            <a:r>
              <a:rPr sz="1000" b="0" i="0" lang="en-US">
                <a:solidFill>
                  <a:srgbClr val="2B3844"/>
                </a:solidFill>
                <a:latin typeface="Segoe UI"/>
              </a:rPr>
              <a:t>. At the end of the menu you find </a:t>
            </a:r>
            <a:r>
              <a:rPr sz="1000" b="1" i="0" lang="en-US">
                <a:solidFill>
                  <a:srgbClr val="2B3844"/>
                </a:solidFill>
                <a:latin typeface="Segoe UI"/>
              </a:rPr>
              <a:t>Upgrade to PRO</a:t>
            </a:r>
            <a:r>
              <a:rPr sz="1000" b="0" i="0" lang="en-US">
                <a:solidFill>
                  <a:srgbClr val="2B3844"/>
                </a:solidFill>
                <a:latin typeface="Segoe UI"/>
              </a:rPr>
              <a:t>, </a:t>
            </a:r>
            <a:r>
              <a:rPr sz="1000" b="1" i="0" lang="en-US">
                <a:solidFill>
                  <a:srgbClr val="2B3844"/>
                </a:solidFill>
                <a:latin typeface="Segoe UI"/>
              </a:rPr>
              <a:t>Renew license</a:t>
            </a:r>
            <a:r>
              <a:rPr sz="1000" b="0" i="0" lang="en-US">
                <a:solidFill>
                  <a:srgbClr val="2B3844"/>
                </a:solidFill>
                <a:latin typeface="Segoe UI"/>
              </a:rPr>
              <a:t> or </a:t>
            </a:r>
            <a:r>
              <a:rPr sz="1000" b="1" i="0" lang="en-US">
                <a:solidFill>
                  <a:srgbClr val="2B3844"/>
                </a:solidFill>
                <a:latin typeface="Segoe UI"/>
              </a:rPr>
              <a:t>Add-ons</a:t>
            </a:r>
            <a:r>
              <a:rPr sz="1000" b="0" i="0" lang="en-US">
                <a:solidFill>
                  <a:srgbClr val="2B3844"/>
                </a:solidFill>
                <a:latin typeface="Segoe UI"/>
              </a:rPr>
              <a:t>, depending on the situation.</a:t>
            </a:r>
          </a:p>
        </p:txBody>
      </p:sp>
      <p:sp>
        <p:nvSpPr>
          <p:cNvPr id="50" name="Rectangle 4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52" name="TextBox 5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145 / 153</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A.1</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When the licence expires - and when changing the package</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558733"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Situation</a:t>
            </a:r>
          </a:p>
        </p:txBody>
      </p:sp>
      <p:sp>
        <p:nvSpPr>
          <p:cNvPr id="8" name="TextBox 7"/>
          <p:cNvSpPr txBox="1"/>
          <p:nvPr/>
        </p:nvSpPr>
        <p:spPr>
          <a:xfrm>
            <a:off x="3418269" y="1435608"/>
            <a:ext cx="8133346"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What happens</a:t>
            </a:r>
          </a:p>
        </p:txBody>
      </p:sp>
      <p:sp>
        <p:nvSpPr>
          <p:cNvPr id="9" name="TextBox 8"/>
          <p:cNvSpPr txBox="1"/>
          <p:nvPr/>
        </p:nvSpPr>
        <p:spPr>
          <a:xfrm>
            <a:off x="676656" y="1856232"/>
            <a:ext cx="255873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Licence expired</a:t>
            </a:r>
          </a:p>
        </p:txBody>
      </p:sp>
      <p:sp>
        <p:nvSpPr>
          <p:cNvPr id="10" name="TextBox 9"/>
          <p:cNvSpPr txBox="1"/>
          <p:nvPr/>
        </p:nvSpPr>
        <p:spPr>
          <a:xfrm>
            <a:off x="3418269" y="1856232"/>
            <a:ext cx="813334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website keeps running, nothing is deleted. Existing exhibitors stay editable, </a:t>
            </a:r>
            <a:r>
              <a:rPr sz="950" b="1" i="0" lang="en-US">
                <a:solidFill>
                  <a:srgbClr val="1F2933"/>
                </a:solidFill>
                <a:latin typeface="Segoe UI"/>
              </a:rPr>
              <a:t>new</a:t>
            </a:r>
            <a:r>
              <a:rPr sz="950" b="0" i="0" lang="en-US">
                <a:solidFill>
                  <a:srgbClr val="1F2933"/>
                </a:solidFill>
                <a:latin typeface="Segoe UI"/>
              </a:rPr>
              <a:t> ones cannot be created</a:t>
            </a:r>
          </a:p>
        </p:txBody>
      </p:sp>
      <p:sp>
        <p:nvSpPr>
          <p:cNvPr id="11" name="Rectangle 10"/>
          <p:cNvSpPr/>
          <p:nvPr/>
        </p:nvSpPr>
        <p:spPr>
          <a:xfrm>
            <a:off x="566928" y="21906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566928" y="2190623"/>
            <a:ext cx="11057839" cy="526415"/>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76656" y="2382647"/>
            <a:ext cx="255873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Read only (🔒)</a:t>
            </a:r>
          </a:p>
        </p:txBody>
      </p:sp>
      <p:sp>
        <p:nvSpPr>
          <p:cNvPr id="14" name="TextBox 13"/>
          <p:cNvSpPr txBox="1"/>
          <p:nvPr/>
        </p:nvSpPr>
        <p:spPr>
          <a:xfrm>
            <a:off x="3418269" y="2382647"/>
            <a:ext cx="813334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Labels &amp; Texts, detail view, floating search, the four extra filters, map search &amp; quick filters</a:t>
            </a:r>
          </a:p>
        </p:txBody>
      </p:sp>
      <p:sp>
        <p:nvSpPr>
          <p:cNvPr id="15" name="Rectangle 14"/>
          <p:cNvSpPr/>
          <p:nvPr/>
        </p:nvSpPr>
        <p:spPr>
          <a:xfrm>
            <a:off x="566928" y="2717038"/>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76656" y="2980245"/>
            <a:ext cx="255873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Additionally with PRO</a:t>
            </a:r>
          </a:p>
        </p:txBody>
      </p:sp>
      <p:sp>
        <p:nvSpPr>
          <p:cNvPr id="17" name="TextBox 16"/>
          <p:cNvSpPr txBox="1"/>
          <p:nvPr/>
        </p:nvSpPr>
        <p:spPr>
          <a:xfrm>
            <a:off x="3418269" y="2909062"/>
            <a:ext cx="8133346"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Data quality, Mass Editor, import and print rest; the export stays. Campus, geo, full-screen pages and API keep running, their settings are locked</a:t>
            </a:r>
          </a:p>
        </p:txBody>
      </p:sp>
      <p:sp>
        <p:nvSpPr>
          <p:cNvPr id="18" name="Rectangle 17"/>
          <p:cNvSpPr/>
          <p:nvPr/>
        </p:nvSpPr>
        <p:spPr>
          <a:xfrm>
            <a:off x="566928" y="338581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566928" y="3385819"/>
            <a:ext cx="11057839" cy="668782"/>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76656" y="3649027"/>
            <a:ext cx="255873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Change PRO → BASIC</a:t>
            </a:r>
          </a:p>
        </p:txBody>
      </p:sp>
      <p:sp>
        <p:nvSpPr>
          <p:cNvPr id="21" name="TextBox 20"/>
          <p:cNvSpPr txBox="1"/>
          <p:nvPr/>
        </p:nvSpPr>
        <p:spPr>
          <a:xfrm>
            <a:off x="3418269" y="3577843"/>
            <a:ext cx="8133346" cy="467614"/>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Hybrid and geo show the classic plan, full-screen pages redirect to the normal page, the API no longer answers. QR codes still lead to the hall plan</a:t>
            </a:r>
          </a:p>
        </p:txBody>
      </p:sp>
      <p:sp>
        <p:nvSpPr>
          <p:cNvPr id="22" name="Rectangle 21"/>
          <p:cNvSpPr/>
          <p:nvPr/>
        </p:nvSpPr>
        <p:spPr>
          <a:xfrm>
            <a:off x="566928" y="405460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676656" y="4246625"/>
            <a:ext cx="2558733"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Upgrade BASIC → PRO</a:t>
            </a:r>
          </a:p>
        </p:txBody>
      </p:sp>
      <p:sp>
        <p:nvSpPr>
          <p:cNvPr id="24" name="TextBox 23"/>
          <p:cNvSpPr txBox="1"/>
          <p:nvPr/>
        </p:nvSpPr>
        <p:spPr>
          <a:xfrm>
            <a:off x="3418269" y="4246625"/>
            <a:ext cx="8133346"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The rest of the BASIC licence is credited - you only pay the difference</a:t>
            </a:r>
          </a:p>
        </p:txBody>
      </p:sp>
      <p:sp>
        <p:nvSpPr>
          <p:cNvPr id="25" name="Rectangle 24"/>
          <p:cNvSpPr/>
          <p:nvPr/>
        </p:nvSpPr>
        <p:spPr>
          <a:xfrm>
            <a:off x="566928" y="458101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p:cNvSpPr/>
          <p:nvPr/>
        </p:nvSpPr>
        <p:spPr>
          <a:xfrm>
            <a:off x="566928" y="4782184"/>
            <a:ext cx="11057839" cy="542543"/>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ectangle 26"/>
          <p:cNvSpPr/>
          <p:nvPr/>
        </p:nvSpPr>
        <p:spPr>
          <a:xfrm>
            <a:off x="566928" y="4782184"/>
            <a:ext cx="50292" cy="542543"/>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49808" y="4901056"/>
            <a:ext cx="1005840" cy="182880"/>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CAUTION</a:t>
            </a:r>
          </a:p>
        </p:txBody>
      </p:sp>
      <p:sp>
        <p:nvSpPr>
          <p:cNvPr id="29" name="TextBox 28"/>
          <p:cNvSpPr txBox="1"/>
          <p:nvPr/>
        </p:nvSpPr>
        <p:spPr>
          <a:xfrm>
            <a:off x="1773936" y="4901056"/>
            <a:ext cx="9686239" cy="359663"/>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As long as PRO runs, the plugin blocks the change to BASIC: Freemius would only credit up to the BASIC price, the rest of the PRO time would be lost. Change shortly before expiry - or write to us.</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146 / 153</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Cheat sheet: the building block for the directory</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Attribute</a:t>
            </a:r>
          </a:p>
        </p:txBody>
      </p:sp>
      <p:sp>
        <p:nvSpPr>
          <p:cNvPr id="8" name="TextBox 7"/>
          <p:cNvSpPr txBox="1"/>
          <p:nvPr/>
        </p:nvSpPr>
        <p:spPr>
          <a:xfrm>
            <a:off x="3052720" y="1435608"/>
            <a:ext cx="2741507"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Default</a:t>
            </a:r>
          </a:p>
        </p:txBody>
      </p:sp>
      <p:sp>
        <p:nvSpPr>
          <p:cNvPr id="9" name="TextBox 8"/>
          <p:cNvSpPr txBox="1"/>
          <p:nvPr/>
        </p:nvSpPr>
        <p:spPr>
          <a:xfrm>
            <a:off x="5977107" y="1435608"/>
            <a:ext cx="5574507"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Meaning</a:t>
            </a:r>
          </a:p>
        </p:txBody>
      </p:sp>
      <p:sp>
        <p:nvSpPr>
          <p:cNvPr id="10" name="TextBox 9"/>
          <p:cNvSpPr txBox="1"/>
          <p:nvPr/>
        </p:nvSpPr>
        <p:spPr>
          <a:xfrm>
            <a:off x="676656" y="1805368"/>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parent_id</a:t>
            </a:r>
          </a:p>
        </p:txBody>
      </p:sp>
      <p:sp>
        <p:nvSpPr>
          <p:cNvPr id="11" name="TextBox 10"/>
          <p:cNvSpPr txBox="1"/>
          <p:nvPr/>
        </p:nvSpPr>
        <p:spPr>
          <a:xfrm>
            <a:off x="3052720" y="1805368"/>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12" name="TextBox 11"/>
          <p:cNvSpPr txBox="1"/>
          <p:nvPr/>
        </p:nvSpPr>
        <p:spPr>
          <a:xfrm>
            <a:off x="5977107" y="1805368"/>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Number of the event. </a:t>
            </a:r>
            <a:r>
              <a:rPr sz="950" b="1" i="0" lang="en-US">
                <a:solidFill>
                  <a:srgbClr val="1F2933"/>
                </a:solidFill>
                <a:latin typeface="Segoe UI"/>
              </a:rPr>
              <a:t>Mandatory</a:t>
            </a:r>
            <a:r>
              <a:rPr sz="950" b="0" i="0" lang="en-US">
                <a:solidFill>
                  <a:srgbClr val="1F2933"/>
                </a:solidFill>
                <a:latin typeface="Segoe UI"/>
              </a:rPr>
              <a:t>, otherwise the page stays empty</a:t>
            </a:r>
          </a:p>
        </p:txBody>
      </p:sp>
      <p:sp>
        <p:nvSpPr>
          <p:cNvPr id="13" name="Rectangle 12"/>
          <p:cNvSpPr/>
          <p:nvPr/>
        </p:nvSpPr>
        <p:spPr>
          <a:xfrm>
            <a:off x="566928" y="20888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88896"/>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30056"/>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view</a:t>
            </a:r>
          </a:p>
        </p:txBody>
      </p:sp>
      <p:sp>
        <p:nvSpPr>
          <p:cNvPr id="16" name="TextBox 15"/>
          <p:cNvSpPr txBox="1"/>
          <p:nvPr/>
        </p:nvSpPr>
        <p:spPr>
          <a:xfrm>
            <a:off x="3052720" y="2230056"/>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from the settings</a:t>
            </a:r>
          </a:p>
        </p:txBody>
      </p:sp>
      <p:sp>
        <p:nvSpPr>
          <p:cNvPr id="17" name="TextBox 16"/>
          <p:cNvSpPr txBox="1"/>
          <p:nvPr/>
        </p:nvSpPr>
        <p:spPr>
          <a:xfrm>
            <a:off x="5977107" y="2230056"/>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grid</a:t>
            </a:r>
            <a:r>
              <a:rPr sz="950" b="0" i="0" lang="en-US">
                <a:solidFill>
                  <a:srgbClr val="1F2933"/>
                </a:solidFill>
                <a:latin typeface="Segoe UI"/>
              </a:rPr>
              <a:t> for cards, </a:t>
            </a:r>
            <a:r>
              <a:rPr sz="950" b="0" i="0" lang="en-US">
                <a:solidFill>
                  <a:srgbClr val="1F2933"/>
                </a:solidFill>
                <a:latin typeface="Consolas"/>
              </a:rPr>
              <a:t>table</a:t>
            </a:r>
            <a:r>
              <a:rPr sz="950" b="0" i="0" lang="en-US">
                <a:solidFill>
                  <a:srgbClr val="1F2933"/>
                </a:solidFill>
                <a:latin typeface="Segoe UI"/>
              </a:rPr>
              <a:t> for a table</a:t>
            </a:r>
          </a:p>
        </p:txBody>
      </p:sp>
      <p:sp>
        <p:nvSpPr>
          <p:cNvPr id="18" name="Rectangle 17"/>
          <p:cNvSpPr/>
          <p:nvPr/>
        </p:nvSpPr>
        <p:spPr>
          <a:xfrm>
            <a:off x="566928" y="25135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4744"/>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detail_view</a:t>
            </a:r>
          </a:p>
        </p:txBody>
      </p:sp>
      <p:sp>
        <p:nvSpPr>
          <p:cNvPr id="20" name="TextBox 19"/>
          <p:cNvSpPr txBox="1"/>
          <p:nvPr/>
        </p:nvSpPr>
        <p:spPr>
          <a:xfrm>
            <a:off x="3052720" y="2654744"/>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from the settings</a:t>
            </a:r>
          </a:p>
        </p:txBody>
      </p:sp>
      <p:sp>
        <p:nvSpPr>
          <p:cNvPr id="21" name="TextBox 20"/>
          <p:cNvSpPr txBox="1"/>
          <p:nvPr/>
        </p:nvSpPr>
        <p:spPr>
          <a:xfrm>
            <a:off x="5977107" y="2654744"/>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page</a:t>
            </a:r>
            <a:r>
              <a:rPr sz="950" b="0" i="0" lang="en-US">
                <a:solidFill>
                  <a:srgbClr val="1F2933"/>
                </a:solidFill>
                <a:latin typeface="Segoe UI"/>
              </a:rPr>
              <a:t> for a page of its own, </a:t>
            </a:r>
            <a:r>
              <a:rPr sz="950" b="0" i="0" lang="en-US">
                <a:solidFill>
                  <a:srgbClr val="1F2933"/>
                </a:solidFill>
                <a:latin typeface="Consolas"/>
              </a:rPr>
              <a:t>modal</a:t>
            </a:r>
            <a:r>
              <a:rPr sz="950" b="0" i="0" lang="en-US">
                <a:solidFill>
                  <a:srgbClr val="1F2933"/>
                </a:solidFill>
                <a:latin typeface="Segoe UI"/>
              </a:rPr>
              <a:t> for a window</a:t>
            </a:r>
          </a:p>
        </p:txBody>
      </p:sp>
      <p:sp>
        <p:nvSpPr>
          <p:cNvPr id="22" name="Rectangle 21"/>
          <p:cNvSpPr/>
          <p:nvPr/>
        </p:nvSpPr>
        <p:spPr>
          <a:xfrm>
            <a:off x="566928" y="293827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38271"/>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79432"/>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per_page</a:t>
            </a:r>
          </a:p>
        </p:txBody>
      </p:sp>
      <p:sp>
        <p:nvSpPr>
          <p:cNvPr id="25" name="TextBox 24"/>
          <p:cNvSpPr txBox="1"/>
          <p:nvPr/>
        </p:nvSpPr>
        <p:spPr>
          <a:xfrm>
            <a:off x="3052720" y="3079432"/>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from the settings</a:t>
            </a:r>
          </a:p>
        </p:txBody>
      </p:sp>
      <p:sp>
        <p:nvSpPr>
          <p:cNvPr id="26" name="TextBox 25"/>
          <p:cNvSpPr txBox="1"/>
          <p:nvPr/>
        </p:nvSpPr>
        <p:spPr>
          <a:xfrm>
            <a:off x="5977107" y="3079432"/>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Entries per page</a:t>
            </a:r>
          </a:p>
        </p:txBody>
      </p:sp>
      <p:sp>
        <p:nvSpPr>
          <p:cNvPr id="27" name="Rectangle 26"/>
          <p:cNvSpPr/>
          <p:nvPr/>
        </p:nvSpPr>
        <p:spPr>
          <a:xfrm>
            <a:off x="566928" y="336295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504120"/>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pagination_type</a:t>
            </a:r>
          </a:p>
        </p:txBody>
      </p:sp>
      <p:sp>
        <p:nvSpPr>
          <p:cNvPr id="29" name="TextBox 28"/>
          <p:cNvSpPr txBox="1"/>
          <p:nvPr/>
        </p:nvSpPr>
        <p:spPr>
          <a:xfrm>
            <a:off x="3052720" y="3504120"/>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from the settings</a:t>
            </a:r>
          </a:p>
        </p:txBody>
      </p:sp>
      <p:sp>
        <p:nvSpPr>
          <p:cNvPr id="30" name="TextBox 29"/>
          <p:cNvSpPr txBox="1"/>
          <p:nvPr/>
        </p:nvSpPr>
        <p:spPr>
          <a:xfrm>
            <a:off x="5977107" y="3504120"/>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pagination</a:t>
            </a:r>
            <a:r>
              <a:rPr sz="950" b="0" i="0" lang="en-US">
                <a:solidFill>
                  <a:srgbClr val="1F2933"/>
                </a:solidFill>
                <a:latin typeface="Segoe UI"/>
              </a:rPr>
              <a:t>, </a:t>
            </a:r>
            <a:r>
              <a:rPr sz="950" b="0" i="0" lang="en-US">
                <a:solidFill>
                  <a:srgbClr val="1F2933"/>
                </a:solidFill>
                <a:latin typeface="Consolas"/>
              </a:rPr>
              <a:t>load_more</a:t>
            </a:r>
            <a:r>
              <a:rPr sz="950" b="0" i="0" lang="en-US">
                <a:solidFill>
                  <a:srgbClr val="1F2933"/>
                </a:solidFill>
                <a:latin typeface="Segoe UI"/>
              </a:rPr>
              <a:t> or </a:t>
            </a:r>
            <a:r>
              <a:rPr sz="950" b="0" i="0" lang="en-US">
                <a:solidFill>
                  <a:srgbClr val="1F2933"/>
                </a:solidFill>
                <a:latin typeface="Consolas"/>
              </a:rPr>
              <a:t>none</a:t>
            </a:r>
          </a:p>
        </p:txBody>
      </p:sp>
      <p:sp>
        <p:nvSpPr>
          <p:cNvPr id="31" name="Rectangle 30"/>
          <p:cNvSpPr/>
          <p:nvPr/>
        </p:nvSpPr>
        <p:spPr>
          <a:xfrm>
            <a:off x="566928" y="37876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87647"/>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28808"/>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category</a:t>
            </a:r>
          </a:p>
        </p:txBody>
      </p:sp>
      <p:sp>
        <p:nvSpPr>
          <p:cNvPr id="34" name="TextBox 33"/>
          <p:cNvSpPr txBox="1"/>
          <p:nvPr/>
        </p:nvSpPr>
        <p:spPr>
          <a:xfrm>
            <a:off x="3052720" y="3928808"/>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empty</a:t>
            </a:r>
          </a:p>
        </p:txBody>
      </p:sp>
      <p:sp>
        <p:nvSpPr>
          <p:cNvPr id="35" name="TextBox 34"/>
          <p:cNvSpPr txBox="1"/>
          <p:nvPr/>
        </p:nvSpPr>
        <p:spPr>
          <a:xfrm>
            <a:off x="5977107" y="3928808"/>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Shows this category only</a:t>
            </a:r>
          </a:p>
        </p:txBody>
      </p:sp>
      <p:sp>
        <p:nvSpPr>
          <p:cNvPr id="36" name="Rectangle 35"/>
          <p:cNvSpPr/>
          <p:nvPr/>
        </p:nvSpPr>
        <p:spPr>
          <a:xfrm>
            <a:off x="566928" y="4212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353496"/>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type</a:t>
            </a:r>
          </a:p>
        </p:txBody>
      </p:sp>
      <p:sp>
        <p:nvSpPr>
          <p:cNvPr id="38" name="TextBox 37"/>
          <p:cNvSpPr txBox="1"/>
          <p:nvPr/>
        </p:nvSpPr>
        <p:spPr>
          <a:xfrm>
            <a:off x="3052720" y="4353496"/>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empty</a:t>
            </a:r>
          </a:p>
        </p:txBody>
      </p:sp>
      <p:sp>
        <p:nvSpPr>
          <p:cNvPr id="39" name="TextBox 38"/>
          <p:cNvSpPr txBox="1"/>
          <p:nvPr/>
        </p:nvSpPr>
        <p:spPr>
          <a:xfrm>
            <a:off x="5977107" y="4353496"/>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Shows this exhibitor type only</a:t>
            </a:r>
          </a:p>
        </p:txBody>
      </p:sp>
      <p:sp>
        <p:nvSpPr>
          <p:cNvPr id="40" name="Rectangle 39"/>
          <p:cNvSpPr/>
          <p:nvPr/>
        </p:nvSpPr>
        <p:spPr>
          <a:xfrm>
            <a:off x="566928" y="46370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637023"/>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78184"/>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slim</a:t>
            </a:r>
          </a:p>
        </p:txBody>
      </p:sp>
      <p:sp>
        <p:nvSpPr>
          <p:cNvPr id="43" name="TextBox 42"/>
          <p:cNvSpPr txBox="1"/>
          <p:nvPr/>
        </p:nvSpPr>
        <p:spPr>
          <a:xfrm>
            <a:off x="3052720" y="4778184"/>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false</a:t>
            </a:r>
          </a:p>
        </p:txBody>
      </p:sp>
      <p:sp>
        <p:nvSpPr>
          <p:cNvPr id="44" name="TextBox 43"/>
          <p:cNvSpPr txBox="1"/>
          <p:nvPr/>
        </p:nvSpPr>
        <p:spPr>
          <a:xfrm>
            <a:off x="5977107" y="4778184"/>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true</a:t>
            </a:r>
            <a:r>
              <a:rPr sz="950" b="0" i="0" lang="en-US">
                <a:solidFill>
                  <a:srgbClr val="1F2933"/>
                </a:solidFill>
                <a:latin typeface="Segoe UI"/>
              </a:rPr>
              <a:t> hides the whole filter bar</a:t>
            </a:r>
          </a:p>
        </p:txBody>
      </p:sp>
      <p:sp>
        <p:nvSpPr>
          <p:cNvPr id="45" name="Rectangle 44"/>
          <p:cNvSpPr/>
          <p:nvPr/>
        </p:nvSpPr>
        <p:spPr>
          <a:xfrm>
            <a:off x="566928" y="50617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202872"/>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featured</a:t>
            </a:r>
          </a:p>
        </p:txBody>
      </p:sp>
      <p:sp>
        <p:nvSpPr>
          <p:cNvPr id="47" name="TextBox 46"/>
          <p:cNvSpPr txBox="1"/>
          <p:nvPr/>
        </p:nvSpPr>
        <p:spPr>
          <a:xfrm>
            <a:off x="3052720" y="5202872"/>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from the event</a:t>
            </a:r>
          </a:p>
        </p:txBody>
      </p:sp>
      <p:sp>
        <p:nvSpPr>
          <p:cNvPr id="48" name="TextBox 47"/>
          <p:cNvSpPr txBox="1"/>
          <p:nvPr/>
        </p:nvSpPr>
        <p:spPr>
          <a:xfrm>
            <a:off x="5977107" y="5202872"/>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false</a:t>
            </a:r>
            <a:r>
              <a:rPr sz="950" b="0" i="0" lang="en-US">
                <a:solidFill>
                  <a:srgbClr val="1F2933"/>
                </a:solidFill>
                <a:latin typeface="Segoe UI"/>
              </a:rPr>
              <a:t> switches the featured exhibitor row off for this embed</a:t>
            </a:r>
          </a:p>
        </p:txBody>
      </p:sp>
      <p:sp>
        <p:nvSpPr>
          <p:cNvPr id="49" name="Rectangle 48"/>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3" name="TextBox 52"/>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building block is called </a:t>
            </a:r>
            <a:r>
              <a:rPr sz="1000" b="0" i="0" lang="en-US">
                <a:solidFill>
                  <a:srgbClr val="2B3844"/>
                </a:solidFill>
                <a:latin typeface="Consolas"/>
              </a:rPr>
              <a:t>[event_exhibitor_list]</a:t>
            </a:r>
            <a:r>
              <a:rPr sz="1000" b="0" i="0" lang="en-US">
                <a:solidFill>
                  <a:srgbClr val="2B3844"/>
                </a:solidFill>
                <a:latin typeface="Segoe UI"/>
              </a:rPr>
              <a:t>. Without a </a:t>
            </a:r>
            <a:r>
              <a:rPr sz="1000" b="0" i="0" lang="en-US">
                <a:solidFill>
                  <a:srgbClr val="2B3844"/>
                </a:solidFill>
                <a:latin typeface="Consolas"/>
              </a:rPr>
              <a:t>parent_id</a:t>
            </a:r>
            <a:r>
              <a:rPr sz="1000" b="0" i="0" lang="en-US">
                <a:solidFill>
                  <a:srgbClr val="2B3844"/>
                </a:solidFill>
                <a:latin typeface="Segoe UI"/>
              </a:rPr>
              <a:t> the page shows nothing but a short notice.</a:t>
            </a: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147 / 153</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A.2</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Cheat sheet: the remaining attributes</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Attribute</a:t>
            </a:r>
          </a:p>
        </p:txBody>
      </p:sp>
      <p:sp>
        <p:nvSpPr>
          <p:cNvPr id="8" name="TextBox 7"/>
          <p:cNvSpPr txBox="1"/>
          <p:nvPr/>
        </p:nvSpPr>
        <p:spPr>
          <a:xfrm>
            <a:off x="3052720" y="1435608"/>
            <a:ext cx="2741507"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Default</a:t>
            </a:r>
          </a:p>
        </p:txBody>
      </p:sp>
      <p:sp>
        <p:nvSpPr>
          <p:cNvPr id="9" name="TextBox 8"/>
          <p:cNvSpPr txBox="1"/>
          <p:nvPr/>
        </p:nvSpPr>
        <p:spPr>
          <a:xfrm>
            <a:off x="5977107" y="1435608"/>
            <a:ext cx="5574507" cy="164592"/>
          </a:xfrm>
          <a:prstGeom prst="rect">
            <a:avLst/>
          </a:prstGeom>
          <a:noFill/>
        </p:spPr>
        <p:txBody>
          <a:bodyPr wrap="square" lIns="0" rIns="0" tIns="0" bIns="0" anchor="t">
            <a:spAutoFit/>
          </a:bodyPr>
          <a:lstStyle/>
          <a:p>
            <a:pPr algn="l">
              <a:lnSpc>
                <a:spcPct val="100000"/>
              </a:lnSpc>
            </a:pPr>
            <a:r>
              <a:rPr sz="1000" b="1" i="0" lang="en-US">
                <a:solidFill>
                  <a:srgbClr val="FFFFFF"/>
                </a:solidFill>
                <a:latin typeface="Segoe UI"/>
              </a:rPr>
              <a:t>Meaning</a:t>
            </a:r>
          </a:p>
        </p:txBody>
      </p:sp>
      <p:sp>
        <p:nvSpPr>
          <p:cNvPr id="10" name="TextBox 9"/>
          <p:cNvSpPr txBox="1"/>
          <p:nvPr/>
        </p:nvSpPr>
        <p:spPr>
          <a:xfrm>
            <a:off x="676656" y="1805368"/>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hide_favs_icon</a:t>
            </a:r>
          </a:p>
        </p:txBody>
      </p:sp>
      <p:sp>
        <p:nvSpPr>
          <p:cNvPr id="11" name="TextBox 10"/>
          <p:cNvSpPr txBox="1"/>
          <p:nvPr/>
        </p:nvSpPr>
        <p:spPr>
          <a:xfrm>
            <a:off x="3052720" y="1805368"/>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false</a:t>
            </a:r>
          </a:p>
        </p:txBody>
      </p:sp>
      <p:sp>
        <p:nvSpPr>
          <p:cNvPr id="12" name="TextBox 11"/>
          <p:cNvSpPr txBox="1"/>
          <p:nvPr/>
        </p:nvSpPr>
        <p:spPr>
          <a:xfrm>
            <a:off x="5977107" y="1805368"/>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true</a:t>
            </a:r>
            <a:r>
              <a:rPr sz="950" b="0" i="0" lang="en-US">
                <a:solidFill>
                  <a:srgbClr val="1F2933"/>
                </a:solidFill>
                <a:latin typeface="Segoe UI"/>
              </a:rPr>
              <a:t> hides the heart on the cards</a:t>
            </a:r>
          </a:p>
        </p:txBody>
      </p:sp>
      <p:sp>
        <p:nvSpPr>
          <p:cNvPr id="13" name="Rectangle 12"/>
          <p:cNvSpPr/>
          <p:nvPr/>
        </p:nvSpPr>
        <p:spPr>
          <a:xfrm>
            <a:off x="566928" y="20888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88896"/>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30056"/>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hide_map_icon</a:t>
            </a:r>
          </a:p>
        </p:txBody>
      </p:sp>
      <p:sp>
        <p:nvSpPr>
          <p:cNvPr id="16" name="TextBox 15"/>
          <p:cNvSpPr txBox="1"/>
          <p:nvPr/>
        </p:nvSpPr>
        <p:spPr>
          <a:xfrm>
            <a:off x="3052720" y="2230056"/>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false</a:t>
            </a:r>
          </a:p>
        </p:txBody>
      </p:sp>
      <p:sp>
        <p:nvSpPr>
          <p:cNvPr id="17" name="TextBox 16"/>
          <p:cNvSpPr txBox="1"/>
          <p:nvPr/>
        </p:nvSpPr>
        <p:spPr>
          <a:xfrm>
            <a:off x="5977107" y="2230056"/>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true</a:t>
            </a:r>
            <a:r>
              <a:rPr sz="950" b="0" i="0" lang="en-US">
                <a:solidFill>
                  <a:srgbClr val="1F2933"/>
                </a:solidFill>
                <a:latin typeface="Segoe UI"/>
              </a:rPr>
              <a:t> hides the map icon</a:t>
            </a:r>
          </a:p>
        </p:txBody>
      </p:sp>
      <p:sp>
        <p:nvSpPr>
          <p:cNvPr id="18" name="Rectangle 17"/>
          <p:cNvSpPr/>
          <p:nvPr/>
        </p:nvSpPr>
        <p:spPr>
          <a:xfrm>
            <a:off x="566928" y="25135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4744"/>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hide_locationinfo</a:t>
            </a:r>
          </a:p>
        </p:txBody>
      </p:sp>
      <p:sp>
        <p:nvSpPr>
          <p:cNvPr id="20" name="TextBox 19"/>
          <p:cNvSpPr txBox="1"/>
          <p:nvPr/>
        </p:nvSpPr>
        <p:spPr>
          <a:xfrm>
            <a:off x="3052720" y="2654744"/>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false</a:t>
            </a:r>
          </a:p>
        </p:txBody>
      </p:sp>
      <p:sp>
        <p:nvSpPr>
          <p:cNvPr id="21" name="TextBox 20"/>
          <p:cNvSpPr txBox="1"/>
          <p:nvPr/>
        </p:nvSpPr>
        <p:spPr>
          <a:xfrm>
            <a:off x="5977107" y="2654744"/>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true</a:t>
            </a:r>
            <a:r>
              <a:rPr sz="950" b="0" i="0" lang="en-US">
                <a:solidFill>
                  <a:srgbClr val="1F2933"/>
                </a:solidFill>
                <a:latin typeface="Segoe UI"/>
              </a:rPr>
              <a:t> hides hall and booth number in this list</a:t>
            </a:r>
          </a:p>
        </p:txBody>
      </p:sp>
      <p:sp>
        <p:nvSpPr>
          <p:cNvPr id="22" name="Rectangle 21"/>
          <p:cNvSpPr/>
          <p:nvPr/>
        </p:nvSpPr>
        <p:spPr>
          <a:xfrm>
            <a:off x="566928" y="293827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38271"/>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79432"/>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filter_products</a:t>
            </a:r>
          </a:p>
        </p:txBody>
      </p:sp>
      <p:sp>
        <p:nvSpPr>
          <p:cNvPr id="25" name="TextBox 24"/>
          <p:cNvSpPr txBox="1"/>
          <p:nvPr/>
        </p:nvSpPr>
        <p:spPr>
          <a:xfrm>
            <a:off x="3052720" y="3079432"/>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from the settings</a:t>
            </a:r>
          </a:p>
        </p:txBody>
      </p:sp>
      <p:sp>
        <p:nvSpPr>
          <p:cNvPr id="26" name="TextBox 25"/>
          <p:cNvSpPr txBox="1"/>
          <p:nvPr/>
        </p:nvSpPr>
        <p:spPr>
          <a:xfrm>
            <a:off x="5977107" y="3079432"/>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true</a:t>
            </a:r>
            <a:r>
              <a:rPr sz="950" b="0" i="0" lang="en-US">
                <a:solidFill>
                  <a:srgbClr val="1F2933"/>
                </a:solidFill>
                <a:latin typeface="Segoe UI"/>
              </a:rPr>
              <a:t> or </a:t>
            </a:r>
            <a:r>
              <a:rPr sz="950" b="0" i="0" lang="en-US">
                <a:solidFill>
                  <a:srgbClr val="1F2933"/>
                </a:solidFill>
                <a:latin typeface="Consolas"/>
              </a:rPr>
              <a:t>false</a:t>
            </a:r>
            <a:r>
              <a:rPr sz="950" b="0" i="0" lang="en-US">
                <a:solidFill>
                  <a:srgbClr val="1F2933"/>
                </a:solidFill>
                <a:latin typeface="Segoe UI"/>
              </a:rPr>
              <a:t> overrides the products filter</a:t>
            </a:r>
          </a:p>
        </p:txBody>
      </p:sp>
      <p:sp>
        <p:nvSpPr>
          <p:cNvPr id="27" name="Rectangle 26"/>
          <p:cNvSpPr/>
          <p:nvPr/>
        </p:nvSpPr>
        <p:spPr>
          <a:xfrm>
            <a:off x="566928" y="336295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504120"/>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filter_country</a:t>
            </a:r>
          </a:p>
        </p:txBody>
      </p:sp>
      <p:sp>
        <p:nvSpPr>
          <p:cNvPr id="29" name="TextBox 28"/>
          <p:cNvSpPr txBox="1"/>
          <p:nvPr/>
        </p:nvSpPr>
        <p:spPr>
          <a:xfrm>
            <a:off x="3052720" y="3504120"/>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from the settings</a:t>
            </a:r>
          </a:p>
        </p:txBody>
      </p:sp>
      <p:sp>
        <p:nvSpPr>
          <p:cNvPr id="30" name="TextBox 29"/>
          <p:cNvSpPr txBox="1"/>
          <p:nvPr/>
        </p:nvSpPr>
        <p:spPr>
          <a:xfrm>
            <a:off x="5977107" y="3504120"/>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true</a:t>
            </a:r>
            <a:r>
              <a:rPr sz="950" b="0" i="0" lang="en-US">
                <a:solidFill>
                  <a:srgbClr val="1F2933"/>
                </a:solidFill>
                <a:latin typeface="Segoe UI"/>
              </a:rPr>
              <a:t> or </a:t>
            </a:r>
            <a:r>
              <a:rPr sz="950" b="0" i="0" lang="en-US">
                <a:solidFill>
                  <a:srgbClr val="1F2933"/>
                </a:solidFill>
                <a:latin typeface="Consolas"/>
              </a:rPr>
              <a:t>false</a:t>
            </a:r>
            <a:r>
              <a:rPr sz="950" b="0" i="0" lang="en-US">
                <a:solidFill>
                  <a:srgbClr val="1F2933"/>
                </a:solidFill>
                <a:latin typeface="Segoe UI"/>
              </a:rPr>
              <a:t> overrides the country filter</a:t>
            </a:r>
          </a:p>
        </p:txBody>
      </p:sp>
      <p:sp>
        <p:nvSpPr>
          <p:cNvPr id="31" name="Rectangle 30"/>
          <p:cNvSpPr/>
          <p:nvPr/>
        </p:nvSpPr>
        <p:spPr>
          <a:xfrm>
            <a:off x="566928" y="37876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87647"/>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28808"/>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filter_sales</a:t>
            </a:r>
          </a:p>
        </p:txBody>
      </p:sp>
      <p:sp>
        <p:nvSpPr>
          <p:cNvPr id="34" name="TextBox 33"/>
          <p:cNvSpPr txBox="1"/>
          <p:nvPr/>
        </p:nvSpPr>
        <p:spPr>
          <a:xfrm>
            <a:off x="3052720" y="3928808"/>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from the settings</a:t>
            </a:r>
          </a:p>
        </p:txBody>
      </p:sp>
      <p:sp>
        <p:nvSpPr>
          <p:cNvPr id="35" name="TextBox 34"/>
          <p:cNvSpPr txBox="1"/>
          <p:nvPr/>
        </p:nvSpPr>
        <p:spPr>
          <a:xfrm>
            <a:off x="5977107" y="3928808"/>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true</a:t>
            </a:r>
            <a:r>
              <a:rPr sz="950" b="0" i="0" lang="en-US">
                <a:solidFill>
                  <a:srgbClr val="1F2933"/>
                </a:solidFill>
                <a:latin typeface="Segoe UI"/>
              </a:rPr>
              <a:t> or </a:t>
            </a:r>
            <a:r>
              <a:rPr sz="950" b="0" i="0" lang="en-US">
                <a:solidFill>
                  <a:srgbClr val="1F2933"/>
                </a:solidFill>
                <a:latin typeface="Consolas"/>
              </a:rPr>
              <a:t>false</a:t>
            </a:r>
            <a:r>
              <a:rPr sz="950" b="0" i="0" lang="en-US">
                <a:solidFill>
                  <a:srgbClr val="1F2933"/>
                </a:solidFill>
                <a:latin typeface="Segoe UI"/>
              </a:rPr>
              <a:t> overrides the “Sales at Booth” filter</a:t>
            </a:r>
          </a:p>
        </p:txBody>
      </p:sp>
      <p:sp>
        <p:nvSpPr>
          <p:cNvPr id="36" name="Rectangle 35"/>
          <p:cNvSpPr/>
          <p:nvPr/>
        </p:nvSpPr>
        <p:spPr>
          <a:xfrm>
            <a:off x="566928" y="4212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353496"/>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filter_events</a:t>
            </a:r>
          </a:p>
        </p:txBody>
      </p:sp>
      <p:sp>
        <p:nvSpPr>
          <p:cNvPr id="38" name="TextBox 37"/>
          <p:cNvSpPr txBox="1"/>
          <p:nvPr/>
        </p:nvSpPr>
        <p:spPr>
          <a:xfrm>
            <a:off x="3052720" y="4353496"/>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from the settings</a:t>
            </a:r>
          </a:p>
        </p:txBody>
      </p:sp>
      <p:sp>
        <p:nvSpPr>
          <p:cNvPr id="39" name="TextBox 38"/>
          <p:cNvSpPr txBox="1"/>
          <p:nvPr/>
        </p:nvSpPr>
        <p:spPr>
          <a:xfrm>
            <a:off x="5977107" y="4353496"/>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true</a:t>
            </a:r>
            <a:r>
              <a:rPr sz="950" b="0" i="0" lang="en-US">
                <a:solidFill>
                  <a:srgbClr val="1F2933"/>
                </a:solidFill>
                <a:latin typeface="Segoe UI"/>
              </a:rPr>
              <a:t> or </a:t>
            </a:r>
            <a:r>
              <a:rPr sz="950" b="0" i="0" lang="en-US">
                <a:solidFill>
                  <a:srgbClr val="1F2933"/>
                </a:solidFill>
                <a:latin typeface="Consolas"/>
              </a:rPr>
              <a:t>false</a:t>
            </a:r>
            <a:r>
              <a:rPr sz="950" b="0" i="0" lang="en-US">
                <a:solidFill>
                  <a:srgbClr val="1F2933"/>
                </a:solidFill>
                <a:latin typeface="Segoe UI"/>
              </a:rPr>
              <a:t> overrides the events filter - only with the Event Calendar</a:t>
            </a:r>
          </a:p>
        </p:txBody>
      </p:sp>
      <p:sp>
        <p:nvSpPr>
          <p:cNvPr id="40" name="Rectangle 39"/>
          <p:cNvSpPr/>
          <p:nvPr/>
        </p:nvSpPr>
        <p:spPr>
          <a:xfrm>
            <a:off x="566928" y="46370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637023"/>
            <a:ext cx="11057839" cy="424687"/>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78184"/>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gallery</a:t>
            </a:r>
          </a:p>
        </p:txBody>
      </p:sp>
      <p:sp>
        <p:nvSpPr>
          <p:cNvPr id="43" name="TextBox 42"/>
          <p:cNvSpPr txBox="1"/>
          <p:nvPr/>
        </p:nvSpPr>
        <p:spPr>
          <a:xfrm>
            <a:off x="3052720" y="4778184"/>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false</a:t>
            </a:r>
          </a:p>
        </p:txBody>
      </p:sp>
      <p:sp>
        <p:nvSpPr>
          <p:cNvPr id="44" name="TextBox 43"/>
          <p:cNvSpPr txBox="1"/>
          <p:nvPr/>
        </p:nvSpPr>
        <p:spPr>
          <a:xfrm>
            <a:off x="5977107" y="4778184"/>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Only passed through and has no effect at present</a:t>
            </a:r>
          </a:p>
        </p:txBody>
      </p:sp>
      <p:sp>
        <p:nvSpPr>
          <p:cNvPr id="45" name="Rectangle 44"/>
          <p:cNvSpPr/>
          <p:nvPr/>
        </p:nvSpPr>
        <p:spPr>
          <a:xfrm>
            <a:off x="566928" y="50617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Rectangle 45"/>
          <p:cNvSpPr/>
          <p:nvPr/>
        </p:nvSpPr>
        <p:spPr>
          <a:xfrm>
            <a:off x="566928" y="5061711"/>
            <a:ext cx="11057839" cy="424687"/>
          </a:xfrm>
          <a:prstGeom prst="rect">
            <a:avLst/>
          </a:prstGeom>
          <a:solidFill>
            <a:srgbClr val="FDF2E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ectangle 46"/>
          <p:cNvSpPr/>
          <p:nvPr/>
        </p:nvSpPr>
        <p:spPr>
          <a:xfrm>
            <a:off x="566928" y="5061711"/>
            <a:ext cx="41148" cy="424687"/>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76656" y="5202872"/>
            <a:ext cx="2193184" cy="325247"/>
          </a:xfrm>
          <a:prstGeom prst="rect">
            <a:avLst/>
          </a:prstGeom>
          <a:noFill/>
        </p:spPr>
        <p:txBody>
          <a:bodyPr wrap="square" lIns="0" rIns="0" tIns="0" bIns="0" anchor="t">
            <a:spAutoFit/>
          </a:bodyPr>
          <a:lstStyle/>
          <a:p>
            <a:pPr algn="l">
              <a:lnSpc>
                <a:spcPct val="118000"/>
              </a:lnSpc>
            </a:pPr>
            <a:r>
              <a:rPr sz="950" b="1" i="0" lang="en-US">
                <a:solidFill>
                  <a:srgbClr val="1F2933"/>
                </a:solidFill>
                <a:latin typeface="Consolas"/>
              </a:rPr>
              <a:t>[event_hall_plan]</a:t>
            </a:r>
          </a:p>
        </p:txBody>
      </p:sp>
      <p:sp>
        <p:nvSpPr>
          <p:cNvPr id="49" name="TextBox 48"/>
          <p:cNvSpPr txBox="1"/>
          <p:nvPr/>
        </p:nvSpPr>
        <p:spPr>
          <a:xfrm>
            <a:off x="3052720" y="5202872"/>
            <a:ext cx="2741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Segoe UI"/>
              </a:rPr>
              <a:t>—</a:t>
            </a:r>
          </a:p>
        </p:txBody>
      </p:sp>
      <p:sp>
        <p:nvSpPr>
          <p:cNvPr id="50" name="TextBox 49"/>
          <p:cNvSpPr txBox="1"/>
          <p:nvPr/>
        </p:nvSpPr>
        <p:spPr>
          <a:xfrm>
            <a:off x="5977107" y="5202872"/>
            <a:ext cx="5574507" cy="325247"/>
          </a:xfrm>
          <a:prstGeom prst="rect">
            <a:avLst/>
          </a:prstGeom>
          <a:noFill/>
        </p:spPr>
        <p:txBody>
          <a:bodyPr wrap="square" lIns="0" rIns="0" tIns="0" bIns="0" anchor="t">
            <a:spAutoFit/>
          </a:bodyPr>
          <a:lstStyle/>
          <a:p>
            <a:pPr algn="l">
              <a:lnSpc>
                <a:spcPct val="118000"/>
              </a:lnSpc>
            </a:pPr>
            <a:r>
              <a:rPr sz="950" b="0" i="0" lang="en-US">
                <a:solidFill>
                  <a:srgbClr val="1F2933"/>
                </a:solidFill>
                <a:latin typeface="Consolas"/>
              </a:rPr>
              <a:t>parent_id</a:t>
            </a:r>
            <a:r>
              <a:rPr sz="950" b="0" i="0" lang="en-US">
                <a:solidFill>
                  <a:srgbClr val="1F2933"/>
                </a:solidFill>
                <a:latin typeface="Segoe UI"/>
              </a:rPr>
              <a:t> (mandatory), </a:t>
            </a:r>
            <a:r>
              <a:rPr sz="950" b="0" i="0" lang="en-US">
                <a:solidFill>
                  <a:srgbClr val="1F2933"/>
                </a:solidFill>
                <a:latin typeface="Consolas"/>
              </a:rPr>
              <a:t>hall</a:t>
            </a:r>
            <a:r>
              <a:rPr sz="950" b="0" i="0" lang="en-US">
                <a:solidFill>
                  <a:srgbClr val="1F2933"/>
                </a:solidFill>
                <a:latin typeface="Segoe UI"/>
              </a:rPr>
              <a:t>, </a:t>
            </a:r>
            <a:r>
              <a:rPr sz="950" b="0" i="0" lang="en-US">
                <a:solidFill>
                  <a:srgbClr val="1F2933"/>
                </a:solidFill>
                <a:latin typeface="Consolas"/>
              </a:rPr>
              <a:t>booth</a:t>
            </a:r>
            <a:r>
              <a:rPr sz="950" b="0" i="0" lang="en-US">
                <a:solidFill>
                  <a:srgbClr val="1F2933"/>
                </a:solidFill>
                <a:latin typeface="Segoe UI"/>
              </a:rPr>
              <a:t>, </a:t>
            </a:r>
            <a:r>
              <a:rPr sz="950" b="0" i="0" lang="en-US">
                <a:solidFill>
                  <a:srgbClr val="1F2933"/>
                </a:solidFill>
                <a:latin typeface="Consolas"/>
              </a:rPr>
              <a:t>height</a:t>
            </a:r>
            <a:r>
              <a:rPr sz="950" b="0" i="0" lang="en-US">
                <a:solidFill>
                  <a:srgbClr val="1F2933"/>
                </a:solidFill>
                <a:latin typeface="Segoe UI"/>
              </a:rPr>
              <a:t> (default 600), </a:t>
            </a:r>
            <a:r>
              <a:rPr sz="950" b="0" i="0" lang="en-US">
                <a:solidFill>
                  <a:srgbClr val="1F2933"/>
                </a:solidFill>
                <a:latin typeface="Consolas"/>
              </a:rPr>
              <a:t>search</a:t>
            </a:r>
            <a:r>
              <a:rPr sz="950" b="0" i="0" lang="en-US">
                <a:solidFill>
                  <a:srgbClr val="1F2933"/>
                </a:solidFill>
                <a:latin typeface="Segoe UI"/>
              </a:rPr>
              <a:t>, </a:t>
            </a:r>
            <a:r>
              <a:rPr sz="950" b="0" i="0" lang="en-US">
                <a:solidFill>
                  <a:srgbClr val="1F2933"/>
                </a:solidFill>
                <a:latin typeface="Consolas"/>
              </a:rPr>
              <a:t>quick_filters</a:t>
            </a:r>
            <a:r>
              <a:rPr sz="950" b="0" i="0" lang="en-US">
                <a:solidFill>
                  <a:srgbClr val="1F2933"/>
                </a:solidFill>
                <a:latin typeface="Segoe UI"/>
              </a:rPr>
              <a:t>, </a:t>
            </a:r>
            <a:r>
              <a:rPr sz="950" b="0" i="0" lang="en-US">
                <a:solidFill>
                  <a:srgbClr val="1F2933"/>
                </a:solidFill>
                <a:latin typeface="Consolas"/>
              </a:rPr>
              <a:t>spot</a:t>
            </a:r>
          </a:p>
        </p:txBody>
      </p:sp>
      <p:sp>
        <p:nvSpPr>
          <p:cNvPr id="51" name="Rectangle 50"/>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Rectangle 51"/>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ectangle 52"/>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5" name="TextBox 54"/>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For the hall plan there are four equivalent spellings: </a:t>
            </a:r>
            <a:r>
              <a:rPr sz="1000" b="0" i="0" lang="en-US">
                <a:solidFill>
                  <a:srgbClr val="2B3844"/>
                </a:solidFill>
                <a:latin typeface="Consolas"/>
              </a:rPr>
              <a:t>[event_hall_plan]</a:t>
            </a:r>
            <a:r>
              <a:rPr sz="1000" b="0" i="0" lang="en-US">
                <a:solidFill>
                  <a:srgbClr val="2B3844"/>
                </a:solidFill>
                <a:latin typeface="Segoe UI"/>
              </a:rPr>
              <a:t>, </a:t>
            </a:r>
            <a:r>
              <a:rPr sz="1000" b="0" i="0" lang="en-US">
                <a:solidFill>
                  <a:srgbClr val="2B3844"/>
                </a:solidFill>
                <a:latin typeface="Consolas"/>
              </a:rPr>
              <a:t>[event_map]</a:t>
            </a:r>
            <a:r>
              <a:rPr sz="1000" b="0" i="0" lang="en-US">
                <a:solidFill>
                  <a:srgbClr val="2B3844"/>
                </a:solidFill>
                <a:latin typeface="Segoe UI"/>
              </a:rPr>
              <a:t>, </a:t>
            </a:r>
            <a:r>
              <a:rPr sz="1000" b="0" i="0" lang="en-US">
                <a:solidFill>
                  <a:srgbClr val="2B3844"/>
                </a:solidFill>
                <a:latin typeface="Consolas"/>
              </a:rPr>
              <a:t>[eem_map]</a:t>
            </a:r>
            <a:r>
              <a:rPr sz="1000" b="0" i="0" lang="en-US">
                <a:solidFill>
                  <a:srgbClr val="2B3844"/>
                </a:solidFill>
                <a:latin typeface="Segoe UI"/>
              </a:rPr>
              <a:t> and </a:t>
            </a:r>
            <a:r>
              <a:rPr sz="1000" b="0" i="0" lang="en-US">
                <a:solidFill>
                  <a:srgbClr val="2B3844"/>
                </a:solidFill>
                <a:latin typeface="Consolas"/>
              </a:rPr>
              <a:t>[event_exhibitor_map]</a:t>
            </a:r>
            <a:r>
              <a:rPr sz="1000" b="0" i="0" lang="en-US">
                <a:solidFill>
                  <a:srgbClr val="2B3844"/>
                </a:solidFill>
                <a:latin typeface="Segoe UI"/>
              </a:rPr>
              <a:t>.</a:t>
            </a:r>
          </a:p>
        </p:txBody>
      </p:sp>
      <p:sp>
        <p:nvSpPr>
          <p:cNvPr id="56" name="Rectangle 55"/>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TextBox 56"/>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58" name="TextBox 57"/>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148 / 153</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Common questions (1 of 2)</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My exhibitor list stays empty. Why?</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Almost always the </a:t>
            </a:r>
            <a:r>
              <a:rPr sz="1000" b="0" i="0" lang="en-US">
                <a:solidFill>
                  <a:srgbClr val="3B4A57"/>
                </a:solidFill>
                <a:latin typeface="Consolas"/>
              </a:rPr>
              <a:t>parent_id</a:t>
            </a:r>
            <a:r>
              <a:rPr sz="1000" b="0" i="0" lang="en-US">
                <a:solidFill>
                  <a:srgbClr val="3B4A57"/>
                </a:solidFill>
                <a:latin typeface="Segoe UI"/>
              </a:rPr>
              <a:t> in the building block, or the exhibitors are not assigned to an event. The dashboard shows the latter under </a:t>
            </a:r>
            <a:r>
              <a:rPr sz="1000" b="1" i="0" lang="en-US">
                <a:solidFill>
                  <a:srgbClr val="3B4A57"/>
                </a:solidFill>
                <a:latin typeface="Segoe UI"/>
              </a:rPr>
              <a:t>Unassigned Event</a:t>
            </a:r>
            <a:r>
              <a:rPr sz="1000" b="0" i="0" lang="en-US">
                <a:solidFill>
                  <a:srgbClr val="3B4A57"/>
                </a:solidFill>
                <a:latin typeface="Segoe UI"/>
              </a:rPr>
              <a:t>.</a:t>
            </a:r>
          </a:p>
        </p:txBody>
      </p:sp>
      <p:sp>
        <p:nvSpPr>
          <p:cNvPr id="10" name="TextBox 9"/>
          <p:cNvSpPr txBox="1"/>
          <p:nvPr/>
        </p:nvSpPr>
        <p:spPr>
          <a:xfrm>
            <a:off x="566928"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1" name="TextBox 10"/>
          <p:cNvSpPr txBox="1"/>
          <p:nvPr/>
        </p:nvSpPr>
        <p:spPr>
          <a:xfrm>
            <a:off x="877824"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 booth in the hall plan does not react to clicks.</a:t>
            </a:r>
          </a:p>
        </p:txBody>
      </p:sp>
      <p:sp>
        <p:nvSpPr>
          <p:cNvPr id="12" name="TextBox 11"/>
          <p:cNvSpPr txBox="1"/>
          <p:nvPr/>
        </p:nvSpPr>
        <p:spPr>
          <a:xfrm>
            <a:off x="566928"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3" name="TextBox 12"/>
          <p:cNvSpPr txBox="1"/>
          <p:nvPr/>
        </p:nvSpPr>
        <p:spPr>
          <a:xfrm>
            <a:off x="877824"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id in the SVG file does not match the </a:t>
            </a:r>
            <a:r>
              <a:rPr sz="1000" b="1" i="0" lang="en-US">
                <a:solidFill>
                  <a:srgbClr val="3B4A57"/>
                </a:solidFill>
                <a:latin typeface="Segoe UI"/>
              </a:rPr>
              <a:t>Booth IDs</a:t>
            </a:r>
            <a:r>
              <a:rPr sz="1000" b="0" i="0" lang="en-US">
                <a:solidFill>
                  <a:srgbClr val="3B4A57"/>
                </a:solidFill>
                <a:latin typeface="Segoe UI"/>
              </a:rPr>
              <a:t> field - or it sits on the group instead of the area.</a:t>
            </a:r>
          </a:p>
        </p:txBody>
      </p:sp>
      <p:sp>
        <p:nvSpPr>
          <p:cNvPr id="14" name="TextBox 13"/>
          <p:cNvSpPr txBox="1"/>
          <p:nvPr/>
        </p:nvSpPr>
        <p:spPr>
          <a:xfrm>
            <a:off x="566928"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5" name="TextBox 14"/>
          <p:cNvSpPr txBox="1"/>
          <p:nvPr/>
        </p:nvSpPr>
        <p:spPr>
          <a:xfrm>
            <a:off x="877824"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Can I show an exhibitor at two fairs?</a:t>
            </a:r>
          </a:p>
        </p:txBody>
      </p:sp>
      <p:sp>
        <p:nvSpPr>
          <p:cNvPr id="16" name="TextBox 15"/>
          <p:cNvSpPr txBox="1"/>
          <p:nvPr/>
        </p:nvSpPr>
        <p:spPr>
          <a:xfrm>
            <a:off x="566928"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7" name="TextBox 16"/>
          <p:cNvSpPr txBox="1"/>
          <p:nvPr/>
        </p:nvSpPr>
        <p:spPr>
          <a:xfrm>
            <a:off x="877824"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No. Every record belongs to exactly one event. For the second fair you create another record, most easily through the import.</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Why is the booth sign window titled in German?</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The title “Standschilder” is fixed in the program. All other texts follow the language of your website.</a:t>
            </a:r>
          </a:p>
        </p:txBody>
      </p:sp>
      <p:sp>
        <p:nvSpPr>
          <p:cNvPr id="22" name="TextBox 21"/>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3" name="TextBox 22"/>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How do I delete many exhibitors at once?</a:t>
            </a:r>
          </a:p>
        </p:txBody>
      </p:sp>
      <p:sp>
        <p:nvSpPr>
          <p:cNvPr id="24" name="TextBox 23"/>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5" name="TextBox 24"/>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In the Mass Editor: mark the rows and click </a:t>
            </a:r>
            <a:r>
              <a:rPr sz="1000" b="1" i="0" lang="en-US">
                <a:solidFill>
                  <a:srgbClr val="3B4A57"/>
                </a:solidFill>
                <a:latin typeface="Segoe UI"/>
              </a:rPr>
              <a:t>Delete Selected</a:t>
            </a:r>
            <a:r>
              <a:rPr sz="1000" b="0" i="0" lang="en-US">
                <a:solidFill>
                  <a:srgbClr val="3B4A57"/>
                </a:solidFill>
                <a:latin typeface="Segoe UI"/>
              </a:rPr>
              <a:t>. That cannot be undone - export first.</a:t>
            </a:r>
          </a:p>
        </p:txBody>
      </p:sp>
      <p:sp>
        <p:nvSpPr>
          <p:cNvPr id="26" name="TextBox 25"/>
          <p:cNvSpPr txBox="1"/>
          <p:nvPr/>
        </p:nvSpPr>
        <p:spPr>
          <a:xfrm>
            <a:off x="6301587"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7" name="TextBox 26"/>
          <p:cNvSpPr txBox="1"/>
          <p:nvPr/>
        </p:nvSpPr>
        <p:spPr>
          <a:xfrm>
            <a:off x="6612483"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Where do I see how often an exhibitor was marked?</a:t>
            </a:r>
          </a:p>
        </p:txBody>
      </p:sp>
      <p:sp>
        <p:nvSpPr>
          <p:cNvPr id="28" name="TextBox 27"/>
          <p:cNvSpPr txBox="1"/>
          <p:nvPr/>
        </p:nvSpPr>
        <p:spPr>
          <a:xfrm>
            <a:off x="6301587"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9" name="TextBox 28"/>
          <p:cNvSpPr txBox="1"/>
          <p:nvPr/>
        </p:nvSpPr>
        <p:spPr>
          <a:xfrm>
            <a:off x="6612483"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In the dashboard under </a:t>
            </a:r>
            <a:r>
              <a:rPr sz="1000" b="1" i="0" lang="en-US">
                <a:solidFill>
                  <a:srgbClr val="3B4A57"/>
                </a:solidFill>
                <a:latin typeface="Segoe UI"/>
              </a:rPr>
              <a:t>Top 10 Most Favorited</a:t>
            </a:r>
            <a:r>
              <a:rPr sz="1000" b="0" i="0" lang="en-US">
                <a:solidFill>
                  <a:srgbClr val="3B4A57"/>
                </a:solidFill>
                <a:latin typeface="Segoe UI"/>
              </a:rPr>
              <a:t> or in the Mass Editor in the </a:t>
            </a:r>
            <a:r>
              <a:rPr sz="1000" b="1" i="0" lang="en-US">
                <a:solidFill>
                  <a:srgbClr val="3B4A57"/>
                </a:solidFill>
                <a:latin typeface="Segoe UI"/>
              </a:rPr>
              <a:t>Favs</a:t>
            </a:r>
            <a:r>
              <a:rPr sz="1000" b="0" i="0" lang="en-US">
                <a:solidFill>
                  <a:srgbClr val="3B4A57"/>
                </a:solidFill>
                <a:latin typeface="Segoe UI"/>
              </a:rPr>
              <a:t> column.</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149 / 153</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A.3</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Common questions (2 of 2)</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66928"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7" name="TextBox 6"/>
          <p:cNvSpPr txBox="1"/>
          <p:nvPr/>
        </p:nvSpPr>
        <p:spPr>
          <a:xfrm>
            <a:off x="877824"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booth numbers should not be public yet.</a:t>
            </a:r>
          </a:p>
        </p:txBody>
      </p:sp>
      <p:sp>
        <p:nvSpPr>
          <p:cNvPr id="8" name="TextBox 7"/>
          <p:cNvSpPr txBox="1"/>
          <p:nvPr/>
        </p:nvSpPr>
        <p:spPr>
          <a:xfrm>
            <a:off x="566928"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9" name="TextBox 8"/>
          <p:cNvSpPr txBox="1"/>
          <p:nvPr/>
        </p:nvSpPr>
        <p:spPr>
          <a:xfrm>
            <a:off x="877824"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In the event record tick </a:t>
            </a:r>
            <a:r>
              <a:rPr sz="1000" b="1" i="0" lang="en-US">
                <a:solidFill>
                  <a:srgbClr val="3B4A57"/>
                </a:solidFill>
                <a:latin typeface="Segoe UI"/>
              </a:rPr>
              <a:t>Hide all Location &amp; Booth Info globally</a:t>
            </a:r>
            <a:r>
              <a:rPr sz="1000" b="0" i="0" lang="en-US">
                <a:solidFill>
                  <a:srgbClr val="3B4A57"/>
                </a:solidFill>
                <a:latin typeface="Segoe UI"/>
              </a:rPr>
              <a:t>.</a:t>
            </a:r>
          </a:p>
        </p:txBody>
      </p:sp>
      <p:sp>
        <p:nvSpPr>
          <p:cNvPr id="10" name="TextBox 9"/>
          <p:cNvSpPr txBox="1"/>
          <p:nvPr/>
        </p:nvSpPr>
        <p:spPr>
          <a:xfrm>
            <a:off x="566928" y="208108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1" name="TextBox 10"/>
          <p:cNvSpPr txBox="1"/>
          <p:nvPr/>
        </p:nvSpPr>
        <p:spPr>
          <a:xfrm>
            <a:off x="877824" y="208108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A record should only be on the plan, not in the directory.</a:t>
            </a:r>
          </a:p>
        </p:txBody>
      </p:sp>
      <p:sp>
        <p:nvSpPr>
          <p:cNvPr id="12" name="TextBox 11"/>
          <p:cNvSpPr txBox="1"/>
          <p:nvPr/>
        </p:nvSpPr>
        <p:spPr>
          <a:xfrm>
            <a:off x="566928" y="234048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3" name="TextBox 12"/>
          <p:cNvSpPr txBox="1"/>
          <p:nvPr/>
        </p:nvSpPr>
        <p:spPr>
          <a:xfrm>
            <a:off x="877824" y="234048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Set the exhibitor's </a:t>
            </a:r>
            <a:r>
              <a:rPr sz="1000" b="1" i="0" lang="en-US">
                <a:solidFill>
                  <a:srgbClr val="3B4A57"/>
                </a:solidFill>
                <a:latin typeface="Segoe UI"/>
              </a:rPr>
              <a:t>Display Visibility</a:t>
            </a:r>
            <a:r>
              <a:rPr sz="1000" b="0" i="0" lang="en-US">
                <a:solidFill>
                  <a:srgbClr val="3B4A57"/>
                </a:solidFill>
                <a:latin typeface="Segoe UI"/>
              </a:rPr>
              <a:t> to </a:t>
            </a:r>
            <a:r>
              <a:rPr sz="1000" b="1" i="0" lang="en-US">
                <a:solidFill>
                  <a:srgbClr val="3B4A57"/>
                </a:solidFill>
                <a:latin typeface="Segoe UI"/>
              </a:rPr>
              <a:t>Map only (Hidden in list)</a:t>
            </a:r>
            <a:r>
              <a:rPr sz="1000" b="0" i="0" lang="en-US">
                <a:solidFill>
                  <a:srgbClr val="3B4A57"/>
                </a:solidFill>
                <a:latin typeface="Segoe UI"/>
              </a:rPr>
              <a:t> - meant for stages, catering or storage.</a:t>
            </a:r>
          </a:p>
        </p:txBody>
      </p:sp>
      <p:sp>
        <p:nvSpPr>
          <p:cNvPr id="14" name="TextBox 13"/>
          <p:cNvSpPr txBox="1"/>
          <p:nvPr/>
        </p:nvSpPr>
        <p:spPr>
          <a:xfrm>
            <a:off x="566928" y="296633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5" name="TextBox 14"/>
          <p:cNvSpPr txBox="1"/>
          <p:nvPr/>
        </p:nvSpPr>
        <p:spPr>
          <a:xfrm>
            <a:off x="877824" y="296633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The import created everything twice.</a:t>
            </a:r>
          </a:p>
        </p:txBody>
      </p:sp>
      <p:sp>
        <p:nvSpPr>
          <p:cNvPr id="16" name="TextBox 15"/>
          <p:cNvSpPr txBox="1"/>
          <p:nvPr/>
        </p:nvSpPr>
        <p:spPr>
          <a:xfrm>
            <a:off x="566928" y="322573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17" name="TextBox 16"/>
          <p:cNvSpPr txBox="1"/>
          <p:nvPr/>
        </p:nvSpPr>
        <p:spPr>
          <a:xfrm>
            <a:off x="877824" y="322573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Names or event differed. The matching runs over both together; even one extra space creates a new record.</a:t>
            </a:r>
          </a:p>
        </p:txBody>
      </p:sp>
      <p:sp>
        <p:nvSpPr>
          <p:cNvPr id="18" name="TextBox 17"/>
          <p:cNvSpPr txBox="1"/>
          <p:nvPr/>
        </p:nvSpPr>
        <p:spPr>
          <a:xfrm>
            <a:off x="6301587" y="1353312"/>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19" name="TextBox 18"/>
          <p:cNvSpPr txBox="1"/>
          <p:nvPr/>
        </p:nvSpPr>
        <p:spPr>
          <a:xfrm>
            <a:off x="6612483" y="1353312"/>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Excel shows garbled characters instead of accents.</a:t>
            </a:r>
          </a:p>
        </p:txBody>
      </p:sp>
      <p:sp>
        <p:nvSpPr>
          <p:cNvPr id="20" name="TextBox 19"/>
          <p:cNvSpPr txBox="1"/>
          <p:nvPr/>
        </p:nvSpPr>
        <p:spPr>
          <a:xfrm>
            <a:off x="6301587" y="1612709"/>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1" name="TextBox 20"/>
          <p:cNvSpPr txBox="1"/>
          <p:nvPr/>
        </p:nvSpPr>
        <p:spPr>
          <a:xfrm>
            <a:off x="6612483" y="1612709"/>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Export the file with </a:t>
            </a:r>
            <a:r>
              <a:rPr sz="1000" b="1" i="0" lang="en-US">
                <a:solidFill>
                  <a:srgbClr val="3B4A57"/>
                </a:solidFill>
                <a:latin typeface="Segoe UI"/>
              </a:rPr>
              <a:t>Semicolon (;)</a:t>
            </a:r>
            <a:r>
              <a:rPr sz="1000" b="0" i="0" lang="en-US">
                <a:solidFill>
                  <a:srgbClr val="3B4A57"/>
                </a:solidFill>
                <a:latin typeface="Segoe UI"/>
              </a:rPr>
              <a:t> and open it in Excel through </a:t>
            </a:r>
            <a:r>
              <a:rPr sz="1000" b="0" i="0" lang="en-US">
                <a:solidFill>
                  <a:srgbClr val="3B4A57"/>
                </a:solidFill>
                <a:latin typeface="Consolas"/>
              </a:rPr>
              <a:t>Data → From Text/CSV</a:t>
            </a:r>
            <a:r>
              <a:rPr sz="1000" b="0" i="0" lang="en-US">
                <a:solidFill>
                  <a:srgbClr val="3B4A57"/>
                </a:solidFill>
                <a:latin typeface="Segoe UI"/>
              </a:rPr>
              <a:t>, not by double-clicking.</a:t>
            </a:r>
          </a:p>
        </p:txBody>
      </p:sp>
      <p:sp>
        <p:nvSpPr>
          <p:cNvPr id="22" name="TextBox 21"/>
          <p:cNvSpPr txBox="1"/>
          <p:nvPr/>
        </p:nvSpPr>
        <p:spPr>
          <a:xfrm>
            <a:off x="6301587" y="2238565"/>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3" name="TextBox 22"/>
          <p:cNvSpPr txBox="1"/>
          <p:nvPr/>
        </p:nvSpPr>
        <p:spPr>
          <a:xfrm>
            <a:off x="6612483" y="2238565"/>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Can I change the look?</a:t>
            </a:r>
          </a:p>
        </p:txBody>
      </p:sp>
      <p:sp>
        <p:nvSpPr>
          <p:cNvPr id="24" name="TextBox 23"/>
          <p:cNvSpPr txBox="1"/>
          <p:nvPr/>
        </p:nvSpPr>
        <p:spPr>
          <a:xfrm>
            <a:off x="6301587" y="2497963"/>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5" name="TextBox 24"/>
          <p:cNvSpPr txBox="1"/>
          <p:nvPr/>
        </p:nvSpPr>
        <p:spPr>
          <a:xfrm>
            <a:off x="6612483" y="2497963"/>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Colours, font sizes and labels are set in the settings under </a:t>
            </a:r>
            <a:r>
              <a:rPr sz="1000" b="1" i="0" lang="en-US">
                <a:solidFill>
                  <a:srgbClr val="3B4A57"/>
                </a:solidFill>
                <a:latin typeface="Segoe UI"/>
              </a:rPr>
              <a:t>Design &amp; Display</a:t>
            </a:r>
            <a:r>
              <a:rPr sz="1000" b="0" i="0" lang="en-US">
                <a:solidFill>
                  <a:srgbClr val="3B4A57"/>
                </a:solidFill>
                <a:latin typeface="Segoe UI"/>
              </a:rPr>
              <a:t> and </a:t>
            </a:r>
            <a:r>
              <a:rPr sz="1000" b="1" i="0" lang="en-US">
                <a:solidFill>
                  <a:srgbClr val="3B4A57"/>
                </a:solidFill>
                <a:latin typeface="Segoe UI"/>
              </a:rPr>
              <a:t>Labels &amp; Texts</a:t>
            </a:r>
            <a:r>
              <a:rPr sz="1000" b="0" i="0" lang="en-US">
                <a:solidFill>
                  <a:srgbClr val="3B4A57"/>
                </a:solidFill>
                <a:latin typeface="Segoe UI"/>
              </a:rPr>
              <a:t>.</a:t>
            </a:r>
          </a:p>
        </p:txBody>
      </p:sp>
      <p:sp>
        <p:nvSpPr>
          <p:cNvPr id="26" name="TextBox 25"/>
          <p:cNvSpPr txBox="1"/>
          <p:nvPr/>
        </p:nvSpPr>
        <p:spPr>
          <a:xfrm>
            <a:off x="6301587" y="3123819"/>
            <a:ext cx="274320" cy="219456"/>
          </a:xfrm>
          <a:prstGeom prst="rect">
            <a:avLst/>
          </a:prstGeom>
          <a:noFill/>
        </p:spPr>
        <p:txBody>
          <a:bodyPr wrap="square" lIns="0" rIns="0" tIns="0" bIns="0" anchor="t">
            <a:spAutoFit/>
          </a:bodyPr>
          <a:lstStyle/>
          <a:p>
            <a:pPr algn="l">
              <a:lnSpc>
                <a:spcPct val="100000"/>
              </a:lnSpc>
            </a:pPr>
            <a:r>
              <a:rPr sz="1200" b="1" i="0" lang="en-US">
                <a:solidFill>
                  <a:srgbClr val="C25708"/>
                </a:solidFill>
                <a:latin typeface="Segoe UI"/>
              </a:rPr>
              <a:t>F</a:t>
            </a:r>
          </a:p>
        </p:txBody>
      </p:sp>
      <p:sp>
        <p:nvSpPr>
          <p:cNvPr id="27" name="TextBox 26"/>
          <p:cNvSpPr txBox="1"/>
          <p:nvPr/>
        </p:nvSpPr>
        <p:spPr>
          <a:xfrm>
            <a:off x="6612483" y="3123819"/>
            <a:ext cx="5012283" cy="237744"/>
          </a:xfrm>
          <a:prstGeom prst="rect">
            <a:avLst/>
          </a:prstGeom>
          <a:noFill/>
        </p:spPr>
        <p:txBody>
          <a:bodyPr wrap="square" lIns="0" rIns="0" tIns="0" bIns="0" anchor="t">
            <a:spAutoFit/>
          </a:bodyPr>
          <a:lstStyle/>
          <a:p>
            <a:pPr algn="l">
              <a:lnSpc>
                <a:spcPct val="115000"/>
              </a:lnSpc>
            </a:pPr>
            <a:r>
              <a:rPr sz="1150" b="1" i="0" lang="en-US">
                <a:solidFill>
                  <a:srgbClr val="0B3A5D"/>
                </a:solidFill>
                <a:latin typeface="Segoe UI"/>
              </a:rPr>
              <a:t>What happens when I delete a category?</a:t>
            </a:r>
          </a:p>
        </p:txBody>
      </p:sp>
      <p:sp>
        <p:nvSpPr>
          <p:cNvPr id="28" name="TextBox 27"/>
          <p:cNvSpPr txBox="1"/>
          <p:nvPr/>
        </p:nvSpPr>
        <p:spPr>
          <a:xfrm>
            <a:off x="6301587" y="3383216"/>
            <a:ext cx="274320" cy="219456"/>
          </a:xfrm>
          <a:prstGeom prst="rect">
            <a:avLst/>
          </a:prstGeom>
          <a:noFill/>
        </p:spPr>
        <p:txBody>
          <a:bodyPr wrap="square" lIns="0" rIns="0" tIns="0" bIns="0" anchor="t">
            <a:spAutoFit/>
          </a:bodyPr>
          <a:lstStyle/>
          <a:p>
            <a:pPr algn="l">
              <a:lnSpc>
                <a:spcPct val="100000"/>
              </a:lnSpc>
            </a:pPr>
            <a:r>
              <a:rPr sz="1200" b="1" i="0" lang="en-US">
                <a:solidFill>
                  <a:srgbClr val="2271B1"/>
                </a:solidFill>
                <a:latin typeface="Segoe UI"/>
              </a:rPr>
              <a:t>A</a:t>
            </a:r>
          </a:p>
        </p:txBody>
      </p:sp>
      <p:sp>
        <p:nvSpPr>
          <p:cNvPr id="29" name="TextBox 28"/>
          <p:cNvSpPr txBox="1"/>
          <p:nvPr/>
        </p:nvSpPr>
        <p:spPr>
          <a:xfrm>
            <a:off x="6612483" y="3383216"/>
            <a:ext cx="5012283" cy="237744"/>
          </a:xfrm>
          <a:prstGeom prst="rect">
            <a:avLst/>
          </a:prstGeom>
          <a:noFill/>
        </p:spPr>
        <p:txBody>
          <a:bodyPr wrap="square" lIns="0" rIns="0" tIns="0" bIns="0" anchor="t">
            <a:spAutoFit/>
          </a:bodyPr>
          <a:lstStyle/>
          <a:p>
            <a:pPr algn="l">
              <a:lnSpc>
                <a:spcPct val="124000"/>
              </a:lnSpc>
            </a:pPr>
            <a:r>
              <a:rPr sz="1000" b="0" i="0" lang="en-US">
                <a:solidFill>
                  <a:srgbClr val="3B4A57"/>
                </a:solidFill>
                <a:latin typeface="Segoe UI"/>
              </a:rPr>
              <a:t>It disappears from every exhibitor that had it. The exhibitors themselves stay.</a:t>
            </a:r>
          </a:p>
        </p:txBody>
      </p:sp>
      <p:sp>
        <p:nvSpPr>
          <p:cNvPr id="30" name="Rectangle 2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32" name="TextBox 3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150 / 153</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A.4</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A schedule for the next fair</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1353312"/>
            <a:ext cx="11057839" cy="310896"/>
          </a:xfrm>
          <a:prstGeom prst="rect">
            <a:avLst/>
          </a:prstGeom>
          <a:solidFill>
            <a:srgbClr val="0B3A5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76656" y="1435608"/>
            <a:ext cx="2193184"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When</a:t>
            </a:r>
          </a:p>
        </p:txBody>
      </p:sp>
      <p:sp>
        <p:nvSpPr>
          <p:cNvPr id="8" name="TextBox 7"/>
          <p:cNvSpPr txBox="1"/>
          <p:nvPr/>
        </p:nvSpPr>
        <p:spPr>
          <a:xfrm>
            <a:off x="3052720" y="1435608"/>
            <a:ext cx="6396991"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What to do</a:t>
            </a:r>
          </a:p>
        </p:txBody>
      </p:sp>
      <p:sp>
        <p:nvSpPr>
          <p:cNvPr id="9" name="TextBox 8"/>
          <p:cNvSpPr txBox="1"/>
          <p:nvPr/>
        </p:nvSpPr>
        <p:spPr>
          <a:xfrm>
            <a:off x="9632591" y="1435608"/>
            <a:ext cx="1919023" cy="164592"/>
          </a:xfrm>
          <a:prstGeom prst="rect">
            <a:avLst/>
          </a:prstGeom>
          <a:noFill/>
        </p:spPr>
        <p:txBody>
          <a:bodyPr wrap="square" lIns="0" rIns="0" tIns="0" bIns="0" anchor="t">
            <a:spAutoFit/>
          </a:bodyPr>
          <a:lstStyle/>
          <a:p>
            <a:pPr algn="l">
              <a:lnSpc>
                <a:spcPct val="100000"/>
              </a:lnSpc>
            </a:pPr>
            <a:r>
              <a:rPr sz="1050" b="1" i="0" lang="en-US">
                <a:solidFill>
                  <a:srgbClr val="FFFFFF"/>
                </a:solidFill>
                <a:latin typeface="Segoe UI"/>
              </a:rPr>
              <a:t>Chapter</a:t>
            </a:r>
          </a:p>
        </p:txBody>
      </p:sp>
      <p:sp>
        <p:nvSpPr>
          <p:cNvPr id="10" name="TextBox 9"/>
          <p:cNvSpPr txBox="1"/>
          <p:nvPr/>
        </p:nvSpPr>
        <p:spPr>
          <a:xfrm>
            <a:off x="676656" y="1801622"/>
            <a:ext cx="219318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8 weeks before</a:t>
            </a:r>
          </a:p>
        </p:txBody>
      </p:sp>
      <p:sp>
        <p:nvSpPr>
          <p:cNvPr id="11" name="TextBox 10"/>
          <p:cNvSpPr txBox="1"/>
          <p:nvPr/>
        </p:nvSpPr>
        <p:spPr>
          <a:xfrm>
            <a:off x="3052720" y="1801622"/>
            <a:ext cx="639699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Set the plugin up, create the event, build types, categories and locations</a:t>
            </a:r>
          </a:p>
        </p:txBody>
      </p:sp>
      <p:sp>
        <p:nvSpPr>
          <p:cNvPr id="12" name="TextBox 11"/>
          <p:cNvSpPr txBox="1"/>
          <p:nvPr/>
        </p:nvSpPr>
        <p:spPr>
          <a:xfrm>
            <a:off x="9632591" y="1801622"/>
            <a:ext cx="191902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2 and 6</a:t>
            </a:r>
          </a:p>
        </p:txBody>
      </p:sp>
      <p:sp>
        <p:nvSpPr>
          <p:cNvPr id="13" name="Rectangle 12"/>
          <p:cNvSpPr/>
          <p:nvPr/>
        </p:nvSpPr>
        <p:spPr>
          <a:xfrm>
            <a:off x="566928" y="2088896"/>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p:cNvSpPr/>
          <p:nvPr/>
        </p:nvSpPr>
        <p:spPr>
          <a:xfrm>
            <a:off x="566928" y="2088896"/>
            <a:ext cx="11057839" cy="4246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76656" y="2226310"/>
            <a:ext cx="219318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6 weeks before</a:t>
            </a:r>
          </a:p>
        </p:txBody>
      </p:sp>
      <p:sp>
        <p:nvSpPr>
          <p:cNvPr id="16" name="TextBox 15"/>
          <p:cNvSpPr txBox="1"/>
          <p:nvPr/>
        </p:nvSpPr>
        <p:spPr>
          <a:xfrm>
            <a:off x="3052720" y="2226310"/>
            <a:ext cx="639699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Collect exhibitor data and import it as CSV</a:t>
            </a:r>
          </a:p>
        </p:txBody>
      </p:sp>
      <p:sp>
        <p:nvSpPr>
          <p:cNvPr id="17" name="TextBox 16"/>
          <p:cNvSpPr txBox="1"/>
          <p:nvPr/>
        </p:nvSpPr>
        <p:spPr>
          <a:xfrm>
            <a:off x="9632591" y="2226310"/>
            <a:ext cx="191902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7</a:t>
            </a:r>
          </a:p>
        </p:txBody>
      </p:sp>
      <p:sp>
        <p:nvSpPr>
          <p:cNvPr id="18" name="Rectangle 17"/>
          <p:cNvSpPr/>
          <p:nvPr/>
        </p:nvSpPr>
        <p:spPr>
          <a:xfrm>
            <a:off x="566928" y="2513584"/>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76656" y="2650998"/>
            <a:ext cx="219318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5 weeks before</a:t>
            </a:r>
          </a:p>
        </p:txBody>
      </p:sp>
      <p:sp>
        <p:nvSpPr>
          <p:cNvPr id="20" name="TextBox 19"/>
          <p:cNvSpPr txBox="1"/>
          <p:nvPr/>
        </p:nvSpPr>
        <p:spPr>
          <a:xfrm>
            <a:off x="3052720" y="2650998"/>
            <a:ext cx="639699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Create and publish the directory page and the hall plan page</a:t>
            </a:r>
          </a:p>
        </p:txBody>
      </p:sp>
      <p:sp>
        <p:nvSpPr>
          <p:cNvPr id="21" name="TextBox 20"/>
          <p:cNvSpPr txBox="1"/>
          <p:nvPr/>
        </p:nvSpPr>
        <p:spPr>
          <a:xfrm>
            <a:off x="9632591" y="2650998"/>
            <a:ext cx="191902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2</a:t>
            </a:r>
          </a:p>
        </p:txBody>
      </p:sp>
      <p:sp>
        <p:nvSpPr>
          <p:cNvPr id="22" name="Rectangle 21"/>
          <p:cNvSpPr/>
          <p:nvPr/>
        </p:nvSpPr>
        <p:spPr>
          <a:xfrm>
            <a:off x="566928" y="293827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Rectangle 22"/>
          <p:cNvSpPr/>
          <p:nvPr/>
        </p:nvSpPr>
        <p:spPr>
          <a:xfrm>
            <a:off x="566928" y="2938271"/>
            <a:ext cx="11057839" cy="4246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676656" y="3075685"/>
            <a:ext cx="219318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4 weeks before</a:t>
            </a:r>
          </a:p>
        </p:txBody>
      </p:sp>
      <p:sp>
        <p:nvSpPr>
          <p:cNvPr id="25" name="TextBox 24"/>
          <p:cNvSpPr txBox="1"/>
          <p:nvPr/>
        </p:nvSpPr>
        <p:spPr>
          <a:xfrm>
            <a:off x="3052720" y="3075685"/>
            <a:ext cx="639699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Import or draw the hall plans, hand out booth IDs</a:t>
            </a:r>
          </a:p>
        </p:txBody>
      </p:sp>
      <p:sp>
        <p:nvSpPr>
          <p:cNvPr id="26" name="TextBox 25"/>
          <p:cNvSpPr txBox="1"/>
          <p:nvPr/>
        </p:nvSpPr>
        <p:spPr>
          <a:xfrm>
            <a:off x="9632591" y="3075685"/>
            <a:ext cx="191902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9</a:t>
            </a:r>
          </a:p>
        </p:txBody>
      </p:sp>
      <p:sp>
        <p:nvSpPr>
          <p:cNvPr id="27" name="Rectangle 26"/>
          <p:cNvSpPr/>
          <p:nvPr/>
        </p:nvSpPr>
        <p:spPr>
          <a:xfrm>
            <a:off x="566928" y="336295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76656" y="3500373"/>
            <a:ext cx="219318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3 weeks before</a:t>
            </a:r>
          </a:p>
        </p:txBody>
      </p:sp>
      <p:sp>
        <p:nvSpPr>
          <p:cNvPr id="29" name="TextBox 28"/>
          <p:cNvSpPr txBox="1"/>
          <p:nvPr/>
        </p:nvSpPr>
        <p:spPr>
          <a:xfrm>
            <a:off x="3052720" y="3500373"/>
            <a:ext cx="639699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Add logos, descriptions and contact details</a:t>
            </a:r>
          </a:p>
        </p:txBody>
      </p:sp>
      <p:sp>
        <p:nvSpPr>
          <p:cNvPr id="30" name="TextBox 29"/>
          <p:cNvSpPr txBox="1"/>
          <p:nvPr/>
        </p:nvSpPr>
        <p:spPr>
          <a:xfrm>
            <a:off x="9632591" y="3500373"/>
            <a:ext cx="191902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5 and 8</a:t>
            </a:r>
          </a:p>
        </p:txBody>
      </p:sp>
      <p:sp>
        <p:nvSpPr>
          <p:cNvPr id="31" name="Rectangle 30"/>
          <p:cNvSpPr/>
          <p:nvPr/>
        </p:nvSpPr>
        <p:spPr>
          <a:xfrm>
            <a:off x="566928" y="3787647"/>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Rectangle 31"/>
          <p:cNvSpPr/>
          <p:nvPr/>
        </p:nvSpPr>
        <p:spPr>
          <a:xfrm>
            <a:off x="566928" y="3787647"/>
            <a:ext cx="11057839" cy="4246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676656" y="3925061"/>
            <a:ext cx="219318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2 weeks before</a:t>
            </a:r>
          </a:p>
        </p:txBody>
      </p:sp>
      <p:sp>
        <p:nvSpPr>
          <p:cNvPr id="34" name="TextBox 33"/>
          <p:cNvSpPr txBox="1"/>
          <p:nvPr/>
        </p:nvSpPr>
        <p:spPr>
          <a:xfrm>
            <a:off x="3052720" y="3925061"/>
            <a:ext cx="639699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Clear the dashboard: every audit card at zero</a:t>
            </a:r>
          </a:p>
        </p:txBody>
      </p:sp>
      <p:sp>
        <p:nvSpPr>
          <p:cNvPr id="35" name="TextBox 34"/>
          <p:cNvSpPr txBox="1"/>
          <p:nvPr/>
        </p:nvSpPr>
        <p:spPr>
          <a:xfrm>
            <a:off x="9632591" y="3925061"/>
            <a:ext cx="191902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4</a:t>
            </a:r>
          </a:p>
        </p:txBody>
      </p:sp>
      <p:sp>
        <p:nvSpPr>
          <p:cNvPr id="36" name="Rectangle 35"/>
          <p:cNvSpPr/>
          <p:nvPr/>
        </p:nvSpPr>
        <p:spPr>
          <a:xfrm>
            <a:off x="566928" y="4212335"/>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676656" y="4349749"/>
            <a:ext cx="219318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1 week before</a:t>
            </a:r>
          </a:p>
        </p:txBody>
      </p:sp>
      <p:sp>
        <p:nvSpPr>
          <p:cNvPr id="38" name="TextBox 37"/>
          <p:cNvSpPr txBox="1"/>
          <p:nvPr/>
        </p:nvSpPr>
        <p:spPr>
          <a:xfrm>
            <a:off x="3052720" y="4349749"/>
            <a:ext cx="639699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Print the fair guide and the booth signs</a:t>
            </a:r>
          </a:p>
        </p:txBody>
      </p:sp>
      <p:sp>
        <p:nvSpPr>
          <p:cNvPr id="39" name="TextBox 38"/>
          <p:cNvSpPr txBox="1"/>
          <p:nvPr/>
        </p:nvSpPr>
        <p:spPr>
          <a:xfrm>
            <a:off x="9632591" y="4349749"/>
            <a:ext cx="191902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10</a:t>
            </a:r>
          </a:p>
        </p:txBody>
      </p:sp>
      <p:sp>
        <p:nvSpPr>
          <p:cNvPr id="40" name="Rectangle 39"/>
          <p:cNvSpPr/>
          <p:nvPr/>
        </p:nvSpPr>
        <p:spPr>
          <a:xfrm>
            <a:off x="566928" y="4637023"/>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ectangle 40"/>
          <p:cNvSpPr/>
          <p:nvPr/>
        </p:nvSpPr>
        <p:spPr>
          <a:xfrm>
            <a:off x="566928" y="4637023"/>
            <a:ext cx="11057839" cy="424688"/>
          </a:xfrm>
          <a:prstGeom prst="rect">
            <a:avLst/>
          </a:prstGeom>
          <a:solidFill>
            <a:srgbClr val="F7FAF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76656" y="4774437"/>
            <a:ext cx="219318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During the fair</a:t>
            </a:r>
          </a:p>
        </p:txBody>
      </p:sp>
      <p:sp>
        <p:nvSpPr>
          <p:cNvPr id="43" name="TextBox 42"/>
          <p:cNvSpPr txBox="1"/>
          <p:nvPr/>
        </p:nvSpPr>
        <p:spPr>
          <a:xfrm>
            <a:off x="3052720" y="4774437"/>
            <a:ext cx="639699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Short notice changes in the Mass Editor</a:t>
            </a:r>
          </a:p>
        </p:txBody>
      </p:sp>
      <p:sp>
        <p:nvSpPr>
          <p:cNvPr id="44" name="TextBox 43"/>
          <p:cNvSpPr txBox="1"/>
          <p:nvPr/>
        </p:nvSpPr>
        <p:spPr>
          <a:xfrm>
            <a:off x="9632591" y="4774437"/>
            <a:ext cx="191902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8</a:t>
            </a:r>
          </a:p>
        </p:txBody>
      </p:sp>
      <p:sp>
        <p:nvSpPr>
          <p:cNvPr id="45" name="Rectangle 44"/>
          <p:cNvSpPr/>
          <p:nvPr/>
        </p:nvSpPr>
        <p:spPr>
          <a:xfrm>
            <a:off x="566928" y="5061711"/>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76656" y="5199125"/>
            <a:ext cx="2193184" cy="332740"/>
          </a:xfrm>
          <a:prstGeom prst="rect">
            <a:avLst/>
          </a:prstGeom>
          <a:noFill/>
        </p:spPr>
        <p:txBody>
          <a:bodyPr wrap="square" lIns="0" rIns="0" tIns="0" bIns="0" anchor="t">
            <a:spAutoFit/>
          </a:bodyPr>
          <a:lstStyle/>
          <a:p>
            <a:pPr algn="l">
              <a:lnSpc>
                <a:spcPct val="118000"/>
              </a:lnSpc>
            </a:pPr>
            <a:r>
              <a:rPr sz="1000" b="1" i="0" lang="en-US">
                <a:solidFill>
                  <a:srgbClr val="1F2933"/>
                </a:solidFill>
                <a:latin typeface="Segoe UI"/>
              </a:rPr>
              <a:t>After the fair</a:t>
            </a:r>
          </a:p>
        </p:txBody>
      </p:sp>
      <p:sp>
        <p:nvSpPr>
          <p:cNvPr id="47" name="TextBox 46"/>
          <p:cNvSpPr txBox="1"/>
          <p:nvPr/>
        </p:nvSpPr>
        <p:spPr>
          <a:xfrm>
            <a:off x="3052720" y="5199125"/>
            <a:ext cx="6396991"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Export and settings backup as an archive, look at the favourite counts</a:t>
            </a:r>
          </a:p>
        </p:txBody>
      </p:sp>
      <p:sp>
        <p:nvSpPr>
          <p:cNvPr id="48" name="TextBox 47"/>
          <p:cNvSpPr txBox="1"/>
          <p:nvPr/>
        </p:nvSpPr>
        <p:spPr>
          <a:xfrm>
            <a:off x="9632591" y="5199125"/>
            <a:ext cx="1919023" cy="332740"/>
          </a:xfrm>
          <a:prstGeom prst="rect">
            <a:avLst/>
          </a:prstGeom>
          <a:noFill/>
        </p:spPr>
        <p:txBody>
          <a:bodyPr wrap="square" lIns="0" rIns="0" tIns="0" bIns="0" anchor="t">
            <a:spAutoFit/>
          </a:bodyPr>
          <a:lstStyle/>
          <a:p>
            <a:pPr algn="l">
              <a:lnSpc>
                <a:spcPct val="118000"/>
              </a:lnSpc>
            </a:pPr>
            <a:r>
              <a:rPr sz="1000" b="0" i="0" lang="en-US">
                <a:solidFill>
                  <a:srgbClr val="1F2933"/>
                </a:solidFill>
                <a:latin typeface="Segoe UI"/>
              </a:rPr>
              <a:t>7 and 4</a:t>
            </a:r>
          </a:p>
        </p:txBody>
      </p:sp>
      <p:sp>
        <p:nvSpPr>
          <p:cNvPr id="49" name="Rectangle 48"/>
          <p:cNvSpPr/>
          <p:nvPr/>
        </p:nvSpPr>
        <p:spPr>
          <a:xfrm>
            <a:off x="566928" y="5486399"/>
            <a:ext cx="11057839" cy="7315"/>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Rectangle 49"/>
          <p:cNvSpPr/>
          <p:nvPr/>
        </p:nvSpPr>
        <p:spPr>
          <a:xfrm>
            <a:off x="566928" y="5687567"/>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ectangle 50"/>
          <p:cNvSpPr/>
          <p:nvPr/>
        </p:nvSpPr>
        <p:spPr>
          <a:xfrm>
            <a:off x="566928" y="5687567"/>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749808" y="5806439"/>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53" name="TextBox 52"/>
          <p:cNvSpPr txBox="1"/>
          <p:nvPr/>
        </p:nvSpPr>
        <p:spPr>
          <a:xfrm>
            <a:off x="1773936" y="5806439"/>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The schedule is a suggestion, not a rule. What matters is the order: structure first, then the exhibitors, then the plans, the printing last.</a:t>
            </a:r>
          </a:p>
        </p:txBody>
      </p:sp>
      <p:sp>
        <p:nvSpPr>
          <p:cNvPr id="54" name="Rectangle 53"/>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TextBox 54"/>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56" name="TextBox 55"/>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151 / 153</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 A.5</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Where to read on</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566928"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768096"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help inside the plugin</a:t>
            </a:r>
          </a:p>
        </p:txBody>
      </p:sp>
      <p:sp>
        <p:nvSpPr>
          <p:cNvPr id="9" name="TextBox 8"/>
          <p:cNvSpPr txBox="1"/>
          <p:nvPr/>
        </p:nvSpPr>
        <p:spPr>
          <a:xfrm>
            <a:off x="768096"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Consolas"/>
              </a:rPr>
              <a:t>Exhibitor Manager → Help</a:t>
            </a:r>
            <a:r>
              <a:rPr sz="1050" b="0" i="0" lang="en-US">
                <a:solidFill>
                  <a:srgbClr val="3B4A57"/>
                </a:solidFill>
                <a:latin typeface="Segoe UI"/>
              </a:rPr>
              <a:t> sums up the most important steps in short form - including the rule for the SVG ids and a guide to the API.</a:t>
            </a:r>
          </a:p>
        </p:txBody>
      </p:sp>
      <p:sp>
        <p:nvSpPr>
          <p:cNvPr id="10" name="Rounded Rectangle 9"/>
          <p:cNvSpPr/>
          <p:nvPr/>
        </p:nvSpPr>
        <p:spPr>
          <a:xfrm>
            <a:off x="4344314"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4344314"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4545482"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shortcode generator</a:t>
            </a:r>
          </a:p>
        </p:txBody>
      </p:sp>
      <p:sp>
        <p:nvSpPr>
          <p:cNvPr id="13" name="TextBox 12"/>
          <p:cNvSpPr txBox="1"/>
          <p:nvPr/>
        </p:nvSpPr>
        <p:spPr>
          <a:xfrm>
            <a:off x="4545482"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In the </a:t>
            </a:r>
            <a:r>
              <a:rPr sz="1050" b="1" i="0" lang="en-US">
                <a:solidFill>
                  <a:srgbClr val="3B4A57"/>
                </a:solidFill>
                <a:latin typeface="Segoe UI"/>
              </a:rPr>
              <a:t>Shortcode Generator</a:t>
            </a:r>
            <a:r>
              <a:rPr sz="1050" b="0" i="0" lang="en-US">
                <a:solidFill>
                  <a:srgbClr val="3B4A57"/>
                </a:solidFill>
                <a:latin typeface="Segoe UI"/>
              </a:rPr>
              <a:t> tab you assemble a building block from select boxes and copy it out ready to use.</a:t>
            </a:r>
          </a:p>
        </p:txBody>
      </p:sp>
      <p:sp>
        <p:nvSpPr>
          <p:cNvPr id="14" name="TextBox 13"/>
          <p:cNvSpPr txBox="1"/>
          <p:nvPr/>
        </p:nvSpPr>
        <p:spPr>
          <a:xfrm>
            <a:off x="4545482" y="3739896"/>
            <a:ext cx="3100730" cy="201168"/>
          </a:xfrm>
          <a:prstGeom prst="rect">
            <a:avLst/>
          </a:prstGeom>
          <a:noFill/>
        </p:spPr>
        <p:txBody>
          <a:bodyPr wrap="square" lIns="0" rIns="0" tIns="0" bIns="0" anchor="t">
            <a:spAutoFit/>
          </a:bodyPr>
          <a:lstStyle/>
          <a:p>
            <a:pPr algn="l">
              <a:lnSpc>
                <a:spcPct val="100000"/>
              </a:lnSpc>
            </a:pPr>
            <a:r>
              <a:rPr sz="850" b="1" i="0" lang="en-US">
                <a:solidFill>
                  <a:srgbClr val="C25708"/>
                </a:solidFill>
                <a:latin typeface="Segoe UI"/>
              </a:rPr>
              <a:t>Chapter 3</a:t>
            </a:r>
          </a:p>
        </p:txBody>
      </p:sp>
      <p:sp>
        <p:nvSpPr>
          <p:cNvPr id="15" name="Rounded Rectangle 14"/>
          <p:cNvSpPr/>
          <p:nvPr/>
        </p:nvSpPr>
        <p:spPr>
          <a:xfrm>
            <a:off x="8121700" y="1353312"/>
            <a:ext cx="3503066" cy="2697480"/>
          </a:xfrm>
          <a:prstGeom prst="roundRect">
            <a:avLst>
              <a:gd name="adj" fmla="val 5000"/>
            </a:avLst>
          </a:prstGeom>
          <a:solidFill>
            <a:srgbClr val="F7FAFC"/>
          </a:solidFill>
          <a:ln w="12700">
            <a:solidFill>
              <a:srgbClr val="D9E4E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21700" y="1353312"/>
            <a:ext cx="3503066" cy="50292"/>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8322868" y="1591056"/>
            <a:ext cx="3100730" cy="274320"/>
          </a:xfrm>
          <a:prstGeom prst="rect">
            <a:avLst/>
          </a:prstGeom>
          <a:noFill/>
        </p:spPr>
        <p:txBody>
          <a:bodyPr wrap="square" lIns="0" rIns="0" tIns="0" bIns="0" anchor="t">
            <a:spAutoFit/>
          </a:bodyPr>
          <a:lstStyle/>
          <a:p>
            <a:pPr algn="l">
              <a:lnSpc>
                <a:spcPct val="110000"/>
              </a:lnSpc>
            </a:pPr>
            <a:r>
              <a:rPr sz="1300" b="1" i="0" lang="en-US">
                <a:solidFill>
                  <a:srgbClr val="0B3A5D"/>
                </a:solidFill>
                <a:latin typeface="Segoe UI"/>
              </a:rPr>
              <a:t>The technical documentation</a:t>
            </a:r>
          </a:p>
        </p:txBody>
      </p:sp>
      <p:sp>
        <p:nvSpPr>
          <p:cNvPr id="18" name="TextBox 17"/>
          <p:cNvSpPr txBox="1"/>
          <p:nvPr/>
        </p:nvSpPr>
        <p:spPr>
          <a:xfrm>
            <a:off x="8322868" y="1882394"/>
            <a:ext cx="3100730" cy="1985518"/>
          </a:xfrm>
          <a:prstGeom prst="rect">
            <a:avLst/>
          </a:prstGeom>
          <a:noFill/>
        </p:spPr>
        <p:txBody>
          <a:bodyPr wrap="square" lIns="0" rIns="0" tIns="0" bIns="0" anchor="t">
            <a:spAutoFit/>
          </a:bodyPr>
          <a:lstStyle/>
          <a:p>
            <a:pPr algn="l">
              <a:lnSpc>
                <a:spcPct val="125000"/>
              </a:lnSpc>
            </a:pPr>
            <a:r>
              <a:rPr sz="1050" b="0" i="0" lang="en-US">
                <a:solidFill>
                  <a:srgbClr val="3B4A57"/>
                </a:solidFill>
                <a:latin typeface="Segoe UI"/>
              </a:rPr>
              <a:t>For everything beyond operating the plugin: meta fields, options and interfaces are described there in full.</a:t>
            </a:r>
          </a:p>
        </p:txBody>
      </p:sp>
      <p:sp>
        <p:nvSpPr>
          <p:cNvPr id="19" name="Rectangle 18"/>
          <p:cNvSpPr/>
          <p:nvPr/>
        </p:nvSpPr>
        <p:spPr>
          <a:xfrm>
            <a:off x="566928" y="4526280"/>
            <a:ext cx="11057839" cy="457200"/>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566928" y="4526280"/>
            <a:ext cx="50292" cy="457200"/>
          </a:xfrm>
          <a:prstGeom prst="rect">
            <a:avLst/>
          </a:prstGeom>
          <a:solidFill>
            <a:srgbClr val="2271B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49808" y="4645152"/>
            <a:ext cx="1005840" cy="182880"/>
          </a:xfrm>
          <a:prstGeom prst="rect">
            <a:avLst/>
          </a:prstGeom>
          <a:noFill/>
        </p:spPr>
        <p:txBody>
          <a:bodyPr wrap="square" lIns="0" rIns="0" tIns="0" bIns="0" anchor="t">
            <a:spAutoFit/>
          </a:bodyPr>
          <a:lstStyle/>
          <a:p>
            <a:pPr algn="l">
              <a:lnSpc>
                <a:spcPct val="100000"/>
              </a:lnSpc>
            </a:pPr>
            <a:r>
              <a:rPr sz="850" b="1" i="0" lang="en-US">
                <a:solidFill>
                  <a:srgbClr val="2271B1"/>
                </a:solidFill>
                <a:latin typeface="Segoe UI"/>
              </a:rPr>
              <a:t>TIP</a:t>
            </a:r>
          </a:p>
        </p:txBody>
      </p:sp>
      <p:sp>
        <p:nvSpPr>
          <p:cNvPr id="22" name="TextBox 21"/>
          <p:cNvSpPr txBox="1"/>
          <p:nvPr/>
        </p:nvSpPr>
        <p:spPr>
          <a:xfrm>
            <a:off x="1773936" y="4645152"/>
            <a:ext cx="9686239" cy="274320"/>
          </a:xfrm>
          <a:prstGeom prst="rect">
            <a:avLst/>
          </a:prstGeom>
          <a:noFill/>
        </p:spPr>
        <p:txBody>
          <a:bodyPr wrap="square" lIns="0" rIns="0" tIns="0" bIns="0" anchor="t">
            <a:spAutoFit/>
          </a:bodyPr>
          <a:lstStyle/>
          <a:p>
            <a:pPr algn="l">
              <a:lnSpc>
                <a:spcPct val="120000"/>
              </a:lnSpc>
            </a:pPr>
            <a:r>
              <a:rPr sz="1000" b="0" i="0" lang="en-US">
                <a:solidFill>
                  <a:srgbClr val="2B3844"/>
                </a:solidFill>
                <a:latin typeface="Segoe UI"/>
              </a:rPr>
              <a:t>This presentation covers the operation. Where installation, customising or interfaces are concerned, the technical documentation is the right place to look.</a:t>
            </a:r>
          </a:p>
        </p:txBody>
      </p:sp>
      <p:sp>
        <p:nvSpPr>
          <p:cNvPr id="23" name="Rectangle 22"/>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25" name="TextBox 24"/>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152 / 153</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TextBox 2"/>
          <p:cNvSpPr txBox="1"/>
          <p:nvPr/>
        </p:nvSpPr>
        <p:spPr>
          <a:xfrm>
            <a:off x="566928" y="365760"/>
            <a:ext cx="11057839" cy="182880"/>
          </a:xfrm>
          <a:prstGeom prst="rect">
            <a:avLst/>
          </a:prstGeom>
          <a:noFill/>
        </p:spPr>
        <p:txBody>
          <a:bodyPr wrap="square" lIns="0" rIns="0" tIns="0" bIns="0" anchor="t">
            <a:spAutoFit/>
          </a:bodyPr>
          <a:lstStyle/>
          <a:p>
            <a:pPr algn="l">
              <a:lnSpc>
                <a:spcPct val="100000"/>
              </a:lnSpc>
            </a:pPr>
            <a:r>
              <a:rPr sz="900" b="1" i="0" lang="en-US">
                <a:solidFill>
                  <a:srgbClr val="C25708"/>
                </a:solidFill>
                <a:latin typeface="Segoe UI"/>
              </a:rPr>
              <a:t>APPENDIX</a:t>
            </a:r>
          </a:p>
        </p:txBody>
      </p:sp>
      <p:sp>
        <p:nvSpPr>
          <p:cNvPr id="4" name="TextBox 3"/>
          <p:cNvSpPr txBox="1"/>
          <p:nvPr/>
        </p:nvSpPr>
        <p:spPr>
          <a:xfrm>
            <a:off x="566928" y="603504"/>
            <a:ext cx="11057839" cy="402336"/>
          </a:xfrm>
          <a:prstGeom prst="rect">
            <a:avLst/>
          </a:prstGeom>
          <a:noFill/>
        </p:spPr>
        <p:txBody>
          <a:bodyPr wrap="square" lIns="0" rIns="0" tIns="0" bIns="0" anchor="t">
            <a:spAutoFit/>
          </a:bodyPr>
          <a:lstStyle/>
          <a:p>
            <a:pPr algn="l">
              <a:lnSpc>
                <a:spcPct val="100000"/>
              </a:lnSpc>
            </a:pPr>
            <a:r>
              <a:rPr sz="2200" b="1" i="0" lang="en-US">
                <a:solidFill>
                  <a:srgbClr val="0B3A5D"/>
                </a:solidFill>
                <a:latin typeface="Segoe UI"/>
              </a:rPr>
              <a:t>In closing</a:t>
            </a:r>
          </a:p>
        </p:txBody>
      </p:sp>
      <p:sp>
        <p:nvSpPr>
          <p:cNvPr id="5" name="Rectangle 4"/>
          <p:cNvSpPr/>
          <p:nvPr/>
        </p:nvSpPr>
        <p:spPr>
          <a:xfrm>
            <a:off x="566928" y="1078992"/>
            <a:ext cx="786384" cy="3200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ectangle 5"/>
          <p:cNvSpPr/>
          <p:nvPr/>
        </p:nvSpPr>
        <p:spPr>
          <a:xfrm>
            <a:off x="566928" y="2468372"/>
            <a:ext cx="11057839" cy="2188464"/>
          </a:xfrm>
          <a:prstGeom prst="rect">
            <a:avLst/>
          </a:prstGeom>
          <a:solidFill>
            <a:srgbClr val="EEF4F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566928" y="2468372"/>
            <a:ext cx="54864" cy="2188464"/>
          </a:xfrm>
          <a:prstGeom prst="rect">
            <a:avLst/>
          </a:prstGeom>
          <a:solidFill>
            <a:srgbClr val="C2570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1207007" y="2888996"/>
            <a:ext cx="9777679" cy="883919"/>
          </a:xfrm>
          <a:prstGeom prst="rect">
            <a:avLst/>
          </a:prstGeom>
          <a:noFill/>
        </p:spPr>
        <p:txBody>
          <a:bodyPr wrap="square" lIns="0" rIns="0" tIns="0" bIns="0" anchor="t">
            <a:spAutoFit/>
          </a:bodyPr>
          <a:lstStyle/>
          <a:p>
            <a:pPr algn="l">
              <a:lnSpc>
                <a:spcPct val="115000"/>
              </a:lnSpc>
            </a:pPr>
            <a:r>
              <a:rPr sz="2400" b="1" i="0" lang="en-US">
                <a:solidFill>
                  <a:srgbClr val="0B3A5D"/>
                </a:solidFill>
                <a:latin typeface="Segoe UI"/>
              </a:rPr>
              <a:t>Half the work sits in the preparation, the other half in the dashboard.</a:t>
            </a:r>
          </a:p>
        </p:txBody>
      </p:sp>
      <p:sp>
        <p:nvSpPr>
          <p:cNvPr id="9" name="TextBox 8"/>
          <p:cNvSpPr txBox="1"/>
          <p:nvPr/>
        </p:nvSpPr>
        <p:spPr>
          <a:xfrm>
            <a:off x="1207007" y="3900932"/>
            <a:ext cx="9777679" cy="573024"/>
          </a:xfrm>
          <a:prstGeom prst="rect">
            <a:avLst/>
          </a:prstGeom>
          <a:noFill/>
        </p:spPr>
        <p:txBody>
          <a:bodyPr wrap="square" lIns="0" rIns="0" tIns="0" bIns="0" anchor="t">
            <a:spAutoFit/>
          </a:bodyPr>
          <a:lstStyle/>
          <a:p>
            <a:pPr algn="l">
              <a:lnSpc>
                <a:spcPct val="128000"/>
              </a:lnSpc>
            </a:pPr>
            <a:r>
              <a:rPr sz="1200" b="0" i="0" lang="en-US">
                <a:solidFill>
                  <a:srgbClr val="4A5D6E"/>
                </a:solidFill>
                <a:latin typeface="Segoe UI"/>
              </a:rPr>
              <a:t>Anyone who sets up types, categories and locations cleanly once saves a hundred individual corrections. And anyone who brings every audit card to zero before the fair has a directory worth showing - on screen, in the hall plan and on paper.</a:t>
            </a:r>
          </a:p>
        </p:txBody>
      </p:sp>
      <p:sp>
        <p:nvSpPr>
          <p:cNvPr id="10" name="Rectangle 9"/>
          <p:cNvSpPr/>
          <p:nvPr/>
        </p:nvSpPr>
        <p:spPr>
          <a:xfrm>
            <a:off x="566928" y="6199632"/>
            <a:ext cx="11057839" cy="10972"/>
          </a:xfrm>
          <a:prstGeom prst="rect">
            <a:avLst/>
          </a:prstGeom>
          <a:solidFill>
            <a:srgbClr val="D9E4E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66928" y="6309360"/>
            <a:ext cx="10143439" cy="201168"/>
          </a:xfrm>
          <a:prstGeom prst="rect">
            <a:avLst/>
          </a:prstGeom>
          <a:noFill/>
        </p:spPr>
        <p:txBody>
          <a:bodyPr wrap="square" lIns="0" rIns="0" tIns="0" bIns="0" anchor="t">
            <a:spAutoFit/>
          </a:bodyPr>
          <a:lstStyle/>
          <a:p>
            <a:pPr algn="l">
              <a:lnSpc>
                <a:spcPct val="100000"/>
              </a:lnSpc>
            </a:pPr>
            <a:r>
              <a:rPr sz="800" b="0" i="0" lang="en-US">
                <a:solidFill>
                  <a:srgbClr val="6B7A88"/>
                </a:solidFill>
                <a:latin typeface="Segoe UI"/>
              </a:rPr>
              <a:t>Appendix</a:t>
            </a:r>
          </a:p>
        </p:txBody>
      </p:sp>
      <p:sp>
        <p:nvSpPr>
          <p:cNvPr id="12" name="TextBox 11"/>
          <p:cNvSpPr txBox="1"/>
          <p:nvPr/>
        </p:nvSpPr>
        <p:spPr>
          <a:xfrm>
            <a:off x="10710367" y="6309360"/>
            <a:ext cx="914400" cy="201168"/>
          </a:xfrm>
          <a:prstGeom prst="rect">
            <a:avLst/>
          </a:prstGeom>
          <a:noFill/>
        </p:spPr>
        <p:txBody>
          <a:bodyPr wrap="square" lIns="0" rIns="0" tIns="0" bIns="0" anchor="t">
            <a:spAutoFit/>
          </a:bodyPr>
          <a:lstStyle/>
          <a:p>
            <a:pPr algn="r">
              <a:lnSpc>
                <a:spcPct val="100000"/>
              </a:lnSpc>
            </a:pPr>
            <a:r>
              <a:rPr sz="800" b="0" i="0" lang="en-US">
                <a:solidFill>
                  <a:srgbClr val="6B7A88"/>
                </a:solidFill>
                <a:latin typeface="Segoe UI"/>
              </a:rPr>
              <a:t>153 / 153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