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889985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928390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966795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1005199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10436047"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1082009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1120414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1158819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1197223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051560" y="1920240"/>
            <a:ext cx="9601200" cy="219456"/>
          </a:xfrm>
          <a:prstGeom prst="rect">
            <a:avLst/>
          </a:prstGeom>
          <a:noFill/>
        </p:spPr>
        <p:txBody>
          <a:bodyPr wrap="square" lIns="0" rIns="0" tIns="0" bIns="0" anchor="t">
            <a:spAutoFit/>
          </a:bodyPr>
          <a:lstStyle/>
          <a:p>
            <a:pPr algn="l">
              <a:lnSpc>
                <a:spcPct val="100000"/>
              </a:lnSpc>
            </a:pPr>
            <a:r>
              <a:rPr sz="1100" b="1" i="0" lang="de-DE">
                <a:solidFill>
                  <a:srgbClr val="F0A86A"/>
                </a:solidFill>
                <a:latin typeface="Segoe UI"/>
              </a:rPr>
              <a:t>BEDIENUNGSANLEITUNG · ADD-ON VERSION 1.0</a:t>
            </a:r>
          </a:p>
        </p:txBody>
      </p:sp>
      <p:sp>
        <p:nvSpPr>
          <p:cNvPr id="15" name="TextBox 14"/>
          <p:cNvSpPr txBox="1"/>
          <p:nvPr/>
        </p:nvSpPr>
        <p:spPr>
          <a:xfrm>
            <a:off x="1051560" y="2286000"/>
            <a:ext cx="9692640" cy="1188720"/>
          </a:xfrm>
          <a:prstGeom prst="rect">
            <a:avLst/>
          </a:prstGeom>
          <a:noFill/>
        </p:spPr>
        <p:txBody>
          <a:bodyPr wrap="square" lIns="0" rIns="0" tIns="0" bIns="0" anchor="t">
            <a:spAutoFit/>
          </a:bodyPr>
          <a:lstStyle/>
          <a:p>
            <a:pPr algn="l">
              <a:lnSpc>
                <a:spcPct val="106000"/>
              </a:lnSpc>
            </a:pPr>
            <a:r>
              <a:rPr sz="4000" b="1" i="0" lang="de-DE">
                <a:solidFill>
                  <a:srgbClr val="FFFFFF"/>
                </a:solidFill>
                <a:latin typeface="Segoe UI"/>
              </a:rPr>
              <a:t>Raummonitor</a:t>
            </a:r>
          </a:p>
          <a:p>
            <a:pPr algn="l">
              <a:lnSpc>
                <a:spcPct val="106000"/>
              </a:lnSpc>
            </a:pPr>
            <a:r>
              <a:rPr sz="4000" b="1" i="0" lang="de-DE">
                <a:solidFill>
                  <a:srgbClr val="FFFFFF"/>
                </a:solidFill>
                <a:latin typeface="Segoe UI"/>
              </a:rPr>
              <a:t>&amp; Kiosk-Hub</a:t>
            </a:r>
          </a:p>
        </p:txBody>
      </p:sp>
      <p:sp>
        <p:nvSpPr>
          <p:cNvPr id="16" name="Rectangle 15"/>
          <p:cNvSpPr/>
          <p:nvPr/>
        </p:nvSpPr>
        <p:spPr>
          <a:xfrm>
            <a:off x="1051560" y="3767328"/>
            <a:ext cx="12344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51560" y="4041648"/>
            <a:ext cx="9326880" cy="640080"/>
          </a:xfrm>
          <a:prstGeom prst="rect">
            <a:avLst/>
          </a:prstGeom>
          <a:noFill/>
        </p:spPr>
        <p:txBody>
          <a:bodyPr wrap="square" lIns="0" rIns="0" tIns="0" bIns="0" anchor="t">
            <a:spAutoFit/>
          </a:bodyPr>
          <a:lstStyle/>
          <a:p>
            <a:pPr algn="l">
              <a:lnSpc>
                <a:spcPct val="125000"/>
              </a:lnSpc>
            </a:pPr>
            <a:r>
              <a:rPr sz="1500" b="0" i="0" lang="de-DE">
                <a:solidFill>
                  <a:srgbClr val="BFD6E8"/>
                </a:solidFill>
                <a:latin typeface="Segoe UI"/>
              </a:rPr>
              <a:t>Das Add-on für Convention Schedule &amp; Program Planner.</a:t>
            </a:r>
          </a:p>
          <a:p>
            <a:pPr algn="l">
              <a:lnSpc>
                <a:spcPct val="125000"/>
              </a:lnSpc>
            </a:pPr>
            <a:r>
              <a:rPr sz="1500" b="0" i="0" lang="de-DE">
                <a:solidFill>
                  <a:srgbClr val="BFD6E8"/>
                </a:solidFill>
                <a:latin typeface="Segoe UI"/>
              </a:rPr>
              <a:t>Aus Ihrem Programm werden Türschilder und Infobildschirme – ohne zweite Pflege.</a:t>
            </a:r>
          </a:p>
        </p:txBody>
      </p:sp>
      <p:sp>
        <p:nvSpPr>
          <p:cNvPr id="18" name="TextBox 17"/>
          <p:cNvSpPr txBox="1"/>
          <p:nvPr/>
        </p:nvSpPr>
        <p:spPr>
          <a:xfrm>
            <a:off x="1051560" y="5897880"/>
            <a:ext cx="9326880" cy="274320"/>
          </a:xfrm>
          <a:prstGeom prst="rect">
            <a:avLst/>
          </a:prstGeom>
          <a:noFill/>
        </p:spPr>
        <p:txBody>
          <a:bodyPr wrap="square" lIns="0" rIns="0" tIns="0" bIns="0" anchor="t">
            <a:spAutoFit/>
          </a:bodyPr>
          <a:lstStyle/>
          <a:p>
            <a:pPr algn="l">
              <a:lnSpc>
                <a:spcPct val="100000"/>
              </a:lnSpc>
            </a:pPr>
            <a:r>
              <a:rPr sz="950" b="0" i="0" lang="de-DE">
                <a:solidFill>
                  <a:srgbClr val="7DA3C0"/>
                </a:solidFill>
                <a:latin typeface="Segoe UI"/>
              </a:rPr>
              <a:t>Stand: 27. Oktober 2026   ·   Setzt den Kalender in Version 2.0.0 voraus   ·   Keine Programmierkenntnisse erforderlich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ÜBERBLICK</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dieses Add-on mitbringt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Der Raummonitor</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Eine Vollbild-Anzeige für den Bildschirm neben der Saaltür: der laufende Programmpunkt groß, darunter die nächsten. Mit dem Bild des Raumes als Hintergrund.</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Consolas"/>
              </a:rPr>
              <a:t>[event_monitor venue="Saal A"]</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Mehrere Räume auf einem Schirm</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Kommagetrennte Raumnamen ergeben ein Kachelraster – zwei nebeneinander, vier als 2 × 2, und so weiter. Jede Kachel arbeitet für sich.</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Ein großer Bildschirm für alles</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Der Monitor-Hub</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Eine Auswahlseite für Ihre Anzeigegeräte. Antippen statt Adressen abtippen – und jedes Gerät merkt sich, was es zeigen soll.</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Consolas"/>
              </a:rPr>
              <a:t>[event_monitor_hub]</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Das Add-on nutzt dieselben Programmpunkte, Orte, Farben und Bilder wie Ihr Kalender. Was Sie an einem Programmpunkt ändern, steht wenige Minuten später auf jedem Bildschirm.</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Über dieses Add-on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 / 22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EINRICHTUNG</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Installieren und einrichten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Prüfen: Läuft der Kalender in </a:t>
            </a:r>
            <a:r>
              <a:rPr sz="1150" b="1" i="0" lang="de-DE">
                <a:solidFill>
                  <a:srgbClr val="25333F"/>
                </a:solidFill>
                <a:latin typeface="Segoe UI"/>
              </a:rPr>
              <a:t>Version 2.0.0 oder neuer</a:t>
            </a:r>
            <a:r>
              <a:rPr sz="1150" b="0" i="0" lang="de-DE">
                <a:solidFill>
                  <a:srgbClr val="25333F"/>
                </a:solidFill>
                <a:latin typeface="Segoe UI"/>
              </a:rPr>
              <a:t>?</a:t>
            </a:r>
          </a:p>
        </p:txBody>
      </p:sp>
      <p:sp>
        <p:nvSpPr>
          <p:cNvPr id="9" name="TextBox 8"/>
          <p:cNvSpPr txBox="1"/>
          <p:nvPr/>
        </p:nvSpPr>
        <p:spPr>
          <a:xfrm>
            <a:off x="950976" y="1577213"/>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Ist er älter, bleibt das Add-on inaktiv und sagt das im Backend.</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1959737"/>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Consolas"/>
              </a:rPr>
              <a:t>convention-schedule-room-monitor.zip</a:t>
            </a:r>
            <a:r>
              <a:rPr sz="1150" b="0" i="0" lang="de-DE">
                <a:solidFill>
                  <a:srgbClr val="25333F"/>
                </a:solidFill>
                <a:latin typeface="Segoe UI"/>
              </a:rPr>
              <a:t> unter </a:t>
            </a:r>
            <a:r>
              <a:rPr sz="1150" b="0" i="0" lang="de-DE">
                <a:solidFill>
                  <a:srgbClr val="25333F"/>
                </a:solidFill>
                <a:latin typeface="Consolas"/>
              </a:rPr>
              <a:t>Plugins</a:t>
            </a:r>
            <a:r>
              <a:rPr sz="1150" b="0" i="0" lang="de-DE">
                <a:solidFill>
                  <a:srgbClr val="25333F"/>
                </a:solidFill>
                <a:latin typeface="Segoe UI"/>
              </a:rPr>
              <a:t> hochladen und aktivieren.</a:t>
            </a:r>
          </a:p>
        </p:txBody>
      </p:sp>
      <p:sp>
        <p:nvSpPr>
          <p:cNvPr id="13" name="TextBox 12"/>
          <p:cNvSpPr txBox="1"/>
          <p:nvPr/>
        </p:nvSpPr>
        <p:spPr>
          <a:xfrm>
            <a:off x="950976" y="2361819"/>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Der Plugin-Ordner heißt </a:t>
            </a:r>
            <a:r>
              <a:rPr sz="950" b="0" i="0" lang="de-DE">
                <a:solidFill>
                  <a:srgbClr val="6B7A88"/>
                </a:solidFill>
                <a:latin typeface="Consolas"/>
              </a:rPr>
              <a:t>convention-schedule-room-monitor</a:t>
            </a:r>
            <a:r>
              <a:rPr sz="950" b="0" i="0" lang="de-DE">
                <a:solidFill>
                  <a:srgbClr val="6B7A88"/>
                </a:solidFill>
                <a:latin typeface="Segoe UI"/>
              </a:rPr>
              <a:t>.</a:t>
            </a:r>
          </a:p>
        </p:txBody>
      </p:sp>
      <p:sp>
        <p:nvSpPr>
          <p:cNvPr id="14" name="Oval 13"/>
          <p:cNvSpPr/>
          <p:nvPr/>
        </p:nvSpPr>
        <p:spPr>
          <a:xfrm>
            <a:off x="566928" y="2753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79463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2744343"/>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a:t>
            </a:r>
            <a:r>
              <a:rPr sz="1150" b="1" i="0" lang="de-DE">
                <a:solidFill>
                  <a:srgbClr val="25333F"/>
                </a:solidFill>
                <a:latin typeface="Segoe UI"/>
              </a:rPr>
              <a:t>Lizenzschlüssel</a:t>
            </a:r>
            <a:r>
              <a:rPr sz="1150" b="0" i="0" lang="de-DE">
                <a:solidFill>
                  <a:srgbClr val="25333F"/>
                </a:solidFill>
                <a:latin typeface="Segoe UI"/>
              </a:rPr>
              <a:t> im Hinweis nach der Aktivierung eintragen.</a:t>
            </a:r>
          </a:p>
        </p:txBody>
      </p:sp>
      <p:sp>
        <p:nvSpPr>
          <p:cNvPr id="17" name="TextBox 16"/>
          <p:cNvSpPr txBox="1"/>
          <p:nvPr/>
        </p:nvSpPr>
        <p:spPr>
          <a:xfrm>
            <a:off x="950976" y="3146425"/>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Oder später über „Lizenz aktivieren“ – siehe die nächste Folie.</a:t>
            </a:r>
          </a:p>
        </p:txBody>
      </p:sp>
      <p:sp>
        <p:nvSpPr>
          <p:cNvPr id="18" name="Oval 17"/>
          <p:cNvSpPr/>
          <p:nvPr/>
        </p:nvSpPr>
        <p:spPr>
          <a:xfrm>
            <a:off x="566928" y="353809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57924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20" name="TextBox 19"/>
          <p:cNvSpPr txBox="1"/>
          <p:nvPr/>
        </p:nvSpPr>
        <p:spPr>
          <a:xfrm>
            <a:off x="950976" y="3528949"/>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Consolas"/>
              </a:rPr>
              <a:t>Veranstaltungen → Einstellungen → Live-Ticker &amp; Monitor</a:t>
            </a:r>
            <a:r>
              <a:rPr sz="1150" b="0" i="0" lang="de-DE">
                <a:solidFill>
                  <a:srgbClr val="25333F"/>
                </a:solidFill>
                <a:latin typeface="Segoe UI"/>
              </a:rPr>
              <a:t> öffnen.</a:t>
            </a:r>
          </a:p>
        </p:txBody>
      </p:sp>
      <p:sp>
        <p:nvSpPr>
          <p:cNvPr id="21" name="TextBox 20"/>
          <p:cNvSpPr txBox="1"/>
          <p:nvPr/>
        </p:nvSpPr>
        <p:spPr>
          <a:xfrm>
            <a:off x="950976" y="3931031"/>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Hinter „Live-Ticker“ steht die Karte </a:t>
            </a:r>
            <a:r>
              <a:rPr sz="950" b="1" i="0" lang="de-DE">
                <a:solidFill>
                  <a:srgbClr val="6B7A88"/>
                </a:solidFill>
                <a:latin typeface="Segoe UI"/>
              </a:rPr>
              <a:t>Raummonitor &amp; Kiosk-Hub</a:t>
            </a:r>
            <a:r>
              <a:rPr sz="950" b="0" i="0" lang="de-DE">
                <a:solidFill>
                  <a:srgbClr val="6B7A88"/>
                </a:solidFill>
                <a:latin typeface="Segoe UI"/>
              </a:rPr>
              <a:t> – kein eigenes Menü.</a:t>
            </a:r>
          </a:p>
        </p:txBody>
      </p:sp>
      <p:sp>
        <p:nvSpPr>
          <p:cNvPr id="22" name="Oval 21"/>
          <p:cNvSpPr/>
          <p:nvPr/>
        </p:nvSpPr>
        <p:spPr>
          <a:xfrm>
            <a:off x="566928" y="446747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4508627"/>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4" name="TextBox 23"/>
          <p:cNvSpPr txBox="1"/>
          <p:nvPr/>
        </p:nvSpPr>
        <p:spPr>
          <a:xfrm>
            <a:off x="950976" y="4458335"/>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beiden </a:t>
            </a:r>
            <a:r>
              <a:rPr sz="1150" b="1" i="0" lang="de-DE">
                <a:solidFill>
                  <a:srgbClr val="25333F"/>
                </a:solidFill>
                <a:latin typeface="Segoe UI"/>
              </a:rPr>
              <a:t>Vorladewerte</a:t>
            </a:r>
            <a:r>
              <a:rPr sz="1150" b="0" i="0" lang="de-DE">
                <a:solidFill>
                  <a:srgbClr val="25333F"/>
                </a:solidFill>
                <a:latin typeface="Segoe UI"/>
              </a:rPr>
              <a:t> prüfen.</a:t>
            </a:r>
          </a:p>
        </p:txBody>
      </p:sp>
      <p:sp>
        <p:nvSpPr>
          <p:cNvPr id="25" name="TextBox 24"/>
          <p:cNvSpPr txBox="1"/>
          <p:nvPr/>
        </p:nvSpPr>
        <p:spPr>
          <a:xfrm>
            <a:off x="950976" y="4682236"/>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Standard: 336 Stunden und 100 Programmpunkte, die jede Anzeige vorab lädt. Für einen einzelnen Raum genügen oft 24 Stunden und 20 Punkte.</a:t>
            </a:r>
          </a:p>
        </p:txBody>
      </p:sp>
      <p:sp>
        <p:nvSpPr>
          <p:cNvPr id="26" name="Oval 25"/>
          <p:cNvSpPr/>
          <p:nvPr/>
        </p:nvSpPr>
        <p:spPr>
          <a:xfrm>
            <a:off x="566928" y="521868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66928" y="525983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6</a:t>
            </a:r>
          </a:p>
        </p:txBody>
      </p:sp>
      <p:sp>
        <p:nvSpPr>
          <p:cNvPr id="28" name="TextBox 27"/>
          <p:cNvSpPr txBox="1"/>
          <p:nvPr/>
        </p:nvSpPr>
        <p:spPr>
          <a:xfrm>
            <a:off x="950976" y="5209540"/>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Hub-Standorte</a:t>
            </a:r>
            <a:r>
              <a:rPr sz="1150" b="0" i="0" lang="de-DE">
                <a:solidFill>
                  <a:srgbClr val="25333F"/>
                </a:solidFill>
                <a:latin typeface="Segoe UI"/>
              </a:rPr>
              <a:t> eintragen (Kapitel 2) und speichern.</a:t>
            </a:r>
          </a:p>
        </p:txBody>
      </p:sp>
      <p:sp>
        <p:nvSpPr>
          <p:cNvPr id="29" name="TextBox 28"/>
          <p:cNvSpPr txBox="1"/>
          <p:nvPr/>
        </p:nvSpPr>
        <p:spPr>
          <a:xfrm>
            <a:off x="950976" y="5433441"/>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Standorte gehen auch später, sobald die Anzeige-Seiten stehen.</a:t>
            </a:r>
          </a:p>
        </p:txBody>
      </p:sp>
      <p:sp>
        <p:nvSpPr>
          <p:cNvPr id="30" name="Rectangle 29"/>
          <p:cNvSpPr/>
          <p:nvPr/>
        </p:nvSpPr>
        <p:spPr>
          <a:xfrm>
            <a:off x="5315407" y="1371600"/>
            <a:ext cx="630936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315407" y="1371600"/>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06847" y="1412748"/>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33" name="Rectangle 32"/>
          <p:cNvSpPr/>
          <p:nvPr/>
        </p:nvSpPr>
        <p:spPr>
          <a:xfrm>
            <a:off x="5315407" y="1591056"/>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461711" y="169621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5" name="Rectangle 34"/>
          <p:cNvSpPr/>
          <p:nvPr/>
        </p:nvSpPr>
        <p:spPr>
          <a:xfrm>
            <a:off x="5315407" y="1892808"/>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461711" y="1933956"/>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37" name="Rectangle 36"/>
          <p:cNvSpPr/>
          <p:nvPr/>
        </p:nvSpPr>
        <p:spPr>
          <a:xfrm>
            <a:off x="5315407" y="2130552"/>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589727" y="217170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9" name="TextBox 38"/>
          <p:cNvSpPr txBox="1"/>
          <p:nvPr/>
        </p:nvSpPr>
        <p:spPr>
          <a:xfrm>
            <a:off x="5589727" y="235458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40" name="TextBox 39"/>
          <p:cNvSpPr txBox="1"/>
          <p:nvPr/>
        </p:nvSpPr>
        <p:spPr>
          <a:xfrm>
            <a:off x="5589727" y="253746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41" name="TextBox 40"/>
          <p:cNvSpPr txBox="1"/>
          <p:nvPr/>
        </p:nvSpPr>
        <p:spPr>
          <a:xfrm>
            <a:off x="5589727" y="272034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42" name="TextBox 41"/>
          <p:cNvSpPr txBox="1"/>
          <p:nvPr/>
        </p:nvSpPr>
        <p:spPr>
          <a:xfrm>
            <a:off x="5589727" y="290322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43" name="TextBox 42"/>
          <p:cNvSpPr txBox="1"/>
          <p:nvPr/>
        </p:nvSpPr>
        <p:spPr>
          <a:xfrm>
            <a:off x="5589727" y="308610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44" name="TextBox 43"/>
          <p:cNvSpPr txBox="1"/>
          <p:nvPr/>
        </p:nvSpPr>
        <p:spPr>
          <a:xfrm>
            <a:off x="5589727" y="326898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45" name="TextBox 44"/>
          <p:cNvSpPr txBox="1"/>
          <p:nvPr/>
        </p:nvSpPr>
        <p:spPr>
          <a:xfrm>
            <a:off x="5589727" y="345186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46" name="TextBox 45"/>
          <p:cNvSpPr txBox="1"/>
          <p:nvPr/>
        </p:nvSpPr>
        <p:spPr>
          <a:xfrm>
            <a:off x="5589727" y="363474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47" name="TextBox 46"/>
          <p:cNvSpPr txBox="1"/>
          <p:nvPr/>
        </p:nvSpPr>
        <p:spPr>
          <a:xfrm>
            <a:off x="5589727" y="3817620"/>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48" name="TextBox 47"/>
          <p:cNvSpPr txBox="1"/>
          <p:nvPr/>
        </p:nvSpPr>
        <p:spPr>
          <a:xfrm>
            <a:off x="5589727" y="400050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9" name="TextBox 48"/>
          <p:cNvSpPr txBox="1"/>
          <p:nvPr/>
        </p:nvSpPr>
        <p:spPr>
          <a:xfrm>
            <a:off x="5461711" y="42565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50" name="Rectangle 49"/>
          <p:cNvSpPr/>
          <p:nvPr/>
        </p:nvSpPr>
        <p:spPr>
          <a:xfrm>
            <a:off x="6997903" y="1719072"/>
            <a:ext cx="60412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997903" y="1796795"/>
            <a:ext cx="60412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Optionen</a:t>
            </a:r>
          </a:p>
        </p:txBody>
      </p:sp>
      <p:sp>
        <p:nvSpPr>
          <p:cNvPr id="52" name="Rectangle 51"/>
          <p:cNvSpPr/>
          <p:nvPr/>
        </p:nvSpPr>
        <p:spPr>
          <a:xfrm>
            <a:off x="7638606" y="1719072"/>
            <a:ext cx="5212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7638606" y="1796795"/>
            <a:ext cx="5212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Texte &amp; Labels</a:t>
            </a:r>
          </a:p>
        </p:txBody>
      </p:sp>
      <p:sp>
        <p:nvSpPr>
          <p:cNvPr id="54" name="Rectangle 53"/>
          <p:cNvSpPr/>
          <p:nvPr/>
        </p:nvSpPr>
        <p:spPr>
          <a:xfrm>
            <a:off x="8196390" y="1719072"/>
            <a:ext cx="5212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8196390" y="1796795"/>
            <a:ext cx="5212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56" name="Rectangle 55"/>
          <p:cNvSpPr/>
          <p:nvPr/>
        </p:nvSpPr>
        <p:spPr>
          <a:xfrm>
            <a:off x="8754174" y="1719072"/>
            <a:ext cx="714686"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8754174" y="1719072"/>
            <a:ext cx="714686"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8754174" y="1796795"/>
            <a:ext cx="714686"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Live-Ticker &amp; Monitor</a:t>
            </a:r>
          </a:p>
        </p:txBody>
      </p:sp>
      <p:sp>
        <p:nvSpPr>
          <p:cNvPr id="59" name="Rectangle 58"/>
          <p:cNvSpPr/>
          <p:nvPr/>
        </p:nvSpPr>
        <p:spPr>
          <a:xfrm>
            <a:off x="9505437" y="1719072"/>
            <a:ext cx="68704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9505437" y="1796795"/>
            <a:ext cx="68704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61" name="Rectangle 60"/>
          <p:cNvSpPr/>
          <p:nvPr/>
        </p:nvSpPr>
        <p:spPr>
          <a:xfrm>
            <a:off x="10229060" y="1719072"/>
            <a:ext cx="21717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10229060" y="1796795"/>
            <a:ext cx="21717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63" name="Rectangle 62"/>
          <p:cNvSpPr/>
          <p:nvPr/>
        </p:nvSpPr>
        <p:spPr>
          <a:xfrm>
            <a:off x="10482806" y="1719072"/>
            <a:ext cx="6594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10482806" y="1796795"/>
            <a:ext cx="6594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Shortcode-Generator</a:t>
            </a:r>
          </a:p>
        </p:txBody>
      </p:sp>
      <p:sp>
        <p:nvSpPr>
          <p:cNvPr id="65" name="Rectangle 64"/>
          <p:cNvSpPr/>
          <p:nvPr/>
        </p:nvSpPr>
        <p:spPr>
          <a:xfrm>
            <a:off x="11178789" y="1719072"/>
            <a:ext cx="24480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11178789" y="1796795"/>
            <a:ext cx="24480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a:t>
            </a:r>
          </a:p>
        </p:txBody>
      </p:sp>
      <p:sp>
        <p:nvSpPr>
          <p:cNvPr id="67" name="Rectangle 66"/>
          <p:cNvSpPr/>
          <p:nvPr/>
        </p:nvSpPr>
        <p:spPr>
          <a:xfrm>
            <a:off x="6997903" y="1993391"/>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6997903" y="2139696"/>
            <a:ext cx="4425696" cy="21031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ectangle 68"/>
          <p:cNvSpPr/>
          <p:nvPr/>
        </p:nvSpPr>
        <p:spPr>
          <a:xfrm>
            <a:off x="6997903" y="2139696"/>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Rectangle 69"/>
          <p:cNvSpPr/>
          <p:nvPr/>
        </p:nvSpPr>
        <p:spPr>
          <a:xfrm>
            <a:off x="6997903" y="2414015"/>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7107631" y="2208276"/>
            <a:ext cx="420624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 Raummonitor &amp; Kiosk-Hub</a:t>
            </a:r>
          </a:p>
        </p:txBody>
      </p:sp>
      <p:sp>
        <p:nvSpPr>
          <p:cNvPr id="72" name="TextBox 71"/>
          <p:cNvSpPr txBox="1"/>
          <p:nvPr/>
        </p:nvSpPr>
        <p:spPr>
          <a:xfrm>
            <a:off x="7125919" y="2542032"/>
            <a:ext cx="2002536"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Monitor: Vorlade-Zeitfenster</a:t>
            </a:r>
          </a:p>
        </p:txBody>
      </p:sp>
      <p:sp>
        <p:nvSpPr>
          <p:cNvPr id="73" name="Rounded Rectangle 72"/>
          <p:cNvSpPr/>
          <p:nvPr/>
        </p:nvSpPr>
        <p:spPr>
          <a:xfrm>
            <a:off x="7125919" y="2752344"/>
            <a:ext cx="2002536"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7217359" y="2802636"/>
            <a:ext cx="1618488"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336</a:t>
            </a:r>
          </a:p>
        </p:txBody>
      </p:sp>
      <p:sp>
        <p:nvSpPr>
          <p:cNvPr id="75" name="TextBox 74"/>
          <p:cNvSpPr txBox="1"/>
          <p:nvPr/>
        </p:nvSpPr>
        <p:spPr>
          <a:xfrm>
            <a:off x="9293047" y="2542032"/>
            <a:ext cx="2002536"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Monitor: Vorlade-Limit</a:t>
            </a:r>
          </a:p>
        </p:txBody>
      </p:sp>
      <p:sp>
        <p:nvSpPr>
          <p:cNvPr id="76" name="Rounded Rectangle 75"/>
          <p:cNvSpPr/>
          <p:nvPr/>
        </p:nvSpPr>
        <p:spPr>
          <a:xfrm>
            <a:off x="9293047" y="2752344"/>
            <a:ext cx="2002536"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9384487" y="2802636"/>
            <a:ext cx="1618488"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100</a:t>
            </a:r>
          </a:p>
        </p:txBody>
      </p:sp>
      <p:sp>
        <p:nvSpPr>
          <p:cNvPr id="78" name="TextBox 77"/>
          <p:cNvSpPr txBox="1"/>
          <p:nvPr/>
        </p:nvSpPr>
        <p:spPr>
          <a:xfrm>
            <a:off x="7125919" y="3145536"/>
            <a:ext cx="4169663"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Hub-Standorte</a:t>
            </a:r>
          </a:p>
        </p:txBody>
      </p:sp>
      <p:sp>
        <p:nvSpPr>
          <p:cNvPr id="79" name="Rectangle 78"/>
          <p:cNvSpPr/>
          <p:nvPr/>
        </p:nvSpPr>
        <p:spPr>
          <a:xfrm>
            <a:off x="7125919" y="3346703"/>
            <a:ext cx="4169663" cy="676656"/>
          </a:xfrm>
          <a:prstGeom prst="rect">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217359" y="3401568"/>
            <a:ext cx="3986783" cy="164592"/>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Consolas"/>
              </a:rPr>
              <a:t>Haupthalle | https://…/ticker | Saal A=https://…/saal-a,</a:t>
            </a:r>
          </a:p>
        </p:txBody>
      </p:sp>
      <p:sp>
        <p:nvSpPr>
          <p:cNvPr id="81" name="TextBox 80"/>
          <p:cNvSpPr txBox="1"/>
          <p:nvPr/>
        </p:nvSpPr>
        <p:spPr>
          <a:xfrm>
            <a:off x="7217359" y="3602735"/>
            <a:ext cx="3986783" cy="164592"/>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Consolas"/>
              </a:rPr>
              <a:t>            Raum 2=https://…/raum-2</a:t>
            </a:r>
          </a:p>
        </p:txBody>
      </p:sp>
      <p:sp>
        <p:nvSpPr>
          <p:cNvPr id="82" name="TextBox 81"/>
          <p:cNvSpPr txBox="1"/>
          <p:nvPr/>
        </p:nvSpPr>
        <p:spPr>
          <a:xfrm>
            <a:off x="7217359" y="3803904"/>
            <a:ext cx="3986783" cy="164592"/>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Consolas"/>
              </a:rPr>
              <a:t>Nebengebäude | https://…/ticker-neben | Foyer=https://…/foyer</a:t>
            </a:r>
          </a:p>
        </p:txBody>
      </p:sp>
      <p:sp>
        <p:nvSpPr>
          <p:cNvPr id="83" name="TextBox 82"/>
          <p:cNvSpPr txBox="1"/>
          <p:nvPr/>
        </p:nvSpPr>
        <p:spPr>
          <a:xfrm>
            <a:off x="7125919" y="4096511"/>
            <a:ext cx="4169663" cy="164592"/>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Standortname  |  Ticker-Adresse  |  Monitorname=Adresse, …</a:t>
            </a:r>
          </a:p>
        </p:txBody>
      </p:sp>
      <p:sp>
        <p:nvSpPr>
          <p:cNvPr id="84" name="Rounded Rectangle 83"/>
          <p:cNvSpPr/>
          <p:nvPr/>
        </p:nvSpPr>
        <p:spPr>
          <a:xfrm>
            <a:off x="7125919" y="4334256"/>
            <a:ext cx="1408176"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7125919" y="4384548"/>
            <a:ext cx="1408176"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Änderungen speichern</a:t>
            </a:r>
          </a:p>
        </p:txBody>
      </p:sp>
      <p:sp>
        <p:nvSpPr>
          <p:cNvPr id="86" name="Oval 85"/>
          <p:cNvSpPr/>
          <p:nvPr/>
        </p:nvSpPr>
        <p:spPr>
          <a:xfrm>
            <a:off x="11396167" y="27340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11396167" y="2793491"/>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88" name="Oval 87"/>
          <p:cNvSpPr/>
          <p:nvPr/>
        </p:nvSpPr>
        <p:spPr>
          <a:xfrm>
            <a:off x="11396167" y="35478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11396167" y="36073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90" name="Oval 89"/>
          <p:cNvSpPr/>
          <p:nvPr/>
        </p:nvSpPr>
        <p:spPr>
          <a:xfrm>
            <a:off x="8607247" y="43251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8607247" y="438454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6</a:t>
            </a:r>
          </a:p>
        </p:txBody>
      </p:sp>
      <p:sp>
        <p:nvSpPr>
          <p:cNvPr id="92" name="Rectangle 91"/>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Rectangle 92"/>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5" name="TextBox 94"/>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a:t>
            </a:r>
            <a:r>
              <a:rPr sz="1000" b="1" i="0" lang="de-DE">
                <a:solidFill>
                  <a:srgbClr val="2B3844"/>
                </a:solidFill>
                <a:latin typeface="Segoe UI"/>
              </a:rPr>
              <a:t>Aktualisierungsrate</a:t>
            </a:r>
            <a:r>
              <a:rPr sz="1000" b="0" i="0" lang="de-DE">
                <a:solidFill>
                  <a:srgbClr val="2B3844"/>
                </a:solidFill>
                <a:latin typeface="Segoe UI"/>
              </a:rPr>
              <a:t> stellen Sie weiterhin in der Karte „Live-Ticker“ des Kalenders ein. Sie gilt für Ticker und Raummonitor gemeinsam.</a:t>
            </a:r>
          </a:p>
        </p:txBody>
      </p:sp>
      <p:sp>
        <p:nvSpPr>
          <p:cNvPr id="96" name="Rectangle 9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Über dieses Add-on</a:t>
            </a:r>
          </a:p>
        </p:txBody>
      </p:sp>
      <p:sp>
        <p:nvSpPr>
          <p:cNvPr id="98" name="TextBox 9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 / 22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EINRICHTUNG</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Lizenz und Deinstallation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Lizenz aktivieren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Das Add-on hat eine </a:t>
            </a:r>
            <a:r>
              <a:rPr sz="1050" b="1" i="0" lang="de-DE">
                <a:solidFill>
                  <a:srgbClr val="3B4A57"/>
                </a:solidFill>
                <a:latin typeface="Segoe UI"/>
              </a:rPr>
              <a:t>eigene Lizenz</a:t>
            </a:r>
            <a:r>
              <a:rPr sz="1050" b="0" i="0" lang="de-DE">
                <a:solidFill>
                  <a:srgbClr val="3B4A57"/>
                </a:solidFill>
                <a:latin typeface="Segoe UI"/>
              </a:rPr>
              <a:t> – für BASIC und PRO des Kalenders. Aktiviert wird sie im Hinweis nach der Aktivierung oder über den Link im Hinweis der Einstellungskarte.</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„Lizenz aktivieren“ · „Add-on kaufen“</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Ohne Lizenz oder abgelaufen</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Monitore und Hub </a:t>
            </a:r>
            <a:r>
              <a:rPr sz="1050" b="1" i="0" lang="de-DE">
                <a:solidFill>
                  <a:srgbClr val="3B4A57"/>
                </a:solidFill>
                <a:latin typeface="Segoe UI"/>
              </a:rPr>
              <a:t>laufen weiter</a:t>
            </a:r>
            <a:r>
              <a:rPr sz="1050" b="0" i="0" lang="de-DE">
                <a:solidFill>
                  <a:srgbClr val="3B4A57"/>
                </a:solidFill>
                <a:latin typeface="Segoe UI"/>
              </a:rPr>
              <a:t> mit den gespeicherten Einstellungen. Die Karte „Raummonitor &amp; Kiosk-Hub“ ist nur lesbar, oben steht ein Hinweis.</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„Lizenz aktivieren“ / „Lizenz verlängern“</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Daten bei Deinstallation löschen</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Der Schalter steht in der Karte </a:t>
            </a:r>
            <a:r>
              <a:rPr sz="1050" b="1" i="0" lang="de-DE">
                <a:solidFill>
                  <a:srgbClr val="3B4A57"/>
                </a:solidFill>
                <a:latin typeface="Segoe UI"/>
              </a:rPr>
              <a:t>„Raummonitor: Deinstallation“</a:t>
            </a:r>
            <a:r>
              <a:rPr sz="1050" b="0" i="0" lang="de-DE">
                <a:solidFill>
                  <a:srgbClr val="3B4A57"/>
                </a:solidFill>
                <a:latin typeface="Segoe UI"/>
              </a:rPr>
              <a:t> im Reiter </a:t>
            </a:r>
            <a:r>
              <a:rPr sz="1050" b="0" i="0" lang="de-DE">
                <a:solidFill>
                  <a:srgbClr val="3B4A57"/>
                </a:solidFill>
                <a:latin typeface="Consolas"/>
              </a:rPr>
              <a:t>Sicherheit &amp; Wartung</a:t>
            </a:r>
            <a:r>
              <a:rPr sz="1050" b="0" i="0" lang="de-DE">
                <a:solidFill>
                  <a:srgbClr val="3B4A57"/>
                </a:solidFill>
                <a:latin typeface="Segoe UI"/>
              </a:rPr>
              <a:t> und bleibt immer schaltbar – auch ohne Lizenz.</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Programmpunkte und Orte bleiben unberührt</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Gekauft wird über „Add-on kaufen“: bei PRO auf der Seite </a:t>
            </a:r>
            <a:r>
              <a:rPr sz="1000" b="0" i="0" lang="de-DE">
                <a:solidFill>
                  <a:srgbClr val="2B3844"/>
                </a:solidFill>
                <a:latin typeface="Consolas"/>
              </a:rPr>
              <a:t>Veranstaltungen → Add-ons</a:t>
            </a:r>
            <a:r>
              <a:rPr sz="1000" b="0" i="0" lang="de-DE">
                <a:solidFill>
                  <a:srgbClr val="2B3844"/>
                </a:solidFill>
                <a:latin typeface="Segoe UI"/>
              </a:rPr>
              <a:t>, bei BASIC am Ende von „Upgrade auf PRO“. Der Löschschalter ist nie Teil der Einstellungssicherung.</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Über dieses Add-on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 / 22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1</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Der Raummonitor</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Ein Bildschirm, ein Raum: Was läuft hier gerade, und was kommt als Nächstes?</a:t>
            </a:r>
          </a:p>
        </p:txBody>
      </p:sp>
      <p:sp>
        <p:nvSpPr>
          <p:cNvPr id="9" name="Rectangle 8"/>
          <p:cNvSpPr/>
          <p:nvPr/>
        </p:nvSpPr>
        <p:spPr>
          <a:xfrm>
            <a:off x="7434072" y="1783080"/>
            <a:ext cx="32004" cy="162763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Aufbau der Anzeige</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Einen Monitor einrichten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Mehrere Räume auf einem Schirm</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nützlichsten Zusätze</a:t>
            </a:r>
          </a:p>
        </p:txBody>
      </p:sp>
      <p:sp>
        <p:nvSpPr>
          <p:cNvPr id="22" name="Rectangle 21"/>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1 · Der Raummonitor</a:t>
            </a:r>
          </a:p>
        </p:txBody>
      </p:sp>
      <p:sp>
        <p:nvSpPr>
          <p:cNvPr id="24" name="TextBox 2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5 / 22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Raummonitor: Aufbau der Anzeige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3108960"/>
          </a:xfrm>
          <a:prstGeom prst="rect">
            <a:avLst/>
          </a:prstGeom>
          <a:solidFill>
            <a:srgbClr val="0A121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1883664"/>
          </a:xfrm>
          <a:prstGeom prst="rect">
            <a:avLst/>
          </a:prstGeom>
          <a:solidFill>
            <a:srgbClr val="1428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1353312"/>
            <a:ext cx="73152" cy="1883664"/>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4773168" y="1499616"/>
            <a:ext cx="2011680" cy="164592"/>
          </a:xfrm>
          <a:prstGeom prst="rect">
            <a:avLst/>
          </a:prstGeom>
          <a:noFill/>
        </p:spPr>
        <p:txBody>
          <a:bodyPr wrap="square" lIns="0" rIns="0" tIns="0" bIns="0" anchor="t">
            <a:spAutoFit/>
          </a:bodyPr>
          <a:lstStyle/>
          <a:p>
            <a:pPr algn="r">
              <a:lnSpc>
                <a:spcPct val="100000"/>
              </a:lnSpc>
            </a:pPr>
            <a:r>
              <a:rPr sz="650" b="0" i="0" lang="de-DE">
                <a:solidFill>
                  <a:srgbClr val="4E7A9E"/>
                </a:solidFill>
                <a:latin typeface="Segoe UI"/>
              </a:rPr>
              <a:t>Bild des Raumes als Hintergrund</a:t>
            </a:r>
          </a:p>
        </p:txBody>
      </p:sp>
      <p:sp>
        <p:nvSpPr>
          <p:cNvPr id="10" name="Rounded Rectangle 9"/>
          <p:cNvSpPr/>
          <p:nvPr/>
        </p:nvSpPr>
        <p:spPr>
          <a:xfrm>
            <a:off x="786384" y="1536192"/>
            <a:ext cx="395020" cy="182880"/>
          </a:xfrm>
          <a:prstGeom prst="roundRect">
            <a:avLst>
              <a:gd name="adj" fmla="val 50000"/>
            </a:avLst>
          </a:prstGeom>
          <a:solidFill>
            <a:srgbClr val="1E8E5A"/>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86384" y="1561795"/>
            <a:ext cx="395020" cy="137160"/>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LIVE</a:t>
            </a:r>
          </a:p>
        </p:txBody>
      </p:sp>
      <p:sp>
        <p:nvSpPr>
          <p:cNvPr id="12" name="TextBox 11"/>
          <p:cNvSpPr txBox="1"/>
          <p:nvPr/>
        </p:nvSpPr>
        <p:spPr>
          <a:xfrm>
            <a:off x="786384" y="1828800"/>
            <a:ext cx="2743200" cy="146304"/>
          </a:xfrm>
          <a:prstGeom prst="rect">
            <a:avLst/>
          </a:prstGeom>
          <a:noFill/>
        </p:spPr>
        <p:txBody>
          <a:bodyPr wrap="square" lIns="0" rIns="0" tIns="0" bIns="0" anchor="t">
            <a:spAutoFit/>
          </a:bodyPr>
          <a:lstStyle/>
          <a:p>
            <a:pPr algn="l">
              <a:lnSpc>
                <a:spcPct val="100000"/>
              </a:lnSpc>
            </a:pPr>
            <a:r>
              <a:rPr sz="700" b="1" i="0" lang="de-DE">
                <a:solidFill>
                  <a:srgbClr val="C25708"/>
                </a:solidFill>
                <a:latin typeface="Segoe UI"/>
              </a:rPr>
              <a:t>VORTRAG</a:t>
            </a:r>
          </a:p>
        </p:txBody>
      </p:sp>
      <p:sp>
        <p:nvSpPr>
          <p:cNvPr id="13" name="TextBox 12"/>
          <p:cNvSpPr txBox="1"/>
          <p:nvPr/>
        </p:nvSpPr>
        <p:spPr>
          <a:xfrm>
            <a:off x="786384" y="2029968"/>
            <a:ext cx="5577840" cy="384048"/>
          </a:xfrm>
          <a:prstGeom prst="rect">
            <a:avLst/>
          </a:prstGeom>
          <a:noFill/>
        </p:spPr>
        <p:txBody>
          <a:bodyPr wrap="square" lIns="0" rIns="0" tIns="0" bIns="0" anchor="t">
            <a:spAutoFit/>
          </a:bodyPr>
          <a:lstStyle/>
          <a:p>
            <a:pPr algn="l">
              <a:lnSpc>
                <a:spcPct val="115000"/>
              </a:lnSpc>
            </a:pPr>
            <a:r>
              <a:rPr sz="1350" b="1" i="0" lang="de-DE">
                <a:solidFill>
                  <a:srgbClr val="FFFFFF"/>
                </a:solidFill>
                <a:latin typeface="Segoe UI"/>
              </a:rPr>
              <a:t>Eröffnungsvortrag:</a:t>
            </a:r>
          </a:p>
          <a:p>
            <a:pPr algn="l">
              <a:lnSpc>
                <a:spcPct val="115000"/>
              </a:lnSpc>
            </a:pPr>
            <a:r>
              <a:rPr sz="1350" b="1" i="0" lang="de-DE">
                <a:solidFill>
                  <a:srgbClr val="FFFFFF"/>
                </a:solidFill>
                <a:latin typeface="Segoe UI"/>
              </a:rPr>
              <a:t>Die Zukunft des Lesens</a:t>
            </a:r>
          </a:p>
        </p:txBody>
      </p:sp>
      <p:sp>
        <p:nvSpPr>
          <p:cNvPr id="14" name="Oval 13"/>
          <p:cNvSpPr/>
          <p:nvPr/>
        </p:nvSpPr>
        <p:spPr>
          <a:xfrm>
            <a:off x="786384" y="2702052"/>
            <a:ext cx="91440" cy="91440"/>
          </a:xfrm>
          <a:prstGeom prst="ellipse">
            <a:avLst/>
          </a:prstGeom>
          <a:solidFill>
            <a:srgbClr val="6FB2E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950976" y="2670048"/>
            <a:ext cx="1767840" cy="146304"/>
          </a:xfrm>
          <a:prstGeom prst="rect">
            <a:avLst/>
          </a:prstGeom>
          <a:noFill/>
        </p:spPr>
        <p:txBody>
          <a:bodyPr wrap="square" lIns="0" rIns="0" tIns="0" bIns="0" anchor="t">
            <a:spAutoFit/>
          </a:bodyPr>
          <a:lstStyle/>
          <a:p>
            <a:pPr algn="l">
              <a:lnSpc>
                <a:spcPct val="100000"/>
              </a:lnSpc>
            </a:pPr>
            <a:r>
              <a:rPr sz="650" b="1" i="0" lang="de-DE">
                <a:solidFill>
                  <a:srgbClr val="6FB2E8"/>
                </a:solidFill>
                <a:latin typeface="Segoe UI"/>
              </a:rPr>
              <a:t>Zeit</a:t>
            </a:r>
          </a:p>
        </p:txBody>
      </p:sp>
      <p:sp>
        <p:nvSpPr>
          <p:cNvPr id="16" name="TextBox 15"/>
          <p:cNvSpPr txBox="1"/>
          <p:nvPr/>
        </p:nvSpPr>
        <p:spPr>
          <a:xfrm>
            <a:off x="950976" y="2834640"/>
            <a:ext cx="1767840" cy="182880"/>
          </a:xfrm>
          <a:prstGeom prst="rect">
            <a:avLst/>
          </a:prstGeom>
          <a:noFill/>
        </p:spPr>
        <p:txBody>
          <a:bodyPr wrap="square" lIns="0" rIns="0" tIns="0" bIns="0" anchor="t">
            <a:spAutoFit/>
          </a:bodyPr>
          <a:lstStyle/>
          <a:p>
            <a:pPr algn="l">
              <a:lnSpc>
                <a:spcPct val="100000"/>
              </a:lnSpc>
            </a:pPr>
            <a:r>
              <a:rPr sz="900" b="1" i="0" lang="de-DE">
                <a:solidFill>
                  <a:srgbClr val="FFFFFF"/>
                </a:solidFill>
                <a:latin typeface="Segoe UI"/>
              </a:rPr>
              <a:t>14:00 – 15:00</a:t>
            </a:r>
          </a:p>
        </p:txBody>
      </p:sp>
      <p:sp>
        <p:nvSpPr>
          <p:cNvPr id="17" name="Oval 16"/>
          <p:cNvSpPr/>
          <p:nvPr/>
        </p:nvSpPr>
        <p:spPr>
          <a:xfrm>
            <a:off x="2773680" y="2702052"/>
            <a:ext cx="91440" cy="91440"/>
          </a:xfrm>
          <a:prstGeom prst="ellipse">
            <a:avLst/>
          </a:prstGeom>
          <a:solidFill>
            <a:srgbClr val="6FB2E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2938272" y="2670048"/>
            <a:ext cx="1767840" cy="146304"/>
          </a:xfrm>
          <a:prstGeom prst="rect">
            <a:avLst/>
          </a:prstGeom>
          <a:noFill/>
        </p:spPr>
        <p:txBody>
          <a:bodyPr wrap="square" lIns="0" rIns="0" tIns="0" bIns="0" anchor="t">
            <a:spAutoFit/>
          </a:bodyPr>
          <a:lstStyle/>
          <a:p>
            <a:pPr algn="l">
              <a:lnSpc>
                <a:spcPct val="100000"/>
              </a:lnSpc>
            </a:pPr>
            <a:r>
              <a:rPr sz="650" b="1" i="0" lang="de-DE">
                <a:solidFill>
                  <a:srgbClr val="6FB2E8"/>
                </a:solidFill>
                <a:latin typeface="Segoe UI"/>
              </a:rPr>
              <a:t>Sprecherin</a:t>
            </a:r>
          </a:p>
        </p:txBody>
      </p:sp>
      <p:sp>
        <p:nvSpPr>
          <p:cNvPr id="19" name="TextBox 18"/>
          <p:cNvSpPr txBox="1"/>
          <p:nvPr/>
        </p:nvSpPr>
        <p:spPr>
          <a:xfrm>
            <a:off x="2938272" y="2834640"/>
            <a:ext cx="1767840" cy="182880"/>
          </a:xfrm>
          <a:prstGeom prst="rect">
            <a:avLst/>
          </a:prstGeom>
          <a:noFill/>
        </p:spPr>
        <p:txBody>
          <a:bodyPr wrap="square" lIns="0" rIns="0" tIns="0" bIns="0" anchor="t">
            <a:spAutoFit/>
          </a:bodyPr>
          <a:lstStyle/>
          <a:p>
            <a:pPr algn="l">
              <a:lnSpc>
                <a:spcPct val="100000"/>
              </a:lnSpc>
            </a:pPr>
            <a:r>
              <a:rPr sz="900" b="1" i="0" lang="de-DE">
                <a:solidFill>
                  <a:srgbClr val="FFFFFF"/>
                </a:solidFill>
                <a:latin typeface="Segoe UI"/>
              </a:rPr>
              <a:t>Dr. Anna Berg</a:t>
            </a:r>
          </a:p>
        </p:txBody>
      </p:sp>
      <p:sp>
        <p:nvSpPr>
          <p:cNvPr id="20" name="Oval 19"/>
          <p:cNvSpPr/>
          <p:nvPr/>
        </p:nvSpPr>
        <p:spPr>
          <a:xfrm>
            <a:off x="4760976" y="2702052"/>
            <a:ext cx="91440" cy="91440"/>
          </a:xfrm>
          <a:prstGeom prst="ellipse">
            <a:avLst/>
          </a:prstGeom>
          <a:solidFill>
            <a:srgbClr val="6FB2E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4925568" y="2670048"/>
            <a:ext cx="1767840" cy="146304"/>
          </a:xfrm>
          <a:prstGeom prst="rect">
            <a:avLst/>
          </a:prstGeom>
          <a:noFill/>
        </p:spPr>
        <p:txBody>
          <a:bodyPr wrap="square" lIns="0" rIns="0" tIns="0" bIns="0" anchor="t">
            <a:spAutoFit/>
          </a:bodyPr>
          <a:lstStyle/>
          <a:p>
            <a:pPr algn="l">
              <a:lnSpc>
                <a:spcPct val="100000"/>
              </a:lnSpc>
            </a:pPr>
            <a:r>
              <a:rPr sz="650" b="1" i="0" lang="de-DE">
                <a:solidFill>
                  <a:srgbClr val="6FB2E8"/>
                </a:solidFill>
                <a:latin typeface="Segoe UI"/>
              </a:rPr>
              <a:t>Sprache</a:t>
            </a:r>
          </a:p>
        </p:txBody>
      </p:sp>
      <p:sp>
        <p:nvSpPr>
          <p:cNvPr id="22" name="TextBox 21"/>
          <p:cNvSpPr txBox="1"/>
          <p:nvPr/>
        </p:nvSpPr>
        <p:spPr>
          <a:xfrm>
            <a:off x="4925568" y="2834640"/>
            <a:ext cx="1767840" cy="182880"/>
          </a:xfrm>
          <a:prstGeom prst="rect">
            <a:avLst/>
          </a:prstGeom>
          <a:noFill/>
        </p:spPr>
        <p:txBody>
          <a:bodyPr wrap="square" lIns="0" rIns="0" tIns="0" bIns="0" anchor="t">
            <a:spAutoFit/>
          </a:bodyPr>
          <a:lstStyle/>
          <a:p>
            <a:pPr algn="l">
              <a:lnSpc>
                <a:spcPct val="100000"/>
              </a:lnSpc>
            </a:pPr>
            <a:r>
              <a:rPr sz="900" b="1" i="0" lang="de-DE">
                <a:solidFill>
                  <a:srgbClr val="FFFFFF"/>
                </a:solidFill>
                <a:latin typeface="Segoe UI"/>
              </a:rPr>
              <a:t>Deutsch</a:t>
            </a:r>
          </a:p>
        </p:txBody>
      </p:sp>
      <p:sp>
        <p:nvSpPr>
          <p:cNvPr id="23" name="Rounded Rectangle 22"/>
          <p:cNvSpPr/>
          <p:nvPr/>
        </p:nvSpPr>
        <p:spPr>
          <a:xfrm>
            <a:off x="3310128" y="3127248"/>
            <a:ext cx="914400" cy="219456"/>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3310128" y="3171139"/>
            <a:ext cx="914400" cy="146304"/>
          </a:xfrm>
          <a:prstGeom prst="rect">
            <a:avLst/>
          </a:prstGeom>
          <a:noFill/>
        </p:spPr>
        <p:txBody>
          <a:bodyPr wrap="square" lIns="0" rIns="0" tIns="0" bIns="0" anchor="t">
            <a:spAutoFit/>
          </a:bodyPr>
          <a:lstStyle/>
          <a:p>
            <a:pPr algn="ctr">
              <a:lnSpc>
                <a:spcPct val="100000"/>
              </a:lnSpc>
            </a:pPr>
            <a:r>
              <a:rPr sz="850" b="1" i="0" lang="de-DE">
                <a:solidFill>
                  <a:srgbClr val="FFFFFF"/>
                </a:solidFill>
                <a:latin typeface="Segoe UI"/>
              </a:rPr>
              <a:t>Saal A</a:t>
            </a:r>
          </a:p>
        </p:txBody>
      </p:sp>
      <p:sp>
        <p:nvSpPr>
          <p:cNvPr id="25" name="TextBox 24"/>
          <p:cNvSpPr txBox="1"/>
          <p:nvPr/>
        </p:nvSpPr>
        <p:spPr>
          <a:xfrm>
            <a:off x="786384" y="3364992"/>
            <a:ext cx="3291840" cy="164592"/>
          </a:xfrm>
          <a:prstGeom prst="rect">
            <a:avLst/>
          </a:prstGeom>
          <a:noFill/>
        </p:spPr>
        <p:txBody>
          <a:bodyPr wrap="square" lIns="0" rIns="0" tIns="0" bIns="0" anchor="t">
            <a:spAutoFit/>
          </a:bodyPr>
          <a:lstStyle/>
          <a:p>
            <a:pPr algn="l">
              <a:lnSpc>
                <a:spcPct val="100000"/>
              </a:lnSpc>
            </a:pPr>
            <a:r>
              <a:rPr sz="700" b="1" i="0" lang="de-DE">
                <a:solidFill>
                  <a:srgbClr val="6FB2E8"/>
                </a:solidFill>
                <a:latin typeface="Segoe UI"/>
              </a:rPr>
              <a:t>KOMMENDE VERANSTALTUNGEN</a:t>
            </a:r>
          </a:p>
        </p:txBody>
      </p:sp>
      <p:sp>
        <p:nvSpPr>
          <p:cNvPr id="26" name="Rounded Rectangle 25"/>
          <p:cNvSpPr/>
          <p:nvPr/>
        </p:nvSpPr>
        <p:spPr>
          <a:xfrm>
            <a:off x="786384" y="3584448"/>
            <a:ext cx="5961888" cy="310896"/>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786384" y="3584448"/>
            <a:ext cx="45720" cy="31089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950976" y="3653028"/>
            <a:ext cx="5029200" cy="164592"/>
          </a:xfrm>
          <a:prstGeom prst="rect">
            <a:avLst/>
          </a:prstGeom>
          <a:noFill/>
        </p:spPr>
        <p:txBody>
          <a:bodyPr wrap="square" lIns="0" rIns="0" tIns="0" bIns="0" anchor="t">
            <a:spAutoFit/>
          </a:bodyPr>
          <a:lstStyle/>
          <a:p>
            <a:pPr algn="l">
              <a:lnSpc>
                <a:spcPct val="100000"/>
              </a:lnSpc>
            </a:pPr>
            <a:r>
              <a:rPr sz="850" b="0" i="0" lang="de-DE">
                <a:solidFill>
                  <a:srgbClr val="D5E4F0"/>
                </a:solidFill>
                <a:latin typeface="Segoe UI"/>
              </a:rPr>
              <a:t>Schreibwerkstatt für Einsteiger</a:t>
            </a:r>
          </a:p>
        </p:txBody>
      </p:sp>
      <p:sp>
        <p:nvSpPr>
          <p:cNvPr id="29" name="TextBox 28"/>
          <p:cNvSpPr txBox="1"/>
          <p:nvPr/>
        </p:nvSpPr>
        <p:spPr>
          <a:xfrm>
            <a:off x="6080760" y="3653028"/>
            <a:ext cx="640080" cy="164592"/>
          </a:xfrm>
          <a:prstGeom prst="rect">
            <a:avLst/>
          </a:prstGeom>
          <a:noFill/>
        </p:spPr>
        <p:txBody>
          <a:bodyPr wrap="square" lIns="0" rIns="0" tIns="0" bIns="0" anchor="t">
            <a:spAutoFit/>
          </a:bodyPr>
          <a:lstStyle/>
          <a:p>
            <a:pPr algn="r">
              <a:lnSpc>
                <a:spcPct val="100000"/>
              </a:lnSpc>
            </a:pPr>
            <a:r>
              <a:rPr sz="850" b="1" i="0" lang="de-DE">
                <a:solidFill>
                  <a:srgbClr val="C25708"/>
                </a:solidFill>
                <a:latin typeface="Segoe UI"/>
              </a:rPr>
              <a:t>15:30</a:t>
            </a:r>
          </a:p>
        </p:txBody>
      </p:sp>
      <p:sp>
        <p:nvSpPr>
          <p:cNvPr id="30" name="Rounded Rectangle 29"/>
          <p:cNvSpPr/>
          <p:nvPr/>
        </p:nvSpPr>
        <p:spPr>
          <a:xfrm>
            <a:off x="786384" y="3968496"/>
            <a:ext cx="5961888" cy="310896"/>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786384" y="3968496"/>
            <a:ext cx="45720" cy="31089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950976" y="4037076"/>
            <a:ext cx="5029200" cy="164592"/>
          </a:xfrm>
          <a:prstGeom prst="rect">
            <a:avLst/>
          </a:prstGeom>
          <a:noFill/>
        </p:spPr>
        <p:txBody>
          <a:bodyPr wrap="square" lIns="0" rIns="0" tIns="0" bIns="0" anchor="t">
            <a:spAutoFit/>
          </a:bodyPr>
          <a:lstStyle/>
          <a:p>
            <a:pPr algn="l">
              <a:lnSpc>
                <a:spcPct val="100000"/>
              </a:lnSpc>
            </a:pPr>
            <a:r>
              <a:rPr sz="850" b="0" i="0" lang="de-DE">
                <a:solidFill>
                  <a:srgbClr val="D5E4F0"/>
                </a:solidFill>
                <a:latin typeface="Segoe UI"/>
              </a:rPr>
              <a:t>Podiumsdiskussion</a:t>
            </a:r>
          </a:p>
        </p:txBody>
      </p:sp>
      <p:sp>
        <p:nvSpPr>
          <p:cNvPr id="33" name="TextBox 32"/>
          <p:cNvSpPr txBox="1"/>
          <p:nvPr/>
        </p:nvSpPr>
        <p:spPr>
          <a:xfrm>
            <a:off x="6080760" y="4037076"/>
            <a:ext cx="640080" cy="164592"/>
          </a:xfrm>
          <a:prstGeom prst="rect">
            <a:avLst/>
          </a:prstGeom>
          <a:noFill/>
        </p:spPr>
        <p:txBody>
          <a:bodyPr wrap="square" lIns="0" rIns="0" tIns="0" bIns="0" anchor="t">
            <a:spAutoFit/>
          </a:bodyPr>
          <a:lstStyle/>
          <a:p>
            <a:pPr algn="r">
              <a:lnSpc>
                <a:spcPct val="100000"/>
              </a:lnSpc>
            </a:pPr>
            <a:r>
              <a:rPr sz="850" b="1" i="0" lang="de-DE">
                <a:solidFill>
                  <a:srgbClr val="C25708"/>
                </a:solidFill>
                <a:latin typeface="Segoe UI"/>
              </a:rPr>
              <a:t>17:00</a:t>
            </a:r>
          </a:p>
        </p:txBody>
      </p:sp>
      <p:sp>
        <p:nvSpPr>
          <p:cNvPr id="34" name="Oval 33"/>
          <p:cNvSpPr/>
          <p:nvPr/>
        </p:nvSpPr>
        <p:spPr>
          <a:xfrm>
            <a:off x="6446520" y="19933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6446520" y="205282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36" name="Oval 35"/>
          <p:cNvSpPr/>
          <p:nvPr/>
        </p:nvSpPr>
        <p:spPr>
          <a:xfrm>
            <a:off x="6446520" y="2633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446520" y="26929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38" name="Oval 37"/>
          <p:cNvSpPr/>
          <p:nvPr/>
        </p:nvSpPr>
        <p:spPr>
          <a:xfrm>
            <a:off x="5047488" y="30998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047488" y="315925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40" name="Oval 39"/>
          <p:cNvSpPr/>
          <p:nvPr/>
        </p:nvSpPr>
        <p:spPr>
          <a:xfrm>
            <a:off x="6446520" y="36118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446520" y="36713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42" name="TextBox 41"/>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Von oben nach unten</a:t>
            </a:r>
          </a:p>
        </p:txBody>
      </p:sp>
      <p:sp>
        <p:nvSpPr>
          <p:cNvPr id="43" name="TextBox 42"/>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Der laufende Programmpunkt</a:t>
            </a:r>
          </a:p>
        </p:txBody>
      </p:sp>
      <p:sp>
        <p:nvSpPr>
          <p:cNvPr id="44" name="TextBox 43"/>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Nimmt den oberen Teil ein, grün gekennzeichnet, hinterlegt mit dem Bild des Raumes aus den Ortseinstellungen. Darüber steht die Kategorie.</a:t>
            </a:r>
          </a:p>
        </p:txBody>
      </p:sp>
      <p:sp>
        <p:nvSpPr>
          <p:cNvPr id="45" name="TextBox 44"/>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Die Infozeile</a:t>
            </a:r>
          </a:p>
        </p:txBody>
      </p:sp>
      <p:sp>
        <p:nvSpPr>
          <p:cNvPr id="46" name="TextBox 45"/>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Zeit, beteiligte Person und Sprache. Eine eigene Kopfzeile mit Raumname und Uhr gibt es nicht.</a:t>
            </a:r>
          </a:p>
        </p:txBody>
      </p:sp>
      <p:sp>
        <p:nvSpPr>
          <p:cNvPr id="47" name="TextBox 46"/>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Das Raum-Kennzeichen</a:t>
            </a:r>
          </a:p>
        </p:txBody>
      </p:sp>
      <p:sp>
        <p:nvSpPr>
          <p:cNvPr id="48" name="TextBox 47"/>
          <p:cNvSpPr txBox="1"/>
          <p:nvPr/>
        </p:nvSpPr>
        <p:spPr>
          <a:xfrm>
            <a:off x="7379208" y="3455161"/>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Der </a:t>
            </a:r>
            <a:r>
              <a:rPr sz="1000" b="1" i="0" lang="de-DE">
                <a:solidFill>
                  <a:srgbClr val="3B4A57"/>
                </a:solidFill>
                <a:latin typeface="Segoe UI"/>
              </a:rPr>
              <a:t>Raumname</a:t>
            </a:r>
            <a:r>
              <a:rPr sz="1000" b="0" i="0" lang="de-DE">
                <a:solidFill>
                  <a:srgbClr val="3B4A57"/>
                </a:solidFill>
                <a:latin typeface="Segoe UI"/>
              </a:rPr>
              <a:t> sitzt als farbiges Schild mittig auf der Trennlinie – gut sichtbar auch aus einigen Metern Entfernung.</a:t>
            </a:r>
          </a:p>
        </p:txBody>
      </p:sp>
      <p:sp>
        <p:nvSpPr>
          <p:cNvPr id="49" name="TextBox 48"/>
          <p:cNvSpPr txBox="1"/>
          <p:nvPr/>
        </p:nvSpPr>
        <p:spPr>
          <a:xfrm>
            <a:off x="7379208" y="3984498"/>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Kommende Veranstaltungen</a:t>
            </a:r>
          </a:p>
        </p:txBody>
      </p:sp>
      <p:sp>
        <p:nvSpPr>
          <p:cNvPr id="50" name="TextBox 49"/>
          <p:cNvSpPr txBox="1"/>
          <p:nvPr/>
        </p:nvSpPr>
        <p:spPr>
          <a:xfrm>
            <a:off x="7379208" y="4204208"/>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Darunter die Vorschau auf die folgenden Punkte in diesem Raum. Wie viele es sind, bestimmen Sie.</a:t>
            </a:r>
          </a:p>
        </p:txBody>
      </p:sp>
      <p:sp>
        <p:nvSpPr>
          <p:cNvPr id="51" name="TextBox 50"/>
          <p:cNvSpPr txBox="1"/>
          <p:nvPr/>
        </p:nvSpPr>
        <p:spPr>
          <a:xfrm>
            <a:off x="7379208" y="4733544"/>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Ohne Scrollbalken</a:t>
            </a:r>
          </a:p>
        </p:txBody>
      </p:sp>
      <p:sp>
        <p:nvSpPr>
          <p:cNvPr id="52" name="TextBox 51"/>
          <p:cNvSpPr txBox="1"/>
          <p:nvPr/>
        </p:nvSpPr>
        <p:spPr>
          <a:xfrm>
            <a:off x="7379208" y="4953254"/>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Anzeige passt sich immer exakt der Bildschirmhöhe an. Niemand muss vor Ort etwas bedienen.</a:t>
            </a:r>
          </a:p>
        </p:txBody>
      </p:sp>
      <p:sp>
        <p:nvSpPr>
          <p:cNvPr id="53" name="TextBox 52"/>
          <p:cNvSpPr txBox="1"/>
          <p:nvPr/>
        </p:nvSpPr>
        <p:spPr>
          <a:xfrm>
            <a:off x="7379208" y="5482590"/>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Kiosk-Härtung</a:t>
            </a:r>
          </a:p>
        </p:txBody>
      </p:sp>
      <p:sp>
        <p:nvSpPr>
          <p:cNvPr id="54" name="TextBox 53"/>
          <p:cNvSpPr txBox="1"/>
          <p:nvPr/>
        </p:nvSpPr>
        <p:spPr>
          <a:xfrm>
            <a:off x="7379208" y="5702300"/>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Nach kurzer Zeit ohne Bedienung verschwinden Mauszeiger und Bedienelemente – die Anzeige wirkt wie ein festes Schild.</a:t>
            </a:r>
          </a:p>
        </p:txBody>
      </p:sp>
      <p:sp>
        <p:nvSpPr>
          <p:cNvPr id="55" name="Rectangle 5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Der Raummonitor</a:t>
            </a:r>
          </a:p>
        </p:txBody>
      </p:sp>
      <p:sp>
        <p:nvSpPr>
          <p:cNvPr id="57" name="TextBox 5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 / 22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Einen Raummonitor einrichten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Stellen Sie sicher, dass der Raum unter </a:t>
            </a:r>
            <a:r>
              <a:rPr sz="1150" b="0" i="0" lang="de-DE">
                <a:solidFill>
                  <a:srgbClr val="25333F"/>
                </a:solidFill>
                <a:latin typeface="Consolas"/>
              </a:rPr>
              <a:t>Veranstaltungen → Orte</a:t>
            </a:r>
            <a:r>
              <a:rPr sz="1150" b="0" i="0" lang="de-DE">
                <a:solidFill>
                  <a:srgbClr val="25333F"/>
                </a:solidFill>
                <a:latin typeface="Segoe UI"/>
              </a:rPr>
              <a:t> angelegt ist – </a:t>
            </a:r>
            <a:r>
              <a:rPr sz="1150" b="1" i="0" lang="de-DE">
                <a:solidFill>
                  <a:srgbClr val="25333F"/>
                </a:solidFill>
                <a:latin typeface="Segoe UI"/>
              </a:rPr>
              <a:t>mit Bild</a:t>
            </a:r>
            <a:r>
              <a:rPr sz="1150" b="0" i="0" lang="de-DE">
                <a:solidFill>
                  <a:srgbClr val="25333F"/>
                </a:solidFill>
                <a:latin typeface="Segoe UI"/>
              </a:rPr>
              <a:t>.</a:t>
            </a:r>
          </a:p>
        </p:txBody>
      </p:sp>
      <p:sp>
        <p:nvSpPr>
          <p:cNvPr id="9" name="TextBox 8"/>
          <p:cNvSpPr txBox="1"/>
          <p:nvPr/>
        </p:nvSpPr>
        <p:spPr>
          <a:xfrm>
            <a:off x="950976" y="1755394"/>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Das Bild füllt später den Hintergrund. Ohne Bild wirkt der Monitor kahl.</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282698"/>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Neue, nicht verlinkte Seite anlegen, z. B. </a:t>
            </a:r>
            <a:r>
              <a:rPr sz="1150" b="1" i="0" lang="de-DE">
                <a:solidFill>
                  <a:srgbClr val="25333F"/>
                </a:solidFill>
                <a:latin typeface="Segoe UI"/>
              </a:rPr>
              <a:t>Anzeige Saal A</a:t>
            </a:r>
            <a:r>
              <a:rPr sz="1150" b="0" i="0" lang="de-DE">
                <a:solidFill>
                  <a:srgbClr val="25333F"/>
                </a:solidFill>
                <a:latin typeface="Segoe UI"/>
              </a:rPr>
              <a:t>.</a:t>
            </a:r>
          </a:p>
        </p:txBody>
      </p:sp>
      <p:sp>
        <p:nvSpPr>
          <p:cNvPr id="13" name="Oval 12"/>
          <p:cNvSpPr/>
          <p:nvPr/>
        </p:nvSpPr>
        <p:spPr>
          <a:xfrm>
            <a:off x="566928" y="28859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92709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876804"/>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Block </a:t>
            </a:r>
            <a:r>
              <a:rPr sz="1150" b="1" i="0" lang="de-DE">
                <a:solidFill>
                  <a:srgbClr val="25333F"/>
                </a:solidFill>
                <a:latin typeface="Segoe UI"/>
              </a:rPr>
              <a:t>Shortcode</a:t>
            </a:r>
            <a:r>
              <a:rPr sz="1150" b="0" i="0" lang="de-DE">
                <a:solidFill>
                  <a:srgbClr val="25333F"/>
                </a:solidFill>
                <a:latin typeface="Segoe UI"/>
              </a:rPr>
              <a:t> einfügen mit dem Raumnamen:</a:t>
            </a:r>
          </a:p>
          <a:p>
            <a:pPr algn="l">
              <a:lnSpc>
                <a:spcPct val="122000"/>
              </a:lnSpc>
            </a:pPr>
            <a:r>
              <a:rPr sz="1150" b="0" i="0" lang="de-DE">
                <a:solidFill>
                  <a:srgbClr val="25333F"/>
                </a:solidFill>
                <a:latin typeface="Consolas"/>
              </a:rPr>
              <a:t>[event_monitor venue="Saal A"]</a:t>
            </a:r>
          </a:p>
        </p:txBody>
      </p:sp>
      <p:sp>
        <p:nvSpPr>
          <p:cNvPr id="16" name="TextBox 15"/>
          <p:cNvSpPr txBox="1"/>
          <p:nvPr/>
        </p:nvSpPr>
        <p:spPr>
          <a:xfrm>
            <a:off x="950976" y="3278886"/>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Der Raumname muss genau so geschrieben sein wie unter „Orte“.</a:t>
            </a:r>
          </a:p>
        </p:txBody>
      </p:sp>
      <p:sp>
        <p:nvSpPr>
          <p:cNvPr id="17" name="Oval 16"/>
          <p:cNvSpPr/>
          <p:nvPr/>
        </p:nvSpPr>
        <p:spPr>
          <a:xfrm>
            <a:off x="566928" y="367055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71170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661410"/>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Veröffentlichen und die Seite auf dem Bildschirm-Gerät im Vollbild öffnen.</a:t>
            </a:r>
          </a:p>
        </p:txBody>
      </p:sp>
      <p:sp>
        <p:nvSpPr>
          <p:cNvPr id="20" name="TextBox 19"/>
          <p:cNvSpPr txBox="1"/>
          <p:nvPr/>
        </p:nvSpPr>
        <p:spPr>
          <a:xfrm>
            <a:off x="950976" y="4063491"/>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Bei den meisten Browsern mit der Taste F11.</a:t>
            </a:r>
          </a:p>
        </p:txBody>
      </p:sp>
      <p:sp>
        <p:nvSpPr>
          <p:cNvPr id="21" name="Oval 20"/>
          <p:cNvSpPr/>
          <p:nvPr/>
        </p:nvSpPr>
        <p:spPr>
          <a:xfrm>
            <a:off x="566928" y="445516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4496308"/>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3" name="TextBox 22"/>
          <p:cNvSpPr txBox="1"/>
          <p:nvPr/>
        </p:nvSpPr>
        <p:spPr>
          <a:xfrm>
            <a:off x="950976" y="4446016"/>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Für jeden weiteren Raum eine eigene Seite mit dem jeweiligen Raumnamen anlegen.</a:t>
            </a:r>
          </a:p>
        </p:txBody>
      </p:sp>
      <p:sp>
        <p:nvSpPr>
          <p:cNvPr id="24" name="TextBox 23"/>
          <p:cNvSpPr txBox="1"/>
          <p:nvPr/>
        </p:nvSpPr>
        <p:spPr>
          <a:xfrm>
            <a:off x="950976" y="4848097"/>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Oder Sie richten den Monitor-Hub ein – siehe Kapitel 2.</a:t>
            </a:r>
          </a:p>
        </p:txBody>
      </p:sp>
      <p:sp>
        <p:nvSpPr>
          <p:cNvPr id="25" name="Rectangle 24"/>
          <p:cNvSpPr/>
          <p:nvPr/>
        </p:nvSpPr>
        <p:spPr>
          <a:xfrm>
            <a:off x="5223967" y="1417320"/>
            <a:ext cx="6400800" cy="237744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223967" y="1417320"/>
            <a:ext cx="6400800" cy="31089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33695" y="1495044"/>
            <a:ext cx="1828800" cy="164592"/>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   Block hinzufügen</a:t>
            </a:r>
          </a:p>
        </p:txBody>
      </p:sp>
      <p:sp>
        <p:nvSpPr>
          <p:cNvPr id="28" name="Rounded Rectangle 27"/>
          <p:cNvSpPr/>
          <p:nvPr/>
        </p:nvSpPr>
        <p:spPr>
          <a:xfrm>
            <a:off x="10143439" y="1467612"/>
            <a:ext cx="658368" cy="210312"/>
          </a:xfrm>
          <a:prstGeom prst="roundRect">
            <a:avLst>
              <a:gd name="adj" fmla="val 20000"/>
            </a:avLst>
          </a:prstGeom>
          <a:solidFill>
            <a:srgbClr val="FFFFFF"/>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10143439" y="1513332"/>
            <a:ext cx="658368"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Vorschau</a:t>
            </a:r>
          </a:p>
        </p:txBody>
      </p:sp>
      <p:sp>
        <p:nvSpPr>
          <p:cNvPr id="30" name="Rounded Rectangle 29"/>
          <p:cNvSpPr/>
          <p:nvPr/>
        </p:nvSpPr>
        <p:spPr>
          <a:xfrm>
            <a:off x="10874959" y="1467612"/>
            <a:ext cx="658368" cy="210312"/>
          </a:xfrm>
          <a:prstGeom prst="roundRect">
            <a:avLst>
              <a:gd name="adj" fmla="val 2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10874959" y="1513332"/>
            <a:ext cx="658368"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Veröffentlichen</a:t>
            </a:r>
          </a:p>
        </p:txBody>
      </p:sp>
      <p:sp>
        <p:nvSpPr>
          <p:cNvPr id="32" name="TextBox 31"/>
          <p:cNvSpPr txBox="1"/>
          <p:nvPr/>
        </p:nvSpPr>
        <p:spPr>
          <a:xfrm>
            <a:off x="5772607" y="1984248"/>
            <a:ext cx="5303520" cy="310896"/>
          </a:xfrm>
          <a:prstGeom prst="rect">
            <a:avLst/>
          </a:prstGeom>
          <a:noFill/>
        </p:spPr>
        <p:txBody>
          <a:bodyPr wrap="square" lIns="0" rIns="0" tIns="0" bIns="0" anchor="t">
            <a:spAutoFit/>
          </a:bodyPr>
          <a:lstStyle/>
          <a:p>
            <a:pPr algn="l">
              <a:lnSpc>
                <a:spcPct val="100000"/>
              </a:lnSpc>
            </a:pPr>
            <a:r>
              <a:rPr sz="1700" b="1" i="0" lang="de-DE">
                <a:solidFill>
                  <a:srgbClr val="1F2933"/>
                </a:solidFill>
                <a:latin typeface="Segoe UI"/>
              </a:rPr>
              <a:t>Anzeige Saal A</a:t>
            </a:r>
          </a:p>
        </p:txBody>
      </p:sp>
      <p:sp>
        <p:nvSpPr>
          <p:cNvPr id="33" name="Rounded Rectangle 32"/>
          <p:cNvSpPr/>
          <p:nvPr/>
        </p:nvSpPr>
        <p:spPr>
          <a:xfrm>
            <a:off x="5772607" y="2478024"/>
            <a:ext cx="5303520" cy="566928"/>
          </a:xfrm>
          <a:prstGeom prst="roundRect">
            <a:avLst>
              <a:gd name="adj" fmla="val 5000"/>
            </a:avLst>
          </a:prstGeom>
          <a:solidFill>
            <a:srgbClr val="F7FAFC"/>
          </a:solidFill>
          <a:ln w="1397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882335" y="2569464"/>
            <a:ext cx="2194560" cy="146304"/>
          </a:xfrm>
          <a:prstGeom prst="rect">
            <a:avLst/>
          </a:prstGeom>
          <a:noFill/>
        </p:spPr>
        <p:txBody>
          <a:bodyPr wrap="square" lIns="0" rIns="0" tIns="0" bIns="0" anchor="t">
            <a:spAutoFit/>
          </a:bodyPr>
          <a:lstStyle/>
          <a:p>
            <a:pPr algn="l">
              <a:lnSpc>
                <a:spcPct val="100000"/>
              </a:lnSpc>
            </a:pPr>
            <a:r>
              <a:rPr sz="650" b="1" i="0" lang="de-DE">
                <a:solidFill>
                  <a:srgbClr val="2271B1"/>
                </a:solidFill>
                <a:latin typeface="Segoe UI"/>
              </a:rPr>
              <a:t>Shortcode</a:t>
            </a:r>
          </a:p>
        </p:txBody>
      </p:sp>
      <p:sp>
        <p:nvSpPr>
          <p:cNvPr id="35" name="TextBox 34"/>
          <p:cNvSpPr txBox="1"/>
          <p:nvPr/>
        </p:nvSpPr>
        <p:spPr>
          <a:xfrm>
            <a:off x="5882335" y="2743200"/>
            <a:ext cx="5029200" cy="182880"/>
          </a:xfrm>
          <a:prstGeom prst="rect">
            <a:avLst/>
          </a:prstGeom>
          <a:noFill/>
        </p:spPr>
        <p:txBody>
          <a:bodyPr wrap="square" lIns="0" rIns="0" tIns="0" bIns="0" anchor="t">
            <a:spAutoFit/>
          </a:bodyPr>
          <a:lstStyle/>
          <a:p>
            <a:pPr algn="l">
              <a:lnSpc>
                <a:spcPct val="100000"/>
              </a:lnSpc>
            </a:pPr>
            <a:r>
              <a:rPr sz="950" b="0" i="0" lang="de-DE">
                <a:solidFill>
                  <a:srgbClr val="1F2933"/>
                </a:solidFill>
                <a:latin typeface="Consolas"/>
              </a:rPr>
              <a:t>[event_monitor venue="Saal A" count="4"]</a:t>
            </a:r>
          </a:p>
        </p:txBody>
      </p:sp>
      <p:sp>
        <p:nvSpPr>
          <p:cNvPr id="36" name="Oval 35"/>
          <p:cNvSpPr/>
          <p:nvPr/>
        </p:nvSpPr>
        <p:spPr>
          <a:xfrm>
            <a:off x="5781751" y="26700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781751" y="27294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38" name="Rectangle 37"/>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41" name="TextBox 40"/>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 Ort mit kaufmännischem Und im Namen lässt sich hier nicht angeben: </a:t>
            </a:r>
            <a:r>
              <a:rPr sz="1000" b="0" i="0" lang="de-DE">
                <a:solidFill>
                  <a:srgbClr val="2B3844"/>
                </a:solidFill>
                <a:latin typeface="Consolas"/>
              </a:rPr>
              <a:t>venue="Halle A &amp; B"</a:t>
            </a:r>
            <a:r>
              <a:rPr sz="1000" b="0" i="0" lang="de-DE">
                <a:solidFill>
                  <a:srgbClr val="2B3844"/>
                </a:solidFill>
                <a:latin typeface="Segoe UI"/>
              </a:rPr>
              <a:t> greift nicht. Benennen Sie den Ort um in „Halle A und B“.</a:t>
            </a:r>
          </a:p>
        </p:txBody>
      </p:sp>
      <p:sp>
        <p:nvSpPr>
          <p:cNvPr id="42" name="Rectangle 4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Der Raummonitor</a:t>
            </a:r>
          </a:p>
        </p:txBody>
      </p:sp>
      <p:sp>
        <p:nvSpPr>
          <p:cNvPr id="44" name="TextBox 4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 / 22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Mehrere Räume auf einem Bildschirm</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766560" cy="3054096"/>
          </a:xfrm>
          <a:prstGeom prst="rect">
            <a:avLst/>
          </a:prstGeom>
          <a:solidFill>
            <a:srgbClr val="0A121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ounded Rectangle 6"/>
          <p:cNvSpPr/>
          <p:nvPr/>
        </p:nvSpPr>
        <p:spPr>
          <a:xfrm>
            <a:off x="566928" y="1353312"/>
            <a:ext cx="3346704" cy="841065"/>
          </a:xfrm>
          <a:prstGeom prst="roundRect">
            <a:avLst>
              <a:gd name="adj" fmla="val 5000"/>
            </a:avLst>
          </a:prstGeom>
          <a:solidFill>
            <a:srgbClr val="1428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1353312"/>
            <a:ext cx="45720" cy="841065"/>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676656" y="1417320"/>
            <a:ext cx="395020" cy="146304"/>
          </a:xfrm>
          <a:prstGeom prst="roundRect">
            <a:avLst>
              <a:gd name="adj" fmla="val 50000"/>
            </a:avLst>
          </a:prstGeom>
          <a:solidFill>
            <a:srgbClr val="1E8E5A"/>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76656" y="1442923"/>
            <a:ext cx="395020" cy="137160"/>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LIVE</a:t>
            </a:r>
          </a:p>
        </p:txBody>
      </p:sp>
      <p:sp>
        <p:nvSpPr>
          <p:cNvPr id="11" name="TextBox 10"/>
          <p:cNvSpPr txBox="1"/>
          <p:nvPr/>
        </p:nvSpPr>
        <p:spPr>
          <a:xfrm>
            <a:off x="676656" y="1627632"/>
            <a:ext cx="3127248" cy="256032"/>
          </a:xfrm>
          <a:prstGeom prst="rect">
            <a:avLst/>
          </a:prstGeom>
          <a:noFill/>
        </p:spPr>
        <p:txBody>
          <a:bodyPr wrap="square" lIns="0" rIns="0" tIns="0" bIns="0" anchor="t">
            <a:spAutoFit/>
          </a:bodyPr>
          <a:lstStyle/>
          <a:p>
            <a:pPr algn="l">
              <a:lnSpc>
                <a:spcPct val="105000"/>
              </a:lnSpc>
            </a:pPr>
            <a:r>
              <a:rPr sz="850" b="1" i="0" lang="de-DE">
                <a:solidFill>
                  <a:srgbClr val="FFFFFF"/>
                </a:solidFill>
                <a:latin typeface="Segoe UI"/>
              </a:rPr>
              <a:t>Eröffnungsvortrag</a:t>
            </a:r>
          </a:p>
        </p:txBody>
      </p:sp>
      <p:sp>
        <p:nvSpPr>
          <p:cNvPr id="12" name="TextBox 11"/>
          <p:cNvSpPr txBox="1"/>
          <p:nvPr/>
        </p:nvSpPr>
        <p:spPr>
          <a:xfrm>
            <a:off x="676656" y="1883481"/>
            <a:ext cx="1506016" cy="118872"/>
          </a:xfrm>
          <a:prstGeom prst="rect">
            <a:avLst/>
          </a:prstGeom>
          <a:noFill/>
        </p:spPr>
        <p:txBody>
          <a:bodyPr wrap="square" lIns="0" rIns="0" tIns="0" bIns="0" anchor="t">
            <a:spAutoFit/>
          </a:bodyPr>
          <a:lstStyle/>
          <a:p>
            <a:pPr algn="l">
              <a:lnSpc>
                <a:spcPct val="100000"/>
              </a:lnSpc>
            </a:pPr>
            <a:r>
              <a:rPr sz="550" b="1" i="0" lang="de-DE">
                <a:solidFill>
                  <a:srgbClr val="6FB2E8"/>
                </a:solidFill>
                <a:latin typeface="Segoe UI"/>
              </a:rPr>
              <a:t>Zeit</a:t>
            </a:r>
          </a:p>
        </p:txBody>
      </p:sp>
      <p:sp>
        <p:nvSpPr>
          <p:cNvPr id="13" name="TextBox 12"/>
          <p:cNvSpPr txBox="1"/>
          <p:nvPr/>
        </p:nvSpPr>
        <p:spPr>
          <a:xfrm>
            <a:off x="676656" y="1993209"/>
            <a:ext cx="1506016" cy="146304"/>
          </a:xfrm>
          <a:prstGeom prst="rect">
            <a:avLst/>
          </a:prstGeom>
          <a:noFill/>
        </p:spPr>
        <p:txBody>
          <a:bodyPr wrap="square" lIns="0" rIns="0" tIns="0" bIns="0" anchor="t">
            <a:spAutoFit/>
          </a:bodyPr>
          <a:lstStyle/>
          <a:p>
            <a:pPr algn="l">
              <a:lnSpc>
                <a:spcPct val="100000"/>
              </a:lnSpc>
            </a:pPr>
            <a:r>
              <a:rPr sz="700" b="1" i="0" lang="de-DE">
                <a:solidFill>
                  <a:srgbClr val="FFFFFF"/>
                </a:solidFill>
                <a:latin typeface="Segoe UI"/>
              </a:rPr>
              <a:t>14:00 – 15:00</a:t>
            </a:r>
          </a:p>
        </p:txBody>
      </p:sp>
      <p:sp>
        <p:nvSpPr>
          <p:cNvPr id="14" name="TextBox 13"/>
          <p:cNvSpPr txBox="1"/>
          <p:nvPr/>
        </p:nvSpPr>
        <p:spPr>
          <a:xfrm>
            <a:off x="2441082" y="1883481"/>
            <a:ext cx="1338681" cy="118872"/>
          </a:xfrm>
          <a:prstGeom prst="rect">
            <a:avLst/>
          </a:prstGeom>
          <a:noFill/>
        </p:spPr>
        <p:txBody>
          <a:bodyPr wrap="square" lIns="0" rIns="0" tIns="0" bIns="0" anchor="t">
            <a:spAutoFit/>
          </a:bodyPr>
          <a:lstStyle/>
          <a:p>
            <a:pPr algn="l">
              <a:lnSpc>
                <a:spcPct val="100000"/>
              </a:lnSpc>
            </a:pPr>
            <a:r>
              <a:rPr sz="550" b="1" i="0" lang="de-DE">
                <a:solidFill>
                  <a:srgbClr val="6FB2E8"/>
                </a:solidFill>
                <a:latin typeface="Segoe UI"/>
              </a:rPr>
              <a:t>Ort</a:t>
            </a:r>
          </a:p>
        </p:txBody>
      </p:sp>
      <p:sp>
        <p:nvSpPr>
          <p:cNvPr id="15" name="TextBox 14"/>
          <p:cNvSpPr txBox="1"/>
          <p:nvPr/>
        </p:nvSpPr>
        <p:spPr>
          <a:xfrm>
            <a:off x="2441082" y="1993209"/>
            <a:ext cx="1338681" cy="146304"/>
          </a:xfrm>
          <a:prstGeom prst="rect">
            <a:avLst/>
          </a:prstGeom>
          <a:noFill/>
        </p:spPr>
        <p:txBody>
          <a:bodyPr wrap="square" lIns="0" rIns="0" tIns="0" bIns="0" anchor="t">
            <a:spAutoFit/>
          </a:bodyPr>
          <a:lstStyle/>
          <a:p>
            <a:pPr algn="l">
              <a:lnSpc>
                <a:spcPct val="100000"/>
              </a:lnSpc>
            </a:pPr>
            <a:r>
              <a:rPr sz="700" b="1" i="0" lang="de-DE">
                <a:solidFill>
                  <a:srgbClr val="FFFFFF"/>
                </a:solidFill>
                <a:latin typeface="Segoe UI"/>
              </a:rPr>
              <a:t>Saal A</a:t>
            </a:r>
          </a:p>
        </p:txBody>
      </p:sp>
      <p:sp>
        <p:nvSpPr>
          <p:cNvPr id="16" name="Rounded Rectangle 15"/>
          <p:cNvSpPr/>
          <p:nvPr/>
        </p:nvSpPr>
        <p:spPr>
          <a:xfrm>
            <a:off x="1951329" y="2102937"/>
            <a:ext cx="577900" cy="182880"/>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951329" y="2137684"/>
            <a:ext cx="577900" cy="128016"/>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Saal A</a:t>
            </a:r>
          </a:p>
        </p:txBody>
      </p:sp>
      <p:sp>
        <p:nvSpPr>
          <p:cNvPr id="18" name="Rounded Rectangle 17"/>
          <p:cNvSpPr/>
          <p:nvPr/>
        </p:nvSpPr>
        <p:spPr>
          <a:xfrm>
            <a:off x="566928" y="2322393"/>
            <a:ext cx="3346704" cy="365942"/>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322393"/>
            <a:ext cx="36576" cy="36594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2386401"/>
            <a:ext cx="3127248" cy="146304"/>
          </a:xfrm>
          <a:prstGeom prst="rect">
            <a:avLst/>
          </a:prstGeom>
          <a:noFill/>
        </p:spPr>
        <p:txBody>
          <a:bodyPr wrap="square" lIns="0" rIns="0" tIns="0" bIns="0" anchor="t">
            <a:spAutoFit/>
          </a:bodyPr>
          <a:lstStyle/>
          <a:p>
            <a:pPr algn="l">
              <a:lnSpc>
                <a:spcPct val="100000"/>
              </a:lnSpc>
            </a:pPr>
            <a:r>
              <a:rPr sz="650" b="0" i="0" lang="de-DE">
                <a:solidFill>
                  <a:srgbClr val="D5E4F0"/>
                </a:solidFill>
                <a:latin typeface="Segoe UI"/>
              </a:rPr>
              <a:t>danach: Lesung · 15:30</a:t>
            </a:r>
          </a:p>
        </p:txBody>
      </p:sp>
      <p:sp>
        <p:nvSpPr>
          <p:cNvPr id="21" name="Rounded Rectangle 20"/>
          <p:cNvSpPr/>
          <p:nvPr/>
        </p:nvSpPr>
        <p:spPr>
          <a:xfrm>
            <a:off x="3986784" y="1353312"/>
            <a:ext cx="3346704" cy="841065"/>
          </a:xfrm>
          <a:prstGeom prst="roundRect">
            <a:avLst>
              <a:gd name="adj" fmla="val 5000"/>
            </a:avLst>
          </a:prstGeom>
          <a:solidFill>
            <a:srgbClr val="1428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3986784" y="1353312"/>
            <a:ext cx="45720" cy="841065"/>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ounded Rectangle 22"/>
          <p:cNvSpPr/>
          <p:nvPr/>
        </p:nvSpPr>
        <p:spPr>
          <a:xfrm>
            <a:off x="4096512" y="1417320"/>
            <a:ext cx="395020" cy="146304"/>
          </a:xfrm>
          <a:prstGeom prst="roundRect">
            <a:avLst>
              <a:gd name="adj" fmla="val 50000"/>
            </a:avLst>
          </a:prstGeom>
          <a:solidFill>
            <a:srgbClr val="1E8E5A"/>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4096512" y="1442923"/>
            <a:ext cx="395020" cy="137160"/>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LIVE</a:t>
            </a:r>
          </a:p>
        </p:txBody>
      </p:sp>
      <p:sp>
        <p:nvSpPr>
          <p:cNvPr id="25" name="TextBox 24"/>
          <p:cNvSpPr txBox="1"/>
          <p:nvPr/>
        </p:nvSpPr>
        <p:spPr>
          <a:xfrm>
            <a:off x="4096512" y="1627632"/>
            <a:ext cx="3127248" cy="256032"/>
          </a:xfrm>
          <a:prstGeom prst="rect">
            <a:avLst/>
          </a:prstGeom>
          <a:noFill/>
        </p:spPr>
        <p:txBody>
          <a:bodyPr wrap="square" lIns="0" rIns="0" tIns="0" bIns="0" anchor="t">
            <a:spAutoFit/>
          </a:bodyPr>
          <a:lstStyle/>
          <a:p>
            <a:pPr algn="l">
              <a:lnSpc>
                <a:spcPct val="105000"/>
              </a:lnSpc>
            </a:pPr>
            <a:r>
              <a:rPr sz="850" b="1" i="0" lang="de-DE">
                <a:solidFill>
                  <a:srgbClr val="FFFFFF"/>
                </a:solidFill>
                <a:latin typeface="Segoe UI"/>
              </a:rPr>
              <a:t>Schreibwerkstatt</a:t>
            </a:r>
          </a:p>
        </p:txBody>
      </p:sp>
      <p:sp>
        <p:nvSpPr>
          <p:cNvPr id="26" name="TextBox 25"/>
          <p:cNvSpPr txBox="1"/>
          <p:nvPr/>
        </p:nvSpPr>
        <p:spPr>
          <a:xfrm>
            <a:off x="4096512" y="1883481"/>
            <a:ext cx="1506016" cy="118872"/>
          </a:xfrm>
          <a:prstGeom prst="rect">
            <a:avLst/>
          </a:prstGeom>
          <a:noFill/>
        </p:spPr>
        <p:txBody>
          <a:bodyPr wrap="square" lIns="0" rIns="0" tIns="0" bIns="0" anchor="t">
            <a:spAutoFit/>
          </a:bodyPr>
          <a:lstStyle/>
          <a:p>
            <a:pPr algn="l">
              <a:lnSpc>
                <a:spcPct val="100000"/>
              </a:lnSpc>
            </a:pPr>
            <a:r>
              <a:rPr sz="550" b="1" i="0" lang="de-DE">
                <a:solidFill>
                  <a:srgbClr val="6FB2E8"/>
                </a:solidFill>
                <a:latin typeface="Segoe UI"/>
              </a:rPr>
              <a:t>Zeit</a:t>
            </a:r>
          </a:p>
        </p:txBody>
      </p:sp>
      <p:sp>
        <p:nvSpPr>
          <p:cNvPr id="27" name="TextBox 26"/>
          <p:cNvSpPr txBox="1"/>
          <p:nvPr/>
        </p:nvSpPr>
        <p:spPr>
          <a:xfrm>
            <a:off x="4096512" y="1993209"/>
            <a:ext cx="1506016" cy="146304"/>
          </a:xfrm>
          <a:prstGeom prst="rect">
            <a:avLst/>
          </a:prstGeom>
          <a:noFill/>
        </p:spPr>
        <p:txBody>
          <a:bodyPr wrap="square" lIns="0" rIns="0" tIns="0" bIns="0" anchor="t">
            <a:spAutoFit/>
          </a:bodyPr>
          <a:lstStyle/>
          <a:p>
            <a:pPr algn="l">
              <a:lnSpc>
                <a:spcPct val="100000"/>
              </a:lnSpc>
            </a:pPr>
            <a:r>
              <a:rPr sz="700" b="1" i="0" lang="de-DE">
                <a:solidFill>
                  <a:srgbClr val="FFFFFF"/>
                </a:solidFill>
                <a:latin typeface="Segoe UI"/>
              </a:rPr>
              <a:t>14:15 – 15:45</a:t>
            </a:r>
          </a:p>
        </p:txBody>
      </p:sp>
      <p:sp>
        <p:nvSpPr>
          <p:cNvPr id="28" name="TextBox 27"/>
          <p:cNvSpPr txBox="1"/>
          <p:nvPr/>
        </p:nvSpPr>
        <p:spPr>
          <a:xfrm>
            <a:off x="5860938" y="1883481"/>
            <a:ext cx="1338681" cy="118872"/>
          </a:xfrm>
          <a:prstGeom prst="rect">
            <a:avLst/>
          </a:prstGeom>
          <a:noFill/>
        </p:spPr>
        <p:txBody>
          <a:bodyPr wrap="square" lIns="0" rIns="0" tIns="0" bIns="0" anchor="t">
            <a:spAutoFit/>
          </a:bodyPr>
          <a:lstStyle/>
          <a:p>
            <a:pPr algn="l">
              <a:lnSpc>
                <a:spcPct val="100000"/>
              </a:lnSpc>
            </a:pPr>
            <a:r>
              <a:rPr sz="550" b="1" i="0" lang="de-DE">
                <a:solidFill>
                  <a:srgbClr val="6FB2E8"/>
                </a:solidFill>
                <a:latin typeface="Segoe UI"/>
              </a:rPr>
              <a:t>Ort</a:t>
            </a:r>
          </a:p>
        </p:txBody>
      </p:sp>
      <p:sp>
        <p:nvSpPr>
          <p:cNvPr id="29" name="TextBox 28"/>
          <p:cNvSpPr txBox="1"/>
          <p:nvPr/>
        </p:nvSpPr>
        <p:spPr>
          <a:xfrm>
            <a:off x="5860938" y="1993209"/>
            <a:ext cx="1338681" cy="146304"/>
          </a:xfrm>
          <a:prstGeom prst="rect">
            <a:avLst/>
          </a:prstGeom>
          <a:noFill/>
        </p:spPr>
        <p:txBody>
          <a:bodyPr wrap="square" lIns="0" rIns="0" tIns="0" bIns="0" anchor="t">
            <a:spAutoFit/>
          </a:bodyPr>
          <a:lstStyle/>
          <a:p>
            <a:pPr algn="l">
              <a:lnSpc>
                <a:spcPct val="100000"/>
              </a:lnSpc>
            </a:pPr>
            <a:r>
              <a:rPr sz="700" b="1" i="0" lang="de-DE">
                <a:solidFill>
                  <a:srgbClr val="FFFFFF"/>
                </a:solidFill>
                <a:latin typeface="Segoe UI"/>
              </a:rPr>
              <a:t>Raum 2</a:t>
            </a:r>
          </a:p>
        </p:txBody>
      </p:sp>
      <p:sp>
        <p:nvSpPr>
          <p:cNvPr id="30" name="Rounded Rectangle 29"/>
          <p:cNvSpPr/>
          <p:nvPr/>
        </p:nvSpPr>
        <p:spPr>
          <a:xfrm>
            <a:off x="5371185" y="2102937"/>
            <a:ext cx="577900" cy="182880"/>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371185" y="2137684"/>
            <a:ext cx="577900" cy="128016"/>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Raum 2</a:t>
            </a:r>
          </a:p>
        </p:txBody>
      </p:sp>
      <p:sp>
        <p:nvSpPr>
          <p:cNvPr id="32" name="Rounded Rectangle 31"/>
          <p:cNvSpPr/>
          <p:nvPr/>
        </p:nvSpPr>
        <p:spPr>
          <a:xfrm>
            <a:off x="3986784" y="2322393"/>
            <a:ext cx="3346704" cy="365942"/>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3986784" y="2322393"/>
            <a:ext cx="36576" cy="36594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4096512" y="2386401"/>
            <a:ext cx="3127248" cy="146304"/>
          </a:xfrm>
          <a:prstGeom prst="rect">
            <a:avLst/>
          </a:prstGeom>
          <a:noFill/>
        </p:spPr>
        <p:txBody>
          <a:bodyPr wrap="square" lIns="0" rIns="0" tIns="0" bIns="0" anchor="t">
            <a:spAutoFit/>
          </a:bodyPr>
          <a:lstStyle/>
          <a:p>
            <a:pPr algn="l">
              <a:lnSpc>
                <a:spcPct val="100000"/>
              </a:lnSpc>
            </a:pPr>
            <a:r>
              <a:rPr sz="650" b="0" i="0" lang="de-DE">
                <a:solidFill>
                  <a:srgbClr val="D5E4F0"/>
                </a:solidFill>
                <a:latin typeface="Segoe UI"/>
              </a:rPr>
              <a:t>danach: Podium · 16:00</a:t>
            </a:r>
          </a:p>
        </p:txBody>
      </p:sp>
      <p:sp>
        <p:nvSpPr>
          <p:cNvPr id="35" name="Rounded Rectangle 34"/>
          <p:cNvSpPr/>
          <p:nvPr/>
        </p:nvSpPr>
        <p:spPr>
          <a:xfrm>
            <a:off x="566928" y="2761488"/>
            <a:ext cx="3346704" cy="841065"/>
          </a:xfrm>
          <a:prstGeom prst="roundRect">
            <a:avLst>
              <a:gd name="adj" fmla="val 5000"/>
            </a:avLst>
          </a:prstGeom>
          <a:solidFill>
            <a:srgbClr val="1428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566928" y="2761488"/>
            <a:ext cx="45720" cy="841065"/>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ounded Rectangle 36"/>
          <p:cNvSpPr/>
          <p:nvPr/>
        </p:nvSpPr>
        <p:spPr>
          <a:xfrm>
            <a:off x="676656" y="2825496"/>
            <a:ext cx="395020" cy="146304"/>
          </a:xfrm>
          <a:prstGeom prst="roundRect">
            <a:avLst>
              <a:gd name="adj" fmla="val 50000"/>
            </a:avLst>
          </a:prstGeom>
          <a:solidFill>
            <a:srgbClr val="1E8E5A"/>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76656" y="2851099"/>
            <a:ext cx="395020" cy="137160"/>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LIVE</a:t>
            </a:r>
          </a:p>
        </p:txBody>
      </p:sp>
      <p:sp>
        <p:nvSpPr>
          <p:cNvPr id="39" name="TextBox 38"/>
          <p:cNvSpPr txBox="1"/>
          <p:nvPr/>
        </p:nvSpPr>
        <p:spPr>
          <a:xfrm>
            <a:off x="676656" y="3035808"/>
            <a:ext cx="3127248" cy="256032"/>
          </a:xfrm>
          <a:prstGeom prst="rect">
            <a:avLst/>
          </a:prstGeom>
          <a:noFill/>
        </p:spPr>
        <p:txBody>
          <a:bodyPr wrap="square" lIns="0" rIns="0" tIns="0" bIns="0" anchor="t">
            <a:spAutoFit/>
          </a:bodyPr>
          <a:lstStyle/>
          <a:p>
            <a:pPr algn="l">
              <a:lnSpc>
                <a:spcPct val="105000"/>
              </a:lnSpc>
            </a:pPr>
            <a:r>
              <a:rPr sz="850" b="1" i="0" lang="de-DE">
                <a:solidFill>
                  <a:srgbClr val="FFFFFF"/>
                </a:solidFill>
                <a:latin typeface="Segoe UI"/>
              </a:rPr>
              <a:t>Konzert: Nordlicht</a:t>
            </a:r>
          </a:p>
        </p:txBody>
      </p:sp>
      <p:sp>
        <p:nvSpPr>
          <p:cNvPr id="40" name="TextBox 39"/>
          <p:cNvSpPr txBox="1"/>
          <p:nvPr/>
        </p:nvSpPr>
        <p:spPr>
          <a:xfrm>
            <a:off x="676656" y="3291657"/>
            <a:ext cx="1506016" cy="118872"/>
          </a:xfrm>
          <a:prstGeom prst="rect">
            <a:avLst/>
          </a:prstGeom>
          <a:noFill/>
        </p:spPr>
        <p:txBody>
          <a:bodyPr wrap="square" lIns="0" rIns="0" tIns="0" bIns="0" anchor="t">
            <a:spAutoFit/>
          </a:bodyPr>
          <a:lstStyle/>
          <a:p>
            <a:pPr algn="l">
              <a:lnSpc>
                <a:spcPct val="100000"/>
              </a:lnSpc>
            </a:pPr>
            <a:r>
              <a:rPr sz="550" b="1" i="0" lang="de-DE">
                <a:solidFill>
                  <a:srgbClr val="6FB2E8"/>
                </a:solidFill>
                <a:latin typeface="Segoe UI"/>
              </a:rPr>
              <a:t>Zeit</a:t>
            </a:r>
          </a:p>
        </p:txBody>
      </p:sp>
      <p:sp>
        <p:nvSpPr>
          <p:cNvPr id="41" name="TextBox 40"/>
          <p:cNvSpPr txBox="1"/>
          <p:nvPr/>
        </p:nvSpPr>
        <p:spPr>
          <a:xfrm>
            <a:off x="676656" y="3401385"/>
            <a:ext cx="1506016" cy="146304"/>
          </a:xfrm>
          <a:prstGeom prst="rect">
            <a:avLst/>
          </a:prstGeom>
          <a:noFill/>
        </p:spPr>
        <p:txBody>
          <a:bodyPr wrap="square" lIns="0" rIns="0" tIns="0" bIns="0" anchor="t">
            <a:spAutoFit/>
          </a:bodyPr>
          <a:lstStyle/>
          <a:p>
            <a:pPr algn="l">
              <a:lnSpc>
                <a:spcPct val="100000"/>
              </a:lnSpc>
            </a:pPr>
            <a:r>
              <a:rPr sz="700" b="1" i="0" lang="de-DE">
                <a:solidFill>
                  <a:srgbClr val="FFFFFF"/>
                </a:solidFill>
                <a:latin typeface="Segoe UI"/>
              </a:rPr>
              <a:t>14:30 – 15:30</a:t>
            </a:r>
          </a:p>
        </p:txBody>
      </p:sp>
      <p:sp>
        <p:nvSpPr>
          <p:cNvPr id="42" name="TextBox 41"/>
          <p:cNvSpPr txBox="1"/>
          <p:nvPr/>
        </p:nvSpPr>
        <p:spPr>
          <a:xfrm>
            <a:off x="2441082" y="3291657"/>
            <a:ext cx="1338681" cy="118872"/>
          </a:xfrm>
          <a:prstGeom prst="rect">
            <a:avLst/>
          </a:prstGeom>
          <a:noFill/>
        </p:spPr>
        <p:txBody>
          <a:bodyPr wrap="square" lIns="0" rIns="0" tIns="0" bIns="0" anchor="t">
            <a:spAutoFit/>
          </a:bodyPr>
          <a:lstStyle/>
          <a:p>
            <a:pPr algn="l">
              <a:lnSpc>
                <a:spcPct val="100000"/>
              </a:lnSpc>
            </a:pPr>
            <a:r>
              <a:rPr sz="550" b="1" i="0" lang="de-DE">
                <a:solidFill>
                  <a:srgbClr val="6FB2E8"/>
                </a:solidFill>
                <a:latin typeface="Segoe UI"/>
              </a:rPr>
              <a:t>Ort</a:t>
            </a:r>
          </a:p>
        </p:txBody>
      </p:sp>
      <p:sp>
        <p:nvSpPr>
          <p:cNvPr id="43" name="TextBox 42"/>
          <p:cNvSpPr txBox="1"/>
          <p:nvPr/>
        </p:nvSpPr>
        <p:spPr>
          <a:xfrm>
            <a:off x="2441082" y="3401385"/>
            <a:ext cx="1338681" cy="146304"/>
          </a:xfrm>
          <a:prstGeom prst="rect">
            <a:avLst/>
          </a:prstGeom>
          <a:noFill/>
        </p:spPr>
        <p:txBody>
          <a:bodyPr wrap="square" lIns="0" rIns="0" tIns="0" bIns="0" anchor="t">
            <a:spAutoFit/>
          </a:bodyPr>
          <a:lstStyle/>
          <a:p>
            <a:pPr algn="l">
              <a:lnSpc>
                <a:spcPct val="100000"/>
              </a:lnSpc>
            </a:pPr>
            <a:r>
              <a:rPr sz="700" b="1" i="0" lang="de-DE">
                <a:solidFill>
                  <a:srgbClr val="FFFFFF"/>
                </a:solidFill>
                <a:latin typeface="Segoe UI"/>
              </a:rPr>
              <a:t>Bühne</a:t>
            </a:r>
          </a:p>
        </p:txBody>
      </p:sp>
      <p:sp>
        <p:nvSpPr>
          <p:cNvPr id="44" name="Rounded Rectangle 43"/>
          <p:cNvSpPr/>
          <p:nvPr/>
        </p:nvSpPr>
        <p:spPr>
          <a:xfrm>
            <a:off x="1979676" y="3511113"/>
            <a:ext cx="521208" cy="182880"/>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1979676" y="3545860"/>
            <a:ext cx="521208" cy="128016"/>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Bühne</a:t>
            </a:r>
          </a:p>
        </p:txBody>
      </p:sp>
      <p:sp>
        <p:nvSpPr>
          <p:cNvPr id="46" name="Rounded Rectangle 45"/>
          <p:cNvSpPr/>
          <p:nvPr/>
        </p:nvSpPr>
        <p:spPr>
          <a:xfrm>
            <a:off x="566928" y="3730569"/>
            <a:ext cx="3346704" cy="365942"/>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3730569"/>
            <a:ext cx="36576" cy="36594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76656" y="3794577"/>
            <a:ext cx="3127248" cy="146304"/>
          </a:xfrm>
          <a:prstGeom prst="rect">
            <a:avLst/>
          </a:prstGeom>
          <a:noFill/>
        </p:spPr>
        <p:txBody>
          <a:bodyPr wrap="square" lIns="0" rIns="0" tIns="0" bIns="0" anchor="t">
            <a:spAutoFit/>
          </a:bodyPr>
          <a:lstStyle/>
          <a:p>
            <a:pPr algn="l">
              <a:lnSpc>
                <a:spcPct val="100000"/>
              </a:lnSpc>
            </a:pPr>
            <a:r>
              <a:rPr sz="650" b="0" i="0" lang="de-DE">
                <a:solidFill>
                  <a:srgbClr val="D5E4F0"/>
                </a:solidFill>
                <a:latin typeface="Segoe UI"/>
              </a:rPr>
              <a:t>danach: Signierstunde · 16:15</a:t>
            </a:r>
          </a:p>
        </p:txBody>
      </p:sp>
      <p:sp>
        <p:nvSpPr>
          <p:cNvPr id="49" name="Rounded Rectangle 48"/>
          <p:cNvSpPr/>
          <p:nvPr/>
        </p:nvSpPr>
        <p:spPr>
          <a:xfrm>
            <a:off x="3986784" y="2761488"/>
            <a:ext cx="3346704" cy="841065"/>
          </a:xfrm>
          <a:prstGeom prst="roundRect">
            <a:avLst>
              <a:gd name="adj" fmla="val 5000"/>
            </a:avLst>
          </a:prstGeom>
          <a:solidFill>
            <a:srgbClr val="1428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3986784" y="2761488"/>
            <a:ext cx="45720" cy="841065"/>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ounded Rectangle 50"/>
          <p:cNvSpPr/>
          <p:nvPr/>
        </p:nvSpPr>
        <p:spPr>
          <a:xfrm>
            <a:off x="4096512" y="2825496"/>
            <a:ext cx="395020" cy="146304"/>
          </a:xfrm>
          <a:prstGeom prst="roundRect">
            <a:avLst>
              <a:gd name="adj" fmla="val 50000"/>
            </a:avLst>
          </a:prstGeom>
          <a:solidFill>
            <a:srgbClr val="1E8E5A"/>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4096512" y="2851099"/>
            <a:ext cx="395020" cy="137160"/>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LIVE</a:t>
            </a:r>
          </a:p>
        </p:txBody>
      </p:sp>
      <p:sp>
        <p:nvSpPr>
          <p:cNvPr id="53" name="TextBox 52"/>
          <p:cNvSpPr txBox="1"/>
          <p:nvPr/>
        </p:nvSpPr>
        <p:spPr>
          <a:xfrm>
            <a:off x="4096512" y="3035808"/>
            <a:ext cx="3127248" cy="256032"/>
          </a:xfrm>
          <a:prstGeom prst="rect">
            <a:avLst/>
          </a:prstGeom>
          <a:noFill/>
        </p:spPr>
        <p:txBody>
          <a:bodyPr wrap="square" lIns="0" rIns="0" tIns="0" bIns="0" anchor="t">
            <a:spAutoFit/>
          </a:bodyPr>
          <a:lstStyle/>
          <a:p>
            <a:pPr algn="l">
              <a:lnSpc>
                <a:spcPct val="105000"/>
              </a:lnSpc>
            </a:pPr>
            <a:r>
              <a:rPr sz="850" b="1" i="0" lang="de-DE">
                <a:solidFill>
                  <a:srgbClr val="FFFFFF"/>
                </a:solidFill>
                <a:latin typeface="Segoe UI"/>
              </a:rPr>
              <a:t>Ausstellerführung</a:t>
            </a:r>
          </a:p>
        </p:txBody>
      </p:sp>
      <p:sp>
        <p:nvSpPr>
          <p:cNvPr id="54" name="TextBox 53"/>
          <p:cNvSpPr txBox="1"/>
          <p:nvPr/>
        </p:nvSpPr>
        <p:spPr>
          <a:xfrm>
            <a:off x="4096512" y="3291657"/>
            <a:ext cx="1506016" cy="118872"/>
          </a:xfrm>
          <a:prstGeom prst="rect">
            <a:avLst/>
          </a:prstGeom>
          <a:noFill/>
        </p:spPr>
        <p:txBody>
          <a:bodyPr wrap="square" lIns="0" rIns="0" tIns="0" bIns="0" anchor="t">
            <a:spAutoFit/>
          </a:bodyPr>
          <a:lstStyle/>
          <a:p>
            <a:pPr algn="l">
              <a:lnSpc>
                <a:spcPct val="100000"/>
              </a:lnSpc>
            </a:pPr>
            <a:r>
              <a:rPr sz="550" b="1" i="0" lang="de-DE">
                <a:solidFill>
                  <a:srgbClr val="6FB2E8"/>
                </a:solidFill>
                <a:latin typeface="Segoe UI"/>
              </a:rPr>
              <a:t>Zeit</a:t>
            </a:r>
          </a:p>
        </p:txBody>
      </p:sp>
      <p:sp>
        <p:nvSpPr>
          <p:cNvPr id="55" name="TextBox 54"/>
          <p:cNvSpPr txBox="1"/>
          <p:nvPr/>
        </p:nvSpPr>
        <p:spPr>
          <a:xfrm>
            <a:off x="4096512" y="3401385"/>
            <a:ext cx="1506016" cy="146304"/>
          </a:xfrm>
          <a:prstGeom prst="rect">
            <a:avLst/>
          </a:prstGeom>
          <a:noFill/>
        </p:spPr>
        <p:txBody>
          <a:bodyPr wrap="square" lIns="0" rIns="0" tIns="0" bIns="0" anchor="t">
            <a:spAutoFit/>
          </a:bodyPr>
          <a:lstStyle/>
          <a:p>
            <a:pPr algn="l">
              <a:lnSpc>
                <a:spcPct val="100000"/>
              </a:lnSpc>
            </a:pPr>
            <a:r>
              <a:rPr sz="700" b="1" i="0" lang="de-DE">
                <a:solidFill>
                  <a:srgbClr val="FFFFFF"/>
                </a:solidFill>
                <a:latin typeface="Segoe UI"/>
              </a:rPr>
              <a:t>14:00 – 14:45</a:t>
            </a:r>
          </a:p>
        </p:txBody>
      </p:sp>
      <p:sp>
        <p:nvSpPr>
          <p:cNvPr id="56" name="TextBox 55"/>
          <p:cNvSpPr txBox="1"/>
          <p:nvPr/>
        </p:nvSpPr>
        <p:spPr>
          <a:xfrm>
            <a:off x="5860938" y="3291657"/>
            <a:ext cx="1338681" cy="118872"/>
          </a:xfrm>
          <a:prstGeom prst="rect">
            <a:avLst/>
          </a:prstGeom>
          <a:noFill/>
        </p:spPr>
        <p:txBody>
          <a:bodyPr wrap="square" lIns="0" rIns="0" tIns="0" bIns="0" anchor="t">
            <a:spAutoFit/>
          </a:bodyPr>
          <a:lstStyle/>
          <a:p>
            <a:pPr algn="l">
              <a:lnSpc>
                <a:spcPct val="100000"/>
              </a:lnSpc>
            </a:pPr>
            <a:r>
              <a:rPr sz="550" b="1" i="0" lang="de-DE">
                <a:solidFill>
                  <a:srgbClr val="6FB2E8"/>
                </a:solidFill>
                <a:latin typeface="Segoe UI"/>
              </a:rPr>
              <a:t>Ort</a:t>
            </a:r>
          </a:p>
        </p:txBody>
      </p:sp>
      <p:sp>
        <p:nvSpPr>
          <p:cNvPr id="57" name="TextBox 56"/>
          <p:cNvSpPr txBox="1"/>
          <p:nvPr/>
        </p:nvSpPr>
        <p:spPr>
          <a:xfrm>
            <a:off x="5860938" y="3401385"/>
            <a:ext cx="1338681" cy="146304"/>
          </a:xfrm>
          <a:prstGeom prst="rect">
            <a:avLst/>
          </a:prstGeom>
          <a:noFill/>
        </p:spPr>
        <p:txBody>
          <a:bodyPr wrap="square" lIns="0" rIns="0" tIns="0" bIns="0" anchor="t">
            <a:spAutoFit/>
          </a:bodyPr>
          <a:lstStyle/>
          <a:p>
            <a:pPr algn="l">
              <a:lnSpc>
                <a:spcPct val="100000"/>
              </a:lnSpc>
            </a:pPr>
            <a:r>
              <a:rPr sz="700" b="1" i="0" lang="de-DE">
                <a:solidFill>
                  <a:srgbClr val="FFFFFF"/>
                </a:solidFill>
                <a:latin typeface="Segoe UI"/>
              </a:rPr>
              <a:t>Foyer</a:t>
            </a:r>
          </a:p>
        </p:txBody>
      </p:sp>
      <p:sp>
        <p:nvSpPr>
          <p:cNvPr id="58" name="Rounded Rectangle 57"/>
          <p:cNvSpPr/>
          <p:nvPr/>
        </p:nvSpPr>
        <p:spPr>
          <a:xfrm>
            <a:off x="5399532" y="3511113"/>
            <a:ext cx="521208" cy="182880"/>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5399532" y="3545860"/>
            <a:ext cx="521208" cy="128016"/>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Foyer</a:t>
            </a:r>
          </a:p>
        </p:txBody>
      </p:sp>
      <p:sp>
        <p:nvSpPr>
          <p:cNvPr id="60" name="Rounded Rectangle 59"/>
          <p:cNvSpPr/>
          <p:nvPr/>
        </p:nvSpPr>
        <p:spPr>
          <a:xfrm>
            <a:off x="3986784" y="3730569"/>
            <a:ext cx="3346704" cy="365942"/>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3986784" y="3730569"/>
            <a:ext cx="36576" cy="36594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4096512" y="3794577"/>
            <a:ext cx="3127248" cy="146304"/>
          </a:xfrm>
          <a:prstGeom prst="rect">
            <a:avLst/>
          </a:prstGeom>
          <a:noFill/>
        </p:spPr>
        <p:txBody>
          <a:bodyPr wrap="square" lIns="0" rIns="0" tIns="0" bIns="0" anchor="t">
            <a:spAutoFit/>
          </a:bodyPr>
          <a:lstStyle/>
          <a:p>
            <a:pPr algn="l">
              <a:lnSpc>
                <a:spcPct val="100000"/>
              </a:lnSpc>
            </a:pPr>
            <a:r>
              <a:rPr sz="650" b="0" i="0" lang="de-DE">
                <a:solidFill>
                  <a:srgbClr val="D5E4F0"/>
                </a:solidFill>
                <a:latin typeface="Segoe UI"/>
              </a:rPr>
              <a:t>danach: Empfang · 17:00</a:t>
            </a:r>
          </a:p>
        </p:txBody>
      </p:sp>
      <p:sp>
        <p:nvSpPr>
          <p:cNvPr id="63" name="TextBox 62"/>
          <p:cNvSpPr txBox="1"/>
          <p:nvPr/>
        </p:nvSpPr>
        <p:spPr>
          <a:xfrm>
            <a:off x="566928" y="4169664"/>
            <a:ext cx="6766560" cy="182880"/>
          </a:xfrm>
          <a:prstGeom prst="rect">
            <a:avLst/>
          </a:prstGeom>
          <a:noFill/>
        </p:spPr>
        <p:txBody>
          <a:bodyPr wrap="square" lIns="0" rIns="0" tIns="0" bIns="0" anchor="t">
            <a:spAutoFit/>
          </a:bodyPr>
          <a:lstStyle/>
          <a:p>
            <a:pPr algn="ctr">
              <a:lnSpc>
                <a:spcPct val="100000"/>
              </a:lnSpc>
            </a:pPr>
            <a:r>
              <a:rPr sz="800" b="0" i="0" lang="de-DE">
                <a:solidFill>
                  <a:srgbClr val="4E7A9E"/>
                </a:solidFill>
                <a:latin typeface="Consolas"/>
              </a:rPr>
              <a:t>[event_monitor venue="Saal A, Raum 2, Bühne, Foyer"]   →   2 × 2</a:t>
            </a:r>
          </a:p>
        </p:txBody>
      </p:sp>
      <p:sp>
        <p:nvSpPr>
          <p:cNvPr id="64" name="TextBox 63"/>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Der geteilte Bildschirm</a:t>
            </a:r>
          </a:p>
        </p:txBody>
      </p:sp>
      <p:sp>
        <p:nvSpPr>
          <p:cNvPr id="65" name="TextBox 64"/>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Kommagetrennt angeben</a:t>
            </a:r>
          </a:p>
        </p:txBody>
      </p:sp>
      <p:sp>
        <p:nvSpPr>
          <p:cNvPr id="66" name="TextBox 65"/>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Consolas"/>
              </a:rPr>
              <a:t>[event_monitor venue="Saal A, Raum 2, Bühne, Foyer"]</a:t>
            </a:r>
            <a:r>
              <a:rPr sz="1000" b="0" i="0" lang="de-DE">
                <a:solidFill>
                  <a:srgbClr val="3B4A57"/>
                </a:solidFill>
                <a:latin typeface="Segoe UI"/>
              </a:rPr>
              <a:t> – jeder Raum bekommt eine eigene Kachel.</a:t>
            </a:r>
          </a:p>
        </p:txBody>
      </p:sp>
      <p:sp>
        <p:nvSpPr>
          <p:cNvPr id="67" name="TextBox 66"/>
          <p:cNvSpPr txBox="1"/>
          <p:nvPr/>
        </p:nvSpPr>
        <p:spPr>
          <a:xfrm>
            <a:off x="7744967" y="2486406"/>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Das Raster stellt sich selbst ein</a:t>
            </a:r>
          </a:p>
        </p:txBody>
      </p:sp>
      <p:sp>
        <p:nvSpPr>
          <p:cNvPr id="68" name="TextBox 67"/>
          <p:cNvSpPr txBox="1"/>
          <p:nvPr/>
        </p:nvSpPr>
        <p:spPr>
          <a:xfrm>
            <a:off x="7744967" y="2706116"/>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Zwei nebeneinander, vier als 2 × 2, neun als 3 × 3 – wie bei einer Überwachungsanlage.</a:t>
            </a:r>
          </a:p>
        </p:txBody>
      </p:sp>
      <p:sp>
        <p:nvSpPr>
          <p:cNvPr id="69" name="TextBox 68"/>
          <p:cNvSpPr txBox="1"/>
          <p:nvPr/>
        </p:nvSpPr>
        <p:spPr>
          <a:xfrm>
            <a:off x="7744967" y="3235452"/>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Drei Räume: ein Sonderfall</a:t>
            </a:r>
          </a:p>
        </p:txBody>
      </p:sp>
      <p:sp>
        <p:nvSpPr>
          <p:cNvPr id="70" name="TextBox 69"/>
          <p:cNvSpPr txBox="1"/>
          <p:nvPr/>
        </p:nvSpPr>
        <p:spPr>
          <a:xfrm>
            <a:off x="7744967" y="3455161"/>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Sie erscheinen als </a:t>
            </a:r>
            <a:r>
              <a:rPr sz="1000" b="1" i="0" lang="de-DE">
                <a:solidFill>
                  <a:srgbClr val="3B4A57"/>
                </a:solidFill>
                <a:latin typeface="Segoe UI"/>
              </a:rPr>
              <a:t>ein großes und zwei kleine</a:t>
            </a:r>
            <a:r>
              <a:rPr sz="1000" b="0" i="0" lang="de-DE">
                <a:solidFill>
                  <a:srgbClr val="3B4A57"/>
                </a:solidFill>
                <a:latin typeface="Segoe UI"/>
              </a:rPr>
              <a:t> Felder, nicht als drei schmale Streifen.</a:t>
            </a:r>
          </a:p>
        </p:txBody>
      </p:sp>
      <p:sp>
        <p:nvSpPr>
          <p:cNvPr id="71" name="TextBox 70"/>
          <p:cNvSpPr txBox="1"/>
          <p:nvPr/>
        </p:nvSpPr>
        <p:spPr>
          <a:xfrm>
            <a:off x="7744967" y="3984498"/>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Hochkant dreht das Raster</a:t>
            </a:r>
          </a:p>
        </p:txBody>
      </p:sp>
      <p:sp>
        <p:nvSpPr>
          <p:cNvPr id="72" name="TextBox 71"/>
          <p:cNvSpPr txBox="1"/>
          <p:nvPr/>
        </p:nvSpPr>
        <p:spPr>
          <a:xfrm>
            <a:off x="7744967" y="4204208"/>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Zeilen und Spalten tauschen die Rollen. Bleibt eine Kachel übrig, füllt das letzte Feld den Rest seiner Zeile.</a:t>
            </a:r>
          </a:p>
        </p:txBody>
      </p:sp>
      <p:sp>
        <p:nvSpPr>
          <p:cNvPr id="73" name="TextBox 72"/>
          <p:cNvSpPr txBox="1"/>
          <p:nvPr/>
        </p:nvSpPr>
        <p:spPr>
          <a:xfrm>
            <a:off x="7744967" y="4733544"/>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Ganz ohne Raumangabe</a:t>
            </a:r>
          </a:p>
        </p:txBody>
      </p:sp>
      <p:sp>
        <p:nvSpPr>
          <p:cNvPr id="74" name="TextBox 73"/>
          <p:cNvSpPr txBox="1"/>
          <p:nvPr/>
        </p:nvSpPr>
        <p:spPr>
          <a:xfrm>
            <a:off x="7744967" y="4953254"/>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Consolas"/>
              </a:rPr>
              <a:t>[event_monitor]</a:t>
            </a:r>
            <a:r>
              <a:rPr sz="1000" b="0" i="0" lang="de-DE">
                <a:solidFill>
                  <a:srgbClr val="3B4A57"/>
                </a:solidFill>
                <a:latin typeface="Segoe UI"/>
              </a:rPr>
              <a:t> zeigt alle Räume gemischt und nennt zu jedem Punkt den Raum – der Übersichtsmonitor fürs Foyer.</a:t>
            </a:r>
          </a:p>
        </p:txBody>
      </p:sp>
      <p:sp>
        <p:nvSpPr>
          <p:cNvPr id="75" name="Rectangle 7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8" name="TextBox 7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Das Raum-Kennzeichen sitzt in jeder Kachel auf der Trennlinie – genauso wie beim einzelnen Monitor. Jede Kachel wird als Ganzes verkleinert, überlaufen kann nichts. Wie viele Räume lesbar bleiben, entscheidet die Bildschirmgröße.</a:t>
            </a:r>
          </a:p>
        </p:txBody>
      </p:sp>
      <p:sp>
        <p:nvSpPr>
          <p:cNvPr id="79" name="Rectangle 7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Der Raummonitor</a:t>
            </a:r>
          </a:p>
        </p:txBody>
      </p:sp>
      <p:sp>
        <p:nvSpPr>
          <p:cNvPr id="81" name="TextBox 8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 / 22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nützlichsten Zusätze für den Monitor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204205"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Zusatz</a:t>
            </a:r>
          </a:p>
        </p:txBody>
      </p:sp>
      <p:sp>
        <p:nvSpPr>
          <p:cNvPr id="8" name="TextBox 7"/>
          <p:cNvSpPr txBox="1"/>
          <p:nvPr/>
        </p:nvSpPr>
        <p:spPr>
          <a:xfrm>
            <a:off x="4063741" y="1435608"/>
            <a:ext cx="7487873"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Wirkung</a:t>
            </a:r>
          </a:p>
        </p:txBody>
      </p:sp>
      <p:sp>
        <p:nvSpPr>
          <p:cNvPr id="9" name="TextBox 8"/>
          <p:cNvSpPr txBox="1"/>
          <p:nvPr/>
        </p:nvSpPr>
        <p:spPr>
          <a:xfrm>
            <a:off x="676656" y="1926517"/>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venue="Saal A"</a:t>
            </a:r>
          </a:p>
        </p:txBody>
      </p:sp>
      <p:sp>
        <p:nvSpPr>
          <p:cNvPr id="10" name="TextBox 9"/>
          <p:cNvSpPr txBox="1"/>
          <p:nvPr/>
        </p:nvSpPr>
        <p:spPr>
          <a:xfrm>
            <a:off x="4063741" y="1851587"/>
            <a:ext cx="7487873" cy="48260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Welcher Raum wird angezeigt? Mehrere Räume kommagetrennt – daraus wird automatisch ein Kachelraster. Ohne Angabe: alle Räume.</a:t>
            </a:r>
          </a:p>
        </p:txBody>
      </p:sp>
      <p:sp>
        <p:nvSpPr>
          <p:cNvPr id="11" name="Rectangle 10"/>
          <p:cNvSpPr/>
          <p:nvPr/>
        </p:nvSpPr>
        <p:spPr>
          <a:xfrm>
            <a:off x="566928" y="233868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338686"/>
            <a:ext cx="11057839" cy="52461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526066"/>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parent_id="12"</a:t>
            </a:r>
          </a:p>
        </p:txBody>
      </p:sp>
      <p:sp>
        <p:nvSpPr>
          <p:cNvPr id="14" name="TextBox 13"/>
          <p:cNvSpPr txBox="1"/>
          <p:nvPr/>
        </p:nvSpPr>
        <p:spPr>
          <a:xfrm>
            <a:off x="4063741" y="2526066"/>
            <a:ext cx="748787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Beschränkt auf eine Hauptveranstaltung – sinnvoll, wenn mehrere Veranstaltungen im selben Raum stattfinden.</a:t>
            </a:r>
          </a:p>
        </p:txBody>
      </p:sp>
      <p:sp>
        <p:nvSpPr>
          <p:cNvPr id="15" name="Rectangle 14"/>
          <p:cNvSpPr/>
          <p:nvPr/>
        </p:nvSpPr>
        <p:spPr>
          <a:xfrm>
            <a:off x="566928" y="286330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3050685"/>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category="Konzert"</a:t>
            </a:r>
          </a:p>
        </p:txBody>
      </p:sp>
      <p:sp>
        <p:nvSpPr>
          <p:cNvPr id="17" name="TextBox 16"/>
          <p:cNvSpPr txBox="1"/>
          <p:nvPr/>
        </p:nvSpPr>
        <p:spPr>
          <a:xfrm>
            <a:off x="4063741" y="3050685"/>
            <a:ext cx="748787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Beschränkt auf eine Kategorie.</a:t>
            </a:r>
          </a:p>
        </p:txBody>
      </p:sp>
      <p:sp>
        <p:nvSpPr>
          <p:cNvPr id="18" name="Rectangle 17"/>
          <p:cNvSpPr/>
          <p:nvPr/>
        </p:nvSpPr>
        <p:spPr>
          <a:xfrm>
            <a:off x="566928" y="33879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387924"/>
            <a:ext cx="11057839" cy="52461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575304"/>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count="4"</a:t>
            </a:r>
          </a:p>
        </p:txBody>
      </p:sp>
      <p:sp>
        <p:nvSpPr>
          <p:cNvPr id="21" name="TextBox 20"/>
          <p:cNvSpPr txBox="1"/>
          <p:nvPr/>
        </p:nvSpPr>
        <p:spPr>
          <a:xfrm>
            <a:off x="4063741" y="3575304"/>
            <a:ext cx="748787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Wie viele Zeilen unter dem Hauptbereich erscheinen – einschließlich der Info-Zeilen laufender Absagen. Standard: 4.</a:t>
            </a:r>
          </a:p>
        </p:txBody>
      </p:sp>
      <p:sp>
        <p:nvSpPr>
          <p:cNvPr id="22" name="Rectangle 21"/>
          <p:cNvSpPr/>
          <p:nvPr/>
        </p:nvSpPr>
        <p:spPr>
          <a:xfrm>
            <a:off x="566928" y="391254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4099922"/>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show_upcoming_roll="true"</a:t>
            </a:r>
          </a:p>
        </p:txBody>
      </p:sp>
      <p:sp>
        <p:nvSpPr>
          <p:cNvPr id="24" name="TextBox 23"/>
          <p:cNvSpPr txBox="1"/>
          <p:nvPr/>
        </p:nvSpPr>
        <p:spPr>
          <a:xfrm>
            <a:off x="4063741" y="4099922"/>
            <a:ext cx="748787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Lässt die Vorschauliste durchrotieren, wenn mehr Punkte anstehen als Platz ist.</a:t>
            </a:r>
          </a:p>
        </p:txBody>
      </p:sp>
      <p:sp>
        <p:nvSpPr>
          <p:cNvPr id="25" name="Rectangle 24"/>
          <p:cNvSpPr/>
          <p:nvPr/>
        </p:nvSpPr>
        <p:spPr>
          <a:xfrm>
            <a:off x="566928" y="443716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437162"/>
            <a:ext cx="11057839" cy="52461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4624541"/>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roll_interval="10000"</a:t>
            </a:r>
          </a:p>
        </p:txBody>
      </p:sp>
      <p:sp>
        <p:nvSpPr>
          <p:cNvPr id="28" name="TextBox 27"/>
          <p:cNvSpPr txBox="1"/>
          <p:nvPr/>
        </p:nvSpPr>
        <p:spPr>
          <a:xfrm>
            <a:off x="4063741" y="4624541"/>
            <a:ext cx="748787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Tempo der Rotation in Millisekunden. 10000 sind zehn Sekunden.</a:t>
            </a:r>
          </a:p>
        </p:txBody>
      </p:sp>
      <p:sp>
        <p:nvSpPr>
          <p:cNvPr id="29" name="Rectangle 28"/>
          <p:cNvSpPr/>
          <p:nvPr/>
        </p:nvSpPr>
        <p:spPr>
          <a:xfrm>
            <a:off x="566928" y="496178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5149160"/>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fake_now="2026-06-21 13:00"</a:t>
            </a:r>
          </a:p>
        </p:txBody>
      </p:sp>
      <p:sp>
        <p:nvSpPr>
          <p:cNvPr id="31" name="TextBox 30"/>
          <p:cNvSpPr txBox="1"/>
          <p:nvPr/>
        </p:nvSpPr>
        <p:spPr>
          <a:xfrm>
            <a:off x="4063741" y="5149160"/>
            <a:ext cx="748787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Nur zum Testen und für Vorschauseiten: tut so, als wäre es dieser Zeitpunkt.</a:t>
            </a:r>
          </a:p>
        </p:txBody>
      </p:sp>
      <p:sp>
        <p:nvSpPr>
          <p:cNvPr id="32" name="Rectangle 31"/>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6" name="TextBox 3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Vorlade-Zeitfenster und Limit stellen Sie </a:t>
            </a:r>
            <a:r>
              <a:rPr sz="1000" b="1" i="0" lang="de-DE">
                <a:solidFill>
                  <a:srgbClr val="2B3844"/>
                </a:solidFill>
                <a:latin typeface="Segoe UI"/>
              </a:rPr>
              <a:t>nicht</a:t>
            </a:r>
            <a:r>
              <a:rPr sz="1000" b="0" i="0" lang="de-DE">
                <a:solidFill>
                  <a:srgbClr val="2B3844"/>
                </a:solidFill>
                <a:latin typeface="Segoe UI"/>
              </a:rPr>
              <a:t> am Baustein ein, sondern zentral in der Karte „Raummonitor &amp; Kiosk-Hub“ der Einstellungen. Für einen einzelnen Raummonitor genügen oft 24 Stunden und 20 Programmpunkte.</a:t>
            </a:r>
          </a:p>
        </p:txBody>
      </p:sp>
      <p:sp>
        <p:nvSpPr>
          <p:cNvPr id="37" name="Rectangle 3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Der Raummonitor</a:t>
            </a:r>
          </a:p>
        </p:txBody>
      </p:sp>
      <p:sp>
        <p:nvSpPr>
          <p:cNvPr id="39" name="TextBox 3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 / 22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1.5 · ABSAGEN</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Wenn ein Programmpunkt abgesagt wird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3108960"/>
          </a:xfrm>
          <a:prstGeom prst="rect">
            <a:avLst/>
          </a:prstGeom>
          <a:solidFill>
            <a:srgbClr val="0A121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1883664"/>
          </a:xfrm>
          <a:prstGeom prst="rect">
            <a:avLst/>
          </a:prstGeom>
          <a:solidFill>
            <a:srgbClr val="1428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1353312"/>
            <a:ext cx="73152" cy="1883664"/>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4773168" y="1499616"/>
            <a:ext cx="2011680" cy="164592"/>
          </a:xfrm>
          <a:prstGeom prst="rect">
            <a:avLst/>
          </a:prstGeom>
          <a:noFill/>
        </p:spPr>
        <p:txBody>
          <a:bodyPr wrap="square" lIns="0" rIns="0" tIns="0" bIns="0" anchor="t">
            <a:spAutoFit/>
          </a:bodyPr>
          <a:lstStyle/>
          <a:p>
            <a:pPr algn="r">
              <a:lnSpc>
                <a:spcPct val="100000"/>
              </a:lnSpc>
            </a:pPr>
            <a:r>
              <a:rPr sz="650" b="0" i="0" lang="de-DE">
                <a:solidFill>
                  <a:srgbClr val="4E7A9E"/>
                </a:solidFill>
                <a:latin typeface="Segoe UI"/>
              </a:rPr>
              <a:t>Bild des Raumes als Hintergrund</a:t>
            </a:r>
          </a:p>
        </p:txBody>
      </p:sp>
      <p:sp>
        <p:nvSpPr>
          <p:cNvPr id="10" name="Rounded Rectangle 9"/>
          <p:cNvSpPr/>
          <p:nvPr/>
        </p:nvSpPr>
        <p:spPr>
          <a:xfrm>
            <a:off x="786384" y="1536192"/>
            <a:ext cx="395020" cy="182880"/>
          </a:xfrm>
          <a:prstGeom prst="roundRect">
            <a:avLst>
              <a:gd name="adj" fmla="val 50000"/>
            </a:avLst>
          </a:prstGeom>
          <a:solidFill>
            <a:srgbClr val="1E8E5A"/>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86384" y="1561795"/>
            <a:ext cx="395020" cy="137160"/>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LIVE</a:t>
            </a:r>
          </a:p>
        </p:txBody>
      </p:sp>
      <p:sp>
        <p:nvSpPr>
          <p:cNvPr id="12" name="TextBox 11"/>
          <p:cNvSpPr txBox="1"/>
          <p:nvPr/>
        </p:nvSpPr>
        <p:spPr>
          <a:xfrm>
            <a:off x="786384" y="1828800"/>
            <a:ext cx="2743200" cy="146304"/>
          </a:xfrm>
          <a:prstGeom prst="rect">
            <a:avLst/>
          </a:prstGeom>
          <a:noFill/>
        </p:spPr>
        <p:txBody>
          <a:bodyPr wrap="square" lIns="0" rIns="0" tIns="0" bIns="0" anchor="t">
            <a:spAutoFit/>
          </a:bodyPr>
          <a:lstStyle/>
          <a:p>
            <a:pPr algn="l">
              <a:lnSpc>
                <a:spcPct val="100000"/>
              </a:lnSpc>
            </a:pPr>
            <a:r>
              <a:rPr sz="700" b="1" i="0" lang="de-DE">
                <a:solidFill>
                  <a:srgbClr val="C25708"/>
                </a:solidFill>
                <a:latin typeface="Segoe UI"/>
              </a:rPr>
              <a:t>VORTRAG</a:t>
            </a:r>
          </a:p>
        </p:txBody>
      </p:sp>
      <p:sp>
        <p:nvSpPr>
          <p:cNvPr id="13" name="TextBox 12"/>
          <p:cNvSpPr txBox="1"/>
          <p:nvPr/>
        </p:nvSpPr>
        <p:spPr>
          <a:xfrm>
            <a:off x="786384" y="2029968"/>
            <a:ext cx="5577840" cy="384048"/>
          </a:xfrm>
          <a:prstGeom prst="rect">
            <a:avLst/>
          </a:prstGeom>
          <a:noFill/>
        </p:spPr>
        <p:txBody>
          <a:bodyPr wrap="square" lIns="0" rIns="0" tIns="0" bIns="0" anchor="t">
            <a:spAutoFit/>
          </a:bodyPr>
          <a:lstStyle/>
          <a:p>
            <a:pPr algn="l">
              <a:lnSpc>
                <a:spcPct val="115000"/>
              </a:lnSpc>
            </a:pPr>
            <a:r>
              <a:rPr sz="1350" b="1" i="0" lang="de-DE">
                <a:solidFill>
                  <a:srgbClr val="FFFFFF"/>
                </a:solidFill>
                <a:latin typeface="Segoe UI"/>
              </a:rPr>
              <a:t>Ersatzprogramm:</a:t>
            </a:r>
          </a:p>
          <a:p>
            <a:pPr algn="l">
              <a:lnSpc>
                <a:spcPct val="115000"/>
              </a:lnSpc>
            </a:pPr>
            <a:r>
              <a:rPr sz="1350" b="1" i="0" lang="de-DE">
                <a:solidFill>
                  <a:srgbClr val="FFFFFF"/>
                </a:solidFill>
                <a:latin typeface="Segoe UI"/>
              </a:rPr>
              <a:t>Lesung mit Jan Winter</a:t>
            </a:r>
          </a:p>
        </p:txBody>
      </p:sp>
      <p:sp>
        <p:nvSpPr>
          <p:cNvPr id="14" name="Oval 13"/>
          <p:cNvSpPr/>
          <p:nvPr/>
        </p:nvSpPr>
        <p:spPr>
          <a:xfrm>
            <a:off x="786384" y="2702052"/>
            <a:ext cx="91440" cy="91440"/>
          </a:xfrm>
          <a:prstGeom prst="ellipse">
            <a:avLst/>
          </a:prstGeom>
          <a:solidFill>
            <a:srgbClr val="6FB2E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950976" y="2670048"/>
            <a:ext cx="1767840" cy="146304"/>
          </a:xfrm>
          <a:prstGeom prst="rect">
            <a:avLst/>
          </a:prstGeom>
          <a:noFill/>
        </p:spPr>
        <p:txBody>
          <a:bodyPr wrap="square" lIns="0" rIns="0" tIns="0" bIns="0" anchor="t">
            <a:spAutoFit/>
          </a:bodyPr>
          <a:lstStyle/>
          <a:p>
            <a:pPr algn="l">
              <a:lnSpc>
                <a:spcPct val="100000"/>
              </a:lnSpc>
            </a:pPr>
            <a:r>
              <a:rPr sz="650" b="1" i="0" lang="de-DE">
                <a:solidFill>
                  <a:srgbClr val="6FB2E8"/>
                </a:solidFill>
                <a:latin typeface="Segoe UI"/>
              </a:rPr>
              <a:t>Zeit</a:t>
            </a:r>
          </a:p>
        </p:txBody>
      </p:sp>
      <p:sp>
        <p:nvSpPr>
          <p:cNvPr id="16" name="TextBox 15"/>
          <p:cNvSpPr txBox="1"/>
          <p:nvPr/>
        </p:nvSpPr>
        <p:spPr>
          <a:xfrm>
            <a:off x="950976" y="2834640"/>
            <a:ext cx="1767840" cy="182880"/>
          </a:xfrm>
          <a:prstGeom prst="rect">
            <a:avLst/>
          </a:prstGeom>
          <a:noFill/>
        </p:spPr>
        <p:txBody>
          <a:bodyPr wrap="square" lIns="0" rIns="0" tIns="0" bIns="0" anchor="t">
            <a:spAutoFit/>
          </a:bodyPr>
          <a:lstStyle/>
          <a:p>
            <a:pPr algn="l">
              <a:lnSpc>
                <a:spcPct val="100000"/>
              </a:lnSpc>
            </a:pPr>
            <a:r>
              <a:rPr sz="900" b="1" i="0" lang="de-DE">
                <a:solidFill>
                  <a:srgbClr val="FFFFFF"/>
                </a:solidFill>
                <a:latin typeface="Segoe UI"/>
              </a:rPr>
              <a:t>14:00 – 15:00</a:t>
            </a:r>
          </a:p>
        </p:txBody>
      </p:sp>
      <p:sp>
        <p:nvSpPr>
          <p:cNvPr id="17" name="Oval 16"/>
          <p:cNvSpPr/>
          <p:nvPr/>
        </p:nvSpPr>
        <p:spPr>
          <a:xfrm>
            <a:off x="2773680" y="2702052"/>
            <a:ext cx="91440" cy="91440"/>
          </a:xfrm>
          <a:prstGeom prst="ellipse">
            <a:avLst/>
          </a:prstGeom>
          <a:solidFill>
            <a:srgbClr val="6FB2E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2938272" y="2670048"/>
            <a:ext cx="1767840" cy="146304"/>
          </a:xfrm>
          <a:prstGeom prst="rect">
            <a:avLst/>
          </a:prstGeom>
          <a:noFill/>
        </p:spPr>
        <p:txBody>
          <a:bodyPr wrap="square" lIns="0" rIns="0" tIns="0" bIns="0" anchor="t">
            <a:spAutoFit/>
          </a:bodyPr>
          <a:lstStyle/>
          <a:p>
            <a:pPr algn="l">
              <a:lnSpc>
                <a:spcPct val="100000"/>
              </a:lnSpc>
            </a:pPr>
            <a:r>
              <a:rPr sz="650" b="1" i="0" lang="de-DE">
                <a:solidFill>
                  <a:srgbClr val="6FB2E8"/>
                </a:solidFill>
                <a:latin typeface="Segoe UI"/>
              </a:rPr>
              <a:t>Sprecherin</a:t>
            </a:r>
          </a:p>
        </p:txBody>
      </p:sp>
      <p:sp>
        <p:nvSpPr>
          <p:cNvPr id="19" name="TextBox 18"/>
          <p:cNvSpPr txBox="1"/>
          <p:nvPr/>
        </p:nvSpPr>
        <p:spPr>
          <a:xfrm>
            <a:off x="2938272" y="2834640"/>
            <a:ext cx="1767840" cy="182880"/>
          </a:xfrm>
          <a:prstGeom prst="rect">
            <a:avLst/>
          </a:prstGeom>
          <a:noFill/>
        </p:spPr>
        <p:txBody>
          <a:bodyPr wrap="square" lIns="0" rIns="0" tIns="0" bIns="0" anchor="t">
            <a:spAutoFit/>
          </a:bodyPr>
          <a:lstStyle/>
          <a:p>
            <a:pPr algn="l">
              <a:lnSpc>
                <a:spcPct val="100000"/>
              </a:lnSpc>
            </a:pPr>
            <a:r>
              <a:rPr sz="900" b="1" i="0" lang="de-DE">
                <a:solidFill>
                  <a:srgbClr val="FFFFFF"/>
                </a:solidFill>
                <a:latin typeface="Segoe UI"/>
              </a:rPr>
              <a:t>Dr. Anna Berg</a:t>
            </a:r>
          </a:p>
        </p:txBody>
      </p:sp>
      <p:sp>
        <p:nvSpPr>
          <p:cNvPr id="20" name="Oval 19"/>
          <p:cNvSpPr/>
          <p:nvPr/>
        </p:nvSpPr>
        <p:spPr>
          <a:xfrm>
            <a:off x="4760976" y="2702052"/>
            <a:ext cx="91440" cy="91440"/>
          </a:xfrm>
          <a:prstGeom prst="ellipse">
            <a:avLst/>
          </a:prstGeom>
          <a:solidFill>
            <a:srgbClr val="6FB2E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4925568" y="2670048"/>
            <a:ext cx="1767840" cy="146304"/>
          </a:xfrm>
          <a:prstGeom prst="rect">
            <a:avLst/>
          </a:prstGeom>
          <a:noFill/>
        </p:spPr>
        <p:txBody>
          <a:bodyPr wrap="square" lIns="0" rIns="0" tIns="0" bIns="0" anchor="t">
            <a:spAutoFit/>
          </a:bodyPr>
          <a:lstStyle/>
          <a:p>
            <a:pPr algn="l">
              <a:lnSpc>
                <a:spcPct val="100000"/>
              </a:lnSpc>
            </a:pPr>
            <a:r>
              <a:rPr sz="650" b="1" i="0" lang="de-DE">
                <a:solidFill>
                  <a:srgbClr val="6FB2E8"/>
                </a:solidFill>
                <a:latin typeface="Segoe UI"/>
              </a:rPr>
              <a:t>Sprache</a:t>
            </a:r>
          </a:p>
        </p:txBody>
      </p:sp>
      <p:sp>
        <p:nvSpPr>
          <p:cNvPr id="22" name="TextBox 21"/>
          <p:cNvSpPr txBox="1"/>
          <p:nvPr/>
        </p:nvSpPr>
        <p:spPr>
          <a:xfrm>
            <a:off x="4925568" y="2834640"/>
            <a:ext cx="1767840" cy="182880"/>
          </a:xfrm>
          <a:prstGeom prst="rect">
            <a:avLst/>
          </a:prstGeom>
          <a:noFill/>
        </p:spPr>
        <p:txBody>
          <a:bodyPr wrap="square" lIns="0" rIns="0" tIns="0" bIns="0" anchor="t">
            <a:spAutoFit/>
          </a:bodyPr>
          <a:lstStyle/>
          <a:p>
            <a:pPr algn="l">
              <a:lnSpc>
                <a:spcPct val="100000"/>
              </a:lnSpc>
            </a:pPr>
            <a:r>
              <a:rPr sz="900" b="1" i="0" lang="de-DE">
                <a:solidFill>
                  <a:srgbClr val="FFFFFF"/>
                </a:solidFill>
                <a:latin typeface="Segoe UI"/>
              </a:rPr>
              <a:t>Deutsch</a:t>
            </a:r>
          </a:p>
        </p:txBody>
      </p:sp>
      <p:sp>
        <p:nvSpPr>
          <p:cNvPr id="23" name="Rounded Rectangle 22"/>
          <p:cNvSpPr/>
          <p:nvPr/>
        </p:nvSpPr>
        <p:spPr>
          <a:xfrm>
            <a:off x="3310128" y="3127248"/>
            <a:ext cx="914400" cy="219456"/>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3310128" y="3171139"/>
            <a:ext cx="914400" cy="146304"/>
          </a:xfrm>
          <a:prstGeom prst="rect">
            <a:avLst/>
          </a:prstGeom>
          <a:noFill/>
        </p:spPr>
        <p:txBody>
          <a:bodyPr wrap="square" lIns="0" rIns="0" tIns="0" bIns="0" anchor="t">
            <a:spAutoFit/>
          </a:bodyPr>
          <a:lstStyle/>
          <a:p>
            <a:pPr algn="ctr">
              <a:lnSpc>
                <a:spcPct val="100000"/>
              </a:lnSpc>
            </a:pPr>
            <a:r>
              <a:rPr sz="850" b="1" i="0" lang="de-DE">
                <a:solidFill>
                  <a:srgbClr val="FFFFFF"/>
                </a:solidFill>
                <a:latin typeface="Segoe UI"/>
              </a:rPr>
              <a:t>Saal A</a:t>
            </a:r>
          </a:p>
        </p:txBody>
      </p:sp>
      <p:sp>
        <p:nvSpPr>
          <p:cNvPr id="25" name="TextBox 24"/>
          <p:cNvSpPr txBox="1"/>
          <p:nvPr/>
        </p:nvSpPr>
        <p:spPr>
          <a:xfrm>
            <a:off x="786384" y="3364992"/>
            <a:ext cx="3291840" cy="164592"/>
          </a:xfrm>
          <a:prstGeom prst="rect">
            <a:avLst/>
          </a:prstGeom>
          <a:noFill/>
        </p:spPr>
        <p:txBody>
          <a:bodyPr wrap="square" lIns="0" rIns="0" tIns="0" bIns="0" anchor="t">
            <a:spAutoFit/>
          </a:bodyPr>
          <a:lstStyle/>
          <a:p>
            <a:pPr algn="l">
              <a:lnSpc>
                <a:spcPct val="100000"/>
              </a:lnSpc>
            </a:pPr>
            <a:r>
              <a:rPr sz="700" b="1" i="0" lang="de-DE">
                <a:solidFill>
                  <a:srgbClr val="6FB2E8"/>
                </a:solidFill>
                <a:latin typeface="Segoe UI"/>
              </a:rPr>
              <a:t>KOMMENDE VERANSTALTUNGEN</a:t>
            </a:r>
          </a:p>
        </p:txBody>
      </p:sp>
      <p:sp>
        <p:nvSpPr>
          <p:cNvPr id="26" name="Rounded Rectangle 25"/>
          <p:cNvSpPr/>
          <p:nvPr/>
        </p:nvSpPr>
        <p:spPr>
          <a:xfrm>
            <a:off x="786384" y="3584448"/>
            <a:ext cx="5961888" cy="310896"/>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786384" y="3584448"/>
            <a:ext cx="45720" cy="310896"/>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950976" y="3653028"/>
            <a:ext cx="640080" cy="164592"/>
          </a:xfrm>
          <a:prstGeom prst="rect">
            <a:avLst/>
          </a:prstGeom>
          <a:noFill/>
        </p:spPr>
        <p:txBody>
          <a:bodyPr wrap="square" lIns="0" rIns="0" tIns="0" bIns="0" anchor="t">
            <a:spAutoFit/>
          </a:bodyPr>
          <a:lstStyle/>
          <a:p>
            <a:pPr algn="l">
              <a:lnSpc>
                <a:spcPct val="100000"/>
              </a:lnSpc>
            </a:pPr>
            <a:r>
              <a:rPr sz="850" b="1" i="0" lang="de-DE">
                <a:solidFill>
                  <a:srgbClr val="C0392B"/>
                </a:solidFill>
                <a:latin typeface="Segoe UI"/>
              </a:rPr>
              <a:t>Abgesagt:</a:t>
            </a:r>
          </a:p>
        </p:txBody>
      </p:sp>
      <p:sp>
        <p:nvSpPr>
          <p:cNvPr id="29" name="TextBox 28"/>
          <p:cNvSpPr txBox="1"/>
          <p:nvPr/>
        </p:nvSpPr>
        <p:spPr>
          <a:xfrm>
            <a:off x="1591056" y="3653028"/>
            <a:ext cx="4389120" cy="164592"/>
          </a:xfrm>
          <a:prstGeom prst="rect">
            <a:avLst/>
          </a:prstGeom>
          <a:noFill/>
        </p:spPr>
        <p:txBody>
          <a:bodyPr wrap="square" lIns="0" rIns="0" tIns="0" bIns="0" anchor="t">
            <a:spAutoFit/>
          </a:bodyPr>
          <a:lstStyle/>
          <a:p>
            <a:pPr algn="l">
              <a:lnSpc>
                <a:spcPct val="100000"/>
              </a:lnSpc>
            </a:pPr>
            <a:r>
              <a:rPr sz="850" b="0" i="0" lang="de-DE">
                <a:solidFill>
                  <a:srgbClr val="8A9AA8"/>
                </a:solidFill>
                <a:latin typeface="Segoe UI"/>
              </a:rPr>
              <a:t>Eröffnungsvortrag: Die Zukunft des Lesens</a:t>
            </a:r>
          </a:p>
        </p:txBody>
      </p:sp>
      <p:sp>
        <p:nvSpPr>
          <p:cNvPr id="30" name="TextBox 29"/>
          <p:cNvSpPr txBox="1"/>
          <p:nvPr/>
        </p:nvSpPr>
        <p:spPr>
          <a:xfrm>
            <a:off x="6080760" y="3653028"/>
            <a:ext cx="640080" cy="164592"/>
          </a:xfrm>
          <a:prstGeom prst="rect">
            <a:avLst/>
          </a:prstGeom>
          <a:noFill/>
        </p:spPr>
        <p:txBody>
          <a:bodyPr wrap="square" lIns="0" rIns="0" tIns="0" bIns="0" anchor="t">
            <a:spAutoFit/>
          </a:bodyPr>
          <a:lstStyle/>
          <a:p>
            <a:pPr algn="r">
              <a:lnSpc>
                <a:spcPct val="100000"/>
              </a:lnSpc>
            </a:pPr>
            <a:r>
              <a:rPr sz="850" b="1" i="0" lang="de-DE">
                <a:solidFill>
                  <a:srgbClr val="8A9AA8"/>
                </a:solidFill>
                <a:latin typeface="Segoe UI"/>
              </a:rPr>
              <a:t>14:00</a:t>
            </a:r>
          </a:p>
        </p:txBody>
      </p:sp>
      <p:sp>
        <p:nvSpPr>
          <p:cNvPr id="31" name="Rounded Rectangle 30"/>
          <p:cNvSpPr/>
          <p:nvPr/>
        </p:nvSpPr>
        <p:spPr>
          <a:xfrm>
            <a:off x="786384" y="3968496"/>
            <a:ext cx="5961888" cy="310896"/>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786384" y="3968496"/>
            <a:ext cx="45720" cy="31089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950976" y="4037076"/>
            <a:ext cx="5029200" cy="164592"/>
          </a:xfrm>
          <a:prstGeom prst="rect">
            <a:avLst/>
          </a:prstGeom>
          <a:noFill/>
        </p:spPr>
        <p:txBody>
          <a:bodyPr wrap="square" lIns="0" rIns="0" tIns="0" bIns="0" anchor="t">
            <a:spAutoFit/>
          </a:bodyPr>
          <a:lstStyle/>
          <a:p>
            <a:pPr algn="l">
              <a:lnSpc>
                <a:spcPct val="100000"/>
              </a:lnSpc>
            </a:pPr>
            <a:r>
              <a:rPr sz="850" b="0" i="0" lang="de-DE">
                <a:solidFill>
                  <a:srgbClr val="D5E4F0"/>
                </a:solidFill>
                <a:latin typeface="Segoe UI"/>
              </a:rPr>
              <a:t>Schreibwerkstatt für Einsteiger</a:t>
            </a:r>
          </a:p>
        </p:txBody>
      </p:sp>
      <p:sp>
        <p:nvSpPr>
          <p:cNvPr id="34" name="TextBox 33"/>
          <p:cNvSpPr txBox="1"/>
          <p:nvPr/>
        </p:nvSpPr>
        <p:spPr>
          <a:xfrm>
            <a:off x="6080760" y="4037076"/>
            <a:ext cx="640080" cy="164592"/>
          </a:xfrm>
          <a:prstGeom prst="rect">
            <a:avLst/>
          </a:prstGeom>
          <a:noFill/>
        </p:spPr>
        <p:txBody>
          <a:bodyPr wrap="square" lIns="0" rIns="0" tIns="0" bIns="0" anchor="t">
            <a:spAutoFit/>
          </a:bodyPr>
          <a:lstStyle/>
          <a:p>
            <a:pPr algn="r">
              <a:lnSpc>
                <a:spcPct val="100000"/>
              </a:lnSpc>
            </a:pPr>
            <a:r>
              <a:rPr sz="850" b="1" i="0" lang="de-DE">
                <a:solidFill>
                  <a:srgbClr val="C25708"/>
                </a:solidFill>
                <a:latin typeface="Segoe UI"/>
              </a:rPr>
              <a:t>15:30</a:t>
            </a:r>
          </a:p>
        </p:txBody>
      </p:sp>
      <p:sp>
        <p:nvSpPr>
          <p:cNvPr id="35" name="TextBox 34"/>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Absage mit Ersatzprogramm</a:t>
            </a:r>
          </a:p>
        </p:txBody>
      </p:sp>
      <p:sp>
        <p:nvSpPr>
          <p:cNvPr id="36" name="TextBox 35"/>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Der Ersatz steht groß im Bild</a:t>
            </a:r>
          </a:p>
        </p:txBody>
      </p:sp>
      <p:sp>
        <p:nvSpPr>
          <p:cNvPr id="37" name="TextBox 36"/>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Laufen eine Absage und ihr Ersatz gleichzeitig, zeigt der Monitor den </a:t>
            </a:r>
            <a:r>
              <a:rPr sz="1000" b="1" i="0" lang="de-DE">
                <a:solidFill>
                  <a:srgbClr val="3B4A57"/>
                </a:solidFill>
                <a:latin typeface="Segoe UI"/>
              </a:rPr>
              <a:t>Ersatz</a:t>
            </a:r>
            <a:r>
              <a:rPr sz="1000" b="0" i="0" lang="de-DE">
                <a:solidFill>
                  <a:srgbClr val="3B4A57"/>
                </a:solidFill>
                <a:latin typeface="Segoe UI"/>
              </a:rPr>
              <a:t> mit „LIVE“.</a:t>
            </a:r>
          </a:p>
        </p:txBody>
      </p:sp>
      <p:sp>
        <p:nvSpPr>
          <p:cNvPr id="38" name="TextBox 37"/>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Die Absage bleibt sichtbar</a:t>
            </a:r>
          </a:p>
        </p:txBody>
      </p:sp>
      <p:sp>
        <p:nvSpPr>
          <p:cNvPr id="39" name="TextBox 38"/>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Sie rutscht als graue Zeile mit rotem „Abgesagt:“ an den </a:t>
            </a:r>
            <a:r>
              <a:rPr sz="1000" b="1" i="0" lang="de-DE">
                <a:solidFill>
                  <a:srgbClr val="3B4A57"/>
                </a:solidFill>
                <a:latin typeface="Segoe UI"/>
              </a:rPr>
              <a:t>Anfang der Liste</a:t>
            </a:r>
            <a:r>
              <a:rPr sz="1000" b="0" i="0" lang="de-DE">
                <a:solidFill>
                  <a:srgbClr val="3B4A57"/>
                </a:solidFill>
                <a:latin typeface="Segoe UI"/>
              </a:rPr>
              <a:t> – und verschwindet von selbst, wenn der Termin vorbei ist.</a:t>
            </a:r>
          </a:p>
        </p:txBody>
      </p:sp>
      <p:sp>
        <p:nvSpPr>
          <p:cNvPr id="40" name="TextBox 39"/>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Läuft nur Abgesagtes</a:t>
            </a:r>
          </a:p>
        </p:txBody>
      </p:sp>
      <p:sp>
        <p:nvSpPr>
          <p:cNvPr id="41" name="TextBox 40"/>
          <p:cNvSpPr txBox="1"/>
          <p:nvPr/>
        </p:nvSpPr>
        <p:spPr>
          <a:xfrm>
            <a:off x="7379208" y="3455161"/>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Dann steht ein abgesagter Punkt im Hauptbereich – mit rotem „Abgesagt“ statt „LIVE“.</a:t>
            </a:r>
          </a:p>
        </p:txBody>
      </p:sp>
      <p:sp>
        <p:nvSpPr>
          <p:cNvPr id="42" name="TextBox 41"/>
          <p:cNvSpPr txBox="1"/>
          <p:nvPr/>
        </p:nvSpPr>
        <p:spPr>
          <a:xfrm>
            <a:off x="7379208" y="3984498"/>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Ohne Neuladen</a:t>
            </a:r>
          </a:p>
        </p:txBody>
      </p:sp>
      <p:sp>
        <p:nvSpPr>
          <p:cNvPr id="43" name="TextBox 42"/>
          <p:cNvSpPr txBox="1"/>
          <p:nvPr/>
        </p:nvSpPr>
        <p:spPr>
          <a:xfrm>
            <a:off x="7379208" y="4204208"/>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Beginnt der Ersatz erst während der Anzeige, wechselt der Monitor zur vollen Minute von selbst – auch ohne Verbindung.</a:t>
            </a:r>
          </a:p>
        </p:txBody>
      </p:sp>
      <p:sp>
        <p:nvSpPr>
          <p:cNvPr id="44" name="Rectangle 43"/>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7" name="TextBox 46"/>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Info-Zeile zählt zu </a:t>
            </a:r>
            <a:r>
              <a:rPr sz="1000" b="0" i="0" lang="de-DE">
                <a:solidFill>
                  <a:srgbClr val="2B3844"/>
                </a:solidFill>
                <a:latin typeface="Consolas"/>
              </a:rPr>
              <a:t>count</a:t>
            </a:r>
            <a:r>
              <a:rPr sz="1000" b="0" i="0" lang="de-DE">
                <a:solidFill>
                  <a:srgbClr val="2B3844"/>
                </a:solidFill>
                <a:latin typeface="Segoe UI"/>
              </a:rPr>
              <a:t>: Bei </a:t>
            </a:r>
            <a:r>
              <a:rPr sz="1000" b="0" i="0" lang="de-DE">
                <a:solidFill>
                  <a:srgbClr val="2B3844"/>
                </a:solidFill>
                <a:latin typeface="Consolas"/>
              </a:rPr>
              <a:t>count="2"</a:t>
            </a:r>
            <a:r>
              <a:rPr sz="1000" b="0" i="0" lang="de-DE">
                <a:solidFill>
                  <a:srgbClr val="2B3844"/>
                </a:solidFill>
                <a:latin typeface="Segoe UI"/>
              </a:rPr>
              <a:t> steht neben ihr noch ein kommender Punkt. Beim geteilten Bildschirm gilt die Regel je Kachel.</a:t>
            </a:r>
          </a:p>
        </p:txBody>
      </p:sp>
      <p:sp>
        <p:nvSpPr>
          <p:cNvPr id="48" name="Rectangle 4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Der Raummonitor</a:t>
            </a:r>
          </a:p>
        </p:txBody>
      </p:sp>
      <p:sp>
        <p:nvSpPr>
          <p:cNvPr id="50" name="TextBox 4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 / 22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2</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Der Monitor-Hub</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Eine Seite für alle Anzeigegeräte: antippen statt Adressen abtippen.</a:t>
            </a:r>
          </a:p>
        </p:txBody>
      </p:sp>
      <p:sp>
        <p:nvSpPr>
          <p:cNvPr id="9" name="Rectangle 8"/>
          <p:cNvSpPr/>
          <p:nvPr/>
        </p:nvSpPr>
        <p:spPr>
          <a:xfrm>
            <a:off x="7434072" y="1783080"/>
            <a:ext cx="32004" cy="124358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Das Prinzip</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Standorte hinterlegen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Am Gerät bedienen</a:t>
            </a:r>
          </a:p>
        </p:txBody>
      </p:sp>
      <p:sp>
        <p:nvSpPr>
          <p:cNvPr id="19" name="Rectangle 18"/>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2 · Der Monitor-Hub</a:t>
            </a:r>
          </a:p>
        </p:txBody>
      </p:sp>
      <p:sp>
        <p:nvSpPr>
          <p:cNvPr id="21" name="TextBox 2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11 / 22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Monitor-Hub: das Prinzip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62225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622259"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1</a:t>
            </a:r>
          </a:p>
        </p:txBody>
      </p:sp>
      <p:sp>
        <p:nvSpPr>
          <p:cNvPr id="10" name="TextBox 9"/>
          <p:cNvSpPr txBox="1"/>
          <p:nvPr/>
        </p:nvSpPr>
        <p:spPr>
          <a:xfrm>
            <a:off x="713232"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Sie hinterlegen die Anzeigen</a:t>
            </a:r>
          </a:p>
        </p:txBody>
      </p:sp>
      <p:sp>
        <p:nvSpPr>
          <p:cNvPr id="11" name="TextBox 10"/>
          <p:cNvSpPr txBox="1"/>
          <p:nvPr/>
        </p:nvSpPr>
        <p:spPr>
          <a:xfrm>
            <a:off x="713232"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Einmalig in den Einstellungen: welcher Standort hat welchen Ticker und welche Raummonitore.</a:t>
            </a:r>
          </a:p>
        </p:txBody>
      </p:sp>
      <p:sp>
        <p:nvSpPr>
          <p:cNvPr id="12" name="Right Arrow 11"/>
          <p:cNvSpPr/>
          <p:nvPr/>
        </p:nvSpPr>
        <p:spPr>
          <a:xfrm>
            <a:off x="312564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3427399"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3427399"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4482731"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4482731"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2</a:t>
            </a:r>
          </a:p>
        </p:txBody>
      </p:sp>
      <p:sp>
        <p:nvSpPr>
          <p:cNvPr id="17" name="TextBox 16"/>
          <p:cNvSpPr txBox="1"/>
          <p:nvPr/>
        </p:nvSpPr>
        <p:spPr>
          <a:xfrm>
            <a:off x="3573703"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Der Hub zeigt Kacheln</a:t>
            </a:r>
          </a:p>
        </p:txBody>
      </p:sp>
      <p:sp>
        <p:nvSpPr>
          <p:cNvPr id="18" name="TextBox 17"/>
          <p:cNvSpPr txBox="1"/>
          <p:nvPr/>
        </p:nvSpPr>
        <p:spPr>
          <a:xfrm>
            <a:off x="3573703"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Auf einer einzigen Seite erscheinen alle Standorte, nach der Auswahl deren Anzeigen.</a:t>
            </a:r>
          </a:p>
        </p:txBody>
      </p:sp>
      <p:sp>
        <p:nvSpPr>
          <p:cNvPr id="19" name="Right Arrow 18"/>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287871"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6287871"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7343203"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3203"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3</a:t>
            </a:r>
          </a:p>
        </p:txBody>
      </p:sp>
      <p:sp>
        <p:nvSpPr>
          <p:cNvPr id="24" name="TextBox 23"/>
          <p:cNvSpPr txBox="1"/>
          <p:nvPr/>
        </p:nvSpPr>
        <p:spPr>
          <a:xfrm>
            <a:off x="6434175"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Antippen genügt</a:t>
            </a:r>
          </a:p>
        </p:txBody>
      </p:sp>
      <p:sp>
        <p:nvSpPr>
          <p:cNvPr id="25" name="TextBox 24"/>
          <p:cNvSpPr txBox="1"/>
          <p:nvPr/>
        </p:nvSpPr>
        <p:spPr>
          <a:xfrm>
            <a:off x="6434175"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Wer den Bildschirm aufstellt, wählt vor Ort die passende Kachel – kein Abtippen langer Adressen.</a:t>
            </a:r>
          </a:p>
        </p:txBody>
      </p:sp>
      <p:sp>
        <p:nvSpPr>
          <p:cNvPr id="26" name="Right Arrow 25"/>
          <p:cNvSpPr/>
          <p:nvPr/>
        </p:nvSpPr>
        <p:spPr>
          <a:xfrm>
            <a:off x="8846591"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9148343"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9148343"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1020367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203675"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4</a:t>
            </a:r>
          </a:p>
        </p:txBody>
      </p:sp>
      <p:sp>
        <p:nvSpPr>
          <p:cNvPr id="31" name="TextBox 30"/>
          <p:cNvSpPr txBox="1"/>
          <p:nvPr/>
        </p:nvSpPr>
        <p:spPr>
          <a:xfrm>
            <a:off x="9294647"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Der Bildschirm merkt es sich</a:t>
            </a:r>
          </a:p>
        </p:txBody>
      </p:sp>
      <p:sp>
        <p:nvSpPr>
          <p:cNvPr id="32" name="TextBox 31"/>
          <p:cNvSpPr txBox="1"/>
          <p:nvPr/>
        </p:nvSpPr>
        <p:spPr>
          <a:xfrm>
            <a:off x="9294647"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„Als Standard festlegen“ – beim nächsten Einschalten startet die Anzeige nach einem kurzen, abbrechbaren Countdown von selbst.</a:t>
            </a:r>
          </a:p>
        </p:txBody>
      </p:sp>
      <p:sp>
        <p:nvSpPr>
          <p:cNvPr id="33" name="TextBox 32"/>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de-DE">
                <a:solidFill>
                  <a:srgbClr val="6B7A88"/>
                </a:solidFill>
                <a:latin typeface="Segoe UI"/>
              </a:rPr>
              <a:t>Der Hub ersetzt keine der Anzeigen. Er ist die Auswahlseite davor – für den Aufbautag mit vielen Bildschirmen ebenso wie für ein rollbares Display, das im Lauf des Tages einem anderen Raum zugeordnet wird.</a:t>
            </a:r>
          </a:p>
        </p:txBody>
      </p:sp>
      <p:sp>
        <p:nvSpPr>
          <p:cNvPr id="34" name="Rectangle 33"/>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7" name="TextBox 36"/>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Hub zeigt selbst keine Programmdaten. Er ist reine Navigation und braucht deshalb auch keine Angaben am Baustein.</a:t>
            </a:r>
          </a:p>
        </p:txBody>
      </p:sp>
      <p:sp>
        <p:nvSpPr>
          <p:cNvPr id="38" name="Rectangle 3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Der Monitor-Hub</a:t>
            </a:r>
          </a:p>
        </p:txBody>
      </p:sp>
      <p:sp>
        <p:nvSpPr>
          <p:cNvPr id="40" name="TextBox 3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 / 22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Standorte hinterlegen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Legen Sie zuerst die Seiten für Ticker und Raummonitore an und notieren Sie deren Adressen.</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947418"/>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Consolas"/>
              </a:rPr>
              <a:t>Veranstaltungen → Einstellungen → Live-Ticker &amp; Monitor</a:t>
            </a:r>
            <a:r>
              <a:rPr sz="1150" b="0" i="0" lang="de-DE">
                <a:solidFill>
                  <a:srgbClr val="25333F"/>
                </a:solidFill>
                <a:latin typeface="Segoe UI"/>
              </a:rPr>
              <a:t> öffnen und das Feld </a:t>
            </a:r>
            <a:r>
              <a:rPr sz="1150" b="1" i="0" lang="de-DE">
                <a:solidFill>
                  <a:srgbClr val="25333F"/>
                </a:solidFill>
                <a:latin typeface="Segoe UI"/>
              </a:rPr>
              <a:t>Hub-Standorte</a:t>
            </a:r>
            <a:r>
              <a:rPr sz="1150" b="0" i="0" lang="de-DE">
                <a:solidFill>
                  <a:srgbClr val="25333F"/>
                </a:solidFill>
                <a:latin typeface="Segoe UI"/>
              </a:rPr>
              <a:t> suchen.</a:t>
            </a:r>
          </a:p>
        </p:txBody>
      </p:sp>
      <p:sp>
        <p:nvSpPr>
          <p:cNvPr id="12" name="Oval 11"/>
          <p:cNvSpPr/>
          <p:nvPr/>
        </p:nvSpPr>
        <p:spPr>
          <a:xfrm>
            <a:off x="566928" y="25506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59181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4" name="TextBox 13"/>
          <p:cNvSpPr txBox="1"/>
          <p:nvPr/>
        </p:nvSpPr>
        <p:spPr>
          <a:xfrm>
            <a:off x="950976" y="2541524"/>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Je Standort </a:t>
            </a:r>
            <a:r>
              <a:rPr sz="1150" b="1" i="0" lang="de-DE">
                <a:solidFill>
                  <a:srgbClr val="25333F"/>
                </a:solidFill>
                <a:latin typeface="Segoe UI"/>
              </a:rPr>
              <a:t>eine Zeile</a:t>
            </a:r>
            <a:r>
              <a:rPr sz="1150" b="0" i="0" lang="de-DE">
                <a:solidFill>
                  <a:srgbClr val="25333F"/>
                </a:solidFill>
                <a:latin typeface="Segoe UI"/>
              </a:rPr>
              <a:t>: Name, Ticker-Adresse, Monitore als </a:t>
            </a:r>
            <a:r>
              <a:rPr sz="1150" b="0" i="0" lang="de-DE">
                <a:solidFill>
                  <a:srgbClr val="25333F"/>
                </a:solidFill>
                <a:latin typeface="Consolas"/>
              </a:rPr>
              <a:t>Name=Adresse</a:t>
            </a:r>
            <a:r>
              <a:rPr sz="1150" b="0" i="0" lang="de-DE">
                <a:solidFill>
                  <a:srgbClr val="25333F"/>
                </a:solidFill>
                <a:latin typeface="Segoe UI"/>
              </a:rPr>
              <a:t>.</a:t>
            </a:r>
          </a:p>
        </p:txBody>
      </p:sp>
      <p:sp>
        <p:nvSpPr>
          <p:cNvPr id="15" name="TextBox 14"/>
          <p:cNvSpPr txBox="1"/>
          <p:nvPr/>
        </p:nvSpPr>
        <p:spPr>
          <a:xfrm>
            <a:off x="950976" y="2943606"/>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Teile trennt ein senkrechter Strich, mehrere Monitore ein Komma. Ohne Namen heißen die Kacheln „Monitor 1“, „Monitor 2“.</a:t>
            </a:r>
          </a:p>
        </p:txBody>
      </p:sp>
      <p:sp>
        <p:nvSpPr>
          <p:cNvPr id="16" name="Oval 15"/>
          <p:cNvSpPr/>
          <p:nvPr/>
        </p:nvSpPr>
        <p:spPr>
          <a:xfrm>
            <a:off x="566928" y="348005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52120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470910"/>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Speichern.</a:t>
            </a:r>
          </a:p>
        </p:txBody>
      </p:sp>
      <p:sp>
        <p:nvSpPr>
          <p:cNvPr id="19" name="Oval 18"/>
          <p:cNvSpPr/>
          <p:nvPr/>
        </p:nvSpPr>
        <p:spPr>
          <a:xfrm>
            <a:off x="566928" y="389597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393712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1" name="TextBox 20"/>
          <p:cNvSpPr txBox="1"/>
          <p:nvPr/>
        </p:nvSpPr>
        <p:spPr>
          <a:xfrm>
            <a:off x="950976" y="3886834"/>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Eine neue, </a:t>
            </a:r>
            <a:r>
              <a:rPr sz="1150" b="1" i="0" lang="de-DE">
                <a:solidFill>
                  <a:srgbClr val="25333F"/>
                </a:solidFill>
                <a:latin typeface="Segoe UI"/>
              </a:rPr>
              <a:t>nicht verlinkte</a:t>
            </a:r>
            <a:r>
              <a:rPr sz="1150" b="0" i="0" lang="de-DE">
                <a:solidFill>
                  <a:srgbClr val="25333F"/>
                </a:solidFill>
                <a:latin typeface="Segoe UI"/>
              </a:rPr>
              <a:t> Seite anlegen, z. B. </a:t>
            </a:r>
            <a:r>
              <a:rPr sz="1150" b="0" i="0" lang="de-DE">
                <a:solidFill>
                  <a:srgbClr val="25333F"/>
                </a:solidFill>
                <a:latin typeface="Consolas"/>
              </a:rPr>
              <a:t>/anzeigen/</a:t>
            </a:r>
            <a:r>
              <a:rPr sz="1150" b="0" i="0" lang="de-DE">
                <a:solidFill>
                  <a:srgbClr val="25333F"/>
                </a:solidFill>
                <a:latin typeface="Segoe UI"/>
              </a:rPr>
              <a:t>, und dort </a:t>
            </a:r>
            <a:r>
              <a:rPr sz="1150" b="0" i="0" lang="de-DE">
                <a:solidFill>
                  <a:srgbClr val="25333F"/>
                </a:solidFill>
                <a:latin typeface="Consolas"/>
              </a:rPr>
              <a:t>[event_monitor_hub]</a:t>
            </a:r>
            <a:r>
              <a:rPr sz="1150" b="0" i="0" lang="de-DE">
                <a:solidFill>
                  <a:srgbClr val="25333F"/>
                </a:solidFill>
                <a:latin typeface="Segoe UI"/>
              </a:rPr>
              <a:t> einfügen.</a:t>
            </a:r>
          </a:p>
        </p:txBody>
      </p:sp>
      <p:sp>
        <p:nvSpPr>
          <p:cNvPr id="22" name="TextBox 21"/>
          <p:cNvSpPr txBox="1"/>
          <p:nvPr/>
        </p:nvSpPr>
        <p:spPr>
          <a:xfrm>
            <a:off x="950976" y="4288916"/>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Der Hub braucht keine weiteren Angaben – er liest alles aus den Einstellungen.</a:t>
            </a:r>
          </a:p>
        </p:txBody>
      </p:sp>
      <p:sp>
        <p:nvSpPr>
          <p:cNvPr id="23" name="Oval 22"/>
          <p:cNvSpPr/>
          <p:nvPr/>
        </p:nvSpPr>
        <p:spPr>
          <a:xfrm>
            <a:off x="566928" y="482536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486651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6</a:t>
            </a:r>
          </a:p>
        </p:txBody>
      </p:sp>
      <p:sp>
        <p:nvSpPr>
          <p:cNvPr id="25" name="TextBox 24"/>
          <p:cNvSpPr txBox="1"/>
          <p:nvPr/>
        </p:nvSpPr>
        <p:spPr>
          <a:xfrm>
            <a:off x="950976" y="4816221"/>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Diese eine Adresse bekommt jedes Bildschirm-Gerät als Startseite.</a:t>
            </a:r>
          </a:p>
        </p:txBody>
      </p:sp>
      <p:sp>
        <p:nvSpPr>
          <p:cNvPr id="26" name="Rectangle 25"/>
          <p:cNvSpPr/>
          <p:nvPr/>
        </p:nvSpPr>
        <p:spPr>
          <a:xfrm>
            <a:off x="5315407" y="1371600"/>
            <a:ext cx="630936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315407" y="1371600"/>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06847" y="1412748"/>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 Kongress</a:t>
            </a:r>
          </a:p>
        </p:txBody>
      </p:sp>
      <p:sp>
        <p:nvSpPr>
          <p:cNvPr id="29" name="Rectangle 28"/>
          <p:cNvSpPr/>
          <p:nvPr/>
        </p:nvSpPr>
        <p:spPr>
          <a:xfrm>
            <a:off x="5315407" y="1591056"/>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61711" y="169621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1" name="Rectangle 30"/>
          <p:cNvSpPr/>
          <p:nvPr/>
        </p:nvSpPr>
        <p:spPr>
          <a:xfrm>
            <a:off x="5315407" y="1892808"/>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61711" y="1933956"/>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Veranstaltungen</a:t>
            </a:r>
          </a:p>
        </p:txBody>
      </p:sp>
      <p:sp>
        <p:nvSpPr>
          <p:cNvPr id="33" name="Rectangle 32"/>
          <p:cNvSpPr/>
          <p:nvPr/>
        </p:nvSpPr>
        <p:spPr>
          <a:xfrm>
            <a:off x="5315407" y="2130552"/>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589727" y="217170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5" name="TextBox 34"/>
          <p:cNvSpPr txBox="1"/>
          <p:nvPr/>
        </p:nvSpPr>
        <p:spPr>
          <a:xfrm>
            <a:off x="5589727" y="235458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Alle Veranstaltungen</a:t>
            </a:r>
          </a:p>
        </p:txBody>
      </p:sp>
      <p:sp>
        <p:nvSpPr>
          <p:cNvPr id="36" name="TextBox 35"/>
          <p:cNvSpPr txBox="1"/>
          <p:nvPr/>
        </p:nvSpPr>
        <p:spPr>
          <a:xfrm>
            <a:off x="5589727" y="253746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Erstellen</a:t>
            </a:r>
          </a:p>
        </p:txBody>
      </p:sp>
      <p:sp>
        <p:nvSpPr>
          <p:cNvPr id="37" name="TextBox 36"/>
          <p:cNvSpPr txBox="1"/>
          <p:nvPr/>
        </p:nvSpPr>
        <p:spPr>
          <a:xfrm>
            <a:off x="5589727" y="272034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Sprecher</a:t>
            </a:r>
          </a:p>
        </p:txBody>
      </p:sp>
      <p:sp>
        <p:nvSpPr>
          <p:cNvPr id="38" name="TextBox 37"/>
          <p:cNvSpPr txBox="1"/>
          <p:nvPr/>
        </p:nvSpPr>
        <p:spPr>
          <a:xfrm>
            <a:off x="5589727" y="290322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9" name="TextBox 38"/>
          <p:cNvSpPr txBox="1"/>
          <p:nvPr/>
        </p:nvSpPr>
        <p:spPr>
          <a:xfrm>
            <a:off x="5589727" y="308610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Orte</a:t>
            </a:r>
          </a:p>
        </p:txBody>
      </p:sp>
      <p:sp>
        <p:nvSpPr>
          <p:cNvPr id="40" name="TextBox 39"/>
          <p:cNvSpPr txBox="1"/>
          <p:nvPr/>
        </p:nvSpPr>
        <p:spPr>
          <a:xfrm>
            <a:off x="5589727" y="326898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Rollen</a:t>
            </a:r>
          </a:p>
        </p:txBody>
      </p:sp>
      <p:sp>
        <p:nvSpPr>
          <p:cNvPr id="41" name="TextBox 40"/>
          <p:cNvSpPr txBox="1"/>
          <p:nvPr/>
        </p:nvSpPr>
        <p:spPr>
          <a:xfrm>
            <a:off x="5589727" y="345186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Master Editor</a:t>
            </a:r>
          </a:p>
        </p:txBody>
      </p:sp>
      <p:sp>
        <p:nvSpPr>
          <p:cNvPr id="42" name="TextBox 41"/>
          <p:cNvSpPr txBox="1"/>
          <p:nvPr/>
        </p:nvSpPr>
        <p:spPr>
          <a:xfrm>
            <a:off x="5589727" y="363474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43" name="TextBox 42"/>
          <p:cNvSpPr txBox="1"/>
          <p:nvPr/>
        </p:nvSpPr>
        <p:spPr>
          <a:xfrm>
            <a:off x="5589727" y="3817620"/>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44" name="TextBox 43"/>
          <p:cNvSpPr txBox="1"/>
          <p:nvPr/>
        </p:nvSpPr>
        <p:spPr>
          <a:xfrm>
            <a:off x="5589727" y="4000500"/>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5" name="TextBox 44"/>
          <p:cNvSpPr txBox="1"/>
          <p:nvPr/>
        </p:nvSpPr>
        <p:spPr>
          <a:xfrm>
            <a:off x="5461711" y="425653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6" name="Rectangle 45"/>
          <p:cNvSpPr/>
          <p:nvPr/>
        </p:nvSpPr>
        <p:spPr>
          <a:xfrm>
            <a:off x="6997903" y="1719072"/>
            <a:ext cx="60412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6997903" y="1796795"/>
            <a:ext cx="60412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Optionen</a:t>
            </a:r>
          </a:p>
        </p:txBody>
      </p:sp>
      <p:sp>
        <p:nvSpPr>
          <p:cNvPr id="48" name="Rectangle 47"/>
          <p:cNvSpPr/>
          <p:nvPr/>
        </p:nvSpPr>
        <p:spPr>
          <a:xfrm>
            <a:off x="7638606" y="1719072"/>
            <a:ext cx="5212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638606" y="1796795"/>
            <a:ext cx="5212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Texte &amp; Labels</a:t>
            </a:r>
          </a:p>
        </p:txBody>
      </p:sp>
      <p:sp>
        <p:nvSpPr>
          <p:cNvPr id="50" name="Rectangle 49"/>
          <p:cNvSpPr/>
          <p:nvPr/>
        </p:nvSpPr>
        <p:spPr>
          <a:xfrm>
            <a:off x="8196390" y="1719072"/>
            <a:ext cx="5212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8196390" y="1796795"/>
            <a:ext cx="5212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52" name="Rectangle 51"/>
          <p:cNvSpPr/>
          <p:nvPr/>
        </p:nvSpPr>
        <p:spPr>
          <a:xfrm>
            <a:off x="8754174" y="1719072"/>
            <a:ext cx="714686"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8754174" y="1719072"/>
            <a:ext cx="714686"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8754174" y="1796795"/>
            <a:ext cx="714686"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Live-Ticker &amp; Monitor</a:t>
            </a:r>
          </a:p>
        </p:txBody>
      </p:sp>
      <p:sp>
        <p:nvSpPr>
          <p:cNvPr id="55" name="Rectangle 54"/>
          <p:cNvSpPr/>
          <p:nvPr/>
        </p:nvSpPr>
        <p:spPr>
          <a:xfrm>
            <a:off x="9505437" y="1719072"/>
            <a:ext cx="68704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9505437" y="1796795"/>
            <a:ext cx="68704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57" name="Rectangle 56"/>
          <p:cNvSpPr/>
          <p:nvPr/>
        </p:nvSpPr>
        <p:spPr>
          <a:xfrm>
            <a:off x="10229060" y="1719072"/>
            <a:ext cx="21717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229060" y="1796795"/>
            <a:ext cx="21717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59" name="Rectangle 58"/>
          <p:cNvSpPr/>
          <p:nvPr/>
        </p:nvSpPr>
        <p:spPr>
          <a:xfrm>
            <a:off x="10482806" y="1719072"/>
            <a:ext cx="65940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0482806" y="1796795"/>
            <a:ext cx="65940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Shortcode-Generator</a:t>
            </a:r>
          </a:p>
        </p:txBody>
      </p:sp>
      <p:sp>
        <p:nvSpPr>
          <p:cNvPr id="61" name="Rectangle 60"/>
          <p:cNvSpPr/>
          <p:nvPr/>
        </p:nvSpPr>
        <p:spPr>
          <a:xfrm>
            <a:off x="11178789" y="1719072"/>
            <a:ext cx="24480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11178789" y="1796795"/>
            <a:ext cx="24480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a:t>
            </a:r>
          </a:p>
        </p:txBody>
      </p:sp>
      <p:sp>
        <p:nvSpPr>
          <p:cNvPr id="63" name="Rectangle 62"/>
          <p:cNvSpPr/>
          <p:nvPr/>
        </p:nvSpPr>
        <p:spPr>
          <a:xfrm>
            <a:off x="6997903" y="1993391"/>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97903" y="2139696"/>
            <a:ext cx="4425696" cy="21031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6997903" y="2139696"/>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6997903" y="2414015"/>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107631" y="2208276"/>
            <a:ext cx="420624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 Raummonitor &amp; Kiosk-Hub</a:t>
            </a:r>
          </a:p>
        </p:txBody>
      </p:sp>
      <p:sp>
        <p:nvSpPr>
          <p:cNvPr id="68" name="TextBox 67"/>
          <p:cNvSpPr txBox="1"/>
          <p:nvPr/>
        </p:nvSpPr>
        <p:spPr>
          <a:xfrm>
            <a:off x="7125919" y="2542032"/>
            <a:ext cx="2002536"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Monitor: Vorlade-Zeitfenster</a:t>
            </a:r>
          </a:p>
        </p:txBody>
      </p:sp>
      <p:sp>
        <p:nvSpPr>
          <p:cNvPr id="69" name="Rounded Rectangle 68"/>
          <p:cNvSpPr/>
          <p:nvPr/>
        </p:nvSpPr>
        <p:spPr>
          <a:xfrm>
            <a:off x="7125919" y="2752344"/>
            <a:ext cx="2002536"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217359" y="2802636"/>
            <a:ext cx="1618488"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336</a:t>
            </a:r>
          </a:p>
        </p:txBody>
      </p:sp>
      <p:sp>
        <p:nvSpPr>
          <p:cNvPr id="71" name="TextBox 70"/>
          <p:cNvSpPr txBox="1"/>
          <p:nvPr/>
        </p:nvSpPr>
        <p:spPr>
          <a:xfrm>
            <a:off x="9293047" y="2542032"/>
            <a:ext cx="2002536"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Monitor: Vorlade-Limit</a:t>
            </a:r>
          </a:p>
        </p:txBody>
      </p:sp>
      <p:sp>
        <p:nvSpPr>
          <p:cNvPr id="72" name="Rounded Rectangle 71"/>
          <p:cNvSpPr/>
          <p:nvPr/>
        </p:nvSpPr>
        <p:spPr>
          <a:xfrm>
            <a:off x="9293047" y="2752344"/>
            <a:ext cx="2002536"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9384487" y="2802636"/>
            <a:ext cx="1618488"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100</a:t>
            </a:r>
          </a:p>
        </p:txBody>
      </p:sp>
      <p:sp>
        <p:nvSpPr>
          <p:cNvPr id="74" name="TextBox 73"/>
          <p:cNvSpPr txBox="1"/>
          <p:nvPr/>
        </p:nvSpPr>
        <p:spPr>
          <a:xfrm>
            <a:off x="7125919" y="3145536"/>
            <a:ext cx="4169663"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Hub-Standorte</a:t>
            </a:r>
          </a:p>
        </p:txBody>
      </p:sp>
      <p:sp>
        <p:nvSpPr>
          <p:cNvPr id="75" name="Rectangle 74"/>
          <p:cNvSpPr/>
          <p:nvPr/>
        </p:nvSpPr>
        <p:spPr>
          <a:xfrm>
            <a:off x="7125919" y="3346703"/>
            <a:ext cx="4169663" cy="676656"/>
          </a:xfrm>
          <a:prstGeom prst="rect">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217359" y="3401568"/>
            <a:ext cx="3986783" cy="164592"/>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Consolas"/>
              </a:rPr>
              <a:t>Haupthalle | https://…/ticker | Saal A=https://…/saal-a,</a:t>
            </a:r>
          </a:p>
        </p:txBody>
      </p:sp>
      <p:sp>
        <p:nvSpPr>
          <p:cNvPr id="77" name="TextBox 76"/>
          <p:cNvSpPr txBox="1"/>
          <p:nvPr/>
        </p:nvSpPr>
        <p:spPr>
          <a:xfrm>
            <a:off x="7217359" y="3602735"/>
            <a:ext cx="3986783" cy="164592"/>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Consolas"/>
              </a:rPr>
              <a:t>            Raum 2=https://…/raum-2</a:t>
            </a:r>
          </a:p>
        </p:txBody>
      </p:sp>
      <p:sp>
        <p:nvSpPr>
          <p:cNvPr id="78" name="TextBox 77"/>
          <p:cNvSpPr txBox="1"/>
          <p:nvPr/>
        </p:nvSpPr>
        <p:spPr>
          <a:xfrm>
            <a:off x="7217359" y="3803904"/>
            <a:ext cx="3986783" cy="164592"/>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Consolas"/>
              </a:rPr>
              <a:t>Nebengebäude | https://…/ticker-neben | Foyer=https://…/foyer</a:t>
            </a:r>
          </a:p>
        </p:txBody>
      </p:sp>
      <p:sp>
        <p:nvSpPr>
          <p:cNvPr id="79" name="TextBox 78"/>
          <p:cNvSpPr txBox="1"/>
          <p:nvPr/>
        </p:nvSpPr>
        <p:spPr>
          <a:xfrm>
            <a:off x="7125919" y="4096511"/>
            <a:ext cx="4169663" cy="164592"/>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Standortname  |  Ticker-Adresse  |  Monitorname=Adresse, …</a:t>
            </a:r>
          </a:p>
        </p:txBody>
      </p:sp>
      <p:sp>
        <p:nvSpPr>
          <p:cNvPr id="80" name="Rounded Rectangle 79"/>
          <p:cNvSpPr/>
          <p:nvPr/>
        </p:nvSpPr>
        <p:spPr>
          <a:xfrm>
            <a:off x="7125919" y="4334256"/>
            <a:ext cx="1408176"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7125919" y="4384548"/>
            <a:ext cx="1408176"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Änderungen speichern</a:t>
            </a:r>
          </a:p>
        </p:txBody>
      </p:sp>
      <p:sp>
        <p:nvSpPr>
          <p:cNvPr id="82" name="Oval 81"/>
          <p:cNvSpPr/>
          <p:nvPr/>
        </p:nvSpPr>
        <p:spPr>
          <a:xfrm>
            <a:off x="11396167" y="27340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11396167" y="2793491"/>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4" name="Oval 83"/>
          <p:cNvSpPr/>
          <p:nvPr/>
        </p:nvSpPr>
        <p:spPr>
          <a:xfrm>
            <a:off x="11396167" y="35478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11396167" y="36073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6" name="Oval 85"/>
          <p:cNvSpPr/>
          <p:nvPr/>
        </p:nvSpPr>
        <p:spPr>
          <a:xfrm>
            <a:off x="8607247" y="43251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8607247" y="438454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88" name="Rectangle 8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Rectangle 8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1" name="TextBox 9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Prüfen Sie die Adressen einmal im Browser, bevor der Aufbautag beginnt. Zeigt der Hub keine Kacheln, fehlt in einer Zeile meist der Standortname oder die Ticker-Adresse.</a:t>
            </a:r>
          </a:p>
        </p:txBody>
      </p:sp>
      <p:sp>
        <p:nvSpPr>
          <p:cNvPr id="92" name="Rectangle 9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Der Monitor-Hub</a:t>
            </a:r>
          </a:p>
        </p:txBody>
      </p:sp>
      <p:sp>
        <p:nvSpPr>
          <p:cNvPr id="94" name="TextBox 9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 / 22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Den Hub am Gerät bedienen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Hub-Adresse aufrufen – es erscheinen die </a:t>
            </a:r>
            <a:r>
              <a:rPr sz="1150" b="1" i="0" lang="de-DE">
                <a:solidFill>
                  <a:srgbClr val="25333F"/>
                </a:solidFill>
                <a:latin typeface="Segoe UI"/>
              </a:rPr>
              <a:t>Standorte</a:t>
            </a:r>
            <a:r>
              <a:rPr sz="1150" b="0" i="0" lang="de-DE">
                <a:solidFill>
                  <a:srgbClr val="25333F"/>
                </a:solidFill>
                <a:latin typeface="Segoe UI"/>
              </a:rPr>
              <a:t> als Kacheln.</a:t>
            </a:r>
          </a:p>
        </p:txBody>
      </p:sp>
      <p:sp>
        <p:nvSpPr>
          <p:cNvPr id="9" name="TextBox 8"/>
          <p:cNvSpPr txBox="1"/>
          <p:nvPr/>
        </p:nvSpPr>
        <p:spPr>
          <a:xfrm>
            <a:off x="950976" y="1755394"/>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Gibt es nur einen Standort, überspringt der Hub diesen Schritt.</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137918"/>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Standort antippen. Jetzt erscheinen dessen </a:t>
            </a:r>
            <a:r>
              <a:rPr sz="1150" b="1" i="0" lang="de-DE">
                <a:solidFill>
                  <a:srgbClr val="25333F"/>
                </a:solidFill>
                <a:latin typeface="Segoe UI"/>
              </a:rPr>
              <a:t>Live-Ticker</a:t>
            </a:r>
            <a:r>
              <a:rPr sz="1150" b="0" i="0" lang="de-DE">
                <a:solidFill>
                  <a:srgbClr val="25333F"/>
                </a:solidFill>
                <a:latin typeface="Segoe UI"/>
              </a:rPr>
              <a:t> und alle </a:t>
            </a:r>
            <a:r>
              <a:rPr sz="1150" b="1" i="0" lang="de-DE">
                <a:solidFill>
                  <a:srgbClr val="25333F"/>
                </a:solidFill>
                <a:latin typeface="Segoe UI"/>
              </a:rPr>
              <a:t>Raummonitore</a:t>
            </a:r>
            <a:r>
              <a:rPr sz="1150" b="0" i="0" lang="de-DE">
                <a:solidFill>
                  <a:srgbClr val="25333F"/>
                </a:solidFill>
                <a:latin typeface="Segoe UI"/>
              </a:rPr>
              <a:t>.</a:t>
            </a:r>
          </a:p>
        </p:txBody>
      </p:sp>
      <p:sp>
        <p:nvSpPr>
          <p:cNvPr id="13" name="Oval 12"/>
          <p:cNvSpPr/>
          <p:nvPr/>
        </p:nvSpPr>
        <p:spPr>
          <a:xfrm>
            <a:off x="566928" y="27411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8231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732024"/>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gewünschte Anzeige antippen. Sie öffnet sich sofort.</a:t>
            </a:r>
          </a:p>
        </p:txBody>
      </p:sp>
      <p:sp>
        <p:nvSpPr>
          <p:cNvPr id="16" name="Oval 15"/>
          <p:cNvSpPr/>
          <p:nvPr/>
        </p:nvSpPr>
        <p:spPr>
          <a:xfrm>
            <a:off x="566928" y="333527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37642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326130"/>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„Als Standard festlegen“</a:t>
            </a:r>
            <a:r>
              <a:rPr sz="1150" b="0" i="0" lang="de-DE">
                <a:solidFill>
                  <a:srgbClr val="25333F"/>
                </a:solidFill>
                <a:latin typeface="Segoe UI"/>
              </a:rPr>
              <a:t> antippen, damit dieses Gerät die Anzeige künftig von selbst startet.</a:t>
            </a:r>
          </a:p>
        </p:txBody>
      </p:sp>
      <p:sp>
        <p:nvSpPr>
          <p:cNvPr id="19" name="TextBox 18"/>
          <p:cNvSpPr txBox="1"/>
          <p:nvPr/>
        </p:nvSpPr>
        <p:spPr>
          <a:xfrm>
            <a:off x="950976" y="3728211"/>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Beim nächsten Aufruf läuft ein kurzer Countdown, den man abbrechen kann.</a:t>
            </a:r>
          </a:p>
        </p:txBody>
      </p:sp>
      <p:sp>
        <p:nvSpPr>
          <p:cNvPr id="20" name="Oval 19"/>
          <p:cNvSpPr/>
          <p:nvPr/>
        </p:nvSpPr>
        <p:spPr>
          <a:xfrm>
            <a:off x="566928" y="426466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305808"/>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4255516"/>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Soll das Gerät später etwas anderes zeigen: </a:t>
            </a:r>
            <a:r>
              <a:rPr sz="1150" b="1" i="0" lang="de-DE">
                <a:solidFill>
                  <a:srgbClr val="25333F"/>
                </a:solidFill>
                <a:latin typeface="Segoe UI"/>
              </a:rPr>
              <a:t>„Standard zurücksetzen“</a:t>
            </a:r>
            <a:r>
              <a:rPr sz="1150" b="0" i="0" lang="de-DE">
                <a:solidFill>
                  <a:srgbClr val="25333F"/>
                </a:solidFill>
                <a:latin typeface="Segoe UI"/>
              </a:rPr>
              <a:t>.</a:t>
            </a:r>
          </a:p>
        </p:txBody>
      </p:sp>
      <p:sp>
        <p:nvSpPr>
          <p:cNvPr id="23" name="Rounded Rectangle 22"/>
          <p:cNvSpPr/>
          <p:nvPr/>
        </p:nvSpPr>
        <p:spPr>
          <a:xfrm>
            <a:off x="5223967" y="1353312"/>
            <a:ext cx="6400800" cy="310896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223967" y="1353312"/>
            <a:ext cx="640080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Oval 24"/>
          <p:cNvSpPr/>
          <p:nvPr/>
        </p:nvSpPr>
        <p:spPr>
          <a:xfrm>
            <a:off x="5351983"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Oval 25"/>
          <p:cNvSpPr/>
          <p:nvPr/>
        </p:nvSpPr>
        <p:spPr>
          <a:xfrm>
            <a:off x="5507431"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Oval 26"/>
          <p:cNvSpPr/>
          <p:nvPr/>
        </p:nvSpPr>
        <p:spPr>
          <a:xfrm>
            <a:off x="5662879"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ounded Rectangle 27"/>
          <p:cNvSpPr/>
          <p:nvPr/>
        </p:nvSpPr>
        <p:spPr>
          <a:xfrm>
            <a:off x="5882335" y="1421892"/>
            <a:ext cx="561441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982919" y="1444752"/>
            <a:ext cx="548640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https://mein-kongress.de/anzeigen</a:t>
            </a:r>
          </a:p>
        </p:txBody>
      </p:sp>
      <p:sp>
        <p:nvSpPr>
          <p:cNvPr id="30" name="TextBox 29"/>
          <p:cNvSpPr txBox="1"/>
          <p:nvPr/>
        </p:nvSpPr>
        <p:spPr>
          <a:xfrm>
            <a:off x="5425135" y="1828800"/>
            <a:ext cx="3657600" cy="219456"/>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Haupthalle</a:t>
            </a:r>
          </a:p>
        </p:txBody>
      </p:sp>
      <p:sp>
        <p:nvSpPr>
          <p:cNvPr id="31" name="TextBox 30"/>
          <p:cNvSpPr txBox="1"/>
          <p:nvPr/>
        </p:nvSpPr>
        <p:spPr>
          <a:xfrm>
            <a:off x="5425135" y="2066544"/>
            <a:ext cx="4572000" cy="164592"/>
          </a:xfrm>
          <a:prstGeom prst="rect">
            <a:avLst/>
          </a:prstGeom>
          <a:noFill/>
        </p:spPr>
        <p:txBody>
          <a:bodyPr wrap="square" lIns="0" rIns="0" tIns="0" bIns="0" anchor="t">
            <a:spAutoFit/>
          </a:bodyPr>
          <a:lstStyle/>
          <a:p>
            <a:pPr algn="l">
              <a:lnSpc>
                <a:spcPct val="100000"/>
              </a:lnSpc>
            </a:pPr>
            <a:r>
              <a:rPr sz="850" b="0" i="0" lang="de-DE">
                <a:solidFill>
                  <a:srgbClr val="6B7A88"/>
                </a:solidFill>
                <a:latin typeface="Segoe UI"/>
              </a:rPr>
              <a:t>Welche Anzeige soll dieser Bildschirm zeigen?</a:t>
            </a:r>
          </a:p>
        </p:txBody>
      </p:sp>
      <p:sp>
        <p:nvSpPr>
          <p:cNvPr id="32" name="Rounded Rectangle 31"/>
          <p:cNvSpPr/>
          <p:nvPr/>
        </p:nvSpPr>
        <p:spPr>
          <a:xfrm>
            <a:off x="5425135" y="2377440"/>
            <a:ext cx="1389888" cy="1005840"/>
          </a:xfrm>
          <a:prstGeom prst="roundRect">
            <a:avLst>
              <a:gd name="adj" fmla="val 6000"/>
            </a:avLst>
          </a:prstGeom>
          <a:solidFill>
            <a:srgbClr val="FFFFFF"/>
          </a:solidFill>
          <a:ln w="1778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425135" y="2377440"/>
            <a:ext cx="1389888" cy="5486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516575" y="2688336"/>
            <a:ext cx="1207008" cy="219456"/>
          </a:xfrm>
          <a:prstGeom prst="rect">
            <a:avLst/>
          </a:prstGeom>
          <a:noFill/>
        </p:spPr>
        <p:txBody>
          <a:bodyPr wrap="square" lIns="0" rIns="0" tIns="0" bIns="0" anchor="t">
            <a:spAutoFit/>
          </a:bodyPr>
          <a:lstStyle/>
          <a:p>
            <a:pPr algn="ctr">
              <a:lnSpc>
                <a:spcPct val="100000"/>
              </a:lnSpc>
            </a:pPr>
            <a:r>
              <a:rPr sz="1050" b="1" i="0" lang="de-DE">
                <a:solidFill>
                  <a:srgbClr val="0B3A5D"/>
                </a:solidFill>
                <a:latin typeface="Segoe UI"/>
              </a:rPr>
              <a:t>Live-Ticker</a:t>
            </a:r>
          </a:p>
        </p:txBody>
      </p:sp>
      <p:sp>
        <p:nvSpPr>
          <p:cNvPr id="35" name="TextBox 34"/>
          <p:cNvSpPr txBox="1"/>
          <p:nvPr/>
        </p:nvSpPr>
        <p:spPr>
          <a:xfrm>
            <a:off x="5516575" y="2962656"/>
            <a:ext cx="1207008" cy="164592"/>
          </a:xfrm>
          <a:prstGeom prst="rect">
            <a:avLst/>
          </a:prstGeom>
          <a:noFill/>
        </p:spPr>
        <p:txBody>
          <a:bodyPr wrap="square" lIns="0" rIns="0" tIns="0" bIns="0" anchor="t">
            <a:spAutoFit/>
          </a:bodyPr>
          <a:lstStyle/>
          <a:p>
            <a:pPr algn="ctr">
              <a:lnSpc>
                <a:spcPct val="100000"/>
              </a:lnSpc>
            </a:pPr>
            <a:r>
              <a:rPr sz="750" b="0" i="0" lang="de-DE">
                <a:solidFill>
                  <a:srgbClr val="6B7A88"/>
                </a:solidFill>
                <a:latin typeface="Segoe UI"/>
              </a:rPr>
              <a:t>alles im Haus</a:t>
            </a:r>
          </a:p>
        </p:txBody>
      </p:sp>
      <p:sp>
        <p:nvSpPr>
          <p:cNvPr id="36" name="Rounded Rectangle 35"/>
          <p:cNvSpPr/>
          <p:nvPr/>
        </p:nvSpPr>
        <p:spPr>
          <a:xfrm>
            <a:off x="6961327" y="2377440"/>
            <a:ext cx="1389888" cy="1005840"/>
          </a:xfrm>
          <a:prstGeom prst="roundRect">
            <a:avLst>
              <a:gd name="adj" fmla="val 6000"/>
            </a:avLst>
          </a:prstGeom>
          <a:solidFill>
            <a:srgbClr val="FFFFFF"/>
          </a:solidFill>
          <a:ln w="17780">
            <a:solidFill>
              <a:srgbClr val="0B3A5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6961327" y="2377440"/>
            <a:ext cx="1389888" cy="5486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7052767" y="2688336"/>
            <a:ext cx="1207008" cy="219456"/>
          </a:xfrm>
          <a:prstGeom prst="rect">
            <a:avLst/>
          </a:prstGeom>
          <a:noFill/>
        </p:spPr>
        <p:txBody>
          <a:bodyPr wrap="square" lIns="0" rIns="0" tIns="0" bIns="0" anchor="t">
            <a:spAutoFit/>
          </a:bodyPr>
          <a:lstStyle/>
          <a:p>
            <a:pPr algn="ctr">
              <a:lnSpc>
                <a:spcPct val="100000"/>
              </a:lnSpc>
            </a:pPr>
            <a:r>
              <a:rPr sz="1050" b="1" i="0" lang="de-DE">
                <a:solidFill>
                  <a:srgbClr val="0B3A5D"/>
                </a:solidFill>
                <a:latin typeface="Segoe UI"/>
              </a:rPr>
              <a:t>Saal A</a:t>
            </a:r>
          </a:p>
        </p:txBody>
      </p:sp>
      <p:sp>
        <p:nvSpPr>
          <p:cNvPr id="39" name="TextBox 38"/>
          <p:cNvSpPr txBox="1"/>
          <p:nvPr/>
        </p:nvSpPr>
        <p:spPr>
          <a:xfrm>
            <a:off x="7052767" y="2962656"/>
            <a:ext cx="1207008" cy="164592"/>
          </a:xfrm>
          <a:prstGeom prst="rect">
            <a:avLst/>
          </a:prstGeom>
          <a:noFill/>
        </p:spPr>
        <p:txBody>
          <a:bodyPr wrap="square" lIns="0" rIns="0" tIns="0" bIns="0" anchor="t">
            <a:spAutoFit/>
          </a:bodyPr>
          <a:lstStyle/>
          <a:p>
            <a:pPr algn="ctr">
              <a:lnSpc>
                <a:spcPct val="100000"/>
              </a:lnSpc>
            </a:pPr>
            <a:r>
              <a:rPr sz="750" b="0" i="0" lang="de-DE">
                <a:solidFill>
                  <a:srgbClr val="6B7A88"/>
                </a:solidFill>
                <a:latin typeface="Segoe UI"/>
              </a:rPr>
              <a:t>Raummonitor</a:t>
            </a:r>
          </a:p>
        </p:txBody>
      </p:sp>
      <p:sp>
        <p:nvSpPr>
          <p:cNvPr id="40" name="Rounded Rectangle 39"/>
          <p:cNvSpPr/>
          <p:nvPr/>
        </p:nvSpPr>
        <p:spPr>
          <a:xfrm>
            <a:off x="8497519" y="2377440"/>
            <a:ext cx="1389888" cy="1005840"/>
          </a:xfrm>
          <a:prstGeom prst="roundRect">
            <a:avLst>
              <a:gd name="adj" fmla="val 6000"/>
            </a:avLst>
          </a:prstGeom>
          <a:solidFill>
            <a:srgbClr val="FFFFFF"/>
          </a:solidFill>
          <a:ln w="17780">
            <a:solidFill>
              <a:srgbClr val="0B3A5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8497519" y="2377440"/>
            <a:ext cx="1389888" cy="5486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8588959" y="2688336"/>
            <a:ext cx="1207008" cy="219456"/>
          </a:xfrm>
          <a:prstGeom prst="rect">
            <a:avLst/>
          </a:prstGeom>
          <a:noFill/>
        </p:spPr>
        <p:txBody>
          <a:bodyPr wrap="square" lIns="0" rIns="0" tIns="0" bIns="0" anchor="t">
            <a:spAutoFit/>
          </a:bodyPr>
          <a:lstStyle/>
          <a:p>
            <a:pPr algn="ctr">
              <a:lnSpc>
                <a:spcPct val="100000"/>
              </a:lnSpc>
            </a:pPr>
            <a:r>
              <a:rPr sz="1050" b="1" i="0" lang="de-DE">
                <a:solidFill>
                  <a:srgbClr val="0B3A5D"/>
                </a:solidFill>
                <a:latin typeface="Segoe UI"/>
              </a:rPr>
              <a:t>Raum 2</a:t>
            </a:r>
          </a:p>
        </p:txBody>
      </p:sp>
      <p:sp>
        <p:nvSpPr>
          <p:cNvPr id="43" name="TextBox 42"/>
          <p:cNvSpPr txBox="1"/>
          <p:nvPr/>
        </p:nvSpPr>
        <p:spPr>
          <a:xfrm>
            <a:off x="8588959" y="2962656"/>
            <a:ext cx="1207008" cy="164592"/>
          </a:xfrm>
          <a:prstGeom prst="rect">
            <a:avLst/>
          </a:prstGeom>
          <a:noFill/>
        </p:spPr>
        <p:txBody>
          <a:bodyPr wrap="square" lIns="0" rIns="0" tIns="0" bIns="0" anchor="t">
            <a:spAutoFit/>
          </a:bodyPr>
          <a:lstStyle/>
          <a:p>
            <a:pPr algn="ctr">
              <a:lnSpc>
                <a:spcPct val="100000"/>
              </a:lnSpc>
            </a:pPr>
            <a:r>
              <a:rPr sz="750" b="0" i="0" lang="de-DE">
                <a:solidFill>
                  <a:srgbClr val="6B7A88"/>
                </a:solidFill>
                <a:latin typeface="Segoe UI"/>
              </a:rPr>
              <a:t>Raummonitor</a:t>
            </a:r>
          </a:p>
        </p:txBody>
      </p:sp>
      <p:sp>
        <p:nvSpPr>
          <p:cNvPr id="44" name="Rounded Rectangle 43"/>
          <p:cNvSpPr/>
          <p:nvPr/>
        </p:nvSpPr>
        <p:spPr>
          <a:xfrm>
            <a:off x="10033711" y="2377440"/>
            <a:ext cx="1389888" cy="1005840"/>
          </a:xfrm>
          <a:prstGeom prst="roundRect">
            <a:avLst>
              <a:gd name="adj" fmla="val 6000"/>
            </a:avLst>
          </a:prstGeom>
          <a:solidFill>
            <a:srgbClr val="FFFFFF"/>
          </a:solidFill>
          <a:ln w="17780">
            <a:solidFill>
              <a:srgbClr val="0B3A5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10033711" y="2377440"/>
            <a:ext cx="1389888" cy="5486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10125151" y="2688336"/>
            <a:ext cx="1207008" cy="219456"/>
          </a:xfrm>
          <a:prstGeom prst="rect">
            <a:avLst/>
          </a:prstGeom>
          <a:noFill/>
        </p:spPr>
        <p:txBody>
          <a:bodyPr wrap="square" lIns="0" rIns="0" tIns="0" bIns="0" anchor="t">
            <a:spAutoFit/>
          </a:bodyPr>
          <a:lstStyle/>
          <a:p>
            <a:pPr algn="ctr">
              <a:lnSpc>
                <a:spcPct val="100000"/>
              </a:lnSpc>
            </a:pPr>
            <a:r>
              <a:rPr sz="1050" b="1" i="0" lang="de-DE">
                <a:solidFill>
                  <a:srgbClr val="0B3A5D"/>
                </a:solidFill>
                <a:latin typeface="Segoe UI"/>
              </a:rPr>
              <a:t>Bühne</a:t>
            </a:r>
          </a:p>
        </p:txBody>
      </p:sp>
      <p:sp>
        <p:nvSpPr>
          <p:cNvPr id="47" name="TextBox 46"/>
          <p:cNvSpPr txBox="1"/>
          <p:nvPr/>
        </p:nvSpPr>
        <p:spPr>
          <a:xfrm>
            <a:off x="10125151" y="2962656"/>
            <a:ext cx="1207008" cy="164592"/>
          </a:xfrm>
          <a:prstGeom prst="rect">
            <a:avLst/>
          </a:prstGeom>
          <a:noFill/>
        </p:spPr>
        <p:txBody>
          <a:bodyPr wrap="square" lIns="0" rIns="0" tIns="0" bIns="0" anchor="t">
            <a:spAutoFit/>
          </a:bodyPr>
          <a:lstStyle/>
          <a:p>
            <a:pPr algn="ctr">
              <a:lnSpc>
                <a:spcPct val="100000"/>
              </a:lnSpc>
            </a:pPr>
            <a:r>
              <a:rPr sz="750" b="0" i="0" lang="de-DE">
                <a:solidFill>
                  <a:srgbClr val="6B7A88"/>
                </a:solidFill>
                <a:latin typeface="Segoe UI"/>
              </a:rPr>
              <a:t>Raummonitor</a:t>
            </a:r>
          </a:p>
        </p:txBody>
      </p:sp>
      <p:sp>
        <p:nvSpPr>
          <p:cNvPr id="48" name="Rounded Rectangle 47"/>
          <p:cNvSpPr/>
          <p:nvPr/>
        </p:nvSpPr>
        <p:spPr>
          <a:xfrm>
            <a:off x="5425135" y="3584448"/>
            <a:ext cx="1521561"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5425135" y="3634740"/>
            <a:ext cx="1521561"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Als Standard festlegen</a:t>
            </a:r>
          </a:p>
        </p:txBody>
      </p:sp>
      <p:sp>
        <p:nvSpPr>
          <p:cNvPr id="50" name="Rounded Rectangle 49"/>
          <p:cNvSpPr/>
          <p:nvPr/>
        </p:nvSpPr>
        <p:spPr>
          <a:xfrm>
            <a:off x="6997903" y="3584448"/>
            <a:ext cx="1464868"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997903" y="3634740"/>
            <a:ext cx="1464868"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Standard zurücksetzen</a:t>
            </a:r>
          </a:p>
        </p:txBody>
      </p:sp>
      <p:sp>
        <p:nvSpPr>
          <p:cNvPr id="52" name="TextBox 51"/>
          <p:cNvSpPr txBox="1"/>
          <p:nvPr/>
        </p:nvSpPr>
        <p:spPr>
          <a:xfrm>
            <a:off x="5425135" y="3986784"/>
            <a:ext cx="5998464" cy="164592"/>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Beim nächsten Aufruf startet die gemerkte Anzeige nach einem kurzen Countdown.</a:t>
            </a:r>
          </a:p>
        </p:txBody>
      </p:sp>
      <p:sp>
        <p:nvSpPr>
          <p:cNvPr id="53" name="Oval 52"/>
          <p:cNvSpPr/>
          <p:nvPr/>
        </p:nvSpPr>
        <p:spPr>
          <a:xfrm>
            <a:off x="5159959" y="17830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5159959" y="18425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55" name="Oval 54"/>
          <p:cNvSpPr/>
          <p:nvPr/>
        </p:nvSpPr>
        <p:spPr>
          <a:xfrm>
            <a:off x="5159959"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5159959" y="28026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57" name="Oval 56"/>
          <p:cNvSpPr/>
          <p:nvPr/>
        </p:nvSpPr>
        <p:spPr>
          <a:xfrm>
            <a:off x="5159959" y="35478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5159959" y="36073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59" name="Rectangle 5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2" name="TextBox 6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Merkfunktion gilt </a:t>
            </a:r>
            <a:r>
              <a:rPr sz="1000" b="1" i="0" lang="de-DE">
                <a:solidFill>
                  <a:srgbClr val="2B3844"/>
                </a:solidFill>
                <a:latin typeface="Segoe UI"/>
              </a:rPr>
              <a:t>je Gerät und je Browser</a:t>
            </a:r>
            <a:r>
              <a:rPr sz="1000" b="0" i="0" lang="de-DE">
                <a:solidFill>
                  <a:srgbClr val="2B3844"/>
                </a:solidFill>
                <a:latin typeface="Segoe UI"/>
              </a:rPr>
              <a:t> und liegt nur dort – nicht auf dem Server. Zwanzig Geräte merken sich zwanzig verschiedene Anzeigen: genau das ist der Sinn.</a:t>
            </a:r>
          </a:p>
        </p:txBody>
      </p:sp>
      <p:sp>
        <p:nvSpPr>
          <p:cNvPr id="63" name="Rectangle 6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Der Monitor-Hub</a:t>
            </a:r>
          </a:p>
        </p:txBody>
      </p:sp>
      <p:sp>
        <p:nvSpPr>
          <p:cNvPr id="65" name="TextBox 6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14 / 22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3</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Dauerbetrieb</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Einmal aufgebaut, tagelang ohne Eingriff – auch nach einem Stromausfall.</a:t>
            </a:r>
          </a:p>
        </p:txBody>
      </p:sp>
      <p:sp>
        <p:nvSpPr>
          <p:cNvPr id="9" name="Rectangle 8"/>
          <p:cNvSpPr/>
          <p:nvPr/>
        </p:nvSpPr>
        <p:spPr>
          <a:xfrm>
            <a:off x="7434072" y="1783080"/>
            <a:ext cx="32004" cy="162763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Autostart einrichten</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Warum es ohne Internet weiterläuft</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Checkliste vor dem Aufbau</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Wenn etwas nicht stimmt</a:t>
            </a:r>
          </a:p>
        </p:txBody>
      </p:sp>
      <p:sp>
        <p:nvSpPr>
          <p:cNvPr id="22" name="Rectangle 21"/>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3 · Dauerbetrieb</a:t>
            </a:r>
          </a:p>
        </p:txBody>
      </p:sp>
      <p:sp>
        <p:nvSpPr>
          <p:cNvPr id="24" name="TextBox 2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15 / 22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Nach einem Stromausfall von selbst wieder da</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62225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622259"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1</a:t>
            </a:r>
          </a:p>
        </p:txBody>
      </p:sp>
      <p:sp>
        <p:nvSpPr>
          <p:cNvPr id="10" name="TextBox 9"/>
          <p:cNvSpPr txBox="1"/>
          <p:nvPr/>
        </p:nvSpPr>
        <p:spPr>
          <a:xfrm>
            <a:off x="713232"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Das Gerät fährt hoch</a:t>
            </a:r>
          </a:p>
        </p:txBody>
      </p:sp>
      <p:sp>
        <p:nvSpPr>
          <p:cNvPr id="11" name="TextBox 10"/>
          <p:cNvSpPr txBox="1"/>
          <p:nvPr/>
        </p:nvSpPr>
        <p:spPr>
          <a:xfrm>
            <a:off x="713232"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Nach Stromausfall oder Neustart startet der Rechner hinter dem Bildschirm wieder.</a:t>
            </a:r>
          </a:p>
        </p:txBody>
      </p:sp>
      <p:sp>
        <p:nvSpPr>
          <p:cNvPr id="12" name="Right Arrow 11"/>
          <p:cNvSpPr/>
          <p:nvPr/>
        </p:nvSpPr>
        <p:spPr>
          <a:xfrm>
            <a:off x="312564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3427399"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3427399"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4482731"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4482731"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2</a:t>
            </a:r>
          </a:p>
        </p:txBody>
      </p:sp>
      <p:sp>
        <p:nvSpPr>
          <p:cNvPr id="17" name="TextBox 16"/>
          <p:cNvSpPr txBox="1"/>
          <p:nvPr/>
        </p:nvSpPr>
        <p:spPr>
          <a:xfrm>
            <a:off x="3573703"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Der Browser startet mit</a:t>
            </a:r>
          </a:p>
        </p:txBody>
      </p:sp>
      <p:sp>
        <p:nvSpPr>
          <p:cNvPr id="18" name="TextBox 17"/>
          <p:cNvSpPr txBox="1"/>
          <p:nvPr/>
        </p:nvSpPr>
        <p:spPr>
          <a:xfrm>
            <a:off x="3573703"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Ein Autostart-Eintrag öffnet die Hub-Seite im Vollbild – ohne dass jemand etwas anklickt.</a:t>
            </a:r>
          </a:p>
        </p:txBody>
      </p:sp>
      <p:sp>
        <p:nvSpPr>
          <p:cNvPr id="19" name="Right Arrow 18"/>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287871"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6287871"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7343203"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3203"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3</a:t>
            </a:r>
          </a:p>
        </p:txBody>
      </p:sp>
      <p:sp>
        <p:nvSpPr>
          <p:cNvPr id="24" name="TextBox 23"/>
          <p:cNvSpPr txBox="1"/>
          <p:nvPr/>
        </p:nvSpPr>
        <p:spPr>
          <a:xfrm>
            <a:off x="6434175"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Der Hub erinnert sich</a:t>
            </a:r>
          </a:p>
        </p:txBody>
      </p:sp>
      <p:sp>
        <p:nvSpPr>
          <p:cNvPr id="25" name="TextBox 24"/>
          <p:cNvSpPr txBox="1"/>
          <p:nvPr/>
        </p:nvSpPr>
        <p:spPr>
          <a:xfrm>
            <a:off x="6434175"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Über </a:t>
            </a:r>
            <a:r>
              <a:rPr sz="950" b="1" i="0" lang="de-DE">
                <a:solidFill>
                  <a:srgbClr val="3B4A57"/>
                </a:solidFill>
                <a:latin typeface="Segoe UI"/>
              </a:rPr>
              <a:t>„Als Standard festlegen“</a:t>
            </a:r>
            <a:r>
              <a:rPr sz="950" b="0" i="0" lang="de-DE">
                <a:solidFill>
                  <a:srgbClr val="3B4A57"/>
                </a:solidFill>
                <a:latin typeface="Segoe UI"/>
              </a:rPr>
              <a:t> kennt das Gerät seine Anzeige und startet sie nach kurzem Countdown.</a:t>
            </a:r>
          </a:p>
        </p:txBody>
      </p:sp>
      <p:sp>
        <p:nvSpPr>
          <p:cNvPr id="26" name="Right Arrow 25"/>
          <p:cNvSpPr/>
          <p:nvPr/>
        </p:nvSpPr>
        <p:spPr>
          <a:xfrm>
            <a:off x="8846591"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9148343"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9148343"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1020367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203675"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4</a:t>
            </a:r>
          </a:p>
        </p:txBody>
      </p:sp>
      <p:sp>
        <p:nvSpPr>
          <p:cNvPr id="31" name="TextBox 30"/>
          <p:cNvSpPr txBox="1"/>
          <p:nvPr/>
        </p:nvSpPr>
        <p:spPr>
          <a:xfrm>
            <a:off x="9294647"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Der richtige Raum steht wieder da</a:t>
            </a:r>
          </a:p>
        </p:txBody>
      </p:sp>
      <p:sp>
        <p:nvSpPr>
          <p:cNvPr id="32" name="TextBox 31"/>
          <p:cNvSpPr txBox="1"/>
          <p:nvPr/>
        </p:nvSpPr>
        <p:spPr>
          <a:xfrm>
            <a:off x="9294647" y="266700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Niemand muss ins Haus fahren, um zwanzig Bildschirme neu einzustellen.</a:t>
            </a:r>
          </a:p>
        </p:txBody>
      </p:sp>
      <p:sp>
        <p:nvSpPr>
          <p:cNvPr id="33" name="TextBox 32"/>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de-DE">
                <a:solidFill>
                  <a:srgbClr val="6B7A88"/>
                </a:solidFill>
                <a:latin typeface="Segoe UI"/>
              </a:rPr>
              <a:t>Erst die Kombination macht die Anlage wirklich unbeaufsichtigt: Der Autostart bringt den Browser auf die Hub-Seite, „Als Standard festlegen“ bringt von dort den richtigen Raum.</a:t>
            </a:r>
          </a:p>
        </p:txBody>
      </p:sp>
      <p:sp>
        <p:nvSpPr>
          <p:cNvPr id="34" name="Rectangle 33"/>
          <p:cNvSpPr/>
          <p:nvPr/>
        </p:nvSpPr>
        <p:spPr>
          <a:xfrm>
            <a:off x="566928" y="567537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566928" y="567537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7" name="TextBox 36"/>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Richten Sie den Autostart auf die </a:t>
            </a:r>
            <a:r>
              <a:rPr sz="1000" b="1" i="0" lang="de-DE">
                <a:solidFill>
                  <a:srgbClr val="2B3844"/>
                </a:solidFill>
                <a:latin typeface="Segoe UI"/>
              </a:rPr>
              <a:t>Hub-Seite</a:t>
            </a:r>
            <a:r>
              <a:rPr sz="1000" b="0" i="0" lang="de-DE">
                <a:solidFill>
                  <a:srgbClr val="2B3844"/>
                </a:solidFill>
                <a:latin typeface="Segoe UI"/>
              </a:rPr>
              <a:t> ein, nicht direkt auf eine Monitor-Seite. Dann lässt sich der Raum später am Gerät wechseln, ohne den Autostart anzufassen.</a:t>
            </a:r>
          </a:p>
        </p:txBody>
      </p:sp>
      <p:sp>
        <p:nvSpPr>
          <p:cNvPr id="38" name="Rectangle 3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Dauerbetrieb</a:t>
            </a:r>
          </a:p>
        </p:txBody>
      </p:sp>
      <p:sp>
        <p:nvSpPr>
          <p:cNvPr id="40" name="TextBox 3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16 / 22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Autostart einrichten: Windows und Linux</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5300319" cy="237744"/>
          </a:xfrm>
          <a:prstGeom prst="rect">
            <a:avLst/>
          </a:prstGeom>
          <a:noFill/>
        </p:spPr>
        <p:txBody>
          <a:bodyPr wrap="square" lIns="0" rIns="0" tIns="0" bIns="0" anchor="t">
            <a:spAutoFit/>
          </a:bodyPr>
          <a:lstStyle/>
          <a:p>
            <a:pPr algn="l">
              <a:lnSpc>
                <a:spcPct val="100000"/>
              </a:lnSpc>
            </a:pPr>
            <a:r>
              <a:rPr sz="1400" b="1" i="0" lang="de-DE">
                <a:solidFill>
                  <a:srgbClr val="0B3A5D"/>
                </a:solidFill>
                <a:latin typeface="Segoe UI"/>
              </a:rPr>
              <a:t>Windows</a:t>
            </a:r>
          </a:p>
        </p:txBody>
      </p:sp>
      <p:sp>
        <p:nvSpPr>
          <p:cNvPr id="7" name="TextBox 6"/>
          <p:cNvSpPr txBox="1"/>
          <p:nvPr/>
        </p:nvSpPr>
        <p:spPr>
          <a:xfrm>
            <a:off x="566928" y="1645920"/>
            <a:ext cx="5300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Als </a:t>
            </a:r>
            <a:r>
              <a:rPr sz="1000" b="0" i="0" lang="de-DE">
                <a:solidFill>
                  <a:srgbClr val="3B4A57"/>
                </a:solidFill>
                <a:latin typeface="Consolas"/>
              </a:rPr>
              <a:t>monitor.bat</a:t>
            </a:r>
            <a:r>
              <a:rPr sz="1000" b="0" i="0" lang="de-DE">
                <a:solidFill>
                  <a:srgbClr val="3B4A57"/>
                </a:solidFill>
                <a:latin typeface="Segoe UI"/>
              </a:rPr>
              <a:t> speichern, dann Windows-Taste + R drücken, </a:t>
            </a:r>
            <a:r>
              <a:rPr sz="1000" b="0" i="0" lang="de-DE">
                <a:solidFill>
                  <a:srgbClr val="3B4A57"/>
                </a:solidFill>
                <a:latin typeface="Consolas"/>
              </a:rPr>
              <a:t>shell:startup</a:t>
            </a:r>
            <a:r>
              <a:rPr sz="1000" b="0" i="0" lang="de-DE">
                <a:solidFill>
                  <a:srgbClr val="3B4A57"/>
                </a:solidFill>
                <a:latin typeface="Segoe UI"/>
              </a:rPr>
              <a:t> eingeben und die Datei in diesen Ordner legen.</a:t>
            </a:r>
          </a:p>
        </p:txBody>
      </p:sp>
      <p:sp>
        <p:nvSpPr>
          <p:cNvPr id="8" name="Rounded Rectangle 7"/>
          <p:cNvSpPr/>
          <p:nvPr/>
        </p:nvSpPr>
        <p:spPr>
          <a:xfrm>
            <a:off x="566928" y="2194560"/>
            <a:ext cx="5300319" cy="2065020"/>
          </a:xfrm>
          <a:prstGeom prst="roundRect">
            <a:avLst>
              <a:gd name="adj" fmla="val 3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694944" y="228600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@echo off</a:t>
            </a:r>
          </a:p>
        </p:txBody>
      </p:sp>
      <p:sp>
        <p:nvSpPr>
          <p:cNvPr id="10" name="TextBox 9"/>
          <p:cNvSpPr txBox="1"/>
          <p:nvPr/>
        </p:nvSpPr>
        <p:spPr>
          <a:xfrm>
            <a:off x="694944" y="2430780"/>
            <a:ext cx="5044287" cy="144780"/>
          </a:xfrm>
          <a:prstGeom prst="rect">
            <a:avLst/>
          </a:prstGeom>
          <a:noFill/>
        </p:spPr>
        <p:txBody>
          <a:bodyPr wrap="square" lIns="0" rIns="0" tIns="0" bIns="0" anchor="t">
            <a:spAutoFit/>
          </a:bodyPr>
          <a:lstStyle/>
          <a:p>
            <a:pPr algn="l">
              <a:lnSpc>
                <a:spcPct val="100000"/>
              </a:lnSpc>
            </a:pPr>
            <a:r>
              <a:rPr sz="750" b="0" i="0" lang="de-DE">
                <a:solidFill>
                  <a:srgbClr val="7F9AB0"/>
                </a:solidFill>
                <a:latin typeface="Consolas"/>
              </a:rPr>
              <a:t>:: 1. Hub-Seite im Standardbrowser oeffnen</a:t>
            </a:r>
          </a:p>
        </p:txBody>
      </p:sp>
      <p:sp>
        <p:nvSpPr>
          <p:cNvPr id="11" name="TextBox 10"/>
          <p:cNvSpPr txBox="1"/>
          <p:nvPr/>
        </p:nvSpPr>
        <p:spPr>
          <a:xfrm>
            <a:off x="694944" y="257556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start "" "https://mein-kongress.de/anzeigen"</a:t>
            </a:r>
          </a:p>
        </p:txBody>
      </p:sp>
      <p:sp>
        <p:nvSpPr>
          <p:cNvPr id="12" name="TextBox 11"/>
          <p:cNvSpPr txBox="1"/>
          <p:nvPr/>
        </p:nvSpPr>
        <p:spPr>
          <a:xfrm>
            <a:off x="694944" y="2720340"/>
            <a:ext cx="5044287" cy="144780"/>
          </a:xfrm>
          <a:prstGeom prst="rect">
            <a:avLst/>
          </a:prstGeom>
          <a:noFill/>
        </p:spPr>
        <p:txBody>
          <a:bodyPr wrap="square" lIns="0" rIns="0" tIns="0" bIns="0" anchor="t">
            <a:spAutoFit/>
          </a:bodyPr>
          <a:lstStyle/>
          <a:p>
            <a:pPr algn="l">
              <a:lnSpc>
                <a:spcPct val="100000"/>
              </a:lnSpc>
            </a:pPr>
          </a:p>
        </p:txBody>
      </p:sp>
      <p:sp>
        <p:nvSpPr>
          <p:cNvPr id="13" name="TextBox 12"/>
          <p:cNvSpPr txBox="1"/>
          <p:nvPr/>
        </p:nvSpPr>
        <p:spPr>
          <a:xfrm>
            <a:off x="694944" y="2865120"/>
            <a:ext cx="5044287" cy="144780"/>
          </a:xfrm>
          <a:prstGeom prst="rect">
            <a:avLst/>
          </a:prstGeom>
          <a:noFill/>
        </p:spPr>
        <p:txBody>
          <a:bodyPr wrap="square" lIns="0" rIns="0" tIns="0" bIns="0" anchor="t">
            <a:spAutoFit/>
          </a:bodyPr>
          <a:lstStyle/>
          <a:p>
            <a:pPr algn="l">
              <a:lnSpc>
                <a:spcPct val="100000"/>
              </a:lnSpc>
            </a:pPr>
            <a:r>
              <a:rPr sz="750" b="0" i="0" lang="de-DE">
                <a:solidFill>
                  <a:srgbClr val="7F9AB0"/>
                </a:solidFill>
                <a:latin typeface="Consolas"/>
              </a:rPr>
              <a:t>:: 2. warten, bis die Seite geladen ist</a:t>
            </a:r>
          </a:p>
        </p:txBody>
      </p:sp>
      <p:sp>
        <p:nvSpPr>
          <p:cNvPr id="14" name="TextBox 13"/>
          <p:cNvSpPr txBox="1"/>
          <p:nvPr/>
        </p:nvSpPr>
        <p:spPr>
          <a:xfrm>
            <a:off x="694944" y="300990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timeout /t 5 /nobreak &gt;nul</a:t>
            </a:r>
          </a:p>
        </p:txBody>
      </p:sp>
      <p:sp>
        <p:nvSpPr>
          <p:cNvPr id="15" name="TextBox 14"/>
          <p:cNvSpPr txBox="1"/>
          <p:nvPr/>
        </p:nvSpPr>
        <p:spPr>
          <a:xfrm>
            <a:off x="694944" y="3154680"/>
            <a:ext cx="5044287" cy="144780"/>
          </a:xfrm>
          <a:prstGeom prst="rect">
            <a:avLst/>
          </a:prstGeom>
          <a:noFill/>
        </p:spPr>
        <p:txBody>
          <a:bodyPr wrap="square" lIns="0" rIns="0" tIns="0" bIns="0" anchor="t">
            <a:spAutoFit/>
          </a:bodyPr>
          <a:lstStyle/>
          <a:p>
            <a:pPr algn="l">
              <a:lnSpc>
                <a:spcPct val="100000"/>
              </a:lnSpc>
            </a:pPr>
          </a:p>
        </p:txBody>
      </p:sp>
      <p:sp>
        <p:nvSpPr>
          <p:cNvPr id="16" name="TextBox 15"/>
          <p:cNvSpPr txBox="1"/>
          <p:nvPr/>
        </p:nvSpPr>
        <p:spPr>
          <a:xfrm>
            <a:off x="694944" y="3299460"/>
            <a:ext cx="5044287" cy="144780"/>
          </a:xfrm>
          <a:prstGeom prst="rect">
            <a:avLst/>
          </a:prstGeom>
          <a:noFill/>
        </p:spPr>
        <p:txBody>
          <a:bodyPr wrap="square" lIns="0" rIns="0" tIns="0" bIns="0" anchor="t">
            <a:spAutoFit/>
          </a:bodyPr>
          <a:lstStyle/>
          <a:p>
            <a:pPr algn="l">
              <a:lnSpc>
                <a:spcPct val="100000"/>
              </a:lnSpc>
            </a:pPr>
            <a:r>
              <a:rPr sz="750" b="0" i="0" lang="de-DE">
                <a:solidFill>
                  <a:srgbClr val="7F9AB0"/>
                </a:solidFill>
                <a:latin typeface="Consolas"/>
              </a:rPr>
              <a:t>:: 3. F11 senden - der Browser geht in den Vollbildmodus</a:t>
            </a:r>
          </a:p>
        </p:txBody>
      </p:sp>
      <p:sp>
        <p:nvSpPr>
          <p:cNvPr id="17" name="TextBox 16"/>
          <p:cNvSpPr txBox="1"/>
          <p:nvPr/>
        </p:nvSpPr>
        <p:spPr>
          <a:xfrm>
            <a:off x="694944" y="344424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echo Set s = CreateObject("WScript.Shell") &gt; "%temp%\fs.vbs"</a:t>
            </a:r>
          </a:p>
        </p:txBody>
      </p:sp>
      <p:sp>
        <p:nvSpPr>
          <p:cNvPr id="18" name="TextBox 17"/>
          <p:cNvSpPr txBox="1"/>
          <p:nvPr/>
        </p:nvSpPr>
        <p:spPr>
          <a:xfrm>
            <a:off x="694944" y="358902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echo s.SendKeys "{F11}" &gt;&gt; "%temp%\fs.vbs"</a:t>
            </a:r>
          </a:p>
        </p:txBody>
      </p:sp>
      <p:sp>
        <p:nvSpPr>
          <p:cNvPr id="19" name="TextBox 18"/>
          <p:cNvSpPr txBox="1"/>
          <p:nvPr/>
        </p:nvSpPr>
        <p:spPr>
          <a:xfrm>
            <a:off x="694944" y="373380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wscript.exe "%temp%\fs.vbs"</a:t>
            </a:r>
          </a:p>
        </p:txBody>
      </p:sp>
      <p:sp>
        <p:nvSpPr>
          <p:cNvPr id="20" name="TextBox 19"/>
          <p:cNvSpPr txBox="1"/>
          <p:nvPr/>
        </p:nvSpPr>
        <p:spPr>
          <a:xfrm>
            <a:off x="694944" y="387858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del "%temp%\fs.vbs"</a:t>
            </a:r>
          </a:p>
        </p:txBody>
      </p:sp>
      <p:sp>
        <p:nvSpPr>
          <p:cNvPr id="21" name="TextBox 20"/>
          <p:cNvSpPr txBox="1"/>
          <p:nvPr/>
        </p:nvSpPr>
        <p:spPr>
          <a:xfrm>
            <a:off x="694944" y="402336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exit</a:t>
            </a:r>
          </a:p>
        </p:txBody>
      </p:sp>
      <p:sp>
        <p:nvSpPr>
          <p:cNvPr id="22" name="TextBox 21"/>
          <p:cNvSpPr txBox="1"/>
          <p:nvPr/>
        </p:nvSpPr>
        <p:spPr>
          <a:xfrm>
            <a:off x="566928" y="4387596"/>
            <a:ext cx="5300319" cy="457200"/>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Zuverlässiger, wenn Chrome oder Edge fest installiert ist – dann entfällt der F11-Umweg ganz:</a:t>
            </a:r>
          </a:p>
        </p:txBody>
      </p:sp>
      <p:sp>
        <p:nvSpPr>
          <p:cNvPr id="23" name="Rounded Rectangle 22"/>
          <p:cNvSpPr/>
          <p:nvPr/>
        </p:nvSpPr>
        <p:spPr>
          <a:xfrm>
            <a:off x="566928" y="4735068"/>
            <a:ext cx="5300319" cy="453136"/>
          </a:xfrm>
          <a:prstGeom prst="roundRect">
            <a:avLst>
              <a:gd name="adj" fmla="val 3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94944" y="4826508"/>
            <a:ext cx="5044287" cy="135128"/>
          </a:xfrm>
          <a:prstGeom prst="rect">
            <a:avLst/>
          </a:prstGeom>
          <a:noFill/>
        </p:spPr>
        <p:txBody>
          <a:bodyPr wrap="square" lIns="0" rIns="0" tIns="0" bIns="0" anchor="t">
            <a:spAutoFit/>
          </a:bodyPr>
          <a:lstStyle/>
          <a:p>
            <a:pPr algn="l">
              <a:lnSpc>
                <a:spcPct val="100000"/>
              </a:lnSpc>
            </a:pPr>
            <a:r>
              <a:rPr sz="700" b="0" i="0" lang="de-DE">
                <a:solidFill>
                  <a:srgbClr val="9CDCFE"/>
                </a:solidFill>
                <a:latin typeface="Consolas"/>
              </a:rPr>
              <a:t>start msedge --kiosk "https://mein-kongress.de/anzeigen"</a:t>
            </a:r>
          </a:p>
        </p:txBody>
      </p:sp>
      <p:sp>
        <p:nvSpPr>
          <p:cNvPr id="25" name="TextBox 24"/>
          <p:cNvSpPr txBox="1"/>
          <p:nvPr/>
        </p:nvSpPr>
        <p:spPr>
          <a:xfrm>
            <a:off x="694944" y="4961636"/>
            <a:ext cx="5044287" cy="135128"/>
          </a:xfrm>
          <a:prstGeom prst="rect">
            <a:avLst/>
          </a:prstGeom>
          <a:noFill/>
        </p:spPr>
        <p:txBody>
          <a:bodyPr wrap="square" lIns="0" rIns="0" tIns="0" bIns="0" anchor="t">
            <a:spAutoFit/>
          </a:bodyPr>
          <a:lstStyle/>
          <a:p>
            <a:pPr algn="l">
              <a:lnSpc>
                <a:spcPct val="100000"/>
              </a:lnSpc>
            </a:pPr>
            <a:r>
              <a:rPr sz="700" b="0" i="0" lang="de-DE">
                <a:solidFill>
                  <a:srgbClr val="9CDCFE"/>
                </a:solidFill>
                <a:latin typeface="Consolas"/>
              </a:rPr>
              <a:t>  --edge-kiosk-type=fullscreen</a:t>
            </a:r>
          </a:p>
        </p:txBody>
      </p:sp>
      <p:sp>
        <p:nvSpPr>
          <p:cNvPr id="26" name="TextBox 25"/>
          <p:cNvSpPr txBox="1"/>
          <p:nvPr/>
        </p:nvSpPr>
        <p:spPr>
          <a:xfrm>
            <a:off x="6324447" y="1353312"/>
            <a:ext cx="5300319" cy="237744"/>
          </a:xfrm>
          <a:prstGeom prst="rect">
            <a:avLst/>
          </a:prstGeom>
          <a:noFill/>
        </p:spPr>
        <p:txBody>
          <a:bodyPr wrap="square" lIns="0" rIns="0" tIns="0" bIns="0" anchor="t">
            <a:spAutoFit/>
          </a:bodyPr>
          <a:lstStyle/>
          <a:p>
            <a:pPr algn="l">
              <a:lnSpc>
                <a:spcPct val="100000"/>
              </a:lnSpc>
            </a:pPr>
            <a:r>
              <a:rPr sz="1400" b="1" i="0" lang="de-DE">
                <a:solidFill>
                  <a:srgbClr val="0B3A5D"/>
                </a:solidFill>
                <a:latin typeface="Segoe UI"/>
              </a:rPr>
              <a:t>Linux</a:t>
            </a:r>
          </a:p>
        </p:txBody>
      </p:sp>
      <p:sp>
        <p:nvSpPr>
          <p:cNvPr id="27" name="TextBox 26"/>
          <p:cNvSpPr txBox="1"/>
          <p:nvPr/>
        </p:nvSpPr>
        <p:spPr>
          <a:xfrm>
            <a:off x="6324447" y="1645920"/>
            <a:ext cx="53003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Als </a:t>
            </a:r>
            <a:r>
              <a:rPr sz="1000" b="0" i="0" lang="de-DE">
                <a:solidFill>
                  <a:srgbClr val="3B4A57"/>
                </a:solidFill>
                <a:latin typeface="Consolas"/>
              </a:rPr>
              <a:t>~/.config/autostart/monitor.desktop</a:t>
            </a:r>
            <a:r>
              <a:rPr sz="1000" b="0" i="0" lang="de-DE">
                <a:solidFill>
                  <a:srgbClr val="3B4A57"/>
                </a:solidFill>
                <a:latin typeface="Segoe UI"/>
              </a:rPr>
              <a:t> anlegen. Funktioniert auf Raspberry Pi OS und den meisten Desktop-Systemen.</a:t>
            </a:r>
          </a:p>
        </p:txBody>
      </p:sp>
      <p:sp>
        <p:nvSpPr>
          <p:cNvPr id="28" name="Rounded Rectangle 27"/>
          <p:cNvSpPr/>
          <p:nvPr/>
        </p:nvSpPr>
        <p:spPr>
          <a:xfrm>
            <a:off x="6324447" y="2194560"/>
            <a:ext cx="5300319" cy="1196340"/>
          </a:xfrm>
          <a:prstGeom prst="roundRect">
            <a:avLst>
              <a:gd name="adj" fmla="val 3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6452463" y="228600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[Desktop Entry]</a:t>
            </a:r>
          </a:p>
        </p:txBody>
      </p:sp>
      <p:sp>
        <p:nvSpPr>
          <p:cNvPr id="30" name="TextBox 29"/>
          <p:cNvSpPr txBox="1"/>
          <p:nvPr/>
        </p:nvSpPr>
        <p:spPr>
          <a:xfrm>
            <a:off x="6452463" y="243078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Type=Application</a:t>
            </a:r>
          </a:p>
        </p:txBody>
      </p:sp>
      <p:sp>
        <p:nvSpPr>
          <p:cNvPr id="31" name="TextBox 30"/>
          <p:cNvSpPr txBox="1"/>
          <p:nvPr/>
        </p:nvSpPr>
        <p:spPr>
          <a:xfrm>
            <a:off x="6452463" y="257556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Name=Raummonitor</a:t>
            </a:r>
          </a:p>
        </p:txBody>
      </p:sp>
      <p:sp>
        <p:nvSpPr>
          <p:cNvPr id="32" name="TextBox 31"/>
          <p:cNvSpPr txBox="1"/>
          <p:nvPr/>
        </p:nvSpPr>
        <p:spPr>
          <a:xfrm>
            <a:off x="6452463" y="272034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Exec=chromium-browser --kiosk --noerrdialogs</a:t>
            </a:r>
          </a:p>
        </p:txBody>
      </p:sp>
      <p:sp>
        <p:nvSpPr>
          <p:cNvPr id="33" name="TextBox 32"/>
          <p:cNvSpPr txBox="1"/>
          <p:nvPr/>
        </p:nvSpPr>
        <p:spPr>
          <a:xfrm>
            <a:off x="6452463" y="286512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  --disable-infobars</a:t>
            </a:r>
          </a:p>
        </p:txBody>
      </p:sp>
      <p:sp>
        <p:nvSpPr>
          <p:cNvPr id="34" name="TextBox 33"/>
          <p:cNvSpPr txBox="1"/>
          <p:nvPr/>
        </p:nvSpPr>
        <p:spPr>
          <a:xfrm>
            <a:off x="6452463" y="300990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  https://mein-kongress.de/anzeigen</a:t>
            </a:r>
          </a:p>
        </p:txBody>
      </p:sp>
      <p:sp>
        <p:nvSpPr>
          <p:cNvPr id="35" name="TextBox 34"/>
          <p:cNvSpPr txBox="1"/>
          <p:nvPr/>
        </p:nvSpPr>
        <p:spPr>
          <a:xfrm>
            <a:off x="6452463" y="3154680"/>
            <a:ext cx="5044287" cy="144780"/>
          </a:xfrm>
          <a:prstGeom prst="rect">
            <a:avLst/>
          </a:prstGeom>
          <a:noFill/>
        </p:spPr>
        <p:txBody>
          <a:bodyPr wrap="square" lIns="0" rIns="0" tIns="0" bIns="0" anchor="t">
            <a:spAutoFit/>
          </a:bodyPr>
          <a:lstStyle/>
          <a:p>
            <a:pPr algn="l">
              <a:lnSpc>
                <a:spcPct val="100000"/>
              </a:lnSpc>
            </a:pPr>
            <a:r>
              <a:rPr sz="750" b="0" i="0" lang="de-DE">
                <a:solidFill>
                  <a:srgbClr val="9CDCFE"/>
                </a:solidFill>
                <a:latin typeface="Consolas"/>
              </a:rPr>
              <a:t>X-GNOME-Autostart-enabled=true</a:t>
            </a:r>
          </a:p>
        </p:txBody>
      </p:sp>
      <p:sp>
        <p:nvSpPr>
          <p:cNvPr id="36" name="TextBox 35"/>
          <p:cNvSpPr txBox="1"/>
          <p:nvPr/>
        </p:nvSpPr>
        <p:spPr>
          <a:xfrm>
            <a:off x="6324447" y="3518916"/>
            <a:ext cx="5300319" cy="457200"/>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Damit der Bildschirm nicht dunkel wird, zusätzlich in die Autostart-Datei oder in </a:t>
            </a:r>
            <a:r>
              <a:rPr sz="950" b="0" i="0" lang="de-DE">
                <a:solidFill>
                  <a:srgbClr val="6B7A88"/>
                </a:solidFill>
                <a:latin typeface="Consolas"/>
              </a:rPr>
              <a:t>~/.xprofile</a:t>
            </a:r>
            <a:r>
              <a:rPr sz="950" b="0" i="0" lang="de-DE">
                <a:solidFill>
                  <a:srgbClr val="6B7A88"/>
                </a:solidFill>
                <a:latin typeface="Segoe UI"/>
              </a:rPr>
              <a:t>:</a:t>
            </a:r>
          </a:p>
        </p:txBody>
      </p:sp>
      <p:sp>
        <p:nvSpPr>
          <p:cNvPr id="37" name="Rounded Rectangle 36"/>
          <p:cNvSpPr/>
          <p:nvPr/>
        </p:nvSpPr>
        <p:spPr>
          <a:xfrm>
            <a:off x="6324447" y="3866388"/>
            <a:ext cx="5300319" cy="588264"/>
          </a:xfrm>
          <a:prstGeom prst="roundRect">
            <a:avLst>
              <a:gd name="adj" fmla="val 3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452463" y="3957828"/>
            <a:ext cx="5044287" cy="135128"/>
          </a:xfrm>
          <a:prstGeom prst="rect">
            <a:avLst/>
          </a:prstGeom>
          <a:noFill/>
        </p:spPr>
        <p:txBody>
          <a:bodyPr wrap="square" lIns="0" rIns="0" tIns="0" bIns="0" anchor="t">
            <a:spAutoFit/>
          </a:bodyPr>
          <a:lstStyle/>
          <a:p>
            <a:pPr algn="l">
              <a:lnSpc>
                <a:spcPct val="100000"/>
              </a:lnSpc>
            </a:pPr>
            <a:r>
              <a:rPr sz="700" b="0" i="0" lang="de-DE">
                <a:solidFill>
                  <a:srgbClr val="9CDCFE"/>
                </a:solidFill>
                <a:latin typeface="Consolas"/>
              </a:rPr>
              <a:t>xset s off</a:t>
            </a:r>
          </a:p>
        </p:txBody>
      </p:sp>
      <p:sp>
        <p:nvSpPr>
          <p:cNvPr id="39" name="TextBox 38"/>
          <p:cNvSpPr txBox="1"/>
          <p:nvPr/>
        </p:nvSpPr>
        <p:spPr>
          <a:xfrm>
            <a:off x="6452463" y="4092956"/>
            <a:ext cx="5044287" cy="135128"/>
          </a:xfrm>
          <a:prstGeom prst="rect">
            <a:avLst/>
          </a:prstGeom>
          <a:noFill/>
        </p:spPr>
        <p:txBody>
          <a:bodyPr wrap="square" lIns="0" rIns="0" tIns="0" bIns="0" anchor="t">
            <a:spAutoFit/>
          </a:bodyPr>
          <a:lstStyle/>
          <a:p>
            <a:pPr algn="l">
              <a:lnSpc>
                <a:spcPct val="100000"/>
              </a:lnSpc>
            </a:pPr>
            <a:r>
              <a:rPr sz="700" b="0" i="0" lang="de-DE">
                <a:solidFill>
                  <a:srgbClr val="9CDCFE"/>
                </a:solidFill>
                <a:latin typeface="Consolas"/>
              </a:rPr>
              <a:t>xset -dpms</a:t>
            </a:r>
          </a:p>
        </p:txBody>
      </p:sp>
      <p:sp>
        <p:nvSpPr>
          <p:cNvPr id="40" name="TextBox 39"/>
          <p:cNvSpPr txBox="1"/>
          <p:nvPr/>
        </p:nvSpPr>
        <p:spPr>
          <a:xfrm>
            <a:off x="6452463" y="4228084"/>
            <a:ext cx="5044287" cy="135128"/>
          </a:xfrm>
          <a:prstGeom prst="rect">
            <a:avLst/>
          </a:prstGeom>
          <a:noFill/>
        </p:spPr>
        <p:txBody>
          <a:bodyPr wrap="square" lIns="0" rIns="0" tIns="0" bIns="0" anchor="t">
            <a:spAutoFit/>
          </a:bodyPr>
          <a:lstStyle/>
          <a:p>
            <a:pPr algn="l">
              <a:lnSpc>
                <a:spcPct val="100000"/>
              </a:lnSpc>
            </a:pPr>
            <a:r>
              <a:rPr sz="700" b="0" i="0" lang="de-DE">
                <a:solidFill>
                  <a:srgbClr val="9CDCFE"/>
                </a:solidFill>
                <a:latin typeface="Consolas"/>
              </a:rPr>
              <a:t>xset s noblank</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Dauerbetrieb</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17 / 22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Autostart einrichten: Android mit Fully Kiosk Browser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44101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Fully Kiosk Browser</a:t>
            </a:r>
            <a:r>
              <a:rPr sz="1150" b="0" i="0" lang="de-DE">
                <a:solidFill>
                  <a:srgbClr val="25333F"/>
                </a:solidFill>
                <a:latin typeface="Segoe UI"/>
              </a:rPr>
              <a:t> installieren und öffnen.</a:t>
            </a:r>
          </a:p>
        </p:txBody>
      </p:sp>
      <p:sp>
        <p:nvSpPr>
          <p:cNvPr id="9" name="TextBox 8"/>
          <p:cNvSpPr txBox="1"/>
          <p:nvPr/>
        </p:nvSpPr>
        <p:spPr>
          <a:xfrm>
            <a:off x="950976" y="1577213"/>
            <a:ext cx="44101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kostenlose Fassung genügt für den Dauerbetrieb.</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1959737"/>
            <a:ext cx="44101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Unter </a:t>
            </a:r>
            <a:r>
              <a:rPr sz="1150" b="1" i="0" lang="de-DE">
                <a:solidFill>
                  <a:srgbClr val="25333F"/>
                </a:solidFill>
                <a:latin typeface="Segoe UI"/>
              </a:rPr>
              <a:t>Web Content Settings</a:t>
            </a:r>
            <a:r>
              <a:rPr sz="1150" b="0" i="0" lang="de-DE">
                <a:solidFill>
                  <a:srgbClr val="25333F"/>
                </a:solidFill>
                <a:latin typeface="Segoe UI"/>
              </a:rPr>
              <a:t> bei </a:t>
            </a:r>
            <a:r>
              <a:rPr sz="1150" b="1" i="0" lang="de-DE">
                <a:solidFill>
                  <a:srgbClr val="25333F"/>
                </a:solidFill>
                <a:latin typeface="Segoe UI"/>
              </a:rPr>
              <a:t>Start URL</a:t>
            </a:r>
            <a:r>
              <a:rPr sz="1150" b="0" i="0" lang="de-DE">
                <a:solidFill>
                  <a:srgbClr val="25333F"/>
                </a:solidFill>
                <a:latin typeface="Segoe UI"/>
              </a:rPr>
              <a:t> die Adresse Ihrer Hub-Seite eintragen.</a:t>
            </a:r>
          </a:p>
        </p:txBody>
      </p:sp>
      <p:sp>
        <p:nvSpPr>
          <p:cNvPr id="13" name="Oval 12"/>
          <p:cNvSpPr/>
          <p:nvPr/>
        </p:nvSpPr>
        <p:spPr>
          <a:xfrm>
            <a:off x="566928" y="25629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60413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553843"/>
            <a:ext cx="44101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Unter </a:t>
            </a:r>
            <a:r>
              <a:rPr sz="1150" b="1" i="0" lang="de-DE">
                <a:solidFill>
                  <a:srgbClr val="25333F"/>
                </a:solidFill>
                <a:latin typeface="Segoe UI"/>
              </a:rPr>
              <a:t>Device Management</a:t>
            </a:r>
            <a:r>
              <a:rPr sz="1150" b="0" i="0" lang="de-DE">
                <a:solidFill>
                  <a:srgbClr val="25333F"/>
                </a:solidFill>
                <a:latin typeface="Segoe UI"/>
              </a:rPr>
              <a:t> die Schalter </a:t>
            </a:r>
            <a:r>
              <a:rPr sz="1150" b="1" i="0" lang="de-DE">
                <a:solidFill>
                  <a:srgbClr val="25333F"/>
                </a:solidFill>
                <a:latin typeface="Segoe UI"/>
              </a:rPr>
              <a:t>Keep Screen On</a:t>
            </a:r>
            <a:r>
              <a:rPr sz="1150" b="0" i="0" lang="de-DE">
                <a:solidFill>
                  <a:srgbClr val="25333F"/>
                </a:solidFill>
                <a:latin typeface="Segoe UI"/>
              </a:rPr>
              <a:t> und </a:t>
            </a:r>
            <a:r>
              <a:rPr sz="1150" b="1" i="0" lang="de-DE">
                <a:solidFill>
                  <a:srgbClr val="25333F"/>
                </a:solidFill>
                <a:latin typeface="Segoe UI"/>
              </a:rPr>
              <a:t>Launch on Boot</a:t>
            </a:r>
            <a:r>
              <a:rPr sz="1150" b="0" i="0" lang="de-DE">
                <a:solidFill>
                  <a:srgbClr val="25333F"/>
                </a:solidFill>
                <a:latin typeface="Segoe UI"/>
              </a:rPr>
              <a:t> einschalten.</a:t>
            </a:r>
          </a:p>
        </p:txBody>
      </p:sp>
      <p:sp>
        <p:nvSpPr>
          <p:cNvPr id="16" name="TextBox 15"/>
          <p:cNvSpPr txBox="1"/>
          <p:nvPr/>
        </p:nvSpPr>
        <p:spPr>
          <a:xfrm>
            <a:off x="950976" y="2955925"/>
            <a:ext cx="44101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Damit bleibt der Bildschirm an, und die App startet nach jedem Neustart von selbst.</a:t>
            </a:r>
          </a:p>
        </p:txBody>
      </p:sp>
      <p:sp>
        <p:nvSpPr>
          <p:cNvPr id="17" name="Oval 16"/>
          <p:cNvSpPr/>
          <p:nvPr/>
        </p:nvSpPr>
        <p:spPr>
          <a:xfrm>
            <a:off x="566928" y="349237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53352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483229"/>
            <a:ext cx="44101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Optional </a:t>
            </a:r>
            <a:r>
              <a:rPr sz="1150" b="1" i="0" lang="de-DE">
                <a:solidFill>
                  <a:srgbClr val="25333F"/>
                </a:solidFill>
                <a:latin typeface="Segoe UI"/>
              </a:rPr>
              <a:t>Kiosk Mode</a:t>
            </a:r>
            <a:r>
              <a:rPr sz="1150" b="0" i="0" lang="de-DE">
                <a:solidFill>
                  <a:srgbClr val="25333F"/>
                </a:solidFill>
                <a:latin typeface="Segoe UI"/>
              </a:rPr>
              <a:t> aktivieren, damit die Anzeige nicht versehentlich verlassen werden kann.</a:t>
            </a:r>
          </a:p>
        </p:txBody>
      </p:sp>
      <p:sp>
        <p:nvSpPr>
          <p:cNvPr id="20" name="Oval 19"/>
          <p:cNvSpPr/>
          <p:nvPr/>
        </p:nvSpPr>
        <p:spPr>
          <a:xfrm>
            <a:off x="566928" y="408647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127627"/>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4077335"/>
            <a:ext cx="44101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App einmal neu starten, am Hub den Raum wählen und </a:t>
            </a:r>
            <a:r>
              <a:rPr sz="1150" b="1" i="0" lang="de-DE">
                <a:solidFill>
                  <a:srgbClr val="25333F"/>
                </a:solidFill>
                <a:latin typeface="Segoe UI"/>
              </a:rPr>
              <a:t>„Als Standard festlegen“</a:t>
            </a:r>
            <a:r>
              <a:rPr sz="1150" b="0" i="0" lang="de-DE">
                <a:solidFill>
                  <a:srgbClr val="25333F"/>
                </a:solidFill>
                <a:latin typeface="Segoe UI"/>
              </a:rPr>
              <a:t> antippen.</a:t>
            </a:r>
          </a:p>
        </p:txBody>
      </p:sp>
      <p:sp>
        <p:nvSpPr>
          <p:cNvPr id="23" name="TextBox 22"/>
          <p:cNvSpPr txBox="1"/>
          <p:nvPr/>
        </p:nvSpPr>
        <p:spPr>
          <a:xfrm>
            <a:off x="950976" y="4479417"/>
            <a:ext cx="44101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Ab jetzt findet das Gerät nach jedem Neustart allein zu seinem Raum zurück.</a:t>
            </a:r>
          </a:p>
        </p:txBody>
      </p:sp>
      <p:sp>
        <p:nvSpPr>
          <p:cNvPr id="24" name="Rectangle 23"/>
          <p:cNvSpPr/>
          <p:nvPr/>
        </p:nvSpPr>
        <p:spPr>
          <a:xfrm>
            <a:off x="5772607" y="1353312"/>
            <a:ext cx="5852160" cy="301752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772607" y="1353312"/>
            <a:ext cx="5852160" cy="329184"/>
          </a:xfrm>
          <a:prstGeom prst="rect">
            <a:avLst/>
          </a:prstGeom>
          <a:solidFill>
            <a:srgbClr val="2C3E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900623" y="1444752"/>
            <a:ext cx="5577840" cy="182880"/>
          </a:xfrm>
          <a:prstGeom prst="rect">
            <a:avLst/>
          </a:prstGeom>
          <a:noFill/>
        </p:spPr>
        <p:txBody>
          <a:bodyPr wrap="square" lIns="0" rIns="0" tIns="0" bIns="0" anchor="t">
            <a:spAutoFit/>
          </a:bodyPr>
          <a:lstStyle/>
          <a:p>
            <a:pPr algn="l">
              <a:lnSpc>
                <a:spcPct val="100000"/>
              </a:lnSpc>
            </a:pPr>
            <a:r>
              <a:rPr sz="900" b="1" i="0" lang="de-DE">
                <a:solidFill>
                  <a:srgbClr val="FFFFFF"/>
                </a:solidFill>
                <a:latin typeface="Segoe UI"/>
              </a:rPr>
              <a:t>Fully Kiosk Browser · Einstellungen</a:t>
            </a:r>
          </a:p>
        </p:txBody>
      </p:sp>
      <p:sp>
        <p:nvSpPr>
          <p:cNvPr id="27" name="Rectangle 26"/>
          <p:cNvSpPr/>
          <p:nvPr/>
        </p:nvSpPr>
        <p:spPr>
          <a:xfrm>
            <a:off x="5772607" y="1755648"/>
            <a:ext cx="5852160" cy="201168"/>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900623" y="1787652"/>
            <a:ext cx="5577840" cy="164592"/>
          </a:xfrm>
          <a:prstGeom prst="rect">
            <a:avLst/>
          </a:prstGeom>
          <a:noFill/>
        </p:spPr>
        <p:txBody>
          <a:bodyPr wrap="square" lIns="0" rIns="0" tIns="0" bIns="0" anchor="t">
            <a:spAutoFit/>
          </a:bodyPr>
          <a:lstStyle/>
          <a:p>
            <a:pPr algn="l">
              <a:lnSpc>
                <a:spcPct val="100000"/>
              </a:lnSpc>
            </a:pPr>
            <a:r>
              <a:rPr sz="700" b="1" i="0" lang="de-DE">
                <a:solidFill>
                  <a:srgbClr val="2271B1"/>
                </a:solidFill>
                <a:latin typeface="Segoe UI"/>
              </a:rPr>
              <a:t>WEB CONTENT SETTINGS</a:t>
            </a:r>
          </a:p>
        </p:txBody>
      </p:sp>
      <p:sp>
        <p:nvSpPr>
          <p:cNvPr id="29" name="TextBox 28"/>
          <p:cNvSpPr txBox="1"/>
          <p:nvPr/>
        </p:nvSpPr>
        <p:spPr>
          <a:xfrm>
            <a:off x="5900623" y="2029968"/>
            <a:ext cx="1828800" cy="146304"/>
          </a:xfrm>
          <a:prstGeom prst="rect">
            <a:avLst/>
          </a:prstGeom>
          <a:noFill/>
        </p:spPr>
        <p:txBody>
          <a:bodyPr wrap="square" lIns="0" rIns="0" tIns="0" bIns="0" anchor="t">
            <a:spAutoFit/>
          </a:bodyPr>
          <a:lstStyle/>
          <a:p>
            <a:pPr algn="l">
              <a:lnSpc>
                <a:spcPct val="100000"/>
              </a:lnSpc>
            </a:pPr>
            <a:r>
              <a:rPr sz="850" b="1" i="0" lang="de-DE">
                <a:solidFill>
                  <a:srgbClr val="1F2933"/>
                </a:solidFill>
                <a:latin typeface="Segoe UI"/>
              </a:rPr>
              <a:t>Start URL</a:t>
            </a:r>
          </a:p>
        </p:txBody>
      </p:sp>
      <p:sp>
        <p:nvSpPr>
          <p:cNvPr id="30" name="Rectangle 29"/>
          <p:cNvSpPr/>
          <p:nvPr/>
        </p:nvSpPr>
        <p:spPr>
          <a:xfrm>
            <a:off x="5900623" y="2212848"/>
            <a:ext cx="5596128" cy="237744"/>
          </a:xfrm>
          <a:prstGeom prst="rect">
            <a:avLst/>
          </a:prstGeom>
          <a:solidFill>
            <a:srgbClr val="F7FAFC"/>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992063" y="2263140"/>
            <a:ext cx="5413248" cy="164592"/>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Consolas"/>
              </a:rPr>
              <a:t>https://mein-kongress.de/anzeigen</a:t>
            </a:r>
          </a:p>
        </p:txBody>
      </p:sp>
      <p:sp>
        <p:nvSpPr>
          <p:cNvPr id="32" name="Rectangle 31"/>
          <p:cNvSpPr/>
          <p:nvPr/>
        </p:nvSpPr>
        <p:spPr>
          <a:xfrm>
            <a:off x="5772607" y="2596896"/>
            <a:ext cx="5852160" cy="201168"/>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900623" y="2628900"/>
            <a:ext cx="5577840" cy="164592"/>
          </a:xfrm>
          <a:prstGeom prst="rect">
            <a:avLst/>
          </a:prstGeom>
          <a:noFill/>
        </p:spPr>
        <p:txBody>
          <a:bodyPr wrap="square" lIns="0" rIns="0" tIns="0" bIns="0" anchor="t">
            <a:spAutoFit/>
          </a:bodyPr>
          <a:lstStyle/>
          <a:p>
            <a:pPr algn="l">
              <a:lnSpc>
                <a:spcPct val="100000"/>
              </a:lnSpc>
            </a:pPr>
            <a:r>
              <a:rPr sz="700" b="1" i="0" lang="de-DE">
                <a:solidFill>
                  <a:srgbClr val="2271B1"/>
                </a:solidFill>
                <a:latin typeface="Segoe UI"/>
              </a:rPr>
              <a:t>DEVICE MANAGEMENT</a:t>
            </a:r>
          </a:p>
        </p:txBody>
      </p:sp>
      <p:sp>
        <p:nvSpPr>
          <p:cNvPr id="34" name="TextBox 33"/>
          <p:cNvSpPr txBox="1"/>
          <p:nvPr/>
        </p:nvSpPr>
        <p:spPr>
          <a:xfrm>
            <a:off x="5900623" y="2889504"/>
            <a:ext cx="5212080" cy="146304"/>
          </a:xfrm>
          <a:prstGeom prst="rect">
            <a:avLst/>
          </a:prstGeom>
          <a:noFill/>
        </p:spPr>
        <p:txBody>
          <a:bodyPr wrap="square" lIns="0" rIns="0" tIns="0" bIns="0" anchor="t">
            <a:spAutoFit/>
          </a:bodyPr>
          <a:lstStyle/>
          <a:p>
            <a:pPr algn="l">
              <a:lnSpc>
                <a:spcPct val="100000"/>
              </a:lnSpc>
            </a:pPr>
            <a:r>
              <a:rPr sz="850" b="1" i="0" lang="de-DE">
                <a:solidFill>
                  <a:srgbClr val="1F2933"/>
                </a:solidFill>
                <a:latin typeface="Segoe UI"/>
              </a:rPr>
              <a:t>Keep Screen On</a:t>
            </a:r>
          </a:p>
        </p:txBody>
      </p:sp>
      <p:sp>
        <p:nvSpPr>
          <p:cNvPr id="35" name="TextBox 34"/>
          <p:cNvSpPr txBox="1"/>
          <p:nvPr/>
        </p:nvSpPr>
        <p:spPr>
          <a:xfrm>
            <a:off x="5900623" y="3044952"/>
            <a:ext cx="5212080" cy="128016"/>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Bildschirm bleibt an</a:t>
            </a:r>
          </a:p>
        </p:txBody>
      </p:sp>
      <p:sp>
        <p:nvSpPr>
          <p:cNvPr id="36" name="Rounded Rectangle 35"/>
          <p:cNvSpPr/>
          <p:nvPr/>
        </p:nvSpPr>
        <p:spPr>
          <a:xfrm>
            <a:off x="11204143" y="2926080"/>
            <a:ext cx="274320" cy="146304"/>
          </a:xfrm>
          <a:prstGeom prst="roundRect">
            <a:avLst>
              <a:gd name="adj" fmla="val 50000"/>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Oval 36"/>
          <p:cNvSpPr/>
          <p:nvPr/>
        </p:nvSpPr>
        <p:spPr>
          <a:xfrm>
            <a:off x="11350447" y="2939796"/>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900623" y="3227832"/>
            <a:ext cx="559612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900623" y="3328416"/>
            <a:ext cx="5212080" cy="146304"/>
          </a:xfrm>
          <a:prstGeom prst="rect">
            <a:avLst/>
          </a:prstGeom>
          <a:noFill/>
        </p:spPr>
        <p:txBody>
          <a:bodyPr wrap="square" lIns="0" rIns="0" tIns="0" bIns="0" anchor="t">
            <a:spAutoFit/>
          </a:bodyPr>
          <a:lstStyle/>
          <a:p>
            <a:pPr algn="l">
              <a:lnSpc>
                <a:spcPct val="100000"/>
              </a:lnSpc>
            </a:pPr>
            <a:r>
              <a:rPr sz="850" b="1" i="0" lang="de-DE">
                <a:solidFill>
                  <a:srgbClr val="1F2933"/>
                </a:solidFill>
                <a:latin typeface="Segoe UI"/>
              </a:rPr>
              <a:t>Launch on Boot</a:t>
            </a:r>
          </a:p>
        </p:txBody>
      </p:sp>
      <p:sp>
        <p:nvSpPr>
          <p:cNvPr id="40" name="TextBox 39"/>
          <p:cNvSpPr txBox="1"/>
          <p:nvPr/>
        </p:nvSpPr>
        <p:spPr>
          <a:xfrm>
            <a:off x="5900623" y="3483864"/>
            <a:ext cx="5212080" cy="128016"/>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Start nach jedem Neustart</a:t>
            </a:r>
          </a:p>
        </p:txBody>
      </p:sp>
      <p:sp>
        <p:nvSpPr>
          <p:cNvPr id="41" name="Rounded Rectangle 40"/>
          <p:cNvSpPr/>
          <p:nvPr/>
        </p:nvSpPr>
        <p:spPr>
          <a:xfrm>
            <a:off x="11204143" y="3364992"/>
            <a:ext cx="274320" cy="146304"/>
          </a:xfrm>
          <a:prstGeom prst="roundRect">
            <a:avLst>
              <a:gd name="adj" fmla="val 50000"/>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Oval 41"/>
          <p:cNvSpPr/>
          <p:nvPr/>
        </p:nvSpPr>
        <p:spPr>
          <a:xfrm>
            <a:off x="11350447" y="3378708"/>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5900623" y="3666744"/>
            <a:ext cx="559612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900623" y="3767328"/>
            <a:ext cx="5212080" cy="146304"/>
          </a:xfrm>
          <a:prstGeom prst="rect">
            <a:avLst/>
          </a:prstGeom>
          <a:noFill/>
        </p:spPr>
        <p:txBody>
          <a:bodyPr wrap="square" lIns="0" rIns="0" tIns="0" bIns="0" anchor="t">
            <a:spAutoFit/>
          </a:bodyPr>
          <a:lstStyle/>
          <a:p>
            <a:pPr algn="l">
              <a:lnSpc>
                <a:spcPct val="100000"/>
              </a:lnSpc>
            </a:pPr>
            <a:r>
              <a:rPr sz="850" b="1" i="0" lang="de-DE">
                <a:solidFill>
                  <a:srgbClr val="1F2933"/>
                </a:solidFill>
                <a:latin typeface="Segoe UI"/>
              </a:rPr>
              <a:t>Kiosk Mode</a:t>
            </a:r>
          </a:p>
        </p:txBody>
      </p:sp>
      <p:sp>
        <p:nvSpPr>
          <p:cNvPr id="45" name="TextBox 44"/>
          <p:cNvSpPr txBox="1"/>
          <p:nvPr/>
        </p:nvSpPr>
        <p:spPr>
          <a:xfrm>
            <a:off x="5900623" y="3922776"/>
            <a:ext cx="5212080" cy="128016"/>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App kann nicht verlassen werden</a:t>
            </a:r>
          </a:p>
        </p:txBody>
      </p:sp>
      <p:sp>
        <p:nvSpPr>
          <p:cNvPr id="46" name="Rounded Rectangle 45"/>
          <p:cNvSpPr/>
          <p:nvPr/>
        </p:nvSpPr>
        <p:spPr>
          <a:xfrm>
            <a:off x="11204143" y="3803904"/>
            <a:ext cx="274320" cy="146304"/>
          </a:xfrm>
          <a:prstGeom prst="roundRect">
            <a:avLst>
              <a:gd name="adj" fmla="val 50000"/>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Oval 46"/>
          <p:cNvSpPr/>
          <p:nvPr/>
        </p:nvSpPr>
        <p:spPr>
          <a:xfrm>
            <a:off x="11213287" y="3817620"/>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900623" y="4105656"/>
            <a:ext cx="559612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Oval 48"/>
          <p:cNvSpPr/>
          <p:nvPr/>
        </p:nvSpPr>
        <p:spPr>
          <a:xfrm>
            <a:off x="5452567" y="21945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5452567" y="225399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51" name="Oval 50"/>
          <p:cNvSpPr/>
          <p:nvPr/>
        </p:nvSpPr>
        <p:spPr>
          <a:xfrm>
            <a:off x="5452567" y="29169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452567" y="29763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53" name="Oval 52"/>
          <p:cNvSpPr/>
          <p:nvPr/>
        </p:nvSpPr>
        <p:spPr>
          <a:xfrm>
            <a:off x="5452567" y="33558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5452567" y="34152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55" name="Rectangle 5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8" name="TextBox 5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Bezeichnungen können je nach Version leicht abweichen. </a:t>
            </a:r>
            <a:r>
              <a:rPr sz="1000" b="1" i="0" lang="de-DE">
                <a:solidFill>
                  <a:srgbClr val="2B3844"/>
                </a:solidFill>
                <a:latin typeface="Segoe UI"/>
              </a:rPr>
              <a:t>Keep Screen On</a:t>
            </a:r>
            <a:r>
              <a:rPr sz="1000" b="0" i="0" lang="de-DE">
                <a:solidFill>
                  <a:srgbClr val="2B3844"/>
                </a:solidFill>
                <a:latin typeface="Segoe UI"/>
              </a:rPr>
              <a:t> hält nur den Bildschirm wach – lassen Sie das Tablet trotzdem am Netzteil, sonst ist der Akku am zweiten Tag leer.</a:t>
            </a: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Dauerbetrieb</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18 / 22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Warum die Anzeige auch ohne Internet weiterläuft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451862"/>
            <a:ext cx="11057839" cy="2228088"/>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451862"/>
            <a:ext cx="54864" cy="222808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72486"/>
            <a:ext cx="9777679" cy="53339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Die Zeit läuft im Gerät weiter. Nur die Daten kommen vom Server.</a:t>
            </a:r>
          </a:p>
        </p:txBody>
      </p:sp>
      <p:sp>
        <p:nvSpPr>
          <p:cNvPr id="9" name="TextBox 8"/>
          <p:cNvSpPr txBox="1"/>
          <p:nvPr/>
        </p:nvSpPr>
        <p:spPr>
          <a:xfrm>
            <a:off x="1207007" y="3533901"/>
            <a:ext cx="9777679" cy="963167"/>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Der Wechsel von der Vorschau in den großen Bereich und das Entfernen beendeter Punkte berechnet der Browser </a:t>
            </a:r>
            <a:r>
              <a:rPr sz="1200" b="1" i="0" lang="de-DE">
                <a:solidFill>
                  <a:srgbClr val="4A5D6E"/>
                </a:solidFill>
                <a:latin typeface="Segoe UI"/>
              </a:rPr>
              <a:t>jede Minute selbst</a:t>
            </a:r>
            <a:r>
              <a:rPr sz="1200" b="0" i="0" lang="de-DE">
                <a:solidFill>
                  <a:srgbClr val="4A5D6E"/>
                </a:solidFill>
                <a:latin typeface="Segoe UI"/>
              </a:rPr>
              <a:t> – aus den Terminen, die er beim letzten Abruf mitbekommen hat. Nur der Abgleich mit dem Server läuft im eingestellten Takt, standardmäßig alle 15 Minuten. Fällt das Netz kurz aus, schaltet die Anzeige also trotzdem pünktlich um und holt die Daten nach, sobald die Verbindung zurück ist.</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Dauerbetrieb</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19 / 22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Vor dem Dauerbetrieb prüfen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Jeder Raum ist unter </a:t>
            </a:r>
            <a:r>
              <a:rPr sz="1150" b="1" i="0" lang="de-DE">
                <a:solidFill>
                  <a:srgbClr val="2B3844"/>
                </a:solidFill>
                <a:latin typeface="Segoe UI"/>
              </a:rPr>
              <a:t>Orte</a:t>
            </a:r>
            <a:r>
              <a:rPr sz="1150" b="0" i="0" lang="de-DE">
                <a:solidFill>
                  <a:srgbClr val="2B3844"/>
                </a:solidFill>
                <a:latin typeface="Segoe UI"/>
              </a:rPr>
              <a:t> angelegt und hat ein </a:t>
            </a:r>
            <a:r>
              <a:rPr sz="1150" b="1" i="0" lang="de-DE">
                <a:solidFill>
                  <a:srgbClr val="2B3844"/>
                </a:solidFill>
                <a:latin typeface="Segoe UI"/>
              </a:rPr>
              <a:t>Bild</a:t>
            </a:r>
            <a:r>
              <a:rPr sz="1150" b="0" i="0" lang="de-DE">
                <a:solidFill>
                  <a:srgbClr val="2B3844"/>
                </a:solidFill>
                <a:latin typeface="Segoe UI"/>
              </a:rPr>
              <a:t>.</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Jeder Programmpunkt hat </a:t>
            </a:r>
            <a:r>
              <a:rPr sz="1150" b="1" i="0" lang="de-DE">
                <a:solidFill>
                  <a:srgbClr val="2B3844"/>
                </a:solidFill>
                <a:latin typeface="Segoe UI"/>
              </a:rPr>
              <a:t>Datum, Startzeit und Endzeit</a:t>
            </a:r>
            <a:r>
              <a:rPr sz="1150" b="0" i="0" lang="de-DE">
                <a:solidFill>
                  <a:srgbClr val="2B3844"/>
                </a:solidFill>
                <a:latin typeface="Segoe UI"/>
              </a:rPr>
              <a: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Jeder Programmpunkt ist einer </a:t>
            </a:r>
            <a:r>
              <a:rPr sz="1150" b="1" i="0" lang="de-DE">
                <a:solidFill>
                  <a:srgbClr val="2B3844"/>
                </a:solidFill>
                <a:latin typeface="Segoe UI"/>
              </a:rPr>
              <a:t>Hauptveranstaltung zugeordnet</a:t>
            </a:r>
            <a:r>
              <a:rPr sz="1150" b="0" i="0" lang="de-DE">
                <a:solidFill>
                  <a:srgbClr val="2B3844"/>
                </a:solidFill>
                <a:latin typeface="Segoe UI"/>
              </a:rPr>
              <a:t>.</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Aktualisierungsrate</a:t>
            </a:r>
            <a:r>
              <a:rPr sz="1150" b="0" i="0" lang="de-DE">
                <a:solidFill>
                  <a:srgbClr val="2B3844"/>
                </a:solidFill>
                <a:latin typeface="Segoe UI"/>
              </a:rPr>
              <a:t> für den Veranstaltungstag auf 10–15 Minuten gestellt.</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Vorlade-Zeitfenster</a:t>
            </a:r>
            <a:r>
              <a:rPr sz="1150" b="0" i="0" lang="de-DE">
                <a:solidFill>
                  <a:srgbClr val="2B3844"/>
                </a:solidFill>
                <a:latin typeface="Segoe UI"/>
              </a:rPr>
              <a:t> deckt Ihre Veranstaltung ab, ist aber nicht unnötig groß.</a:t>
            </a:r>
          </a:p>
        </p:txBody>
      </p:sp>
      <p:sp>
        <p:nvSpPr>
          <p:cNvPr id="21" name="Rounded Rectangle 20"/>
          <p:cNvSpPr/>
          <p:nvPr/>
        </p:nvSpPr>
        <p:spPr>
          <a:xfrm>
            <a:off x="6301587" y="185013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87299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3" name="TextBox 22"/>
          <p:cNvSpPr txBox="1"/>
          <p:nvPr/>
        </p:nvSpPr>
        <p:spPr>
          <a:xfrm>
            <a:off x="6649059" y="185928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 Anzeige einmal </a:t>
            </a:r>
            <a:r>
              <a:rPr sz="1150" b="1" i="0" lang="de-DE">
                <a:solidFill>
                  <a:srgbClr val="2B3844"/>
                </a:solidFill>
                <a:latin typeface="Segoe UI"/>
              </a:rPr>
              <a:t>im Vollbild</a:t>
            </a:r>
            <a:r>
              <a:rPr sz="1150" b="0" i="0" lang="de-DE">
                <a:solidFill>
                  <a:srgbClr val="2B3844"/>
                </a:solidFill>
                <a:latin typeface="Segoe UI"/>
              </a:rPr>
              <a:t> getestet – auf dem echten Gerät.</a:t>
            </a:r>
          </a:p>
        </p:txBody>
      </p:sp>
      <p:sp>
        <p:nvSpPr>
          <p:cNvPr id="24" name="Rounded Rectangle 23"/>
          <p:cNvSpPr/>
          <p:nvPr/>
        </p:nvSpPr>
        <p:spPr>
          <a:xfrm>
            <a:off x="6301587" y="217170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19456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6" name="TextBox 25"/>
          <p:cNvSpPr txBox="1"/>
          <p:nvPr/>
        </p:nvSpPr>
        <p:spPr>
          <a:xfrm>
            <a:off x="6649059" y="218084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Bildschirmschoner und Ruhezustand am Gerät </a:t>
            </a:r>
            <a:r>
              <a:rPr sz="1150" b="1" i="0" lang="de-DE">
                <a:solidFill>
                  <a:srgbClr val="2B3844"/>
                </a:solidFill>
                <a:latin typeface="Segoe UI"/>
              </a:rPr>
              <a:t>abgeschaltet</a:t>
            </a:r>
            <a:r>
              <a:rPr sz="1150" b="0" i="0" lang="de-DE">
                <a:solidFill>
                  <a:srgbClr val="2B3844"/>
                </a:solidFill>
                <a:latin typeface="Segoe UI"/>
              </a:rPr>
              <a:t>.</a:t>
            </a:r>
          </a:p>
        </p:txBody>
      </p:sp>
      <p:sp>
        <p:nvSpPr>
          <p:cNvPr id="27" name="Rounded Rectangle 26"/>
          <p:cNvSpPr/>
          <p:nvPr/>
        </p:nvSpPr>
        <p:spPr>
          <a:xfrm>
            <a:off x="6301587" y="249326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51612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9" name="TextBox 28"/>
          <p:cNvSpPr txBox="1"/>
          <p:nvPr/>
        </p:nvSpPr>
        <p:spPr>
          <a:xfrm>
            <a:off x="6649059" y="2502407"/>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Am Hub an jedem Gerät </a:t>
            </a:r>
            <a:r>
              <a:rPr sz="1150" b="1" i="0" lang="de-DE">
                <a:solidFill>
                  <a:srgbClr val="2B3844"/>
                </a:solidFill>
                <a:latin typeface="Segoe UI"/>
              </a:rPr>
              <a:t>„Als Standard festlegen“</a:t>
            </a:r>
            <a:r>
              <a:rPr sz="1150" b="0" i="0" lang="de-DE">
                <a:solidFill>
                  <a:srgbClr val="2B3844"/>
                </a:solidFill>
                <a:latin typeface="Segoe UI"/>
              </a:rPr>
              <a:t> ausgeführt.</a:t>
            </a:r>
          </a:p>
        </p:txBody>
      </p:sp>
      <p:sp>
        <p:nvSpPr>
          <p:cNvPr id="30" name="Rectangle 29"/>
          <p:cNvSpPr/>
          <p:nvPr/>
        </p:nvSpPr>
        <p:spPr>
          <a:xfrm>
            <a:off x="566928" y="567537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67537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3" name="TextBox 32"/>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Punkt mit der Endzeit wird oft unterschätzt: Fehlt sie, rechnen die Anzeigen mit einer Stunde. Ein zweistündiges Konzert verschwindet dann mitten im zweiten Akt aus dem großen Bereich.</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Dauerbetrieb</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20 / 22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Wenn eine Anzeige nicht das zeigt, was sie soll</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Statt des Monitors steht ein roter Hinweis auf der Seite.</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Den sehen nur angemeldete Redakteure: Das Add-on ist nicht aktiv. Besucher sehen an dieser Stelle nichts.</a:t>
            </a:r>
          </a:p>
        </p:txBody>
      </p:sp>
      <p:sp>
        <p:nvSpPr>
          <p:cNvPr id="10" name="TextBox 9"/>
          <p:cNvSpPr txBox="1"/>
          <p:nvPr/>
        </p:nvSpPr>
        <p:spPr>
          <a:xfrm>
            <a:off x="566928" y="223856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1" name="TextBox 10"/>
          <p:cNvSpPr txBox="1"/>
          <p:nvPr/>
        </p:nvSpPr>
        <p:spPr>
          <a:xfrm>
            <a:off x="877824" y="223856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Der Monitor bleibt leer.</a:t>
            </a:r>
          </a:p>
        </p:txBody>
      </p:sp>
      <p:sp>
        <p:nvSpPr>
          <p:cNvPr id="12" name="TextBox 11"/>
          <p:cNvSpPr txBox="1"/>
          <p:nvPr/>
        </p:nvSpPr>
        <p:spPr>
          <a:xfrm>
            <a:off x="566928" y="249796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3" name="TextBox 12"/>
          <p:cNvSpPr txBox="1"/>
          <p:nvPr/>
        </p:nvSpPr>
        <p:spPr>
          <a:xfrm>
            <a:off x="877824" y="249796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Der Raumname im Baustein muss genau dem Namen unter „Orte“ entsprechen – einschließlich Groß- und Kleinschreibung. Prüfen Sie außerdem, ob in diesem Raum überhaupt etwas ansteht.</a:t>
            </a:r>
          </a:p>
        </p:txBody>
      </p:sp>
      <p:sp>
        <p:nvSpPr>
          <p:cNvPr id="14" name="TextBox 13"/>
          <p:cNvSpPr txBox="1"/>
          <p:nvPr/>
        </p:nvSpPr>
        <p:spPr>
          <a:xfrm>
            <a:off x="566928" y="328129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5" name="TextBox 14"/>
          <p:cNvSpPr txBox="1"/>
          <p:nvPr/>
        </p:nvSpPr>
        <p:spPr>
          <a:xfrm>
            <a:off x="877824" y="328129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Ein Programmpunkt fehlt.</a:t>
            </a:r>
          </a:p>
        </p:txBody>
      </p:sp>
      <p:sp>
        <p:nvSpPr>
          <p:cNvPr id="16" name="TextBox 15"/>
          <p:cNvSpPr txBox="1"/>
          <p:nvPr/>
        </p:nvSpPr>
        <p:spPr>
          <a:xfrm>
            <a:off x="566928" y="354069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7" name="TextBox 16"/>
          <p:cNvSpPr txBox="1"/>
          <p:nvPr/>
        </p:nvSpPr>
        <p:spPr>
          <a:xfrm>
            <a:off x="877824" y="354069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Meist fehlt Datum oder Startzeit, oder der Punkt hängt an keiner Hauptveranstaltung. Das Dashboard findet beides. Möglich ist auch, dass er außerhalb des eingestellten Vorlade-Zeitfensters liegt.</a:t>
            </a:r>
          </a:p>
        </p:txBody>
      </p:sp>
      <p:sp>
        <p:nvSpPr>
          <p:cNvPr id="18" name="TextBox 17"/>
          <p:cNvSpPr txBox="1"/>
          <p:nvPr/>
        </p:nvSpPr>
        <p:spPr>
          <a:xfrm>
            <a:off x="566928" y="432403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9" name="TextBox 18"/>
          <p:cNvSpPr txBox="1"/>
          <p:nvPr/>
        </p:nvSpPr>
        <p:spPr>
          <a:xfrm>
            <a:off x="877824" y="432403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Die Anzeige friert ein oder zeigt alte Zeiten.</a:t>
            </a:r>
          </a:p>
        </p:txBody>
      </p:sp>
      <p:sp>
        <p:nvSpPr>
          <p:cNvPr id="20" name="TextBox 19"/>
          <p:cNvSpPr txBox="1"/>
          <p:nvPr/>
        </p:nvSpPr>
        <p:spPr>
          <a:xfrm>
            <a:off x="566928" y="4583430"/>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1" name="TextBox 20"/>
          <p:cNvSpPr txBox="1"/>
          <p:nvPr/>
        </p:nvSpPr>
        <p:spPr>
          <a:xfrm>
            <a:off x="877824" y="4583430"/>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Sie rechnet lokal weiter und sollte nie stehenbleiben. Tut sie es doch, fasst vermutlich ein Caching- oder Optimierungs-Plugin die Skripte zusammen. Nehmen Sie </a:t>
            </a:r>
            <a:r>
              <a:rPr sz="1000" b="0" i="0" lang="de-DE">
                <a:solidFill>
                  <a:srgbClr val="3B4A57"/>
                </a:solidFill>
                <a:latin typeface="Consolas"/>
              </a:rPr>
              <a:t>ecrm-monitor.js</a:t>
            </a:r>
            <a:r>
              <a:rPr sz="1000" b="0" i="0" lang="de-DE">
                <a:solidFill>
                  <a:srgbClr val="3B4A57"/>
                </a:solidFill>
                <a:latin typeface="Segoe UI"/>
              </a:rPr>
              <a:t> von der Optimierung aus.</a:t>
            </a:r>
          </a:p>
        </p:txBody>
      </p:sp>
      <p:sp>
        <p:nvSpPr>
          <p:cNvPr id="22" name="TextBox 21"/>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3" name="TextBox 22"/>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Änderungen erscheinen zu spät.</a:t>
            </a:r>
          </a:p>
        </p:txBody>
      </p:sp>
      <p:sp>
        <p:nvSpPr>
          <p:cNvPr id="24" name="TextBox 23"/>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5" name="TextBox 24"/>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Das ist die Aktualisierungsrate aus der Karte „Live-Ticker“. Stellen Sie sie für den Veranstaltungstag auf 10–15 Minuten.</a:t>
            </a:r>
          </a:p>
        </p:txBody>
      </p:sp>
      <p:sp>
        <p:nvSpPr>
          <p:cNvPr id="26" name="TextBox 25"/>
          <p:cNvSpPr txBox="1"/>
          <p:nvPr/>
        </p:nvSpPr>
        <p:spPr>
          <a:xfrm>
            <a:off x="6301587" y="223856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7" name="TextBox 26"/>
          <p:cNvSpPr txBox="1"/>
          <p:nvPr/>
        </p:nvSpPr>
        <p:spPr>
          <a:xfrm>
            <a:off x="6612483" y="223856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Der Bildschirm geht nach einer Weile aus.</a:t>
            </a:r>
          </a:p>
        </p:txBody>
      </p:sp>
      <p:sp>
        <p:nvSpPr>
          <p:cNvPr id="28" name="TextBox 27"/>
          <p:cNvSpPr txBox="1"/>
          <p:nvPr/>
        </p:nvSpPr>
        <p:spPr>
          <a:xfrm>
            <a:off x="6301587" y="249796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9" name="TextBox 28"/>
          <p:cNvSpPr txBox="1"/>
          <p:nvPr/>
        </p:nvSpPr>
        <p:spPr>
          <a:xfrm>
            <a:off x="6612483" y="249796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Schalten Sie am Gerät Bildschirmschoner und Energiesparmodus ab. Zusätzlich hält die Vollbild-Ansicht den Bildschirm auf vielen Geräten wach.</a:t>
            </a:r>
          </a:p>
        </p:txBody>
      </p:sp>
      <p:sp>
        <p:nvSpPr>
          <p:cNvPr id="30" name="TextBox 29"/>
          <p:cNvSpPr txBox="1"/>
          <p:nvPr/>
        </p:nvSpPr>
        <p:spPr>
          <a:xfrm>
            <a:off x="6301587" y="312381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31" name="TextBox 30"/>
          <p:cNvSpPr txBox="1"/>
          <p:nvPr/>
        </p:nvSpPr>
        <p:spPr>
          <a:xfrm>
            <a:off x="6612483" y="312381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Der Hub zeigt keine Kacheln.</a:t>
            </a:r>
          </a:p>
        </p:txBody>
      </p:sp>
      <p:sp>
        <p:nvSpPr>
          <p:cNvPr id="32" name="TextBox 31"/>
          <p:cNvSpPr txBox="1"/>
          <p:nvPr/>
        </p:nvSpPr>
        <p:spPr>
          <a:xfrm>
            <a:off x="6301587" y="338321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33" name="TextBox 32"/>
          <p:cNvSpPr txBox="1"/>
          <p:nvPr/>
        </p:nvSpPr>
        <p:spPr>
          <a:xfrm>
            <a:off x="6612483" y="338321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Jede Zeile in den Einstellungen braucht mindestens einen Standortnamen und eine Ticker-Adresse, getrennt durch einen senkrechten Strich.</a:t>
            </a:r>
          </a:p>
        </p:txBody>
      </p:sp>
      <p:sp>
        <p:nvSpPr>
          <p:cNvPr id="34" name="TextBox 33"/>
          <p:cNvSpPr txBox="1"/>
          <p:nvPr/>
        </p:nvSpPr>
        <p:spPr>
          <a:xfrm>
            <a:off x="6301587" y="400907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35" name="TextBox 34"/>
          <p:cNvSpPr txBox="1"/>
          <p:nvPr/>
        </p:nvSpPr>
        <p:spPr>
          <a:xfrm>
            <a:off x="6612483" y="400907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Der Countdown startet immer wieder, obwohl nicht gewünscht.</a:t>
            </a:r>
          </a:p>
        </p:txBody>
      </p:sp>
      <p:sp>
        <p:nvSpPr>
          <p:cNvPr id="36" name="TextBox 35"/>
          <p:cNvSpPr txBox="1"/>
          <p:nvPr/>
        </p:nvSpPr>
        <p:spPr>
          <a:xfrm>
            <a:off x="6301587" y="4268470"/>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37" name="TextBox 36"/>
          <p:cNvSpPr txBox="1"/>
          <p:nvPr/>
        </p:nvSpPr>
        <p:spPr>
          <a:xfrm>
            <a:off x="6612483" y="4268470"/>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Auf dem Gerät ist eine Standard-Anzeige gespeichert. „Standard zurücksetzen“ antippen.</a:t>
            </a:r>
          </a:p>
        </p:txBody>
      </p:sp>
      <p:sp>
        <p:nvSpPr>
          <p:cNvPr id="38" name="Rectangle 3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Dauerbetrieb</a:t>
            </a:r>
          </a:p>
        </p:txBody>
      </p:sp>
      <p:sp>
        <p:nvSpPr>
          <p:cNvPr id="40" name="TextBox 3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21 / 22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889985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928390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966795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1005199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10436047"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1082009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1120414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1158819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1197223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051560" y="2148840"/>
            <a:ext cx="9601200" cy="219456"/>
          </a:xfrm>
          <a:prstGeom prst="rect">
            <a:avLst/>
          </a:prstGeom>
          <a:noFill/>
        </p:spPr>
        <p:txBody>
          <a:bodyPr wrap="square" lIns="0" rIns="0" tIns="0" bIns="0" anchor="t">
            <a:spAutoFit/>
          </a:bodyPr>
          <a:lstStyle/>
          <a:p>
            <a:pPr algn="l">
              <a:lnSpc>
                <a:spcPct val="100000"/>
              </a:lnSpc>
            </a:pPr>
            <a:r>
              <a:rPr sz="1100" b="1" i="0" lang="de-DE">
                <a:solidFill>
                  <a:srgbClr val="F0A86A"/>
                </a:solidFill>
                <a:latin typeface="Segoe UI"/>
              </a:rPr>
              <a:t>DAS WICHTIGSTE IN EINEM SATZ</a:t>
            </a:r>
          </a:p>
        </p:txBody>
      </p:sp>
      <p:sp>
        <p:nvSpPr>
          <p:cNvPr id="15" name="TextBox 14"/>
          <p:cNvSpPr txBox="1"/>
          <p:nvPr/>
        </p:nvSpPr>
        <p:spPr>
          <a:xfrm>
            <a:off x="1051560" y="2514600"/>
            <a:ext cx="8961120" cy="1371600"/>
          </a:xfrm>
          <a:prstGeom prst="rect">
            <a:avLst/>
          </a:prstGeom>
          <a:noFill/>
        </p:spPr>
        <p:txBody>
          <a:bodyPr wrap="square" lIns="0" rIns="0" tIns="0" bIns="0" anchor="t">
            <a:spAutoFit/>
          </a:bodyPr>
          <a:lstStyle/>
          <a:p>
            <a:pPr algn="l">
              <a:lnSpc>
                <a:spcPct val="115000"/>
              </a:lnSpc>
            </a:pPr>
            <a:r>
              <a:rPr sz="3200" b="1" i="0" lang="de-DE">
                <a:solidFill>
                  <a:srgbClr val="FFFFFF"/>
                </a:solidFill>
                <a:latin typeface="Segoe UI"/>
              </a:rPr>
              <a:t>Ein Programm, beliebig viele Bildschirme –</a:t>
            </a:r>
          </a:p>
          <a:p>
            <a:pPr algn="l">
              <a:lnSpc>
                <a:spcPct val="115000"/>
              </a:lnSpc>
            </a:pPr>
            <a:r>
              <a:rPr sz="3200" b="1" i="0" lang="de-DE">
                <a:solidFill>
                  <a:srgbClr val="FFFFFF"/>
                </a:solidFill>
                <a:latin typeface="Segoe UI"/>
              </a:rPr>
              <a:t>und keiner davon braucht Betreuung.</a:t>
            </a:r>
          </a:p>
        </p:txBody>
      </p:sp>
      <p:sp>
        <p:nvSpPr>
          <p:cNvPr id="16" name="Rectangle 15"/>
          <p:cNvSpPr/>
          <p:nvPr/>
        </p:nvSpPr>
        <p:spPr>
          <a:xfrm>
            <a:off x="1051560" y="4069080"/>
            <a:ext cx="12344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51560" y="4343400"/>
            <a:ext cx="8961120" cy="731520"/>
          </a:xfrm>
          <a:prstGeom prst="rect">
            <a:avLst/>
          </a:prstGeom>
          <a:noFill/>
        </p:spPr>
        <p:txBody>
          <a:bodyPr wrap="square" lIns="0" rIns="0" tIns="0" bIns="0" anchor="t">
            <a:spAutoFit/>
          </a:bodyPr>
          <a:lstStyle/>
          <a:p>
            <a:pPr algn="l">
              <a:lnSpc>
                <a:spcPct val="130000"/>
              </a:lnSpc>
            </a:pPr>
            <a:r>
              <a:rPr sz="1300" b="0" i="0" lang="de-DE">
                <a:solidFill>
                  <a:srgbClr val="BFD6E8"/>
                </a:solidFill>
                <a:latin typeface="Segoe UI"/>
              </a:rPr>
              <a:t>Richten Sie jede Anzeige einmal ein, hinterlegen Sie die Standorte im Hub und lassen Sie jedes Gerät seine Anzeige merken. Danach genügt der Strom.</a:t>
            </a:r>
          </a:p>
        </p:txBody>
      </p:sp>
      <p:sp>
        <p:nvSpPr>
          <p:cNvPr id="18" name="TextBox 17"/>
          <p:cNvSpPr txBox="1"/>
          <p:nvPr/>
        </p:nvSpPr>
        <p:spPr>
          <a:xfrm>
            <a:off x="1051560" y="5897880"/>
            <a:ext cx="9326880" cy="274320"/>
          </a:xfrm>
          <a:prstGeom prst="rect">
            <a:avLst/>
          </a:prstGeom>
          <a:noFill/>
        </p:spPr>
        <p:txBody>
          <a:bodyPr wrap="square" lIns="0" rIns="0" tIns="0" bIns="0" anchor="t">
            <a:spAutoFit/>
          </a:bodyPr>
          <a:lstStyle/>
          <a:p>
            <a:pPr algn="l">
              <a:lnSpc>
                <a:spcPct val="100000"/>
              </a:lnSpc>
            </a:pPr>
            <a:r>
              <a:rPr sz="950" b="0" i="0" lang="de-DE">
                <a:solidFill>
                  <a:srgbClr val="7DA3C0"/>
                </a:solidFill>
                <a:latin typeface="Segoe UI"/>
              </a:rPr>
              <a:t>Raummonitor &amp; Kiosk-Hub   ·   Add-on Version 1.0   ·   26. September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