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89985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28390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6795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05199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436047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82009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20414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58819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97223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1920240"/>
            <a:ext cx="9601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0A86A"/>
                </a:solidFill>
                <a:latin typeface="Segoe UI"/>
              </a:rPr>
              <a:t>BEDIENUNGSANLEITUNG · ADD-ON VERSION 1.4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286000"/>
            <a:ext cx="96926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4000" b="1" i="0" lang="de-DE">
                <a:solidFill>
                  <a:srgbClr val="FFFFFF"/>
                </a:solidFill>
                <a:latin typeface="Segoe UI"/>
              </a:rPr>
              <a:t>Hallenplan-</a:t>
            </a:r>
          </a:p>
          <a:p>
            <a:pPr algn="l">
              <a:lnSpc>
                <a:spcPct val="106000"/>
              </a:lnSpc>
            </a:pPr>
            <a:r>
              <a:rPr sz="4000" b="1" i="0" lang="de-DE">
                <a:solidFill>
                  <a:srgbClr val="FFFFFF"/>
                </a:solidFill>
                <a:latin typeface="Segoe UI"/>
              </a:rPr>
              <a:t>Designer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1560" y="3767328"/>
            <a:ext cx="1234440" cy="45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041648"/>
            <a:ext cx="93268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 i="0" lang="de-DE">
                <a:solidFill>
                  <a:srgbClr val="BFD6E8"/>
                </a:solidFill>
                <a:latin typeface="Segoe UI"/>
              </a:rPr>
              <a:t>Das Add-on für Event Exhibitor Manager.</a:t>
            </a:r>
          </a:p>
          <a:p>
            <a:pPr algn="l">
              <a:lnSpc>
                <a:spcPct val="125000"/>
              </a:lnSpc>
            </a:pPr>
            <a:r>
              <a:rPr sz="1500" b="0" i="0" lang="de-DE">
                <a:solidFill>
                  <a:srgbClr val="BFD6E8"/>
                </a:solidFill>
                <a:latin typeface="Segoe UI"/>
              </a:rPr>
              <a:t>Hallenpläne direkt in WordPress zeichnen – und die Aussteller gleich mit zuweisen.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897880"/>
            <a:ext cx="9326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 lang="de-DE">
                <a:solidFill>
                  <a:srgbClr val="7DA3C0"/>
                </a:solidFill>
                <a:latin typeface="Segoe UI"/>
              </a:rPr>
              <a:t>Stand: 26. Oktober 2026   ·   Setzt Event Exhibitor Manager ab Version 1.5.0 voraus, das Programm im Raum ab 1.8.0   ·   Keine Programmierkenntnisse erforderlich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ÜBERBLICK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Was dieses Add-on mitbringt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Zeichnen im Browser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Etagen, Räume, Wände, Türen, Treppen, Aufzüge, 56 Piktogramme und 13 Bauobjekte – im Maßstab, mit Raster und Einrasten.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Ein Grafikprogramm ist nicht nötig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Ganze Standreihen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Eine Fläche aufziehen, Maße und Nummernschema eintragen – fertig sind 24 Stände mit H-01 bis H-24.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Mit Name und Logo des Ausstellers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Etagen und Gebäude verknüpfen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Treppen und Aufzüge führen zur nächsten Etage, Gebäude zu ihrem Hallenplan, Räume zu ihrem Programm.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Für Campus und Event Calendar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Overlay-Karten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„HALLE 1 – Gaming, Cosplay“: große Infokarten für die Übersicht, die beim Hineinzoomen ausblenden.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Mit Hinweis-Banner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44314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4314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45482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QR-Standortpunkte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5482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Plakate mit QR-Code öffnen den Plan genau dort, wo der Gast steht – „Sie sind hier“.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5482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Mit Scan-Zähler im Dashboard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21700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121700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22868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Aussteller zuweisen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2868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Aussteller mit der Maus auf ihren Stand ziehen. Standnummer und Raum werden beim Speichern eingetragen.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2868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Oder nur anzeigen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Das Add-on zeichnet die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fertige Karte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– was es auf dem Gelände gibt und wer wo steht. Preise, Buchung und Verfügbarkeit von Standflächen gehören nicht dazu.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Über dieses Add-on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/ 58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ÜBERBLICK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Neu seit Version 1.3.3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Bereich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494" y="1435608"/>
            <a:ext cx="8316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Neuerung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2816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Programm im Raum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35494" y="1828165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Feld </a:t>
            </a:r>
            <a:r>
              <a:rPr sz="1000" b="1" i="0" lang="de-DE">
                <a:solidFill>
                  <a:srgbClr val="1F2933"/>
                </a:solidFill>
                <a:latin typeface="Segoe UI"/>
              </a:rPr>
              <a:t>Programm aus dem Event Calendar</a:t>
            </a:r>
            <a:r>
              <a:rPr sz="1000" b="0" i="0" lang="de-DE">
                <a:solidFill>
                  <a:srgbClr val="1F2933"/>
                </a:solidFill>
                <a:latin typeface="Segoe UI"/>
              </a:rPr>
              <a:t> an Räumen und Flächen – ein Klick zeigt das Programm des Orts (Kapitel 2.6)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0593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Beschriftung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494" y="2305939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Acht Arten statt fünf, darunter </a:t>
            </a:r>
            <a:r>
              <a:rPr sz="1000" b="1" i="0" lang="de-DE">
                <a:solidFill>
                  <a:srgbClr val="1F2933"/>
                </a:solidFill>
                <a:latin typeface="Segoe UI"/>
              </a:rPr>
              <a:t>Name</a:t>
            </a:r>
            <a:r>
              <a:rPr sz="10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1000" b="1" i="0" lang="de-DE">
                <a:solidFill>
                  <a:srgbClr val="1F2933"/>
                </a:solidFill>
                <a:latin typeface="Segoe UI"/>
              </a:rPr>
              <a:t>Logo</a:t>
            </a:r>
            <a:r>
              <a:rPr sz="1000" b="0" i="0" lang="de-DE">
                <a:solidFill>
                  <a:srgbClr val="1F2933"/>
                </a:solidFill>
                <a:latin typeface="Segoe UI"/>
              </a:rPr>
              <a:t> und </a:t>
            </a:r>
            <a:r>
              <a:rPr sz="1000" b="1" i="0" lang="de-DE">
                <a:solidFill>
                  <a:srgbClr val="1F2933"/>
                </a:solidFill>
                <a:latin typeface="Segoe UI"/>
              </a:rPr>
              <a:t>Logo + Name</a:t>
            </a:r>
            <a:r>
              <a:rPr sz="1000" b="0" i="0" lang="de-DE">
                <a:solidFill>
                  <a:srgbClr val="1F2933"/>
                </a:solidFill>
                <a:latin typeface="Segoe UI"/>
              </a:rPr>
              <a:t> ohne Nummer (Kapitel 1.10)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78371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Drehung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35494" y="2783713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Ausrichtung / Drehung</a:t>
            </a:r>
            <a:r>
              <a:rPr sz="1000" b="0" i="0" lang="de-DE">
                <a:solidFill>
                  <a:srgbClr val="1F2933"/>
                </a:solidFill>
                <a:latin typeface="Segoe UI"/>
              </a:rPr>
              <a:t> der Beschriftung bei Ständen, Räumen und Flächen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261487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Nummernschild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5494" y="3261487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Bei Logo-Ständen dezenter: 85 % Deckkraft, schmaler Rahmen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739261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Kopieren über Etagen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35494" y="3739261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Strg + C, Reiter wechseln, Strg + V – die Elemente liegen an derselben Stelle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21703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Klickflächen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235494" y="4217035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Formen ohne Füllung und Rahmen bleiben auf der Website anklickbar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69480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Etagen-Ebene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35494" y="4694809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Wird beim Speichern als Stockwerk der Kartenzeile übernommen; das Klick-Verhalten der Overlay-Karten bleibt erhalten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517258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Mediathek · Lizenz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35494" y="5172583"/>
            <a:ext cx="831612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Pläne und Unterlagen stehen bei ihrer Veranstaltung; ohne Lizenz öffnet der Editor nur zum Ansehen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Formen, Bauobjekte, Verknüpfungen, Overlay-Karten und Standortpunkte aus den Versionen bis 1.3.3 beschreiben die Kapitel 1 bis 3. Kapitel 6 ist ein Glossar für alle, die Pläne in einem Grafikprogramm zeichnen.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Über dieses Add-on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 / 58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EINRICHTUNG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Installieren und den Designer öffnen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6928" y="136245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0360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1353312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Prüfen: Läuft Event Exhibitor Manager in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Version 1.5.0 oder neuer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1755394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Ist er älter oder fehlt er, bleibt das Add-on inaktiv und sagt das im Backend.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2291842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332990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2282698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Das Add-on unter </a:t>
            </a:r>
            <a:r>
              <a:rPr sz="1150" b="0" i="0" lang="de-DE">
                <a:solidFill>
                  <a:srgbClr val="25333F"/>
                </a:solidFill>
                <a:latin typeface="Consolas"/>
              </a:rPr>
              <a:t>Plugins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hochladen, aktivieren und die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Lizenz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aktivieren.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2684780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Ohne Lizenz öffnet der Editor nur zum Ansehen – siehe nächste Folie.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3221228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3262376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" y="3212084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Consolas"/>
              </a:rPr>
              <a:t>Aussteller → Hallenplan-Designer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öffnen.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3435985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Die Liste zeigt alle Veranstaltungen, die Sie bearbeiten dürfen.</a:t>
            </a:r>
          </a:p>
        </p:txBody>
      </p:sp>
      <p:sp>
        <p:nvSpPr>
          <p:cNvPr id="18" name="Oval 17"/>
          <p:cNvSpPr/>
          <p:nvPr/>
        </p:nvSpPr>
        <p:spPr>
          <a:xfrm>
            <a:off x="566928" y="3827653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868801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" y="3818509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Bei der Veranstaltung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Hallenplan zeichnen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klicken.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4042410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Hat sie schon einen Plan, heißt der Knopf </a:t>
            </a:r>
            <a:r>
              <a:rPr sz="950" b="1" i="0" lang="de-DE">
                <a:solidFill>
                  <a:srgbClr val="6B7A88"/>
                </a:solidFill>
                <a:latin typeface="Segoe UI"/>
              </a:rPr>
              <a:t>Designer öffnen</a:t>
            </a:r>
            <a:r>
              <a:rPr sz="950" b="0" i="0" lang="de-DE">
                <a:solidFill>
                  <a:srgbClr val="6B7A88"/>
                </a:solidFill>
                <a:latin typeface="Segoe UI"/>
              </a:rPr>
              <a:t>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4434078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4475226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4424934"/>
            <a:ext cx="367863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Oder in der Veranstaltung selbst: Kasten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Hallenplan-Designer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in der Seitenleiste.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976" y="4827016"/>
            <a:ext cx="367863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Er verschwindet, sobald oben eine Veranstaltung gewählt ist – dann ist der Eintrag ein Aussteller.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41087" y="1353312"/>
            <a:ext cx="6583680" cy="3108960"/>
          </a:xfrm>
          <a:prstGeom prst="rect">
            <a:avLst/>
          </a:prstGeom>
          <a:solidFill>
            <a:srgbClr val="F0F0F1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41087" y="1353312"/>
            <a:ext cx="6583680" cy="219456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132527" y="1394460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41087" y="1572768"/>
            <a:ext cx="1481328" cy="2889504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187391" y="16779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Dashboard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41087" y="1874520"/>
            <a:ext cx="1481328" cy="237744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187391" y="19156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Aussteller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41087" y="2112264"/>
            <a:ext cx="1481328" cy="1335024"/>
          </a:xfrm>
          <a:prstGeom prst="rect">
            <a:avLst/>
          </a:prstGeom>
          <a:solidFill>
            <a:srgbClr val="2C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315407" y="21534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Dashboard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15407" y="23362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Aussteller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15407" y="251917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Standorte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15407" y="270205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Einstellungen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15407" y="288493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Import / Export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15407" y="30678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de-DE">
                <a:solidFill>
                  <a:srgbClr val="FFFFFF"/>
                </a:solidFill>
                <a:latin typeface="Segoe UI"/>
              </a:rPr>
              <a:t>Hallenplan-Designer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15407" y="32506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Hilfe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87391" y="35067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Medien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187391" y="37444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Seiten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23583" y="1719072"/>
            <a:ext cx="47000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 i="0" lang="de-DE">
                <a:solidFill>
                  <a:srgbClr val="1D2327"/>
                </a:solidFill>
                <a:latin typeface="Segoe UI"/>
              </a:rPr>
              <a:t>Hallenplan-Designer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23583" y="2103120"/>
            <a:ext cx="47000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Zeichne den Hallenplan einer Veranstaltung: Etagen, Räume, Wände, Stände, Beschriftungen und Symbole. Gespeicherte Pläne erscheinen als Reiter im Hallenplan der Veranstaltung – genau wie hochgeladene SVG-Dateien.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723583" y="2487168"/>
            <a:ext cx="4700016" cy="237744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787591" y="2542032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1" i="0" lang="de-DE">
                <a:solidFill>
                  <a:srgbClr val="0B3A5D"/>
                </a:solidFill>
                <a:latin typeface="Segoe UI"/>
              </a:rPr>
              <a:t>Veranstaltung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50595" y="2542032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1" i="0" lang="de-DE">
                <a:solidFill>
                  <a:srgbClr val="0B3A5D"/>
                </a:solidFill>
                <a:latin typeface="Segoe UI"/>
              </a:rPr>
              <a:t>Hallenplan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84599" y="2542032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1" i="0" lang="de-DE">
                <a:solidFill>
                  <a:srgbClr val="0B3A5D"/>
                </a:solidFill>
                <a:latin typeface="Segoe UI"/>
              </a:rPr>
              <a:t>Zuletzt gespeichert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218602" y="2542032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50" name="Rectangle 49"/>
          <p:cNvSpPr/>
          <p:nvPr/>
        </p:nvSpPr>
        <p:spPr>
          <a:xfrm>
            <a:off x="6723583" y="2724912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787591" y="2843784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Comic Con 2026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50595" y="284378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2 Etagen, 31 Stände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84599" y="284378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08.10.2026 14:20 · Anna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218602" y="2843784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55" name="Rectangle 54"/>
          <p:cNvSpPr/>
          <p:nvPr/>
        </p:nvSpPr>
        <p:spPr>
          <a:xfrm>
            <a:off x="6723583" y="3090672"/>
            <a:ext cx="4700016" cy="36576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723583" y="3090672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787591" y="3209544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Frühjahrsmarkt 2027 — Entwurf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150595" y="320954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6B7A88"/>
                </a:solidFill>
                <a:latin typeface="Segoe UI"/>
              </a:rPr>
              <a:t>noch nicht gezeichnet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84599" y="320954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218602" y="3209544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61" name="Rectangle 60"/>
          <p:cNvSpPr/>
          <p:nvPr/>
        </p:nvSpPr>
        <p:spPr>
          <a:xfrm>
            <a:off x="6723583" y="3456432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787591" y="3575304"/>
            <a:ext cx="1271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Comic Con 2025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150595" y="357530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2 Etagen, 26 Stände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184599" y="3575304"/>
            <a:ext cx="94256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12.09.2025 09:05 · Jonas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218602" y="3575304"/>
            <a:ext cx="117756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66" name="Rectangle 65"/>
          <p:cNvSpPr/>
          <p:nvPr/>
        </p:nvSpPr>
        <p:spPr>
          <a:xfrm>
            <a:off x="6723583" y="3822191"/>
            <a:ext cx="4700016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10191170" y="2793492"/>
            <a:ext cx="1177564" cy="2286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191170" y="2834640"/>
            <a:ext cx="117756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Designer öffnen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191170" y="3159252"/>
            <a:ext cx="1177564" cy="228600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191170" y="3200400"/>
            <a:ext cx="117756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Hallenplan zeichnen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191170" y="3525012"/>
            <a:ext cx="1177564" cy="2286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191170" y="3566160"/>
            <a:ext cx="117756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Designer öffnen</a:t>
            </a:r>
          </a:p>
        </p:txBody>
      </p:sp>
      <p:sp>
        <p:nvSpPr>
          <p:cNvPr id="73" name="Oval 72"/>
          <p:cNvSpPr/>
          <p:nvPr/>
        </p:nvSpPr>
        <p:spPr>
          <a:xfrm>
            <a:off x="6275527" y="29992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275527" y="30586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5" name="Oval 74"/>
          <p:cNvSpPr/>
          <p:nvPr/>
        </p:nvSpPr>
        <p:spPr>
          <a:xfrm>
            <a:off x="9962570" y="313639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962570" y="319582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Den Designer öffnen alle, die auch die Werkzeuge des Kerns benutzen dürfen – standardmäßig Redakteure und Administratoren.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Über dieses Add-on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 / 58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EINRICHTUNG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Die Lizenz des Designers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Eigene Jahreslizenz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Der Designer hat seine eigene Lizenz und läuft mit beiden Paketen des Kerns, BASIC und PRO.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Kauf über 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Upgrade auf PRO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 oder 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Add-ons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Ohne Lizenz: nur ansehen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Ist keine Lizenz aktiviert oder ist sie abgelaufen, öffnet der Editor nur zum Ansehen. Eine Hinweisleiste sagt das; Speichern ruht.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Veröffentlichte Pläne bleiben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Was PRO voraussetzt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de-DE">
                <a:solidFill>
                  <a:srgbClr val="3B4A57"/>
                </a:solidFill>
                <a:latin typeface="Segoe UI"/>
              </a:rPr>
              <a:t>Campus-Gebäude-Hotspot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braucht den Kern in PRO,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Programm aus dem Event Calendar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zusätzlich den Kalender in PRO und den Kern ab 1.8.0.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In BASIC nicht verfügbar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526280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6280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64515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3936" y="4645152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Auf der Aktivierungsseite führt „Noch keine Lizenz? Hallenplan-Designer kaufen“ direkt zum Kauf. Standortpunkte und Pläne laufen auf der Website auch ohne Lizenz weiter.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Über dieses Add-on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/ 58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de-DE">
                <a:solidFill>
                  <a:srgbClr val="CDDFEE"/>
                </a:solidFill>
                <a:latin typeface="Segoe U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de-DE">
                <a:solidFill>
                  <a:srgbClr val="0B3A5D"/>
                </a:solidFill>
                <a:latin typeface="Segoe UI"/>
              </a:rPr>
              <a:t>Der Editor und das Zeichnen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de-DE">
                <a:solidFill>
                  <a:srgbClr val="4A5D6E"/>
                </a:solidFill>
                <a:latin typeface="Segoe UI"/>
              </a:rPr>
              <a:t>Vom leeren Blatt zur Halle mit Räumen, Wänden, Standreihen und Symbolen.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4315968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Der erste Start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Der Editor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Die Werkzeuge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Formen und Kanten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Etage und Unterlage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Standreihen</a:t>
            </a:r>
          </a:p>
        </p:txBody>
      </p:sp>
      <p:sp>
        <p:nvSpPr>
          <p:cNvPr id="28" name="Oval 27"/>
          <p:cNvSpPr/>
          <p:nvPr/>
        </p:nvSpPr>
        <p:spPr>
          <a:xfrm>
            <a:off x="7342632" y="422452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0" name="TextBox 29"/>
          <p:cNvSpPr txBox="1"/>
          <p:nvPr/>
        </p:nvSpPr>
        <p:spPr>
          <a:xfrm>
            <a:off x="7818120" y="421081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Bauelemente</a:t>
            </a:r>
          </a:p>
        </p:txBody>
      </p:sp>
      <p:sp>
        <p:nvSpPr>
          <p:cNvPr id="31" name="Oval 30"/>
          <p:cNvSpPr/>
          <p:nvPr/>
        </p:nvSpPr>
        <p:spPr>
          <a:xfrm>
            <a:off x="7342632" y="460857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7818120" y="45948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Symbole und Bauobjekte</a:t>
            </a:r>
          </a:p>
        </p:txBody>
      </p:sp>
      <p:sp>
        <p:nvSpPr>
          <p:cNvPr id="34" name="Oval 33"/>
          <p:cNvSpPr/>
          <p:nvPr/>
        </p:nvSpPr>
        <p:spPr>
          <a:xfrm>
            <a:off x="7342632" y="499262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6" name="TextBox 35"/>
          <p:cNvSpPr txBox="1"/>
          <p:nvPr/>
        </p:nvSpPr>
        <p:spPr>
          <a:xfrm>
            <a:off x="7818120" y="497890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Räume und Flächen</a:t>
            </a:r>
          </a:p>
        </p:txBody>
      </p:sp>
      <p:sp>
        <p:nvSpPr>
          <p:cNvPr id="37" name="Oval 36"/>
          <p:cNvSpPr/>
          <p:nvPr/>
        </p:nvSpPr>
        <p:spPr>
          <a:xfrm>
            <a:off x="7342632" y="537667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9" name="TextBox 38"/>
          <p:cNvSpPr txBox="1"/>
          <p:nvPr/>
        </p:nvSpPr>
        <p:spPr>
          <a:xfrm>
            <a:off x="7818120" y="536295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Darstellung und Logos</a:t>
            </a:r>
          </a:p>
        </p:txBody>
      </p:sp>
      <p:sp>
        <p:nvSpPr>
          <p:cNvPr id="40" name="Oval 39"/>
          <p:cNvSpPr/>
          <p:nvPr/>
        </p:nvSpPr>
        <p:spPr>
          <a:xfrm>
            <a:off x="7342632" y="576072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42" name="TextBox 41"/>
          <p:cNvSpPr txBox="1"/>
          <p:nvPr/>
        </p:nvSpPr>
        <p:spPr>
          <a:xfrm>
            <a:off x="7818120" y="574700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Tastenkürzel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1 · Zeichnen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6 / 58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Der erste Start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400800" cy="38404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40080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400800" cy="36576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78408" y="1810512"/>
            <a:ext cx="5577840" cy="2788920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06424" y="1892808"/>
            <a:ext cx="51206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0B3A5D"/>
                </a:solidFill>
                <a:latin typeface="Segoe UI"/>
              </a:rPr>
              <a:t>Willkommen im Hallenplan-Designer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6792" y="1874520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de-DE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78408" y="2121408"/>
            <a:ext cx="557784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79576" y="2340864"/>
            <a:ext cx="219456" cy="219456"/>
          </a:xfrm>
          <a:prstGeom prst="ellipse">
            <a:avLst/>
          </a:prstGeom>
          <a:solidFill>
            <a:srgbClr val="EEF4FA"/>
          </a:solidFill>
          <a:ln w="1016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2382012"/>
            <a:ext cx="219456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0B3A5D"/>
                </a:solidFill>
                <a:latin typeface="Segoe U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7048" y="2359152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 i="0" lang="de-DE">
                <a:solidFill>
                  <a:srgbClr val="1F2933"/>
                </a:solidFill>
                <a:latin typeface="Segoe UI"/>
              </a:rPr>
              <a:t>Größe der Halle festlegen und einen Grundriss als Unterlage laden.</a:t>
            </a:r>
          </a:p>
        </p:txBody>
      </p:sp>
      <p:sp>
        <p:nvSpPr>
          <p:cNvPr id="17" name="Oval 16"/>
          <p:cNvSpPr/>
          <p:nvPr/>
        </p:nvSpPr>
        <p:spPr>
          <a:xfrm>
            <a:off x="1179576" y="2816352"/>
            <a:ext cx="219456" cy="219456"/>
          </a:xfrm>
          <a:prstGeom prst="ellipse">
            <a:avLst/>
          </a:prstGeom>
          <a:solidFill>
            <a:srgbClr val="EEF4FA"/>
          </a:solidFill>
          <a:ln w="1016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79576" y="2857500"/>
            <a:ext cx="219456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0B3A5D"/>
                </a:solidFill>
                <a:latin typeface="Segoe U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27048" y="2834640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 i="0" lang="de-DE">
                <a:solidFill>
                  <a:srgbClr val="1F2933"/>
                </a:solidFill>
                <a:latin typeface="Segoe UI"/>
              </a:rPr>
              <a:t>Räume und Wände zeichnen, dann Stände anlegen – ganze Reihen auf einmal mit dem Standreihen-Werkzeug.</a:t>
            </a:r>
          </a:p>
        </p:txBody>
      </p:sp>
      <p:sp>
        <p:nvSpPr>
          <p:cNvPr id="20" name="Oval 19"/>
          <p:cNvSpPr/>
          <p:nvPr/>
        </p:nvSpPr>
        <p:spPr>
          <a:xfrm>
            <a:off x="1179576" y="3291840"/>
            <a:ext cx="219456" cy="219456"/>
          </a:xfrm>
          <a:prstGeom prst="ellipse">
            <a:avLst/>
          </a:prstGeom>
          <a:solidFill>
            <a:srgbClr val="EEF4FA"/>
          </a:solidFill>
          <a:ln w="1016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79576" y="3332988"/>
            <a:ext cx="219456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0B3A5D"/>
                </a:solidFill>
                <a:latin typeface="Segoe U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7048" y="3310128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0" i="0" lang="de-DE">
                <a:solidFill>
                  <a:srgbClr val="1F2933"/>
                </a:solidFill>
                <a:latin typeface="Segoe UI"/>
              </a:rPr>
              <a:t>Aussteller auf die Stände ziehen und speichern. Der Plan erscheint als Reiter im Hallenplan der Veranstaltung.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78408" y="3803904"/>
            <a:ext cx="557784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179576" y="3913632"/>
            <a:ext cx="1874519" cy="246888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79576" y="3963924"/>
            <a:ext cx="187451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Vorhandenes SVG importieren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145536" y="3913632"/>
            <a:ext cx="1737360" cy="246888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45536" y="3963924"/>
            <a:ext cx="173736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Mit leerer Halle beginnen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79576" y="4279392"/>
            <a:ext cx="2788920" cy="246888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79576" y="4329684"/>
            <a:ext cx="278892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Plan einer anderen Veranstaltung übernehmen</a:t>
            </a:r>
          </a:p>
        </p:txBody>
      </p:sp>
      <p:sp>
        <p:nvSpPr>
          <p:cNvPr id="30" name="Oval 29"/>
          <p:cNvSpPr/>
          <p:nvPr/>
        </p:nvSpPr>
        <p:spPr>
          <a:xfrm>
            <a:off x="5916168" y="18288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16168" y="18882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32" name="Oval 31"/>
          <p:cNvSpPr/>
          <p:nvPr/>
        </p:nvSpPr>
        <p:spPr>
          <a:xfrm>
            <a:off x="896112" y="3899915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96112" y="395935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34" name="Oval 33"/>
          <p:cNvSpPr/>
          <p:nvPr/>
        </p:nvSpPr>
        <p:spPr>
          <a:xfrm>
            <a:off x="4892040" y="3899915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92040" y="395935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36" name="Oval 35"/>
          <p:cNvSpPr/>
          <p:nvPr/>
        </p:nvSpPr>
        <p:spPr>
          <a:xfrm>
            <a:off x="896112" y="426567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6112" y="432511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79208" y="1353312"/>
            <a:ext cx="42455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Willkommen im Hallenplan-Designer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79208" y="1737360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Drei Schritte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79208" y="1957070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Dialog erscheint, solange die Veranstaltung noch keinen Plan hat. Dahinter wartet schon eine Etage „Halle“ von 60 × 40 m.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79208" y="2486406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Vorhandenes SVG importieren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379208" y="2706116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Übernimmt einen Plan aus dem Grafikprogramm – siehe Kapitel 5.1.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79208" y="3080512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Mit leerer Halle beginnen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79208" y="3300222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Schließt den Dialog. Sie zeichnen von Grund auf.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379208" y="3674617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Plan einer anderen Veranstaltung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79208" y="3894327"/>
            <a:ext cx="424555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Erscheint nur, wenn es schon einen Plan gibt – etwa den des Vorjahres.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7 / 58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Der Editor auf einen Blick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94944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94944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949440" cy="310896"/>
          </a:xfrm>
          <a:prstGeom prst="rect">
            <a:avLst/>
          </a:prstGeom>
          <a:solidFill>
            <a:srgbClr val="F7FAFC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1627632"/>
            <a:ext cx="132588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de-DE">
                <a:solidFill>
                  <a:srgbClr val="2271B1"/>
                </a:solidFill>
                <a:latin typeface="Segoe UI"/>
              </a:rPr>
              <a:t>← Zurück zu den Veranstaltungen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84248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84248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↶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03704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03704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423160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23160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42616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42616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⟳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62072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62072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081528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081528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910328" y="1600200"/>
            <a:ext cx="1417320" cy="1828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001768" y="1632204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6B7A88"/>
                </a:solidFill>
                <a:latin typeface="Segoe UI"/>
              </a:rPr>
              <a:t>Stand oder Aussteller suchen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19088" y="1591056"/>
            <a:ext cx="658368" cy="201168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18488"/>
            <a:ext cx="65836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Speichern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68896" y="1600200"/>
            <a:ext cx="237744" cy="1828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68896" y="1632204"/>
            <a:ext cx="23774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333D47"/>
                </a:solidFill>
                <a:latin typeface="Segoe UI"/>
              </a:rPr>
              <a:t>☰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1847088"/>
            <a:ext cx="694944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50976" y="1883664"/>
            <a:ext cx="777240" cy="1920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50976" y="1883664"/>
            <a:ext cx="777240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0976" y="1924812"/>
            <a:ext cx="7772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1" i="0" lang="de-DE">
                <a:solidFill>
                  <a:srgbClr val="0B3A5D"/>
                </a:solidFill>
                <a:latin typeface="Segoe UI"/>
              </a:rPr>
              <a:t>Erdgeschoss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764792" y="1883664"/>
            <a:ext cx="868680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764792" y="1924812"/>
            <a:ext cx="8686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0" i="0" lang="de-DE">
                <a:solidFill>
                  <a:srgbClr val="6B7A88"/>
                </a:solidFill>
                <a:latin typeface="Segoe UI"/>
              </a:rPr>
              <a:t>Untergeschoss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670048" y="1883664"/>
            <a:ext cx="201168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70048" y="1911096"/>
            <a:ext cx="201168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2271B1"/>
                </a:solidFill>
                <a:latin typeface="Segoe UI"/>
              </a:rPr>
              <a:t>+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6928" y="2075688"/>
            <a:ext cx="310896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30936" y="213969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" y="216255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V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30936" y="235458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0936" y="237744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H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30936" y="256946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2271B1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30936" y="259232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FFFFFF"/>
                </a:solidFill>
                <a:latin typeface="Segoe UI"/>
              </a:rPr>
              <a:t>B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30936" y="278434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30936" y="280720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G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30936" y="299923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0936" y="3022092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▭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" y="321411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0936" y="323697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▢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30936" y="342900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0936" y="345186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▱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30936" y="364388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30936" y="366674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◫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30936" y="385876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30936" y="388162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W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30936" y="407365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30936" y="4096511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D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30936" y="428853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0936" y="431139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O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30936" y="450342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30936" y="452628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T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630936" y="471830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0936" y="474116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☆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630936" y="493318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30936" y="495604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Q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77824" y="2075688"/>
            <a:ext cx="1298448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77824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1" i="0" lang="de-DE">
                <a:solidFill>
                  <a:srgbClr val="0B3A5D"/>
                </a:solidFill>
                <a:latin typeface="Segoe UI"/>
              </a:rPr>
              <a:t>Ebenen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32688" y="2295144"/>
            <a:ext cx="280415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1267968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de-DE">
                <a:solidFill>
                  <a:srgbClr val="6B7A88"/>
                </a:solidFill>
                <a:latin typeface="Segoe UI"/>
              </a:rPr>
              <a:t>Aussteller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658111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de-DE">
                <a:solidFill>
                  <a:srgbClr val="6B7A88"/>
                </a:solidFill>
                <a:latin typeface="Segoe UI"/>
              </a:rPr>
              <a:t>Farben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77824" y="2322576"/>
            <a:ext cx="1298448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2057400" y="2103120"/>
            <a:ext cx="100584" cy="164592"/>
          </a:xfrm>
          <a:prstGeom prst="rect">
            <a:avLst/>
          </a:prstGeom>
          <a:solidFill>
            <a:srgbClr val="EEF4FA"/>
          </a:solidFill>
          <a:ln w="508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2057400" y="2121408"/>
            <a:ext cx="10058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6B7A88"/>
                </a:solidFill>
                <a:latin typeface="Segoe UI"/>
              </a:rPr>
              <a:t>‹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69264" y="2404872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Unterlage</a:t>
            </a:r>
          </a:p>
        </p:txBody>
      </p:sp>
      <p:sp>
        <p:nvSpPr>
          <p:cNvPr id="75" name="Oval 74"/>
          <p:cNvSpPr/>
          <p:nvPr/>
        </p:nvSpPr>
        <p:spPr>
          <a:xfrm>
            <a:off x="1865376" y="2418588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2002536" y="2418588"/>
            <a:ext cx="91440" cy="91440"/>
          </a:xfrm>
          <a:prstGeom prst="rect">
            <a:avLst/>
          </a:prstGeom>
          <a:solidFill>
            <a:srgbClr val="B7791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69264" y="2606040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Zeichnung (Original)</a:t>
            </a:r>
          </a:p>
        </p:txBody>
      </p:sp>
      <p:sp>
        <p:nvSpPr>
          <p:cNvPr id="78" name="Oval 77"/>
          <p:cNvSpPr/>
          <p:nvPr/>
        </p:nvSpPr>
        <p:spPr>
          <a:xfrm>
            <a:off x="1865376" y="2619756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2002536" y="2619756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969264" y="2807208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Räume &amp; Flächen</a:t>
            </a:r>
          </a:p>
        </p:txBody>
      </p:sp>
      <p:sp>
        <p:nvSpPr>
          <p:cNvPr id="81" name="Oval 80"/>
          <p:cNvSpPr/>
          <p:nvPr/>
        </p:nvSpPr>
        <p:spPr>
          <a:xfrm>
            <a:off x="1865376" y="2820924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002536" y="2820924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969264" y="3008376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Wände, Türen &amp; Treppen</a:t>
            </a:r>
          </a:p>
        </p:txBody>
      </p:sp>
      <p:sp>
        <p:nvSpPr>
          <p:cNvPr id="84" name="Oval 83"/>
          <p:cNvSpPr/>
          <p:nvPr/>
        </p:nvSpPr>
        <p:spPr>
          <a:xfrm>
            <a:off x="1865376" y="3022092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002536" y="3022092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969264" y="3209544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Stände</a:t>
            </a:r>
          </a:p>
        </p:txBody>
      </p:sp>
      <p:sp>
        <p:nvSpPr>
          <p:cNvPr id="87" name="Oval 86"/>
          <p:cNvSpPr/>
          <p:nvPr/>
        </p:nvSpPr>
        <p:spPr>
          <a:xfrm>
            <a:off x="1865376" y="3223260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2002536" y="3223260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69264" y="3410712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Texte</a:t>
            </a:r>
          </a:p>
        </p:txBody>
      </p:sp>
      <p:sp>
        <p:nvSpPr>
          <p:cNvPr id="90" name="Oval 89"/>
          <p:cNvSpPr/>
          <p:nvPr/>
        </p:nvSpPr>
        <p:spPr>
          <a:xfrm>
            <a:off x="1865376" y="3424428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2002536" y="3424428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969264" y="3611880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Symbole &amp; Bilder</a:t>
            </a:r>
          </a:p>
        </p:txBody>
      </p:sp>
      <p:sp>
        <p:nvSpPr>
          <p:cNvPr id="93" name="Oval 92"/>
          <p:cNvSpPr/>
          <p:nvPr/>
        </p:nvSpPr>
        <p:spPr>
          <a:xfrm>
            <a:off x="1865376" y="3625596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2002536" y="3625596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969264" y="3813048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Standortpunkte (unsichtbar)</a:t>
            </a:r>
          </a:p>
        </p:txBody>
      </p:sp>
      <p:sp>
        <p:nvSpPr>
          <p:cNvPr id="96" name="Oval 95"/>
          <p:cNvSpPr/>
          <p:nvPr/>
        </p:nvSpPr>
        <p:spPr>
          <a:xfrm>
            <a:off x="1865376" y="3826764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2002536" y="3826764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969264" y="4014216"/>
            <a:ext cx="84124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Hallen-Overlays / Infokarten</a:t>
            </a:r>
          </a:p>
        </p:txBody>
      </p:sp>
      <p:sp>
        <p:nvSpPr>
          <p:cNvPr id="99" name="Oval 98"/>
          <p:cNvSpPr/>
          <p:nvPr/>
        </p:nvSpPr>
        <p:spPr>
          <a:xfrm>
            <a:off x="1865376" y="4027932"/>
            <a:ext cx="91440" cy="91440"/>
          </a:xfrm>
          <a:prstGeom prst="ellipse">
            <a:avLst/>
          </a:prstGeom>
          <a:solidFill>
            <a:srgbClr val="2271B1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2002536" y="4027932"/>
            <a:ext cx="91440" cy="91440"/>
          </a:xfrm>
          <a:prstGeom prst="rect">
            <a:avLst/>
          </a:prstGeom>
          <a:solidFill>
            <a:srgbClr val="FFFFFF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50976" y="4270248"/>
            <a:ext cx="1152144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969264" y="4343400"/>
            <a:ext cx="111556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00" b="0" i="0" lang="de-DE">
                <a:solidFill>
                  <a:srgbClr val="6B7A88"/>
                </a:solidFill>
                <a:latin typeface="Segoe UI"/>
              </a:rPr>
              <a:t>31 Stände · 27 belegt</a:t>
            </a:r>
          </a:p>
          <a:p>
            <a:pPr algn="l">
              <a:lnSpc>
                <a:spcPct val="120000"/>
              </a:lnSpc>
            </a:pPr>
            <a:r>
              <a:rPr sz="500" b="0" i="0" lang="de-DE">
                <a:solidFill>
                  <a:srgbClr val="6B7A88"/>
                </a:solidFill>
                <a:latin typeface="Segoe UI"/>
              </a:rPr>
              <a:t>Standfläche 186 m²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176272" y="2075688"/>
            <a:ext cx="3922776" cy="3127248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2304288" y="2203704"/>
            <a:ext cx="3666744" cy="2444496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2609850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2915412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3220974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3526536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3832097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4137659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4443222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4748784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5054346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5359908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5665470" y="2221992"/>
            <a:ext cx="3657" cy="240792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2322576" y="2509266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2322576" y="2814828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2322576" y="3120390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2322576" y="3425952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2322576" y="3731514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2322576" y="4037076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2322576" y="4342638"/>
            <a:ext cx="363016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5164348" y="4616196"/>
            <a:ext cx="310896" cy="640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5164348" y="461619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5466100" y="461619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2368296" y="2267712"/>
            <a:ext cx="2346716" cy="2316480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2423160" y="2304288"/>
            <a:ext cx="2255276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0B3A5D"/>
                </a:solidFill>
                <a:latin typeface="Segoe UI"/>
              </a:rPr>
              <a:t>Händlersaal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2677546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2677546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H-01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2677546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2677546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H-14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2924434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2924434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H-02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2897002" y="2459736"/>
            <a:ext cx="301752" cy="222747"/>
          </a:xfrm>
          <a:prstGeom prst="rect">
            <a:avLst/>
          </a:prstGeom>
          <a:noFill/>
          <a:ln w="1651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2878714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3180466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2878714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3180466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2924434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2924434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H-13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3171322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3171322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H-03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3171322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4" name="TextBox 143"/>
          <p:cNvSpPr txBox="1"/>
          <p:nvPr/>
        </p:nvSpPr>
        <p:spPr>
          <a:xfrm>
            <a:off x="3171322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H-12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3418210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3418210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H-04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418210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8" name="TextBox 147"/>
          <p:cNvSpPr txBox="1"/>
          <p:nvPr/>
        </p:nvSpPr>
        <p:spPr>
          <a:xfrm>
            <a:off x="3418210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H-11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3665098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0" name="TextBox 149"/>
          <p:cNvSpPr txBox="1"/>
          <p:nvPr/>
        </p:nvSpPr>
        <p:spPr>
          <a:xfrm>
            <a:off x="3665098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H-05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3665098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3665098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H-10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3911986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4" name="TextBox 153"/>
          <p:cNvSpPr txBox="1"/>
          <p:nvPr/>
        </p:nvSpPr>
        <p:spPr>
          <a:xfrm>
            <a:off x="3911986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H-06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3911986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6" name="TextBox 155"/>
          <p:cNvSpPr txBox="1"/>
          <p:nvPr/>
        </p:nvSpPr>
        <p:spPr>
          <a:xfrm>
            <a:off x="3911986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H-09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4158874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4158874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H-07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4158874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4158874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H-08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2677546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2677546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H-15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2677546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4" name="TextBox 163"/>
          <p:cNvSpPr txBox="1"/>
          <p:nvPr/>
        </p:nvSpPr>
        <p:spPr>
          <a:xfrm>
            <a:off x="2677546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H-28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2924434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6" name="TextBox 165"/>
          <p:cNvSpPr txBox="1"/>
          <p:nvPr/>
        </p:nvSpPr>
        <p:spPr>
          <a:xfrm>
            <a:off x="2924434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H-16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2924434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8" name="TextBox 167"/>
          <p:cNvSpPr txBox="1"/>
          <p:nvPr/>
        </p:nvSpPr>
        <p:spPr>
          <a:xfrm>
            <a:off x="2924434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H-27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3171322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3171322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H-17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3171322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3171322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H-26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3418210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4" name="TextBox 173"/>
          <p:cNvSpPr txBox="1"/>
          <p:nvPr/>
        </p:nvSpPr>
        <p:spPr>
          <a:xfrm>
            <a:off x="3418210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H-18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3418210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3418210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H-25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3665098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8" name="TextBox 177"/>
          <p:cNvSpPr txBox="1"/>
          <p:nvPr/>
        </p:nvSpPr>
        <p:spPr>
          <a:xfrm>
            <a:off x="3665098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H-19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3665098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0" name="TextBox 179"/>
          <p:cNvSpPr txBox="1"/>
          <p:nvPr/>
        </p:nvSpPr>
        <p:spPr>
          <a:xfrm>
            <a:off x="3665098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H-24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3911986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3911986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H-20</a:t>
            </a:r>
          </a:p>
        </p:txBody>
      </p:sp>
      <p:sp>
        <p:nvSpPr>
          <p:cNvPr id="183" name="Rectangle 182"/>
          <p:cNvSpPr/>
          <p:nvPr/>
        </p:nvSpPr>
        <p:spPr>
          <a:xfrm>
            <a:off x="3911986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4" name="TextBox 183"/>
          <p:cNvSpPr txBox="1"/>
          <p:nvPr/>
        </p:nvSpPr>
        <p:spPr>
          <a:xfrm>
            <a:off x="3911986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H-23</a:t>
            </a:r>
          </a:p>
        </p:txBody>
      </p:sp>
      <p:sp>
        <p:nvSpPr>
          <p:cNvPr id="185" name="Rectangle 184"/>
          <p:cNvSpPr/>
          <p:nvPr/>
        </p:nvSpPr>
        <p:spPr>
          <a:xfrm>
            <a:off x="4158874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6" name="TextBox 185"/>
          <p:cNvSpPr txBox="1"/>
          <p:nvPr/>
        </p:nvSpPr>
        <p:spPr>
          <a:xfrm>
            <a:off x="4158874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H-21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4158874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8" name="TextBox 187"/>
          <p:cNvSpPr txBox="1"/>
          <p:nvPr/>
        </p:nvSpPr>
        <p:spPr>
          <a:xfrm>
            <a:off x="4158874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H-22</a:t>
            </a:r>
          </a:p>
        </p:txBody>
      </p:sp>
      <p:sp>
        <p:nvSpPr>
          <p:cNvPr id="189" name="Rectangle 188"/>
          <p:cNvSpPr/>
          <p:nvPr/>
        </p:nvSpPr>
        <p:spPr>
          <a:xfrm>
            <a:off x="2478024" y="3487887"/>
            <a:ext cx="1079489" cy="1023152"/>
          </a:xfrm>
          <a:prstGeom prst="rect">
            <a:avLst/>
          </a:prstGeom>
          <a:solidFill>
            <a:srgbClr val="FCEBD9"/>
          </a:solidFill>
          <a:ln w="8890">
            <a:solidFill>
              <a:srgbClr val="B7791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0" name="TextBox 189"/>
          <p:cNvSpPr txBox="1"/>
          <p:nvPr/>
        </p:nvSpPr>
        <p:spPr>
          <a:xfrm>
            <a:off x="2478024" y="3944599"/>
            <a:ext cx="1079489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1" i="0" lang="de-DE">
                <a:solidFill>
                  <a:srgbClr val="B7791F"/>
                </a:solidFill>
                <a:latin typeface="Segoe UI"/>
              </a:rPr>
              <a:t>Bühne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4769876" y="2267712"/>
            <a:ext cx="1137147" cy="1343558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2" name="TextBox 191"/>
          <p:cNvSpPr txBox="1"/>
          <p:nvPr/>
        </p:nvSpPr>
        <p:spPr>
          <a:xfrm>
            <a:off x="4815596" y="2304288"/>
            <a:ext cx="106399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0B3A5D"/>
                </a:solidFill>
                <a:latin typeface="Segoe UI"/>
              </a:rPr>
              <a:t>Foyer EG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4861316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4" name="TextBox 193"/>
          <p:cNvSpPr txBox="1"/>
          <p:nvPr/>
        </p:nvSpPr>
        <p:spPr>
          <a:xfrm>
            <a:off x="4861316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F-01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4861316" y="270077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6" name="TextBox 195"/>
          <p:cNvSpPr txBox="1"/>
          <p:nvPr/>
        </p:nvSpPr>
        <p:spPr>
          <a:xfrm>
            <a:off x="4861316" y="273899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F-02</a:t>
            </a:r>
          </a:p>
        </p:txBody>
      </p:sp>
      <p:sp>
        <p:nvSpPr>
          <p:cNvPr id="197" name="Rectangle 196"/>
          <p:cNvSpPr/>
          <p:nvPr/>
        </p:nvSpPr>
        <p:spPr>
          <a:xfrm>
            <a:off x="4861316" y="291437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8" name="TextBox 197"/>
          <p:cNvSpPr txBox="1"/>
          <p:nvPr/>
        </p:nvSpPr>
        <p:spPr>
          <a:xfrm>
            <a:off x="4861316" y="295259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F-03</a:t>
            </a:r>
          </a:p>
        </p:txBody>
      </p:sp>
      <p:sp>
        <p:nvSpPr>
          <p:cNvPr id="199" name="Oval 198"/>
          <p:cNvSpPr/>
          <p:nvPr/>
        </p:nvSpPr>
        <p:spPr>
          <a:xfrm>
            <a:off x="5395307" y="3775862"/>
            <a:ext cx="155448" cy="155448"/>
          </a:xfrm>
          <a:prstGeom prst="ellipse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0" name="TextBox 199"/>
          <p:cNvSpPr txBox="1"/>
          <p:nvPr/>
        </p:nvSpPr>
        <p:spPr>
          <a:xfrm>
            <a:off x="5395307" y="3817010"/>
            <a:ext cx="155448" cy="822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" b="1" i="0" lang="de-DE">
                <a:solidFill>
                  <a:srgbClr val="FFFFFF"/>
                </a:solidFill>
                <a:latin typeface="Segoe UI"/>
              </a:rPr>
              <a:t>WC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5118628" y="4465320"/>
            <a:ext cx="41148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0" i="0" lang="de-DE">
                <a:solidFill>
                  <a:srgbClr val="6B7A88"/>
                </a:solidFill>
                <a:latin typeface="Segoe UI"/>
              </a:rPr>
              <a:t>Eingang</a:t>
            </a:r>
          </a:p>
        </p:txBody>
      </p:sp>
      <p:sp>
        <p:nvSpPr>
          <p:cNvPr id="202" name="Rectangle 201"/>
          <p:cNvSpPr/>
          <p:nvPr/>
        </p:nvSpPr>
        <p:spPr>
          <a:xfrm>
            <a:off x="6099048" y="2075688"/>
            <a:ext cx="1417320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3" name="TextBox 202"/>
          <p:cNvSpPr txBox="1"/>
          <p:nvPr/>
        </p:nvSpPr>
        <p:spPr>
          <a:xfrm>
            <a:off x="6190488" y="2148840"/>
            <a:ext cx="123444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0B3A5D"/>
                </a:solidFill>
                <a:latin typeface="Segoe UI"/>
              </a:rPr>
              <a:t>Stand  H-02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6190488" y="236829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Standnummer</a:t>
            </a:r>
          </a:p>
        </p:txBody>
      </p:sp>
      <p:sp>
        <p:nvSpPr>
          <p:cNvPr id="205" name="Rounded Rectangle 204"/>
          <p:cNvSpPr/>
          <p:nvPr/>
        </p:nvSpPr>
        <p:spPr>
          <a:xfrm>
            <a:off x="6190488" y="2505456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6" name="TextBox 205"/>
          <p:cNvSpPr txBox="1"/>
          <p:nvPr/>
        </p:nvSpPr>
        <p:spPr>
          <a:xfrm>
            <a:off x="6254496" y="2537460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H-02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6190488" y="2770632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Themenfarbe</a:t>
            </a:r>
          </a:p>
        </p:txBody>
      </p:sp>
      <p:sp>
        <p:nvSpPr>
          <p:cNvPr id="208" name="Rounded Rectangle 207"/>
          <p:cNvSpPr/>
          <p:nvPr/>
        </p:nvSpPr>
        <p:spPr>
          <a:xfrm>
            <a:off x="6190488" y="2907792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9" name="TextBox 208"/>
          <p:cNvSpPr txBox="1"/>
          <p:nvPr/>
        </p:nvSpPr>
        <p:spPr>
          <a:xfrm>
            <a:off x="6254496" y="2939796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— freie Farbe —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7287768" y="293979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11" name="TextBox 210"/>
          <p:cNvSpPr txBox="1"/>
          <p:nvPr/>
        </p:nvSpPr>
        <p:spPr>
          <a:xfrm>
            <a:off x="6190488" y="3172968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Füllung</a:t>
            </a:r>
          </a:p>
        </p:txBody>
      </p:sp>
      <p:sp>
        <p:nvSpPr>
          <p:cNvPr id="212" name="Rounded Rectangle 211"/>
          <p:cNvSpPr/>
          <p:nvPr/>
        </p:nvSpPr>
        <p:spPr>
          <a:xfrm>
            <a:off x="6190488" y="3310128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3" name="Rectangle 212"/>
          <p:cNvSpPr/>
          <p:nvPr/>
        </p:nvSpPr>
        <p:spPr>
          <a:xfrm>
            <a:off x="6227064" y="3346704"/>
            <a:ext cx="146304" cy="100584"/>
          </a:xfrm>
          <a:prstGeom prst="rect">
            <a:avLst/>
          </a:prstGeom>
          <a:solidFill>
            <a:srgbClr val="E8EEF5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4" name="TextBox 213"/>
          <p:cNvSpPr txBox="1"/>
          <p:nvPr/>
        </p:nvSpPr>
        <p:spPr>
          <a:xfrm>
            <a:off x="6428231" y="3342132"/>
            <a:ext cx="9601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Standard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6190488" y="357530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Aussteller</a:t>
            </a:r>
          </a:p>
        </p:txBody>
      </p:sp>
      <p:sp>
        <p:nvSpPr>
          <p:cNvPr id="216" name="Rounded Rectangle 215"/>
          <p:cNvSpPr/>
          <p:nvPr/>
        </p:nvSpPr>
        <p:spPr>
          <a:xfrm>
            <a:off x="6190488" y="3721608"/>
            <a:ext cx="1243584" cy="155448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7" name="TextBox 216"/>
          <p:cNvSpPr txBox="1"/>
          <p:nvPr/>
        </p:nvSpPr>
        <p:spPr>
          <a:xfrm>
            <a:off x="6190488" y="3747211"/>
            <a:ext cx="124358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2271B1"/>
                </a:solidFill>
                <a:latin typeface="Segoe UI"/>
              </a:rPr>
              <a:t>Papierwerk Berlin  ×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6190488" y="394106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2271B1"/>
                </a:solidFill>
                <a:latin typeface="Segoe UI"/>
              </a:rPr>
              <a:t>+ Aussteller zuweisen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6190488" y="410565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C0392B"/>
                </a:solidFill>
                <a:latin typeface="Segoe UI"/>
              </a:rPr>
              <a:t>Vom Stand entfernen</a:t>
            </a:r>
          </a:p>
        </p:txBody>
      </p:sp>
      <p:sp>
        <p:nvSpPr>
          <p:cNvPr id="220" name="Rectangle 219"/>
          <p:cNvSpPr/>
          <p:nvPr/>
        </p:nvSpPr>
        <p:spPr>
          <a:xfrm>
            <a:off x="566928" y="5202936"/>
            <a:ext cx="6949440" cy="219456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1" name="TextBox 220"/>
          <p:cNvSpPr txBox="1"/>
          <p:nvPr/>
        </p:nvSpPr>
        <p:spPr>
          <a:xfrm>
            <a:off x="658368" y="5257800"/>
            <a:ext cx="3822191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505A64"/>
                </a:solidFill>
                <a:latin typeface="Segoe UI"/>
              </a:rPr>
              <a:t>100 %   ·   60 × 40 m   ·   Raster 0,5 m   ·   ☑ Einrasten   ·   Ansicht: Normale Ansicht   ·   ☐ Namen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041648" y="5257800"/>
            <a:ext cx="3383279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20" b="1" i="0" lang="de-DE">
                <a:solidFill>
                  <a:srgbClr val="B7791F"/>
                </a:solidFill>
                <a:latin typeface="Segoe UI"/>
              </a:rPr>
              <a:t>⚠ 2 Hinweise im Prüfbericht   ·   3 Zuweisungen offen</a:t>
            </a:r>
          </a:p>
        </p:txBody>
      </p:sp>
      <p:sp>
        <p:nvSpPr>
          <p:cNvPr id="223" name="Oval 222"/>
          <p:cNvSpPr/>
          <p:nvPr/>
        </p:nvSpPr>
        <p:spPr>
          <a:xfrm>
            <a:off x="3310128" y="15544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4" name="TextBox 223"/>
          <p:cNvSpPr txBox="1"/>
          <p:nvPr/>
        </p:nvSpPr>
        <p:spPr>
          <a:xfrm>
            <a:off x="3310128" y="16139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225" name="Oval 224"/>
          <p:cNvSpPr/>
          <p:nvPr/>
        </p:nvSpPr>
        <p:spPr>
          <a:xfrm>
            <a:off x="2916936" y="18242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6" name="TextBox 225"/>
          <p:cNvSpPr txBox="1"/>
          <p:nvPr/>
        </p:nvSpPr>
        <p:spPr>
          <a:xfrm>
            <a:off x="2916936" y="18836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27" name="Oval 226"/>
          <p:cNvSpPr/>
          <p:nvPr/>
        </p:nvSpPr>
        <p:spPr>
          <a:xfrm>
            <a:off x="585216" y="490118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8" name="TextBox 227"/>
          <p:cNvSpPr txBox="1"/>
          <p:nvPr/>
        </p:nvSpPr>
        <p:spPr>
          <a:xfrm>
            <a:off x="585216" y="496062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29" name="Oval 228"/>
          <p:cNvSpPr/>
          <p:nvPr/>
        </p:nvSpPr>
        <p:spPr>
          <a:xfrm>
            <a:off x="1389888" y="47731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0" name="TextBox 229"/>
          <p:cNvSpPr txBox="1"/>
          <p:nvPr/>
        </p:nvSpPr>
        <p:spPr>
          <a:xfrm>
            <a:off x="1389888" y="48326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31" name="Oval 230"/>
          <p:cNvSpPr/>
          <p:nvPr/>
        </p:nvSpPr>
        <p:spPr>
          <a:xfrm>
            <a:off x="5961888" y="23957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2" name="TextBox 231"/>
          <p:cNvSpPr txBox="1"/>
          <p:nvPr/>
        </p:nvSpPr>
        <p:spPr>
          <a:xfrm>
            <a:off x="5961888" y="24551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33" name="Oval 232"/>
          <p:cNvSpPr/>
          <p:nvPr/>
        </p:nvSpPr>
        <p:spPr>
          <a:xfrm>
            <a:off x="3904487" y="504748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4" name="TextBox 233"/>
          <p:cNvSpPr txBox="1"/>
          <p:nvPr/>
        </p:nvSpPr>
        <p:spPr>
          <a:xfrm>
            <a:off x="3904487" y="510692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6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7927847" y="135331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Kopfzeile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7927847" y="157302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Zurück, Rückgängig, Kopieren, Ausrichten, Gruppieren – rechts Suche,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Speichern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und das Menü ☰.</a:t>
            </a:r>
          </a:p>
        </p:txBody>
      </p:sp>
      <p:sp>
        <p:nvSpPr>
          <p:cNvPr id="237" name="TextBox 236"/>
          <p:cNvSpPr txBox="1"/>
          <p:nvPr/>
        </p:nvSpPr>
        <p:spPr>
          <a:xfrm>
            <a:off x="7927847" y="2102358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Etagen-Reiter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7927847" y="2322068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Ein Reiter je Etage, wie später auf der Website. Doppelklick öffnet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Etage bearbeiten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,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+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legt eine an.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7927847" y="285140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Werkzeuge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7927847" y="3071113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Von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Auswahl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über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Stand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und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Standreihen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bis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Standortpunkt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und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Messen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7927847" y="3600449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Seitenleiste</a:t>
            </a:r>
          </a:p>
        </p:txBody>
      </p:sp>
      <p:sp>
        <p:nvSpPr>
          <p:cNvPr id="242" name="TextBox 241"/>
          <p:cNvSpPr txBox="1"/>
          <p:nvPr/>
        </p:nvSpPr>
        <p:spPr>
          <a:xfrm>
            <a:off x="7927847" y="3820159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de-DE">
                <a:solidFill>
                  <a:srgbClr val="3B4A57"/>
                </a:solidFill>
                <a:latin typeface="Segoe UI"/>
              </a:rPr>
              <a:t>Ebenen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,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Aussteller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und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Farben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. Der Pfeil oben oder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Strg + B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klappt sie ein.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7927847" y="4349495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5  Eigenschaften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7927847" y="456920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Die Felder des gewählten Elements. Ohne Auswahl: Etage und Unterlage.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7927847" y="5098541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6  Statusleiste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7927847" y="531825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Zoom, Raster, Einrasten, Ansicht – rechts Prüfbericht und offene Zuweisungen.</a:t>
            </a:r>
          </a:p>
        </p:txBody>
      </p:sp>
      <p:sp>
        <p:nvSpPr>
          <p:cNvPr id="247" name="Rectangle 246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8" name="Rectangle 247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9" name="TextBox 24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Das Mausrad scrollt,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Strg + Mausrad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zoomt, und mit gedrückter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Leertaste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verschiebt jedes Werkzeug die Ansicht.</a:t>
            </a:r>
          </a:p>
        </p:txBody>
      </p:sp>
      <p:sp>
        <p:nvSpPr>
          <p:cNvPr id="251" name="Rectangle 25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2" name="TextBox 25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8 / 58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Die Werkzeuge (1 von 2): Stände, Räume, Flächen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Werkzeug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494" y="1435608"/>
            <a:ext cx="73099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Taste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9365" y="1435608"/>
            <a:ext cx="740224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Bedienung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2816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Auswahl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494" y="182816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9365" y="182816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Klicken wählt aus, Ziehen verschiebt, Umschalt + Klick ergänzt die Auswahl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30593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Ansicht verschieben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5494" y="230593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9365" y="230593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Ziehen verschiebt die Ansicht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278371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Stand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494" y="278371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9365" y="278371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Form aufziehen oder klicken für einen Stand von 3 × 2 m; die Form wählen Sie per Klick auf den Knopf (Kapitel 1.4)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261487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Standreihen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35494" y="3261487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49365" y="3261487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Die Fläche aufziehen, die die Reihen füllen sollen – Kapitel 1.6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739261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Raum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35494" y="3739261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9365" y="3739261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Form aufziehen; der Raum wird Unterstandort der Etage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421703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Raum aus Fläche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35494" y="421703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9365" y="421703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In einen Raum der Original-Zeichnung klicken – Kapitel 1.9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469480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Fläche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35494" y="469480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49365" y="469480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Bühne, Gastronomie, Lager – in jeder Form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76656" y="517258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Overlay-Karte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35494" y="517258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49365" y="517258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Rahmen für eine Infokarte im Überblick aufziehen – Kapitel 2.4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 Knöpfe für Stand, Raum, Fläche und Overlay zeigen rechts unten eine kleine Form – so sehen Sie, welche Form gerade gilt. Unter der Werkzeugleiste steht immer ein kurzer Bedienhinweis.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9 / 58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Die Werkzeuge (2 von 2): Wände, Symbole, QR-Codes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Werkzeug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35494" y="1435608"/>
            <a:ext cx="73099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Taste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49365" y="1435608"/>
            <a:ext cx="740224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Bedienung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2816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Wand / Linie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494" y="182816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9365" y="182816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Punkte anklicken; Umschalt hält 45°-Schritte, Doppelklick oder Enter schließt ab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30593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Bauelemente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35494" y="230593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9365" y="230593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Palette mit Türen, Treppe, Aufzug, Pfeilen und Gehweg – Kapitel 1.7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278371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Bauobjekte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5494" y="278371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9365" y="278371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Bäume, Wege, Brunnen, Bänke, Laternen – Kapitel 1.8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261487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Text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35494" y="3261487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49365" y="3261487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Dorthin klicken, wo der Text stehen soll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739261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Symbol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35494" y="3739261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49365" y="3739261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Palette mit 56 Piktogrammen von Toiletten bis Bühne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4217035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Standortpunkt (QR-Code)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35494" y="4217035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Q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9365" y="4217035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Dorthin klicken, wo das Plakat hängen wird – Kapitel 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4694809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Bild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35494" y="4694809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49365" y="4694809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Ein Bild aus der Mediathek, etwa ein Sponsorenlogo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76656" y="5172583"/>
            <a:ext cx="237595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1F2933"/>
                </a:solidFill>
                <a:latin typeface="Segoe UI"/>
              </a:rPr>
              <a:t>Messen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35494" y="5172583"/>
            <a:ext cx="730991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49365" y="5172583"/>
            <a:ext cx="7402249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Ziehen misst einen Abstand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 Knöpfe für Bauelemente, Bauobjekte und Symbole zeigen das zuletzt gewählte Element; ein Klick öffnet die Auswahl.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10 / 58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Formen, freie Formen und gebogene Kanten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Sieben Formen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5831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Rechteck, Kreis, Oval, Dreieck, rechtwinkliges Dreieck, Halbkreis und halbes Oval – für Stände, Räume, Flächen und Overlays.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33756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Klick auf den Werkzeug-Knopf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Freie Form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5831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Ecken anklicken; ein Klick auf den ersten Punkt, Doppelklick oder Enter schließt ab. Punkte ziehen, ergänzen, mit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Alt + Klick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entfernen.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333756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Für Ecken und Sonderstände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22776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922776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4160520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In freie Form umwandeln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451858"/>
            <a:ext cx="4989423" cy="15831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Macht aus jeder festen Form einzelne Punkte – danach lässt sich jede Kante verschieben und biegen.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90702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In den Eigenschaften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922776"/>
            <a:ext cx="5391759" cy="229514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922776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4160520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Kante biegen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451858"/>
            <a:ext cx="4989423" cy="15831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Am runden Griff neben der Mitte einer Kante ziehen. Alt + Klick darauf macht sie wieder gerade,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Alle Kanten gerade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alle auf einmal.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90702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Auch für Wände und Linien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11 / 58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Etage anlegen und Grundriss unterlegen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6928" y="136245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0360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1353312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Doppelklick auf den Etagen-Reiter: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Etage bearbeiten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1577213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Name, Breite, Höhe – dazu </a:t>
            </a:r>
            <a:r>
              <a:rPr sz="950" b="1" i="0" lang="de-DE">
                <a:solidFill>
                  <a:srgbClr val="6B7A88"/>
                </a:solidFill>
                <a:latin typeface="Segoe UI"/>
              </a:rPr>
              <a:t>Gebäude- / Hallen-Name</a:t>
            </a:r>
            <a:r>
              <a:rPr sz="950" b="0" i="0" lang="de-DE">
                <a:solidFill>
                  <a:srgbClr val="6B7A88"/>
                </a:solidFill>
                <a:latin typeface="Segoe UI"/>
              </a:rPr>
              <a:t> und </a:t>
            </a:r>
            <a:r>
              <a:rPr sz="950" b="1" i="0" lang="de-DE">
                <a:solidFill>
                  <a:srgbClr val="6B7A88"/>
                </a:solidFill>
                <a:latin typeface="Segoe UI"/>
              </a:rPr>
              <a:t>Etagen-Ebene</a:t>
            </a:r>
            <a:r>
              <a:rPr sz="950" b="0" i="0" lang="de-DE">
                <a:solidFill>
                  <a:srgbClr val="6B7A88"/>
                </a:solidFill>
                <a:latin typeface="Segoe UI"/>
              </a:rPr>
              <a:t> für Campus und Stockwerke (Kapitel 2.3).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211366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15480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2104517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Ohne Auswahl rechts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Unterlage wählen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2328417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PNG, JPG, PDF oder SVG – sie erscheint nie auf der Website.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2720085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76123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" y="2710942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Maßstab kalibrieren: bekannte Strecke nachziehen.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2934842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Etwa eine Wand, von der Sie wissen: Sie ist 24 m lang.</a:t>
            </a:r>
          </a:p>
        </p:txBody>
      </p:sp>
      <p:sp>
        <p:nvSpPr>
          <p:cNvPr id="18" name="Oval 17"/>
          <p:cNvSpPr/>
          <p:nvPr/>
        </p:nvSpPr>
        <p:spPr>
          <a:xfrm>
            <a:off x="566928" y="332651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36765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" y="3317367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Die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Echte Länge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eintragen,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Kalibrieren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3541267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Mit </a:t>
            </a:r>
            <a:r>
              <a:rPr sz="950" b="1" i="0" lang="de-DE">
                <a:solidFill>
                  <a:srgbClr val="6B7A88"/>
                </a:solidFill>
                <a:latin typeface="Segoe UI"/>
              </a:rPr>
              <a:t>Elemente dieser Etage mit skalieren</a:t>
            </a:r>
            <a:r>
              <a:rPr sz="950" b="0" i="0" lang="de-DE">
                <a:solidFill>
                  <a:srgbClr val="6B7A88"/>
                </a:solidFill>
                <a:latin typeface="Segoe UI"/>
              </a:rPr>
              <a:t> wächst Gezeichnetes mit.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393293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397408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3923792"/>
            <a:ext cx="386151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Die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Deckkraft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so wählen, dass Sie gut darüber zeichnen.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976" y="4147693"/>
            <a:ext cx="386151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35 % ist ein guter Anfang.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23967" y="1353312"/>
            <a:ext cx="640080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223967" y="1353312"/>
            <a:ext cx="640080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15407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23967" y="1536192"/>
            <a:ext cx="48463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223967" y="1536192"/>
            <a:ext cx="484632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406847" y="1572768"/>
            <a:ext cx="941832" cy="1920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406847" y="1572768"/>
            <a:ext cx="941832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461711" y="1613916"/>
            <a:ext cx="667512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de-DE">
                <a:solidFill>
                  <a:srgbClr val="0B3A5D"/>
                </a:solidFill>
                <a:latin typeface="Segoe UI"/>
              </a:rPr>
              <a:t>Erdgeschoss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65799" y="1600200"/>
            <a:ext cx="146304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6B7A88"/>
                </a:solidFill>
                <a:latin typeface="Segoe UI"/>
              </a:rPr>
              <a:t>⚙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98287" y="1920240"/>
            <a:ext cx="4297680" cy="2865120"/>
          </a:xfrm>
          <a:prstGeom prst="rect">
            <a:avLst/>
          </a:prstGeom>
          <a:solidFill>
            <a:srgbClr val="FAFBFC"/>
          </a:solidFill>
          <a:ln w="3048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48802" y="1920240"/>
            <a:ext cx="18288" cy="2005584"/>
          </a:xfrm>
          <a:prstGeom prst="rect">
            <a:avLst/>
          </a:prstGeom>
          <a:solidFill>
            <a:srgbClr val="B8C1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248802" y="3582009"/>
            <a:ext cx="1547164" cy="18288"/>
          </a:xfrm>
          <a:prstGeom prst="rect">
            <a:avLst/>
          </a:prstGeom>
          <a:solidFill>
            <a:srgbClr val="B8C1C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77260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7552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77844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281367" y="2923032"/>
            <a:ext cx="384048" cy="201168"/>
          </a:xfrm>
          <a:prstGeom prst="rect">
            <a:avLst/>
          </a:prstGeom>
          <a:noFill/>
          <a:ln w="7620">
            <a:solidFill>
              <a:srgbClr val="B8C1C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589727" y="4584192"/>
            <a:ext cx="21945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6B7A88"/>
                </a:solidFill>
                <a:latin typeface="Segoe UI"/>
              </a:rPr>
              <a:t>Unterlage: plan-2026.pdf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98287" y="2029968"/>
            <a:ext cx="2750515" cy="2743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5452567" y="1997964"/>
            <a:ext cx="91440" cy="9144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257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203082" y="1997964"/>
            <a:ext cx="91440" cy="9144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257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498287" y="2093976"/>
            <a:ext cx="275051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C25708"/>
                </a:solidFill>
                <a:latin typeface="Segoe UI"/>
              </a:rPr>
              <a:t>24 m ?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69887" y="3758184"/>
            <a:ext cx="3017520" cy="1481328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997903" y="3840480"/>
            <a:ext cx="2560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0B3A5D"/>
                </a:solidFill>
                <a:latin typeface="Segoe UI"/>
              </a:rPr>
              <a:t>Maßstab kalibrieren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667951" y="3822191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de-DE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869887" y="4069080"/>
            <a:ext cx="301752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997903" y="4142232"/>
            <a:ext cx="276148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Auf der Unterlage eine Strecke bekannter Länge nachziehen.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97903" y="4325112"/>
            <a:ext cx="9144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Echte Länge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997903" y="4462272"/>
            <a:ext cx="91440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061911" y="4494276"/>
            <a:ext cx="685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24 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058607" y="4517136"/>
            <a:ext cx="91440" cy="91440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195767" y="4498848"/>
            <a:ext cx="160019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Elemente dieser Etage mit skalieren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8012887" y="4910328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012887" y="4946904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Abbrechen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8927287" y="4910328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927287" y="4946904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Kalibrieren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070287" y="1536192"/>
            <a:ext cx="155448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180015" y="1627632"/>
            <a:ext cx="133502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0B3A5D"/>
                </a:solidFill>
                <a:latin typeface="Segoe UI"/>
              </a:rPr>
              <a:t>Erdgeschoss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180015" y="1847088"/>
            <a:ext cx="133502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Unterlage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10180015" y="2011680"/>
            <a:ext cx="1335024" cy="1828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180015" y="2029968"/>
            <a:ext cx="133502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Unterlage wählen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0180015" y="2304288"/>
            <a:ext cx="91440" cy="91440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317175" y="2286000"/>
            <a:ext cx="119786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Sichtbar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180015" y="2487168"/>
            <a:ext cx="133502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Deckkraft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0180015" y="2624328"/>
            <a:ext cx="1335024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10244023" y="2656332"/>
            <a:ext cx="110642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35 %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180015" y="2889504"/>
            <a:ext cx="1335024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180015" y="2907792"/>
            <a:ext cx="133502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Maßstab kalibrieren</a:t>
            </a:r>
          </a:p>
        </p:txBody>
      </p:sp>
      <p:sp>
        <p:nvSpPr>
          <p:cNvPr id="73" name="Oval 72"/>
          <p:cNvSpPr/>
          <p:nvPr/>
        </p:nvSpPr>
        <p:spPr>
          <a:xfrm>
            <a:off x="6376111" y="15179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76111" y="15773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75" name="Oval 74"/>
          <p:cNvSpPr/>
          <p:nvPr/>
        </p:nvSpPr>
        <p:spPr>
          <a:xfrm>
            <a:off x="9942271" y="19659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9942271" y="20253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77" name="Oval 76"/>
          <p:cNvSpPr/>
          <p:nvPr/>
        </p:nvSpPr>
        <p:spPr>
          <a:xfrm>
            <a:off x="6736384" y="17099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736384" y="17693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9" name="Oval 78"/>
          <p:cNvSpPr/>
          <p:nvPr/>
        </p:nvSpPr>
        <p:spPr>
          <a:xfrm>
            <a:off x="6714439" y="44074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714439" y="44668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81" name="Oval 80"/>
          <p:cNvSpPr/>
          <p:nvPr/>
        </p:nvSpPr>
        <p:spPr>
          <a:xfrm>
            <a:off x="9942271" y="25786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42271" y="26380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ACHTUNG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Ein PDF zeigt der Designer über das Vorschaubild, das WordPress erzeugt – das braucht Imagick auf dem Server. Fehlt es, laden Sie den Plan als PNG oder JPG hoch.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12 / 58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Standreihen: eine Halle in einem Zug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766560" cy="38862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5528" y="1673352"/>
            <a:ext cx="6309360" cy="3611880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3544" y="1755648"/>
            <a:ext cx="58521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0B3A5D"/>
                </a:solidFill>
                <a:latin typeface="Segoe UI"/>
              </a:rPr>
              <a:t>Standreihen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85432" y="1737360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de-DE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5528" y="1984248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9848" y="2130552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Standbreite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9848" y="2267712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33856" y="2299716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3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19172" y="2130552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Standtiefe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19172" y="2267712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583179" y="2299716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2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9848" y="2532888"/>
            <a:ext cx="27889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Anordnung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9848" y="2670048"/>
            <a:ext cx="27889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33856" y="2702052"/>
            <a:ext cx="25603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Doppelreihen (Rücken an Rücken)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21607" y="2702052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848" y="2935224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Reihen verlaufen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69848" y="3072384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33856" y="3104388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waagerecht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72284" y="3104388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19172" y="2935224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Gang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519172" y="3072384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83179" y="3104388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3 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" y="3337560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Präfix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69848" y="3474720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33856" y="3506724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H-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19172" y="3337560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Start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519172" y="3474720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583179" y="3506724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69848" y="3739896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Schritt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69848" y="3877056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33856" y="3909060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9172" y="3739896"/>
            <a:ext cx="13395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Stellen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2519172" y="3877056"/>
            <a:ext cx="1339595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583179" y="3909060"/>
            <a:ext cx="1110995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69848" y="4142232"/>
            <a:ext cx="27889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Reihenfolge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69848" y="4279392"/>
            <a:ext cx="27889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133856" y="4311396"/>
            <a:ext cx="25603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Schlangenlinie (jede zweite Reihe rückwärts)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21607" y="431139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087368" y="2130552"/>
            <a:ext cx="2834640" cy="2331720"/>
          </a:xfrm>
          <a:prstGeom prst="rect">
            <a:avLst/>
          </a:prstGeom>
          <a:solidFill>
            <a:srgbClr val="F7FAFC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517136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517136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17136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517136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846320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46320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46320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46320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175504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175504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H-03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175504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175504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504688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504688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H-04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504688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5504688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H-09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833872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833872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833872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833872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H-08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163056" y="2359152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163056" y="2422062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163056" y="2576413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163056" y="2639324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H-07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087368" y="2875970"/>
            <a:ext cx="283464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Gang  3 m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517136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517136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517136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517136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H-24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846320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846320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H-14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846320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4846320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H-23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175504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5175504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175504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5175504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H-22</a:t>
            </a:r>
          </a:p>
        </p:txBody>
      </p:sp>
      <p:sp>
        <p:nvSpPr>
          <p:cNvPr id="85" name="Rectangle 84"/>
          <p:cNvSpPr/>
          <p:nvPr/>
        </p:nvSpPr>
        <p:spPr>
          <a:xfrm>
            <a:off x="5504688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5504688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H-16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504688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5504688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H-21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833872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833872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H-17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833872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5833872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H-20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163056" y="3067994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163056" y="3130905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H-18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163056" y="3285256"/>
            <a:ext cx="329184" cy="217261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6163056" y="3348167"/>
            <a:ext cx="329184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9" b="1" i="0" lang="de-DE">
                <a:solidFill>
                  <a:srgbClr val="1A3A5A"/>
                </a:solidFill>
                <a:latin typeface="Segoe UI"/>
              </a:rPr>
              <a:t>H-19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178807" y="4206240"/>
            <a:ext cx="26517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20" b="1" i="0" lang="de-DE">
                <a:solidFill>
                  <a:srgbClr val="0B3A5D"/>
                </a:solidFill>
                <a:latin typeface="Segoe UI"/>
              </a:rPr>
              <a:t>24 Stände in 4 Reihen: H-01 … H-24</a:t>
            </a:r>
          </a:p>
        </p:txBody>
      </p:sp>
      <p:sp>
        <p:nvSpPr>
          <p:cNvPr id="98" name="Rectangle 97"/>
          <p:cNvSpPr/>
          <p:nvPr/>
        </p:nvSpPr>
        <p:spPr>
          <a:xfrm>
            <a:off x="795528" y="4828032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9" name="Rounded Rectangle 98"/>
          <p:cNvSpPr/>
          <p:nvPr/>
        </p:nvSpPr>
        <p:spPr>
          <a:xfrm>
            <a:off x="4773168" y="4919472"/>
            <a:ext cx="868680" cy="2286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773168" y="4960620"/>
            <a:ext cx="868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Abbrechen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5733288" y="4919472"/>
            <a:ext cx="1207008" cy="228600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5733288" y="4960620"/>
            <a:ext cx="120700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Stände anlegen</a:t>
            </a:r>
          </a:p>
        </p:txBody>
      </p:sp>
      <p:sp>
        <p:nvSpPr>
          <p:cNvPr id="103" name="Oval 102"/>
          <p:cNvSpPr/>
          <p:nvPr/>
        </p:nvSpPr>
        <p:spPr>
          <a:xfrm>
            <a:off x="786384" y="221284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86384" y="227228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5" name="Oval 104"/>
          <p:cNvSpPr/>
          <p:nvPr/>
        </p:nvSpPr>
        <p:spPr>
          <a:xfrm>
            <a:off x="786384" y="261518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786384" y="267462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07" name="Oval 106"/>
          <p:cNvSpPr/>
          <p:nvPr/>
        </p:nvSpPr>
        <p:spPr>
          <a:xfrm>
            <a:off x="786384" y="341985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786384" y="347929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09" name="Oval 108"/>
          <p:cNvSpPr/>
          <p:nvPr/>
        </p:nvSpPr>
        <p:spPr>
          <a:xfrm>
            <a:off x="6739128" y="20848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6739128" y="21442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Fläche aufziehen, Dialog ausfüllen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Maß eines Standes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de-DE">
                <a:solidFill>
                  <a:srgbClr val="3B4A57"/>
                </a:solidFill>
                <a:latin typeface="Segoe UI"/>
              </a:rPr>
              <a:t>Standbreite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und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Standtiefe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– in Metern, bei imperialer Maßeinheit in Fuß.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Anordnung und Gang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de-DE">
                <a:solidFill>
                  <a:srgbClr val="3B4A57"/>
                </a:solidFill>
                <a:latin typeface="Segoe UI"/>
              </a:rPr>
              <a:t>Doppelreihen (Rücken an Rücken)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oder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Einzelreihen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, waagerecht oder senkrecht, mit der Gangbreite dazwischen.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744967" y="323545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Das Nummernschema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744967" y="3455161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Consolas"/>
              </a:rPr>
              <a:t>H-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+ Start 1 + Schritt 1 + 2 Stellen ergibt H-01, H-02 … Die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Reihenfolge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bestimmt, wie gezählt wird.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744967" y="398449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Die Vorschau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744967" y="420420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Zahl und Spanne der Nummern. Sind Nummern schon vergeben, legt der Dialog nichts an.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1" i="0" lang="de-DE">
                <a:solidFill>
                  <a:srgbClr val="2B3844"/>
                </a:solidFill>
                <a:latin typeface="Segoe UI"/>
              </a:rPr>
              <a:t>Stände umnummerieren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im Menü ☰ nummeriert eine Auswahl nach demselben Schema neu. Steht die Betriebsart auf „Im Designer pflegen“, ziehen die Aussteller mit.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13 / 58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Bauelemente: Türen, Treppe, Aufzug, Pfeile, Gehweg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Element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374676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Zeichnen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56527" y="1435608"/>
            <a:ext cx="429508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Eigenschaften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856232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Tür, Doppeltür, Durchgang, Notausgang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6881" y="1856232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Auf eine Wand klicken – das Element richtet sich selbst aus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56527" y="1856232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Art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, Breite, Drehung,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Notausgang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Öffnet zur anderen Seite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906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190623"/>
            <a:ext cx="11057839" cy="66878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453830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Treppe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26881" y="2453830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Rechteck aufziehen; die Stufen folgen der Länge, drehen mit 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56527" y="2382647"/>
            <a:ext cx="4295087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Beschriftung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Stufentiefe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Pfeil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 in oder gegen die Laufrichtung,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Stufenlinien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859405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3051429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Aufzug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26881" y="3051429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Rechteck für den Schacht aufziehen oder klicken für 2,2 × 2,2 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56527" y="3051429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Beschriftung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Diagonalkreuz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Pfeile hoch/runter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50" b="1" i="0" lang="de-DE">
                <a:solidFill>
                  <a:srgbClr val="1F2933"/>
                </a:solidFill>
                <a:latin typeface="Segoe UI"/>
              </a:rPr>
              <a:t>Symbolfarbe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38581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385819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6656" y="3577843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Pfeil, Doppelpfeil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26881" y="3577843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Punkte anklicken; Doppelklick oder Enter schließt ab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56527" y="3577843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Pfeilspitzen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: keine, am Ende, an beiden Enden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391223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4104258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Gehweg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26881" y="4104258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Punkte anklicken; Doppelklick oder Enter schließt ab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56527" y="4104258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Breite Linie, 2 m, mit runden Enden – für Wege im Außengelände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443864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6928" y="4438649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4630673"/>
            <a:ext cx="246734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Dreieckspfeil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26881" y="4630673"/>
            <a:ext cx="374676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In vier Richtungen; dorthin klicken, wo er stehen soll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56527" y="4630673"/>
            <a:ext cx="4295087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Größe, Farbe, Drehung wie ein Symbol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96506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166232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166232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285104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285104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Treppe und Aufzug lassen sich mit einer anderen Etage verknüpfen (Kapitel 2.1). Ein Notausgang erscheint auf der Website als Piktogramm im Schnellfilter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Erste Hilfe &amp; Sicherheit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14 / 58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Symbole und Bauobjekte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56 Piktogramme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Toiletten, Erste Hilfe, Info, Gastronomie, Bühne, Treppen, Aufzug, Laufbänder, Parkplatz, Bahn – mit farbigem Hintergrund.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Reiter 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Symbole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, Taste 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13 Bauobjekte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Baum, Nadelbaum, Busch, Weg, Gehweg, Brunnen, Parkbank, Sitz, Sitzreihe, Laterne, Zaun, Pflanzkübel, Teich – ohne Hintergrund.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Reiter 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Bauobjekte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, Taste 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Eigenschaften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de-DE">
                <a:solidFill>
                  <a:srgbClr val="3B4A57"/>
                </a:solidFill>
                <a:latin typeface="Segoe UI"/>
              </a:rPr>
              <a:t>Größe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Drehung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Hintergrund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Symbolfarbe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, eine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Beschriftung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und eine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Klick-Kennung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Piktogramm jederzeit austauschbar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Auf der Website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Jedes Piktogramm trägt seinen Schlüssel, etwa </a:t>
            </a:r>
            <a:r>
              <a:rPr sz="1050" b="0" i="0" lang="de-DE">
                <a:solidFill>
                  <a:srgbClr val="3B4A57"/>
                </a:solidFill>
                <a:latin typeface="Consolas"/>
              </a:rPr>
              <a:t>wc-male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 Damit finden es Kartensuche und Schnellfilter des Kerns.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Liste aller Schlüssel: Kapitel 6.6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 Beschriftung eines Symbols erscheint auf der Website in der Hinweiskarte und in den Trefferlisten der Kartensuche – etwa „WC Foyer“.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15 / 58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Räume, Flächen und Beschriftungen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Ein Raum wird zum Standort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Jeder Raum ist ein Unterstandort des Etagen-Reiters. Aussteller auf einem Stand darin bekommen ihn als Standort.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Umbenennen nimmt den Standort mit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Raum aus Fläche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Ein Klick in eine geschlossene Fläche der Original-Zeichnung legt einen unsichtbaren Raum mit genau diesem Umriss an – nur noch den Namen eintippen.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Braucht eine SVG-Zeichnung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Fläche mit Klick-Kennung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Bühne oder Catering sind zunächst nur Zeichnung. Mit einer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Klick-Kennung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wie </a:t>
            </a:r>
            <a:r>
              <a:rPr sz="1050" b="0" i="0" lang="de-DE">
                <a:solidFill>
                  <a:srgbClr val="3B4A57"/>
                </a:solidFill>
                <a:latin typeface="Consolas"/>
              </a:rPr>
              <a:t>STAGE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werden sie auf der Website anklickbar.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Braucht einen Eintrag mit dieser Standnummer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Text als Standort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de-DE">
                <a:solidFill>
                  <a:srgbClr val="3B4A57"/>
                </a:solidFill>
                <a:latin typeface="Segoe UI"/>
              </a:rPr>
              <a:t>Als Standort verwenden (wie ein Raum)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macht einen Text zum Unterstandort der Etage, etwa „Signierbereich“.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Stände gehören aber nur zu Räumen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Nutzt eine andere Veranstaltung denselben Standort, bleibt er beim Umbenennen für sie bestehen – nur die Aussteller dieser Veranstaltung ziehen mit.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16 / 58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Farben, Muster und Ebenen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Farben je Element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de-DE">
                <a:solidFill>
                  <a:srgbClr val="3B4A57"/>
                </a:solidFill>
                <a:latin typeface="Segoe UI"/>
              </a:rPr>
              <a:t>Füllung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,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Rahmen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und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Schriftfarbe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– oder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Keine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: dann unsichtbar auf der Website, aber weiter anklickbar.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Für Stände, Räume, Flächen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Themenfarben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Benannte Farben wie „Künstlerallee“. Ändern Sie die Farbe, färben sich alle ihre Stände mit um.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Farblegende einfügen im Menü 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Form und Muster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Eckenradius, Linienstärke, gestrichelter Rahmen und elf Muster – Punkte, Streifen, Raster, Konfetti.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2971800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Für Flächen und Räume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8096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Beschriftung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Schrift, Größe, fett oder kursiv; die Lage in einem 3 × 3-Raster oder frei, dazu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Ausrichtung / Drehung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: 0°, 90°, 180°, 270° oder frei.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Lage zurücksetzen jederzeit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44314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4314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45482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Arbeitsansichten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5482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1" i="0" lang="de-DE">
                <a:solidFill>
                  <a:srgbClr val="3B4A57"/>
                </a:solidFill>
                <a:latin typeface="Segoe UI"/>
              </a:rPr>
              <a:t>Belegung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hebt leere Stände hervor,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Nach Ausstellertyp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färbt nach Typ.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Namen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zeigt, wer wo steht.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5482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Werden nicht veröffentlicht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121700" y="3557015"/>
            <a:ext cx="3503066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121700" y="3557015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22868" y="3794759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Neun Ebenen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22868" y="4086097"/>
            <a:ext cx="3100730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Von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Unterlage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bis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Hallen-Overlays / Infokarten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, jede ein- und ausblendbar und sperrbar.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22868" y="5175504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Unterlage bleibt intern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Alle Felder stehen rechts in den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Eigenschaften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. Sind mehrere Elemente gewählt, zeigt der Bereich die gemeinsamen – eine Änderung gilt dann für alle.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17 / 58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Was auf dem Stand steht: Nummer, Name, 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4726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Inhalt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2140" y="1435608"/>
            <a:ext cx="721947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Ergebnis auf der Website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28165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Keine Beschriftung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2140" y="1828165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Der Stand bleibt leer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05939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Standnummer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2140" y="2305939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Nur die Nummer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783713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2140" y="2783713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Nur der Name des Ausstellers, mittig, ohne Nummer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261487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Standnummer + Name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32140" y="3261487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Nummer und Name des Ausstellers – die Vorgabe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739261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Logo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32140" y="3739261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Nur das Logo, über die ganze Standfläche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217035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Logo + Standnummer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32140" y="4217035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Das Logo, die Nummer als kleines Schild oben links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694809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Logo + Name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32140" y="4694809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Das Logo, der Name am unteren Rand, ohne Nummer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5172583"/>
            <a:ext cx="3472604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Logo + Name + Standnummer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32140" y="5172583"/>
            <a:ext cx="7219475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Logo, Name und Nummernschild – die Nummer eine Stufe kleiner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Das Nummernschild hat 85 % Deckkraft – Logo und Standfarbe scheinen durch. Das Logo ist das Beitragsbild des Ausstellers; Sie verschieben und skalieren es mit der Maus,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Logo-Größe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und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Logo-Drehung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stehen in den Eigenschaften. Auf der Website erscheinen nur veröffentlichte Aussteller.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18 / 58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1.11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Die Tastenkürzel für jeden Tag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28982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FFFFF"/>
                </a:solidFill>
                <a:latin typeface="Segoe UI"/>
              </a:rPr>
              <a:t>Taste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49365" y="1435608"/>
            <a:ext cx="740224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FFFFF"/>
                </a:solidFill>
                <a:latin typeface="Segoe UI"/>
              </a:rPr>
              <a:t>Wirkung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776641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V · H · B · 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9365" y="1776641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Auswahl · Ansicht verschieben · Stand · Standreihen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04642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046427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158860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W · D · 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9365" y="2158860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Wand · Bauelemente · Bauobjekte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42864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541079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T · I · Q ·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9365" y="2541079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Text · Symbol · Standortpunkt · Messen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810865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810865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2923298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Leertaste halten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9365" y="2923298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Die Ansicht mit jedem Werkzeug verschieben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19308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305517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Strg + Mausrad · + / − / 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49365" y="3305517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Zoomen · vergrößern, verkleinern, Etage einpassen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75304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3687737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Strg + Z / Strg + 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49365" y="3687737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Rückgängig / Wiederholen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39575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069956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Strg + C / V / X / 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49365" y="4069956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Kopieren, Einfügen, Ausschneiden, Duplizieren – auch über Etagen, an dieselbe Stelle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433974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4339742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4452175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Strg + G · Strg + 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9365" y="4452175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Gruppieren (mit Umschalt aufheben) · Seitenleiste ein- und ausklappen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472196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4834394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Pfeiltasten · 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49365" y="4834394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Um eine Rasterweite verschieben (mit Umschalt zehn) · 90° drehen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928" y="510418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66928" y="5104180"/>
            <a:ext cx="11057839" cy="382219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76656" y="5216613"/>
            <a:ext cx="328982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Enter / Esc · Strg + 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49365" y="5216613"/>
            <a:ext cx="7402249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Zeichnen abschließen / abbrechen · Speichern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Alle Tastenkürzel stehen im Menü ☰ unter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Tastenkürzel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 · Zeichnen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19 / 58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de-DE">
                <a:solidFill>
                  <a:srgbClr val="CDDFEE"/>
                </a:solidFill>
                <a:latin typeface="Segoe U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de-DE">
                <a:solidFill>
                  <a:srgbClr val="0B3A5D"/>
                </a:solidFill>
                <a:latin typeface="Segoe UI"/>
              </a:rPr>
              <a:t>Verknüpfen und Übersicht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de-DE">
                <a:solidFill>
                  <a:srgbClr val="4A5D6E"/>
                </a:solidFill>
                <a:latin typeface="Segoe UI"/>
              </a:rPr>
              <a:t>Treppen führen zur nächsten Etage, Gebäude zu ihrem Plan – und große Hallen bekommen eine Infokarte.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2395728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Verlinkung zu Etage oder Karte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Campus-Gebäude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Gebäude und Ebene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Overlay-Karten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Was die Website daraus macht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Programm im Raum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20 / 58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2.1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Elemente verlinken: Etagen, Karten, Gebäude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41605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727448" y="1536192"/>
            <a:ext cx="260604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096" y="1737360"/>
            <a:ext cx="3758184" cy="3483864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77824" y="1847088"/>
            <a:ext cx="2330074" cy="3264408"/>
          </a:xfrm>
          <a:prstGeom prst="rect">
            <a:avLst/>
          </a:prstGeom>
          <a:solidFill>
            <a:srgbClr val="FFFFFF"/>
          </a:solidFill>
          <a:ln w="2032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14983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14983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26134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426134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37285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837285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48436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248436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59587" y="212140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659587" y="219456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4983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14983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426134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26134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837285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837285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48436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248436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A24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659587" y="250179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59587" y="257495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14983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14983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A31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426134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426134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37285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837285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248436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248436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A34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659587" y="2882188"/>
            <a:ext cx="392862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659587" y="2955340"/>
            <a:ext cx="392862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32688" y="1901952"/>
            <a:ext cx="2220346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0B3A5D"/>
                </a:solidFill>
                <a:latin typeface="Segoe UI"/>
              </a:rPr>
              <a:t>Halle 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50392" y="1819656"/>
            <a:ext cx="2384938" cy="3319272"/>
          </a:xfrm>
          <a:prstGeom prst="rect">
            <a:avLst/>
          </a:prstGeom>
          <a:noFill/>
          <a:ln w="1778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657600" y="2011680"/>
            <a:ext cx="640080" cy="420624"/>
          </a:xfrm>
          <a:prstGeom prst="rect">
            <a:avLst/>
          </a:prstGeom>
          <a:solidFill>
            <a:srgbClr val="FFFFFF"/>
          </a:solidFill>
          <a:ln w="10160">
            <a:solidFill>
              <a:srgbClr val="8EA2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712463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808476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904487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000500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096511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192524" y="2057400"/>
            <a:ext cx="9144" cy="329184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657600" y="2468880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0" i="0" lang="de-DE">
                <a:solidFill>
                  <a:srgbClr val="6B7A88"/>
                </a:solidFill>
                <a:latin typeface="Segoe UI"/>
              </a:rPr>
              <a:t>Treppe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873752" y="1627632"/>
            <a:ext cx="23134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de-DE">
                <a:solidFill>
                  <a:srgbClr val="0B3A5D"/>
                </a:solidFill>
                <a:latin typeface="Segoe UI"/>
              </a:rPr>
              <a:t>Raum   Halle 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73752" y="1920240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Name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873752" y="2075688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946904" y="2116836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Halle 1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73752" y="2359152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Standort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873752" y="2514600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946904" y="2555748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— nach Name —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040880" y="2555748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873752" y="285292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Verlinkung zu Etage / Karte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873752" y="300837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946904" y="304952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1. OG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040880" y="3049524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873752" y="3319272"/>
            <a:ext cx="109728" cy="109728"/>
          </a:xfrm>
          <a:prstGeom prst="rect">
            <a:avLst/>
          </a:prstGeom>
          <a:solidFill>
            <a:srgbClr val="2271B1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047488" y="3296412"/>
            <a:ext cx="213055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60" b="0" i="0" lang="de-DE">
                <a:solidFill>
                  <a:srgbClr val="1F2933"/>
                </a:solidFill>
                <a:latin typeface="Segoe UI"/>
              </a:rPr>
              <a:t>Campus-Gebäude-Hotspot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873752" y="353872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Ziel-Gebäude / Halle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873752" y="369417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946904" y="373532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Halle 1</a:t>
            </a:r>
          </a:p>
        </p:txBody>
      </p:sp>
      <p:sp>
        <p:nvSpPr>
          <p:cNvPr id="70" name="Oval 69"/>
          <p:cNvSpPr/>
          <p:nvPr/>
        </p:nvSpPr>
        <p:spPr>
          <a:xfrm>
            <a:off x="4581144" y="297637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581144" y="303580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72" name="Oval 71"/>
          <p:cNvSpPr/>
          <p:nvPr/>
        </p:nvSpPr>
        <p:spPr>
          <a:xfrm>
            <a:off x="4581144" y="323697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581144" y="329641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74" name="Oval 73"/>
          <p:cNvSpPr/>
          <p:nvPr/>
        </p:nvSpPr>
        <p:spPr>
          <a:xfrm>
            <a:off x="4581144" y="366217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581144" y="372160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6" name="Oval 75"/>
          <p:cNvSpPr/>
          <p:nvPr/>
        </p:nvSpPr>
        <p:spPr>
          <a:xfrm>
            <a:off x="3355848" y="198424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355848" y="204368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Für Räume, Flächen, Overlays, Treppen, Aufzüge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Verlinkung zu Etage / Karte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Listet die übrigen Etagen dieses Plans und die weiteren Karten der Veranstaltung.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Campus-Gebäude-Hotspot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Für Gebäude auf dem Campus-Übersichtsplan: Ein Klick öffnet direkt die verlinkte Halle.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744967" y="323545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Ziel-Gebäude / Halle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744967" y="3455161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Name des Gebäude- oder Hallen-Reiters, etwa „Halle 1“.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744967" y="382955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Treppe und Aufzug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744967" y="404926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Haben dasselbe Feld – dazu eine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Beschriftung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für die Hinweiskarte.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Auf der Website wird das Element dadurch anklickbar. Ein Klick zeigt die Hinweiskarte „Wechsel zu …“ – erst ihr Knopf wechselt die Etage. Die Ziel-Etage muss ein Reiter derselben Veranstaltung sein.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21 / 58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Ein Campus-Plan in fünf Schritten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3621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3621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Übersicht zeichnen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Eine Etage „Gelände“ mit den Gebäuden als Räume, Flächen oder Overlay-Karten.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53553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55305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55305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624590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24590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1609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Hotspot setzen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1609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Bei jedem Gebäude </a:t>
            </a:r>
            <a:r>
              <a:rPr sz="950" b="1" i="0" lang="de-DE">
                <a:solidFill>
                  <a:srgbClr val="3B4A57"/>
                </a:solidFill>
                <a:latin typeface="Segoe UI"/>
              </a:rPr>
              <a:t>Campus-Gebäude-Hotspot</a:t>
            </a:r>
            <a:r>
              <a:rPr sz="950" b="0" i="0" lang="de-DE">
                <a:solidFill>
                  <a:srgbClr val="3B4A57"/>
                </a:solidFill>
                <a:latin typeface="Segoe UI"/>
              </a:rPr>
              <a:t> anhaken.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841930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143682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143682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912967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12967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89986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Ziel eintragen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9986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Unter </a:t>
            </a:r>
            <a:r>
              <a:rPr sz="950" b="1" i="0" lang="de-DE">
                <a:solidFill>
                  <a:srgbClr val="3B4A57"/>
                </a:solidFill>
                <a:latin typeface="Segoe UI"/>
              </a:rPr>
              <a:t>Ziel-Gebäude / Halle</a:t>
            </a:r>
            <a:r>
              <a:rPr sz="950" b="0" i="0" lang="de-DE">
                <a:solidFill>
                  <a:srgbClr val="3B4A57"/>
                </a:solidFill>
                <a:latin typeface="Segoe UI"/>
              </a:rPr>
              <a:t> den Namen der Halle, etwa „Halle 1“.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7130308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432060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32060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01345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01345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78364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Etagen zuordnen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78364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In </a:t>
            </a:r>
            <a:r>
              <a:rPr sz="950" b="1" i="0" lang="de-DE">
                <a:solidFill>
                  <a:srgbClr val="3B4A57"/>
                </a:solidFill>
                <a:latin typeface="Segoe UI"/>
              </a:rPr>
              <a:t>Etage bearbeiten</a:t>
            </a:r>
            <a:r>
              <a:rPr sz="950" b="0" i="0" lang="de-DE">
                <a:solidFill>
                  <a:srgbClr val="3B4A57"/>
                </a:solidFill>
                <a:latin typeface="Segoe UI"/>
              </a:rPr>
              <a:t> je Etage den </a:t>
            </a:r>
            <a:r>
              <a:rPr sz="950" b="1" i="0" lang="de-DE">
                <a:solidFill>
                  <a:srgbClr val="3B4A57"/>
                </a:solidFill>
                <a:latin typeface="Segoe UI"/>
              </a:rPr>
              <a:t>Gebäude- / Hallen-Namen</a:t>
            </a:r>
            <a:r>
              <a:rPr sz="950" b="0" i="0" lang="de-DE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9418685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720437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720437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48972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8972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66741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Modus wählen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66741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In der Hallenplan-Box der Veranstaltung </a:t>
            </a:r>
            <a:r>
              <a:rPr sz="950" b="1" i="0" lang="de-DE">
                <a:solidFill>
                  <a:srgbClr val="3B4A57"/>
                </a:solidFill>
                <a:latin typeface="Segoe UI"/>
              </a:rPr>
              <a:t>Hybrider Campus-Plan</a:t>
            </a:r>
            <a:r>
              <a:rPr sz="950" b="0" i="0" lang="de-DE">
                <a:solidFill>
                  <a:srgbClr val="3B4A57"/>
                </a:solidFill>
                <a:latin typeface="Segoe UI"/>
              </a:rPr>
              <a:t> und die Übersicht markieren.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3767328"/>
            <a:ext cx="110578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 lang="de-DE">
                <a:solidFill>
                  <a:srgbClr val="6B7A88"/>
                </a:solidFill>
                <a:latin typeface="Segoe UI"/>
              </a:rPr>
              <a:t>Beim Speichern schreibt der Designer den Gebäude-Namen jeder Etage in die Kartenzeile der Hallenplan-Box. Ein Klick auf ein Gebäude öffnet auf der Website ohne Zwischenfenster dessen Plan.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22 / 58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2.2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Der Kartenmodus der Veranstaltung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949440" cy="4041648"/>
          </a:xfrm>
          <a:prstGeom prst="rect">
            <a:avLst/>
          </a:prstGeom>
          <a:solidFill>
            <a:srgbClr val="F0F0F1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949440" cy="219456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94460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72768"/>
            <a:ext cx="1481328" cy="3822191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6779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Dashboard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874520"/>
            <a:ext cx="1481328" cy="237744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19156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Aussteller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12264"/>
            <a:ext cx="1481328" cy="969264"/>
          </a:xfrm>
          <a:prstGeom prst="rect">
            <a:avLst/>
          </a:prstGeom>
          <a:solidFill>
            <a:srgbClr val="2C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21534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Dashboard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23362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de-DE">
                <a:solidFill>
                  <a:srgbClr val="FFFFFF"/>
                </a:solidFill>
                <a:latin typeface="Segoe UI"/>
              </a:rPr>
              <a:t>Aussteller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251917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Neu hinzufügen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270205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Standorte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288493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Einstellungen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314096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Medien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337870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Seiten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9424" y="1700784"/>
            <a:ext cx="4572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Veranstaltung bearbeiten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49424" y="1975104"/>
            <a:ext cx="5065775" cy="3127248"/>
          </a:xfrm>
          <a:prstGeom prst="rect">
            <a:avLst/>
          </a:prstGeom>
          <a:solidFill>
            <a:srgbClr val="FFFFFF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249424" y="1975104"/>
            <a:ext cx="5065775" cy="27432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249424" y="2249424"/>
            <a:ext cx="5065775" cy="10058"/>
          </a:xfrm>
          <a:prstGeom prst="rect">
            <a:avLst/>
          </a:prstGeom>
          <a:solidFill>
            <a:srgbClr val="C3C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59152" y="2043684"/>
            <a:ext cx="484631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1D2327"/>
                </a:solidFill>
                <a:latin typeface="Segoe UI"/>
              </a:rPr>
              <a:t>Hallenpläne (Nur Veranstaltung)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2377440"/>
            <a:ext cx="480974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333D47"/>
                </a:solidFill>
                <a:latin typeface="Segoe UI"/>
              </a:rPr>
              <a:t>KARTEN-ANZEIGEMODUS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77440" y="2523744"/>
            <a:ext cx="480974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6B7A88"/>
                </a:solidFill>
                <a:latin typeface="Segoe UI"/>
              </a:rPr>
              <a:t>Wählen Sie, wie die Hallenpläne auf der Frontend-Karte für diese Veranstaltung dargestellt werden.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377440" y="2706624"/>
            <a:ext cx="1554479" cy="7680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441448" y="2761488"/>
            <a:ext cx="14630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de-DE">
                <a:solidFill>
                  <a:srgbClr val="C25708"/>
                </a:solidFill>
                <a:latin typeface="Segoe UI"/>
              </a:rPr>
              <a:t>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596896" y="2770632"/>
            <a:ext cx="129844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de-DE">
                <a:solidFill>
                  <a:srgbClr val="1F2933"/>
                </a:solidFill>
                <a:latin typeface="Segoe UI"/>
              </a:rPr>
              <a:t>Klassischer 2D-Hallenplan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41448" y="2926080"/>
            <a:ext cx="1444751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Eigenständiger SVG-Hallenplan mit Schwenken und Zoom. Perfekt für Stadthallen, Hotels und Einzelgebäude.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441448" y="3264408"/>
            <a:ext cx="1312849" cy="1554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620">
            <a:solidFill>
              <a:srgbClr val="6B7A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441448" y="3287268"/>
            <a:ext cx="1312849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1" i="0" lang="de-DE">
                <a:solidFill>
                  <a:srgbClr val="6B7A88"/>
                </a:solidFill>
                <a:latin typeface="Segoe UI"/>
              </a:rPr>
              <a:t>Einzelne Hallen &amp; 1-2 Räume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005072" y="2706624"/>
            <a:ext cx="1554479" cy="76809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069080" y="2761488"/>
            <a:ext cx="14630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de-DE">
                <a:solidFill>
                  <a:srgbClr val="C25708"/>
                </a:solidFill>
                <a:latin typeface="Segoe UI"/>
              </a:rPr>
              <a:t>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24528" y="2770632"/>
            <a:ext cx="129844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de-DE">
                <a:solidFill>
                  <a:srgbClr val="1F2933"/>
                </a:solidFill>
                <a:latin typeface="Segoe UI"/>
              </a:rPr>
              <a:t>Hybrider Campus-Plan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69080" y="2926080"/>
            <a:ext cx="1444751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Campus-Übersicht mit interaktiven Gebäuden. Klick auf ein Gebäude öffnet direkt dessen vollständigen Hallenplan.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069080" y="3264408"/>
            <a:ext cx="1010412" cy="1554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620">
            <a:solidFill>
              <a:srgbClr val="6B7A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069080" y="3287268"/>
            <a:ext cx="1010412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1" i="0" lang="de-DE">
                <a:solidFill>
                  <a:srgbClr val="6B7A88"/>
                </a:solidFill>
                <a:latin typeface="Segoe UI"/>
              </a:rPr>
              <a:t>2-5 Gebäude &amp; Campus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32704" y="2706624"/>
            <a:ext cx="1554479" cy="768096"/>
          </a:xfrm>
          <a:prstGeom prst="roundRect">
            <a:avLst>
              <a:gd name="adj" fmla="val 6000"/>
            </a:avLst>
          </a:prstGeom>
          <a:solidFill>
            <a:srgbClr val="EEF4FA"/>
          </a:solidFill>
          <a:ln w="20320">
            <a:solidFill>
              <a:srgbClr val="C2570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96712" y="2761488"/>
            <a:ext cx="14630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de-DE">
                <a:solidFill>
                  <a:srgbClr val="C25708"/>
                </a:solidFill>
                <a:latin typeface="Segoe UI"/>
              </a:rPr>
              <a:t>◍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52159" y="2770632"/>
            <a:ext cx="129844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de-DE">
                <a:solidFill>
                  <a:srgbClr val="1F2933"/>
                </a:solidFill>
                <a:latin typeface="Segoe UI"/>
              </a:rPr>
              <a:t>Messegelände Geo-Overlay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96712" y="2926080"/>
            <a:ext cx="1444751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Hallenpläne passgenau auf dem Messegelände platziert. Zentrale Etagensteuerung steuert alle Hallen synchron.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696712" y="3264408"/>
            <a:ext cx="1226439" cy="1554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696712" y="3287268"/>
            <a:ext cx="1226439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1" i="0" lang="de-DE">
                <a:solidFill>
                  <a:srgbClr val="2271B1"/>
                </a:solidFill>
                <a:latin typeface="Segoe UI"/>
              </a:rPr>
              <a:t>Große Messen &amp; Leitmessen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377440" y="3547872"/>
            <a:ext cx="480974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333D47"/>
                </a:solidFill>
                <a:latin typeface="Segoe UI"/>
              </a:rPr>
              <a:t>KARTENAUSWAHL-ANZEIGE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377440" y="3694176"/>
            <a:ext cx="480974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2450592" y="3726180"/>
            <a:ext cx="453542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1F2933"/>
                </a:solidFill>
                <a:latin typeface="Segoe UI"/>
              </a:rPr>
              <a:t>Stockwerk-Auswahl (Vertikaler Etagenwähler, z. B. 2, 1, 0)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040879" y="3721608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377440" y="3986784"/>
            <a:ext cx="4809743" cy="603504"/>
          </a:xfrm>
          <a:prstGeom prst="rect">
            <a:avLst/>
          </a:prstGeom>
          <a:solidFill>
            <a:srgbClr val="F7FAFC"/>
          </a:solidFill>
          <a:ln w="889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468880" y="4041648"/>
            <a:ext cx="4626863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MESSEGELÄNDE-STANDORT &amp; GEOREFERENZIERUNG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468880" y="4224528"/>
            <a:ext cx="1463040" cy="182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2523744" y="4251960"/>
            <a:ext cx="128016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Messe Frankfurt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04164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de-DE">
                <a:solidFill>
                  <a:srgbClr val="6B7A88"/>
                </a:solidFill>
                <a:latin typeface="Segoe UI"/>
              </a:rPr>
              <a:t>Breitengrad (Lat):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04164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08736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1F2933"/>
                </a:solidFill>
                <a:latin typeface="Segoe UI"/>
              </a:rPr>
              <a:t>50.1118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1888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de-DE">
                <a:solidFill>
                  <a:srgbClr val="6B7A88"/>
                </a:solidFill>
                <a:latin typeface="Segoe UI"/>
              </a:rPr>
              <a:t>Längengrad (Lng):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81888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6460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1F2933"/>
                </a:solidFill>
                <a:latin typeface="Segoe UI"/>
              </a:rPr>
              <a:t>8.6508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9612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de-DE">
                <a:solidFill>
                  <a:srgbClr val="6B7A88"/>
                </a:solidFill>
                <a:latin typeface="Segoe UI"/>
              </a:rPr>
              <a:t>Zoomstufe: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59612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64184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1F2933"/>
                </a:solidFill>
                <a:latin typeface="Segoe UI"/>
              </a:rPr>
              <a:t>16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73368" y="4206240"/>
            <a:ext cx="722375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" b="0" i="0" lang="de-DE">
                <a:solidFill>
                  <a:srgbClr val="6B7A88"/>
                </a:solidFill>
                <a:latin typeface="Segoe UI"/>
              </a:rPr>
              <a:t>Drehung (°):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373368" y="4352544"/>
            <a:ext cx="722375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419088" y="4375404"/>
            <a:ext cx="649223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1F2933"/>
                </a:solidFill>
                <a:latin typeface="Segoe UI"/>
              </a:rPr>
              <a:t>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377440" y="4663440"/>
            <a:ext cx="4809743" cy="640080"/>
          </a:xfrm>
          <a:prstGeom prst="rect">
            <a:avLst/>
          </a:prstGeom>
          <a:solidFill>
            <a:srgbClr val="FFFFFF"/>
          </a:solidFill>
          <a:ln w="1016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2450592" y="4736592"/>
            <a:ext cx="457200" cy="365760"/>
          </a:xfrm>
          <a:prstGeom prst="rect">
            <a:avLst/>
          </a:prstGeom>
          <a:solidFill>
            <a:srgbClr val="E9EFF5"/>
          </a:solidFill>
          <a:ln w="10160">
            <a:solidFill>
              <a:srgbClr val="D9E4E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2450592" y="4837176"/>
            <a:ext cx="4572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</a:p>
        </p:txBody>
      </p:sp>
      <p:sp>
        <p:nvSpPr>
          <p:cNvPr id="69" name="TextBox 68"/>
          <p:cNvSpPr txBox="1"/>
          <p:nvPr/>
        </p:nvSpPr>
        <p:spPr>
          <a:xfrm>
            <a:off x="2999232" y="4736592"/>
            <a:ext cx="219456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1F2933"/>
                </a:solidFill>
                <a:latin typeface="Segoe UI"/>
              </a:rPr>
              <a:t>Halle 1 · Erdgeschoss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999232" y="4937760"/>
            <a:ext cx="109728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59" b="0" i="0" lang="de-DE">
                <a:solidFill>
                  <a:srgbClr val="6B7A88"/>
                </a:solidFill>
                <a:latin typeface="Segoe UI"/>
              </a:rPr>
              <a:t>Gebäude- / Hallen-ID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999232" y="5065776"/>
            <a:ext cx="1005840" cy="164592"/>
          </a:xfrm>
          <a:prstGeom prst="rect">
            <a:avLst/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044952" y="5088636"/>
            <a:ext cx="91440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1F2933"/>
                </a:solidFill>
                <a:latin typeface="Segoe UI"/>
              </a:rPr>
              <a:t>Halle 1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160520" y="5084064"/>
            <a:ext cx="91440" cy="91440"/>
          </a:xfrm>
          <a:prstGeom prst="rect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297680" y="5065776"/>
            <a:ext cx="173736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1F2933"/>
                </a:solidFill>
                <a:latin typeface="Segoe UI"/>
              </a:rPr>
              <a:t>⭐ Als Campus-Übersichtsplan nutzen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705855" y="4754880"/>
            <a:ext cx="141732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1E8E5A"/>
                </a:solidFill>
                <a:latin typeface="Segoe UI"/>
              </a:rPr>
              <a:t>✓ Auf Messegelände platziert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5705855" y="5010912"/>
            <a:ext cx="1417320" cy="201168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705855" y="5038344"/>
            <a:ext cx="141732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Auf Messegelände einpassen</a:t>
            </a:r>
          </a:p>
        </p:txBody>
      </p:sp>
      <p:sp>
        <p:nvSpPr>
          <p:cNvPr id="78" name="Oval 77"/>
          <p:cNvSpPr/>
          <p:nvPr/>
        </p:nvSpPr>
        <p:spPr>
          <a:xfrm>
            <a:off x="2057400" y="29718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2057400" y="30312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0" name="Oval 79"/>
          <p:cNvSpPr/>
          <p:nvPr/>
        </p:nvSpPr>
        <p:spPr>
          <a:xfrm>
            <a:off x="2057400" y="36576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2057400" y="37170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82" name="Oval 81"/>
          <p:cNvSpPr/>
          <p:nvPr/>
        </p:nvSpPr>
        <p:spPr>
          <a:xfrm>
            <a:off x="2057400" y="41788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2057400" y="42382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84" name="Oval 83"/>
          <p:cNvSpPr/>
          <p:nvPr/>
        </p:nvSpPr>
        <p:spPr>
          <a:xfrm>
            <a:off x="2057400" y="501091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2057400" y="507034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86" name="Oval 85"/>
          <p:cNvSpPr/>
          <p:nvPr/>
        </p:nvSpPr>
        <p:spPr>
          <a:xfrm>
            <a:off x="7141463" y="497433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141463" y="503377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927847" y="1353312"/>
            <a:ext cx="369691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Was der Designer je Modus liefert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927847" y="173736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Drei Modi im Kern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927847" y="195707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de-DE">
                <a:solidFill>
                  <a:srgbClr val="3B4A57"/>
                </a:solidFill>
                <a:latin typeface="Segoe UI"/>
              </a:rPr>
              <a:t>Klassischer 2D-Hallenplan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,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Hybrider Campus-Plan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oder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Messegelände Geo-Overlay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– oben in der Hallenplan-Box der Veranstaltung.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927847" y="264134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Kartenauswahl-Anzeige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927847" y="286105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Für Etagen aus dem Designer passt meist die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Stockwerk-Auswahl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927847" y="339039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Geo-Overlay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927847" y="361010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Jede gespeicherte Etage wird dort auf das echte Gelände eingepasst.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927847" y="4139438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Campus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927847" y="4359148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Gebäude-Name aus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Etage bearbeiten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landet als Gebäude-ID in der Zeile; die Übersicht bekommt den ⭐.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927847" y="488848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5  Einpassen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927847" y="510819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Erst nach dem Speichern im Designer – die Etage muss als Zeile existieren.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Der Designer zeichnet die Pläne, der Modus entscheidet, wie die Website sie zeigt. Overlay-Karten und Verlinkungen wirken in allen drei Modi, Gebäude-Hotspots nur auf dem Plan mit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⭐ Als Campus-Übersichtsplan nutzen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23 / 58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2.3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Gebäude und Ebene einer Etage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4726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 lang="de-DE">
                <a:solidFill>
                  <a:srgbClr val="FFFFFF"/>
                </a:solidFill>
                <a:latin typeface="Segoe UI"/>
              </a:rPr>
              <a:t>Feld in „Etage bearbeiten“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2140" y="1435608"/>
            <a:ext cx="721947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 lang="de-DE">
                <a:solidFill>
                  <a:srgbClr val="FFFFFF"/>
                </a:solidFill>
                <a:latin typeface="Segoe UI"/>
              </a:rPr>
              <a:t>Wirkung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3472604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Gebäude- / Hallen-Name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2140" y="1856232"/>
            <a:ext cx="7219475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Ordnet die Etage einem Gebäude zu. Steht nach dem Speichern im Feld </a:t>
            </a:r>
            <a:r>
              <a:rPr sz="1100" b="1" i="0" lang="de-DE">
                <a:solidFill>
                  <a:srgbClr val="1F2933"/>
                </a:solidFill>
                <a:latin typeface="Segoe UI"/>
              </a:rPr>
              <a:t>Gebäude- / Hallen-ID</a:t>
            </a:r>
            <a:r>
              <a:rPr sz="1100" b="0" i="0" lang="de-DE">
                <a:solidFill>
                  <a:srgbClr val="1F2933"/>
                </a:solidFill>
                <a:latin typeface="Segoe UI"/>
              </a:rPr>
              <a:t> der Kartenzeile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1310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213102"/>
            <a:ext cx="11057839" cy="71374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487549"/>
            <a:ext cx="3472604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Etagen-Ebene / Stockwerks-Nummer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2140" y="2405126"/>
            <a:ext cx="7219475" cy="5125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Ebene wie </a:t>
            </a:r>
            <a:r>
              <a:rPr sz="1100" b="0" i="0" lang="de-DE">
                <a:solidFill>
                  <a:srgbClr val="1F2933"/>
                </a:solidFill>
                <a:latin typeface="Consolas"/>
              </a:rPr>
              <a:t>0</a:t>
            </a:r>
            <a:r>
              <a:rPr sz="1100" b="0" i="0" lang="de-DE">
                <a:solidFill>
                  <a:srgbClr val="1F2933"/>
                </a:solidFill>
                <a:latin typeface="Segoe UI"/>
              </a:rPr>
              <a:t> für das Erdgeschoss, </a:t>
            </a:r>
            <a:r>
              <a:rPr sz="1100" b="0" i="0" lang="de-DE">
                <a:solidFill>
                  <a:srgbClr val="1F2933"/>
                </a:solidFill>
                <a:latin typeface="Consolas"/>
              </a:rPr>
              <a:t>1</a:t>
            </a:r>
            <a:r>
              <a:rPr sz="1100" b="0" i="0" lang="de-DE">
                <a:solidFill>
                  <a:srgbClr val="1F2933"/>
                </a:solidFill>
                <a:latin typeface="Segoe UI"/>
              </a:rPr>
              <a:t> für das 1. OG, </a:t>
            </a:r>
            <a:r>
              <a:rPr sz="1100" b="0" i="0" lang="de-DE">
                <a:solidFill>
                  <a:srgbClr val="1F2933"/>
                </a:solidFill>
                <a:latin typeface="Consolas"/>
              </a:rPr>
              <a:t>-1</a:t>
            </a:r>
            <a:r>
              <a:rPr sz="1100" b="0" i="0" lang="de-DE">
                <a:solidFill>
                  <a:srgbClr val="1F2933"/>
                </a:solidFill>
                <a:latin typeface="Segoe UI"/>
              </a:rPr>
              <a:t> für das Untergeschoss – beim Speichern das </a:t>
            </a:r>
            <a:r>
              <a:rPr sz="1100" b="1" i="0" lang="de-DE">
                <a:solidFill>
                  <a:srgbClr val="1F2933"/>
                </a:solidFill>
                <a:latin typeface="Segoe UI"/>
              </a:rPr>
              <a:t>Stockwerk</a:t>
            </a:r>
            <a:r>
              <a:rPr sz="1100" b="0" i="0" lang="de-DE">
                <a:solidFill>
                  <a:srgbClr val="1F2933"/>
                </a:solidFill>
                <a:latin typeface="Segoe UI"/>
              </a:rPr>
              <a:t> der Kartenzeile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92684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3118866"/>
            <a:ext cx="3472604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Name, Breite, Höhe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2140" y="3118866"/>
            <a:ext cx="7219475" cy="3477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Reitername und Größe der Etage in Metern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47573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676904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676904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795776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3936" y="3795776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So zeigt die runde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Stockwerk-Auswahl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der Website die Ebenen des Designers. Gebäude und Ebene schreibt er bei jedem Speichern – pflegen Sie sie hier, nicht in der Hallenplan-Box.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24 / 58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Overlay-Karten: die Übersicht großer Hallen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41605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727448" y="1536192"/>
            <a:ext cx="260604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096" y="1737360"/>
            <a:ext cx="3758184" cy="3483864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50976" y="2304288"/>
            <a:ext cx="3392424" cy="2752344"/>
          </a:xfrm>
          <a:prstGeom prst="rect">
            <a:avLst/>
          </a:prstGeom>
          <a:solidFill>
            <a:srgbClr val="FFFFFF"/>
          </a:solidFill>
          <a:ln w="2032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88136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88136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07820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607820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7504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27504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47188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47188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66872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66872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86556" y="257860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686556" y="265176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88136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88136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07820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607820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27504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127504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647188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47188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66872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166872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86556" y="295899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86556" y="303215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A26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88136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88136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607820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607820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127504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127504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647188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647188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A34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166872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166872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686556" y="3339388"/>
            <a:ext cx="50139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686556" y="3412540"/>
            <a:ext cx="50139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A36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042416" y="2395728"/>
            <a:ext cx="3209544" cy="2569463"/>
          </a:xfrm>
          <a:prstGeom prst="rect">
            <a:avLst/>
          </a:prstGeom>
          <a:solidFill>
            <a:srgbClr val="DBEAFE"/>
          </a:solidFill>
          <a:ln w="1524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42416" y="3166567"/>
            <a:ext cx="320954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 i="0" lang="de-DE">
                <a:solidFill>
                  <a:srgbClr val="0B3A5D"/>
                </a:solidFill>
                <a:latin typeface="Segoe UI"/>
              </a:rPr>
              <a:t>HALLE 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42416" y="3550615"/>
            <a:ext cx="320954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334759"/>
                </a:solidFill>
                <a:latin typeface="Segoe UI"/>
              </a:rPr>
              <a:t>Gaming · Cosplay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523847" y="1847088"/>
            <a:ext cx="2246680" cy="274320"/>
          </a:xfrm>
          <a:prstGeom prst="roundRect">
            <a:avLst>
              <a:gd name="adj" fmla="val 20000"/>
            </a:avLst>
          </a:prstGeom>
          <a:solidFill>
            <a:srgbClr val="E50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523847" y="1901952"/>
            <a:ext cx="2246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50" b="1" i="0" lang="de-DE">
                <a:solidFill>
                  <a:srgbClr val="FFFFFF"/>
                </a:solidFill>
                <a:latin typeface="Segoe UI"/>
              </a:rPr>
              <a:t>Bändchenausgabe ab Samstag</a:t>
            </a:r>
          </a:p>
        </p:txBody>
      </p:sp>
      <p:sp>
        <p:nvSpPr>
          <p:cNvPr id="54" name="Merge 53"/>
          <p:cNvSpPr/>
          <p:nvPr/>
        </p:nvSpPr>
        <p:spPr>
          <a:xfrm>
            <a:off x="2574036" y="2121408"/>
            <a:ext cx="146304" cy="91440"/>
          </a:xfrm>
          <a:prstGeom prst="flowChartMerge">
            <a:avLst/>
          </a:prstGeom>
          <a:solidFill>
            <a:srgbClr val="E509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873752" y="1627632"/>
            <a:ext cx="23134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de-DE">
                <a:solidFill>
                  <a:srgbClr val="0B3A5D"/>
                </a:solidFill>
                <a:latin typeface="Segoe UI"/>
              </a:rPr>
              <a:t>Overlay / Infokarte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873752" y="188366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Hallen-Titel (groß)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873752" y="2039112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946904" y="2080260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HALLE 1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873752" y="2322576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Titel-Schriftgröße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873752" y="2478024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946904" y="2519172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Groß (1.35x)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040880" y="2519172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73752" y="276148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Themen / Schlagworte (Zeilenumbruch)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873752" y="291693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946904" y="295808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Gaming · Cosplay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73752" y="3200400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Hinweis-Banner (eine oder mehrere Zeilen)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873752" y="3355848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4946904" y="3396996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Bändchenausgabe ab Samstag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873752" y="3639312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Banner-Position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873752" y="3794760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46904" y="3835908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Oberhalb der Halle (mit Pfeil nach unten)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040880" y="3835908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873752" y="407822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Zoom-Ausblendschwelle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873752" y="4233672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946904" y="4274820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Standard (ab Zoom 1.25x ausblenden)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040880" y="4274820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873752" y="4517136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Klick-Verhalten im Überblick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873752" y="4672584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946904" y="4713732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In Halle hineinzoomen &amp; zentrieren (Empfohlen)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040880" y="4713732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81" name="Oval 80"/>
          <p:cNvSpPr/>
          <p:nvPr/>
        </p:nvSpPr>
        <p:spPr>
          <a:xfrm>
            <a:off x="4581144" y="200710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4581144" y="206654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3" name="Oval 82"/>
          <p:cNvSpPr/>
          <p:nvPr/>
        </p:nvSpPr>
        <p:spPr>
          <a:xfrm>
            <a:off x="4581144" y="28849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4581144" y="29443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85" name="Oval 84"/>
          <p:cNvSpPr/>
          <p:nvPr/>
        </p:nvSpPr>
        <p:spPr>
          <a:xfrm>
            <a:off x="4581144" y="332384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4581144" y="338328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87" name="Oval 86"/>
          <p:cNvSpPr/>
          <p:nvPr/>
        </p:nvSpPr>
        <p:spPr>
          <a:xfrm>
            <a:off x="4581144" y="42016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4581144" y="42611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89" name="Oval 88"/>
          <p:cNvSpPr/>
          <p:nvPr/>
        </p:nvSpPr>
        <p:spPr>
          <a:xfrm>
            <a:off x="4581144" y="46405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4581144" y="47000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Werkzeug „Overlay-Karte“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Hallen-Titel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Groß und zentriert, etwa „HALLE 1“ – in vier Größen.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744967" y="233146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Themen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7744967" y="255117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Ein bis drei kurze Zeilen wie „Gaming · Cosplay“.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744967" y="292557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Hinweis-Banner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744967" y="314528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Optional, auffällig rot – über der Halle mit Pfeil oder oben in der Halle.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744967" y="367461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Ausblendschwelle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744967" y="389432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Ab welcher Vergrößerung die Karte den Ständen weicht: früher, Standard, später.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744967" y="442366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5  Klick-Verhalten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744967" y="464337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de-DE">
                <a:solidFill>
                  <a:srgbClr val="3B4A57"/>
                </a:solidFill>
                <a:latin typeface="Segoe UI"/>
              </a:rPr>
              <a:t>In Halle hineinzoomen &amp; zentrieren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ist empfohlen.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 Karte liegt auf der Ebene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Hallen-Overlays / Infokarten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über allen anderen. Füllung, Rahmen, Schriftfarbe, Banner-Farbe und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Deckkraft im Überblick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stehen weiter unten in den Eigenschaften.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25 / 58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Was die Website aus Overlays und Verknüpfungen macht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Herausgezoomt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Die Overlay-Karte liegt über der Halle und verdeckt die Stände dezent – gut lesbar auch auf dem Handy.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Deckkraft einstellbar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Hineingezoomt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Ab der Schwelle blendet die Karte sanft aus, die Stände werden bedienbar. Beim Herauszoomen kehrt sie zurück.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Standard: Zoom 1,25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Treppe angeklickt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Hinweiskarte mit Piktogramm, Beschriftung und dem Knopf „Wechsel zu 1. OG →“.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Erst der Knopf wechselt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Gebäude angeklickt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Auf dem Campus-Übersichtsplan öffnet sich direkt der Plan der Halle; oben links „Zurück zur Campus-Übersicht“.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Hybrider Campus-Plan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ACHTUNG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Das Klick-Verhalten der Overlay-Karten wirkt auf der Website wie eingestellt. Schriftgrößen, Banner-Position und Banner-Farbe stehen nach dem Neuladen aber wieder auf ihren Vorgaben – vor dem Speichern prüfen, siehe Kapitel 5.8.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26 / 58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2.6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Programm im Raum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Den Ort wählen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Raum oder Fläche wählen, im Feld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Programm aus dem Event Calendar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den Ort des Kalenders wählen. Orte mit Programm dieser Veranstaltung tragen Sternchen.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Unterorte als „Elternort › Ort“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Auf der Website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Der Raum färbt sich beim Überfahren; ein Klick zeigt das Programm des Orts an allen Tagen – immer in einem Fenster.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Stände im Raum öffnen weiter ihren Aussteller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Ort gelöscht?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Die Verknüpfung bleibt als „Ort existiert nicht mehr (ID …)“ sichtbar und lässt sich entfernen.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Kein stiller Fehler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Voraussetzungen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Event Calendar installiert, Kern ab 1.8.0, Kern und Kalender im Paket PRO. Bestehende Pläne einmal im Designer speichern.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Fläche mit Klick-Kennung: der Aussteller gewinnt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Wie das Fenster auf der Website aussieht, zeigt die Anleitung des Kerns in Kapitel 9.12. Gezeigt wird das Programm der Hauptveranstaltung.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 · Verknüpfen und Übersicht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27 / 58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de-DE">
                <a:solidFill>
                  <a:srgbClr val="CDDFEE"/>
                </a:solidFill>
                <a:latin typeface="Segoe UI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de-DE">
                <a:solidFill>
                  <a:srgbClr val="0B3A5D"/>
                </a:solidFill>
                <a:latin typeface="Segoe UI"/>
              </a:rPr>
              <a:t>Standortpunkte (QR-Codes)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de-DE">
                <a:solidFill>
                  <a:srgbClr val="4A5D6E"/>
                </a:solidFill>
                <a:latin typeface="Segoe UI"/>
              </a:rPr>
              <a:t>Ein Plakat, ein Scan – und der Plan zeigt dem Gast, wo er steht.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124358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Setzen und benennen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Kennung und QR-Code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Übersicht, Druck und Scans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3 · Standortpunkte (QR-Codes)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28 / 58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3.1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Einen Standortpunkt setzen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4160520" cy="3886200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727448" y="1536192"/>
            <a:ext cx="2606040" cy="38862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8096" y="1737360"/>
            <a:ext cx="3758184" cy="3483864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05256" y="1874520"/>
            <a:ext cx="3483864" cy="1672254"/>
          </a:xfrm>
          <a:prstGeom prst="rect">
            <a:avLst/>
          </a:prstGeom>
          <a:solidFill>
            <a:srgbClr val="FFFFFF"/>
          </a:solidFill>
          <a:ln w="2032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42416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42416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77340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77340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12264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12264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647188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47188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82112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82112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17036" y="214884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17036" y="222199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A16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42416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42416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577340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577340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12264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112264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647188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47188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82112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182112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717036" y="2529230"/>
            <a:ext cx="516636" cy="237744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17036" y="2602382"/>
            <a:ext cx="516636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A26</a:t>
            </a:r>
          </a:p>
        </p:txBody>
      </p:sp>
      <p:sp>
        <p:nvSpPr>
          <p:cNvPr id="37" name="Oval 36"/>
          <p:cNvSpPr/>
          <p:nvPr/>
        </p:nvSpPr>
        <p:spPr>
          <a:xfrm>
            <a:off x="1843613" y="3951853"/>
            <a:ext cx="1005840" cy="1005840"/>
          </a:xfrm>
          <a:prstGeom prst="ellipse">
            <a:avLst/>
          </a:prstGeom>
          <a:noFill/>
          <a:ln w="10160">
            <a:solidFill>
              <a:srgbClr val="7C3AE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Merge 37"/>
          <p:cNvSpPr/>
          <p:nvPr/>
        </p:nvSpPr>
        <p:spPr>
          <a:xfrm>
            <a:off x="2035637" y="3540373"/>
            <a:ext cx="621792" cy="676656"/>
          </a:xfrm>
          <a:prstGeom prst="flowChartMerge">
            <a:avLst/>
          </a:prstGeom>
          <a:solidFill>
            <a:srgbClr val="E4D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227661" y="4089013"/>
            <a:ext cx="237744" cy="2377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Merge 39"/>
          <p:cNvSpPr/>
          <p:nvPr/>
        </p:nvSpPr>
        <p:spPr>
          <a:xfrm>
            <a:off x="2291669" y="4299325"/>
            <a:ext cx="109728" cy="155448"/>
          </a:xfrm>
          <a:prstGeom prst="flowChartMerge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432133" y="4509637"/>
            <a:ext cx="18288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7C3AED"/>
                </a:solidFill>
                <a:latin typeface="Segoe UI"/>
              </a:rPr>
              <a:t>Foyer – Haupteingang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873752" y="1627632"/>
            <a:ext cx="2313432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de-DE">
                <a:solidFill>
                  <a:srgbClr val="0B3A5D"/>
                </a:solidFill>
                <a:latin typeface="Segoe UI"/>
              </a:rPr>
              <a:t>Standortpunkt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873752" y="1865376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Name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73752" y="2020824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946904" y="2061972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Foyer – Haupteingang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73752" y="2304288"/>
            <a:ext cx="110185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Umfeld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873752" y="2459736"/>
            <a:ext cx="110185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946904" y="2500884"/>
            <a:ext cx="8275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6 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085332" y="2304288"/>
            <a:ext cx="110185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Blickrichtung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085332" y="2459736"/>
            <a:ext cx="110185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58484" y="2500884"/>
            <a:ext cx="8275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135°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873752" y="2770632"/>
            <a:ext cx="109728" cy="109728"/>
          </a:xfrm>
          <a:prstGeom prst="rect">
            <a:avLst/>
          </a:prstGeom>
          <a:solidFill>
            <a:srgbClr val="2271B1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047488" y="2747772"/>
            <a:ext cx="213055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60" b="0" i="0" lang="de-DE">
                <a:solidFill>
                  <a:srgbClr val="1F2933"/>
                </a:solidFill>
                <a:latin typeface="Segoe UI"/>
              </a:rPr>
              <a:t>Blickrichtung zeigen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873752" y="299008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Interne Notiz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873752" y="314553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946904" y="318668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Säule links vom Eingang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727448" y="3429000"/>
            <a:ext cx="2606040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873752" y="348386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0B3A5D"/>
                </a:solidFill>
                <a:latin typeface="Segoe UI"/>
              </a:rPr>
              <a:t>Kennung des QR-Codes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873752" y="3657600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Consolas"/>
              </a:rPr>
              <a:t>Kennung:  k7m2qd4x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73752" y="3858768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1" i="0" lang="de-DE">
                <a:solidFill>
                  <a:srgbClr val="333D47"/>
                </a:solidFill>
                <a:latin typeface="Segoe UI"/>
              </a:rPr>
              <a:t>Gleicher Ort wie …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873752" y="4014216"/>
            <a:ext cx="2313432" cy="2103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946904" y="4055364"/>
            <a:ext cx="203911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30" b="0" i="0" lang="de-DE">
                <a:solidFill>
                  <a:srgbClr val="1F2933"/>
                </a:solidFill>
                <a:latin typeface="Segoe UI"/>
              </a:rPr>
              <a:t>— eigene Kennung —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040880" y="4055364"/>
            <a:ext cx="10972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727448" y="4297680"/>
            <a:ext cx="2606040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873752" y="4352544"/>
            <a:ext cx="231343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0B3A5D"/>
                </a:solidFill>
                <a:latin typeface="Segoe UI"/>
              </a:rPr>
              <a:t>QR-Code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873752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943856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013960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5154168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224272" y="454456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873752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943856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5084064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5224272" y="4614672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943856" y="4684776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013960" y="4684776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154168" y="4684776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4873752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5013960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084064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5224272" y="4754880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4943856" y="4824984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084064" y="4824984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5154168" y="4824984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4873752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5013960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5154168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224272" y="4895088"/>
            <a:ext cx="70104" cy="70104"/>
          </a:xfrm>
          <a:prstGeom prst="rect">
            <a:avLst/>
          </a:prstGeom>
          <a:solidFill>
            <a:srgbClr val="1F2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9" name="Rounded Rectangle 88"/>
          <p:cNvSpPr/>
          <p:nvPr/>
        </p:nvSpPr>
        <p:spPr>
          <a:xfrm>
            <a:off x="5404104" y="4544568"/>
            <a:ext cx="640080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404104" y="4562856"/>
            <a:ext cx="6400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Kopieren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6099048" y="4544568"/>
            <a:ext cx="566928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6099048" y="4562856"/>
            <a:ext cx="56692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Testen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5404104" y="4782312"/>
            <a:ext cx="457200" cy="182880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5404104" y="4800600"/>
            <a:ext cx="457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PNG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916168" y="4782312"/>
            <a:ext cx="457200" cy="182880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5916168" y="4800600"/>
            <a:ext cx="457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SVG</a:t>
            </a:r>
          </a:p>
        </p:txBody>
      </p:sp>
      <p:sp>
        <p:nvSpPr>
          <p:cNvPr id="97" name="Oval 96"/>
          <p:cNvSpPr/>
          <p:nvPr/>
        </p:nvSpPr>
        <p:spPr>
          <a:xfrm>
            <a:off x="2575133" y="4043293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2575133" y="4102729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99" name="Oval 98"/>
          <p:cNvSpPr/>
          <p:nvPr/>
        </p:nvSpPr>
        <p:spPr>
          <a:xfrm>
            <a:off x="4581144" y="198882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4581144" y="204825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01" name="Oval 100"/>
          <p:cNvSpPr/>
          <p:nvPr/>
        </p:nvSpPr>
        <p:spPr>
          <a:xfrm>
            <a:off x="4581144" y="242773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4581144" y="248716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03" name="Oval 102"/>
          <p:cNvSpPr/>
          <p:nvPr/>
        </p:nvSpPr>
        <p:spPr>
          <a:xfrm>
            <a:off x="4581144" y="398221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4581144" y="404164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105" name="Oval 104"/>
          <p:cNvSpPr/>
          <p:nvPr/>
        </p:nvSpPr>
        <p:spPr>
          <a:xfrm>
            <a:off x="6400800" y="473659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6400800" y="479602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Werkzeug „Standortpunkt (QR-Code)“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Werkzeug Standortpunkt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Taste Q, dann dorthin klicken, wo das Plakat hängen wird. Es erscheint eine violette Nadel.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Name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Pflicht. Gäste lesen ihn als „Sie sind hier: …“.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744967" y="308051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Umfeld und Blickrichtung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744967" y="330022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Wie weit die Karte beim Öffnen heranzoomt; ein Kegel zeigt, wohin man am Plakat schaut.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744967" y="382955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Gleicher Ort wie …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744967" y="404926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Übernimmt die Kennung eines Punkts aus einer anderen Veranstaltung – hängende Plakate bleiben gültig.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7744967" y="457860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5  PNG und SVG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7744967" y="479831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QR-Code zum Herunterladen – PNG für Plakate, SVG für die Druckerei.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Der QR-Code gilt erst nach dem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Speichern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. Druckgröße: Kantenlänge etwa Leseabstand ÷ 10 – aus 1,5 m gelesen also 15 cm. Den weißen Rand stehen lassen.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 · Standortpunkte (QR-Codes)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29 / 58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3.2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Kennung und QR-Code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74150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FFFFF"/>
                </a:solidFill>
                <a:latin typeface="Segoe UI"/>
              </a:rPr>
              <a:t>Bedienung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01043" y="1435608"/>
            <a:ext cx="7950571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FFFFF"/>
                </a:solidFill>
                <a:latin typeface="Segoe UI"/>
              </a:rPr>
              <a:t>Wirkung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Kennung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01043" y="1856232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Acht Zeichen, etwa </a:t>
            </a:r>
            <a:r>
              <a:rPr sz="1050" b="0" i="0" lang="de-DE">
                <a:solidFill>
                  <a:srgbClr val="1F2933"/>
                </a:solidFill>
                <a:latin typeface="Consolas"/>
              </a:rPr>
              <a:t>k7m2qd4x</a:t>
            </a:r>
            <a:r>
              <a:rPr sz="1050" b="0" i="0" lang="de-DE">
                <a:solidFill>
                  <a:srgbClr val="1F2933"/>
                </a:solidFill>
                <a:latin typeface="Segoe UI"/>
              </a:rPr>
              <a:t>. Der QR-Code führt auf </a:t>
            </a:r>
            <a:r>
              <a:rPr sz="1050" b="0" i="0" lang="de-DE">
                <a:solidFill>
                  <a:srgbClr val="1F2933"/>
                </a:solidFill>
                <a:latin typeface="Consolas"/>
              </a:rPr>
              <a:t>…/?eem_sp=k7m2qd4x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20560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205609"/>
            <a:ext cx="11057839" cy="541401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97633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Gleicher Ort wie 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1043" y="2397633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Übernimmt die Kennung eines Standortpunkts einer anderen Veranstaltung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4701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939033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Neue Kennung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1043" y="2939033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Erzeugt eine neue Kennung – gedruckte Codes führen danach nicht mehr hierher (Rückfrage)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28841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288410"/>
            <a:ext cx="11057839" cy="541401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480434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Kopieren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01043" y="3480434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Kopiert die Zieladresse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82981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4021835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Testen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01043" y="4021835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Öffnet die Adresse in einem neuen Fenster; dieser Aufruf zählt nicht als Scan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37121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371212"/>
            <a:ext cx="11057839" cy="541401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563236"/>
            <a:ext cx="2741507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PNG · SVG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01043" y="4563236"/>
            <a:ext cx="7950571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QR-Code als Bild (etwa 2000 px) oder als Vektordatei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91261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5113781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6928" y="5113781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5232653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73936" y="5232653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 Adresse nennt keine Veranstaltung: Der Kern wählt die laufende, sonst die nächste, sonst die zuletzt vergangene mit dieser Kennung. Übernehmen Sie den Plan im nächsten Jahr als Vorlage, führt dasselbe Plakat zur neuen Veranstaltung.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 · Standortpunkte (QR-Codes)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30 / 58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3.3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Übersicht, Druck und Scans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Standortpunkte (QR-Codes) 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Menü ☰: alle Punkte mit Name, Etage, Kennung und Scans. Ein Klick auf den Namen zeigt den Punkt im Plan.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Alle als PNG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, 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Alle als SVG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Übersicht drucken (A4)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Je Etage der Plan mit nummerierten Nadeln, dazu je Punkt eine Karte mit QR-Code, Name, Kennung und interner Notiz.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Für das Aufbauteam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Standortpunkte in PNG/SVG/Druck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Schalter im Menü ☰: Auch die normalen Exporte zeigen dann die Nadeln – etwa für den Aufbauplan.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Standard: aus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Scans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Der Kern zählt je Tag, ohne IP-Adresse und ohne Cookie. Das Dashboard zeigt die Karte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Standortpunkte (QR-Codes)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Testaufrufe zählen nicht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ACHTUNG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Ein Standortpunkt ohne Namen sperrt das Speichern. Wer einen gespeicherten Punkt löscht, wird gewarnt: Seine gedruckten QR-Codes öffnen danach nur noch den Plan ohne „Sie sind hier“.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 · Standortpunkte (QR-Codes)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31 / 58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de-DE">
                <a:solidFill>
                  <a:srgbClr val="CDDFEE"/>
                </a:solidFill>
                <a:latin typeface="Segoe UI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de-DE">
                <a:solidFill>
                  <a:srgbClr val="0B3A5D"/>
                </a:solidFill>
                <a:latin typeface="Segoe UI"/>
              </a:rPr>
              <a:t>Aussteller zuweisen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de-DE">
                <a:solidFill>
                  <a:srgbClr val="4A5D6E"/>
                </a:solidFill>
                <a:latin typeface="Segoe UI"/>
              </a:rPr>
              <a:t>Wer steht wo? Der Designer trägt es ein – oder zeigt es nur an.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2011680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Die Betriebsart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Zuweisen per Maus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Was geschrieben wird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Speichern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Der Prüfbericht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4 · Aussteller zuweisen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32 / 58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4.1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Zwei Betriebsarten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558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FFFFF"/>
                </a:solidFill>
                <a:latin typeface="Segoe UI"/>
              </a:rPr>
              <a:t>Einstellung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8269" y="1435608"/>
            <a:ext cx="493479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FFFFF"/>
                </a:solidFill>
                <a:latin typeface="Segoe UI"/>
              </a:rPr>
              <a:t>Was geschieht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35946" y="1435608"/>
            <a:ext cx="30156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FFFFF"/>
                </a:solidFill>
                <a:latin typeface="Segoe UI"/>
              </a:rPr>
              <a:t>Für wen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934908"/>
            <a:ext cx="2558733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1" i="0" lang="de-DE">
                <a:solidFill>
                  <a:srgbClr val="1F2933"/>
                </a:solidFill>
                <a:latin typeface="Segoe UI"/>
              </a:rPr>
              <a:t>Im Designer pflegen (Standard)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8269" y="1856232"/>
            <a:ext cx="4934797" cy="49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Aussteller per Drag &amp; Drop zuweisen; die Standnummern werden beim Speichern geschrieben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35946" y="1934908"/>
            <a:ext cx="3015668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Wer die Zuordnung am Plan macht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36296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362962"/>
            <a:ext cx="11057839" cy="698754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633662"/>
            <a:ext cx="2558733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1" i="0" lang="de-DE">
                <a:solidFill>
                  <a:srgbClr val="1F2933"/>
                </a:solidFill>
                <a:latin typeface="Segoe UI"/>
              </a:rPr>
              <a:t>Nur anzeigen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18269" y="2554986"/>
            <a:ext cx="4934797" cy="49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Der Designer zeigt Belegung und Prüfbericht, schreibt aber </a:t>
            </a:r>
            <a:r>
              <a:rPr sz="1050" b="1" i="0" lang="de-DE">
                <a:solidFill>
                  <a:srgbClr val="1F2933"/>
                </a:solidFill>
                <a:latin typeface="Segoe UI"/>
              </a:rPr>
              <a:t>nie</a:t>
            </a:r>
            <a:r>
              <a:rPr sz="1050" b="0" i="0" lang="de-DE">
                <a:solidFill>
                  <a:srgbClr val="1F2933"/>
                </a:solidFill>
                <a:latin typeface="Segoe UI"/>
              </a:rPr>
              <a:t> Ausstellerdaten; Drag &amp; Drop ist aus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35946" y="2554986"/>
            <a:ext cx="3015668" cy="49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Wer Stände per CSV-Import, Massen-Editor oder Formular pflegt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6171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3332416"/>
            <a:ext cx="2558733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1" i="0" lang="de-DE">
                <a:solidFill>
                  <a:srgbClr val="1F2933"/>
                </a:solidFill>
                <a:latin typeface="Segoe UI"/>
              </a:rPr>
              <a:t>Standorte mitpflegen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18269" y="3253740"/>
            <a:ext cx="4934797" cy="49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Zusatz zu „Im Designer pflegen“: Der Designer schreibt auch den Raum als Standort. Ohne Häkchen nur die Standnummer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5946" y="3332416"/>
            <a:ext cx="3015668" cy="3402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50" b="0" i="0" lang="de-DE">
                <a:solidFill>
                  <a:srgbClr val="1F2933"/>
                </a:solidFill>
                <a:latin typeface="Segoe UI"/>
              </a:rPr>
              <a:t>Wer Standorte nicht von Hand nachtragen will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76047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96163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96163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408051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73936" y="408051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 Betriebsart steht in den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Projekt-Einstellungen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(Menü ☰) im Bereich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Ausstellerdaten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– je Veranstaltung.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 · Aussteller zuweisen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33 / 58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Aussteller auf den Stand ziehen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6928" y="136245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0360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1353312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In der Seitenleiste den Reiter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Aussteller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 öffnen.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1577213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Filter wie </a:t>
            </a:r>
            <a:r>
              <a:rPr sz="950" b="1" i="0" lang="de-DE">
                <a:solidFill>
                  <a:srgbClr val="6B7A88"/>
                </a:solidFill>
                <a:latin typeface="Segoe UI"/>
              </a:rPr>
              <a:t>Ohne Stand</a:t>
            </a:r>
            <a:r>
              <a:rPr sz="950" b="0" i="0" lang="de-DE">
                <a:solidFill>
                  <a:srgbClr val="6B7A88"/>
                </a:solidFill>
                <a:latin typeface="Segoe UI"/>
              </a:rPr>
              <a:t> oder </a:t>
            </a:r>
            <a:r>
              <a:rPr sz="950" b="1" i="0" lang="de-DE">
                <a:solidFill>
                  <a:srgbClr val="6B7A88"/>
                </a:solidFill>
                <a:latin typeface="Segoe UI"/>
              </a:rPr>
              <a:t>Stand nicht im Plan</a:t>
            </a:r>
            <a:r>
              <a:rPr sz="950" b="0" i="0" lang="de-DE">
                <a:solidFill>
                  <a:srgbClr val="6B7A88"/>
                </a:solidFill>
                <a:latin typeface="Segoe UI"/>
              </a:rPr>
              <a:t> grenzen ein.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196888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201002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1959737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Einen Aussteller auf seinen Stand ziehen.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2183638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Von einem Stand auf einen anderen gezogen, zieht er um.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2575305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" y="261645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" y="2566162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Oder: Stand anklicken, </a:t>
            </a:r>
            <a:r>
              <a:rPr sz="1150" b="1" i="0" lang="de-DE">
                <a:solidFill>
                  <a:srgbClr val="25333F"/>
                </a:solidFill>
                <a:latin typeface="Segoe UI"/>
              </a:rPr>
              <a:t>+ Aussteller zuweisen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6" y="2790062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Ein Stand kann mehrere Aussteller tragen, ein Aussteller mehrere Stände.</a:t>
            </a:r>
          </a:p>
        </p:txBody>
      </p:sp>
      <p:sp>
        <p:nvSpPr>
          <p:cNvPr id="18" name="Oval 17"/>
          <p:cNvSpPr/>
          <p:nvPr/>
        </p:nvSpPr>
        <p:spPr>
          <a:xfrm>
            <a:off x="566928" y="3326511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3367659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" y="3317367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0" i="0" lang="de-DE">
                <a:solidFill>
                  <a:srgbClr val="25333F"/>
                </a:solidFill>
                <a:latin typeface="Segoe UI"/>
              </a:rPr>
              <a:t>Die Statusleiste zählt die offenen Zuweisungen.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3541267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Bis zum Speichern nimmt Strg + Z jede zurück.</a:t>
            </a:r>
          </a:p>
        </p:txBody>
      </p:sp>
      <p:sp>
        <p:nvSpPr>
          <p:cNvPr id="22" name="Oval 21"/>
          <p:cNvSpPr/>
          <p:nvPr/>
        </p:nvSpPr>
        <p:spPr>
          <a:xfrm>
            <a:off x="566928" y="3932936"/>
            <a:ext cx="246888" cy="24688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3974084"/>
            <a:ext cx="246888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" y="3923792"/>
            <a:ext cx="34957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150" b="1" i="0" lang="de-DE">
                <a:solidFill>
                  <a:srgbClr val="25333F"/>
                </a:solidFill>
                <a:latin typeface="Segoe UI"/>
              </a:rPr>
              <a:t>Speichern</a:t>
            </a:r>
            <a:r>
              <a:rPr sz="1150" b="0" i="0" lang="de-DE">
                <a:solidFill>
                  <a:srgbClr val="25333F"/>
                </a:solidFill>
                <a:latin typeface="Segoe UI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976" y="4147693"/>
            <a:ext cx="349575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 lang="de-DE">
                <a:solidFill>
                  <a:srgbClr val="6B7A88"/>
                </a:solidFill>
                <a:latin typeface="Segoe UI"/>
              </a:rPr>
              <a:t>Erst jetzt kommen Standnummer und Standort beim Aussteller an.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58207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858207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949647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858207" y="1536192"/>
            <a:ext cx="6766560" cy="310896"/>
          </a:xfrm>
          <a:prstGeom prst="rect">
            <a:avLst/>
          </a:prstGeom>
          <a:solidFill>
            <a:srgbClr val="F7FAFC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49647" y="1627632"/>
            <a:ext cx="132588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de-DE">
                <a:solidFill>
                  <a:srgbClr val="2271B1"/>
                </a:solidFill>
                <a:latin typeface="Segoe UI"/>
              </a:rPr>
              <a:t>← Zurück zu den Veranstaltungen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75527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275527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↶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94983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4983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↷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714439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714439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⧉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933895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33895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⟳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53351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153351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⇔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372807" y="160934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72807" y="163220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▣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018727" y="1600200"/>
            <a:ext cx="1417320" cy="1828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110167" y="1632204"/>
            <a:ext cx="12801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6B7A88"/>
                </a:solidFill>
                <a:latin typeface="Segoe UI"/>
              </a:rPr>
              <a:t>Stand oder Aussteller suchen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527487" y="1591056"/>
            <a:ext cx="658368" cy="201168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527487" y="1618488"/>
            <a:ext cx="65836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Speichern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1277295" y="1600200"/>
            <a:ext cx="237744" cy="1828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1277295" y="1632204"/>
            <a:ext cx="23774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333D47"/>
                </a:solidFill>
                <a:latin typeface="Segoe UI"/>
              </a:rPr>
              <a:t>☰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858207" y="1847088"/>
            <a:ext cx="6766560" cy="228600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242255" y="1883664"/>
            <a:ext cx="777240" cy="192024"/>
          </a:xfrm>
          <a:prstGeom prst="rect">
            <a:avLst/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5242255" y="1883664"/>
            <a:ext cx="777240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242255" y="1924812"/>
            <a:ext cx="7772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1" i="0" lang="de-DE">
                <a:solidFill>
                  <a:srgbClr val="0B3A5D"/>
                </a:solidFill>
                <a:latin typeface="Segoe UI"/>
              </a:rPr>
              <a:t>Erdgeschoss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056071" y="1883664"/>
            <a:ext cx="868680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056071" y="1924812"/>
            <a:ext cx="8686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80" b="0" i="0" lang="de-DE">
                <a:solidFill>
                  <a:srgbClr val="6B7A88"/>
                </a:solidFill>
                <a:latin typeface="Segoe UI"/>
              </a:rPr>
              <a:t>Untergeschoss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961327" y="1883664"/>
            <a:ext cx="201168" cy="192024"/>
          </a:xfrm>
          <a:prstGeom prst="rect">
            <a:avLst/>
          </a:prstGeom>
          <a:solidFill>
            <a:srgbClr val="EEF4FA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961327" y="1911096"/>
            <a:ext cx="201168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2271B1"/>
                </a:solidFill>
                <a:latin typeface="Segoe UI"/>
              </a:rPr>
              <a:t>+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858207" y="2075688"/>
            <a:ext cx="310896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4922215" y="213969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2271B1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922215" y="216255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FFFFFF"/>
                </a:solidFill>
                <a:latin typeface="Segoe UI"/>
              </a:rPr>
              <a:t>V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4922215" y="235458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922215" y="237744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H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4922215" y="256946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922215" y="259232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B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922215" y="278434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922215" y="280720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G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922215" y="299923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922215" y="3022092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▭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922215" y="321411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922215" y="323697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▢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922215" y="342900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922215" y="345186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▱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922215" y="364388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922215" y="366674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◫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922215" y="385876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922215" y="388162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W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4922215" y="4073652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922215" y="4096511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D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922215" y="4288536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922215" y="4311396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O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4922215" y="4503420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922215" y="4526280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T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4922215" y="4718304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922215" y="4741164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☆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4922215" y="4933188"/>
            <a:ext cx="182880" cy="16459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762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922215" y="4956048"/>
            <a:ext cx="1828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333D47"/>
                </a:solidFill>
                <a:latin typeface="Segoe UI"/>
              </a:rPr>
              <a:t>Q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169103" y="2075688"/>
            <a:ext cx="1298448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169103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de-DE">
                <a:solidFill>
                  <a:srgbClr val="6B7A88"/>
                </a:solidFill>
                <a:latin typeface="Segoe UI"/>
              </a:rPr>
              <a:t>Ebenen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9247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1" i="0" lang="de-DE">
                <a:solidFill>
                  <a:srgbClr val="0B3A5D"/>
                </a:solidFill>
                <a:latin typeface="Segoe UI"/>
              </a:rPr>
              <a:t>Aussteller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614111" y="2295144"/>
            <a:ext cx="280415" cy="2286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949391" y="2148840"/>
            <a:ext cx="390143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30" b="0" i="0" lang="de-DE">
                <a:solidFill>
                  <a:srgbClr val="6B7A88"/>
                </a:solidFill>
                <a:latin typeface="Segoe UI"/>
              </a:rPr>
              <a:t>Farben</a:t>
            </a:r>
          </a:p>
        </p:txBody>
      </p:sp>
      <p:sp>
        <p:nvSpPr>
          <p:cNvPr id="91" name="Rectangle 90"/>
          <p:cNvSpPr/>
          <p:nvPr/>
        </p:nvSpPr>
        <p:spPr>
          <a:xfrm>
            <a:off x="5169103" y="2322576"/>
            <a:ext cx="1298448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6348679" y="2103120"/>
            <a:ext cx="100584" cy="164592"/>
          </a:xfrm>
          <a:prstGeom prst="rect">
            <a:avLst/>
          </a:prstGeom>
          <a:solidFill>
            <a:srgbClr val="EEF4FA"/>
          </a:solidFill>
          <a:ln w="508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6348679" y="2121408"/>
            <a:ext cx="100584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600" b="1" i="0" lang="de-DE">
                <a:solidFill>
                  <a:srgbClr val="6B7A88"/>
                </a:solidFill>
                <a:latin typeface="Segoe UI"/>
              </a:rPr>
              <a:t>‹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5242255" y="2386584"/>
            <a:ext cx="1152144" cy="173736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5315407" y="2414016"/>
            <a:ext cx="1024127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6B7A88"/>
                </a:solidFill>
                <a:latin typeface="Segoe UI"/>
              </a:rPr>
              <a:t>Aussteller suchen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242255" y="2615184"/>
            <a:ext cx="1152144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5315407" y="2642616"/>
            <a:ext cx="93268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1F2933"/>
                </a:solidFill>
                <a:latin typeface="Segoe UI"/>
              </a:rPr>
              <a:t>Alle Aussteller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266383" y="264261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205679" y="2852928"/>
            <a:ext cx="1225295" cy="27432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5260543" y="2880360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de-DE">
                <a:solidFill>
                  <a:srgbClr val="1F2933"/>
                </a:solidFill>
                <a:latin typeface="Segoe UI"/>
              </a:rPr>
              <a:t>Pixelwerk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260543" y="2999232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de-DE">
                <a:solidFill>
                  <a:srgbClr val="B7791F"/>
                </a:solidFill>
                <a:latin typeface="Segoe UI"/>
              </a:rPr>
              <a:t>ohne Stand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60543" y="3182112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de-DE">
                <a:solidFill>
                  <a:srgbClr val="1F2933"/>
                </a:solidFill>
                <a:latin typeface="Segoe UI"/>
              </a:rPr>
              <a:t>Stova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260543" y="3300984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F-03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5260543" y="3483864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de-DE">
                <a:solidFill>
                  <a:srgbClr val="1F2933"/>
                </a:solidFill>
                <a:latin typeface="Segoe UI"/>
              </a:rPr>
              <a:t>Papierwerk Berlin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260543" y="3602736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H-01, H-02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260543" y="3785616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de-DE">
                <a:solidFill>
                  <a:srgbClr val="1F2933"/>
                </a:solidFill>
                <a:latin typeface="Segoe UI"/>
              </a:rPr>
              <a:t>Drachenfels Games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260543" y="3904488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H-06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260543" y="4087368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de-DE">
                <a:solidFill>
                  <a:srgbClr val="1F2933"/>
                </a:solidFill>
                <a:latin typeface="Segoe UI"/>
              </a:rPr>
              <a:t>Tinte &amp; Feder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260543" y="4206240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de-DE">
                <a:solidFill>
                  <a:srgbClr val="B7791F"/>
                </a:solidFill>
                <a:latin typeface="Segoe UI"/>
              </a:rPr>
              <a:t>ohne Stand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260543" y="4389120"/>
            <a:ext cx="111556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40" b="1" i="0" lang="de-DE">
                <a:solidFill>
                  <a:srgbClr val="1F2933"/>
                </a:solidFill>
                <a:latin typeface="Segoe UI"/>
              </a:rPr>
              <a:t>Comic-Ecke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260543" y="4507992"/>
            <a:ext cx="1115568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" b="0" i="0" lang="de-DE">
                <a:solidFill>
                  <a:srgbClr val="6B7A88"/>
                </a:solidFill>
                <a:latin typeface="Segoe UI"/>
              </a:rPr>
              <a:t>H-15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467551" y="2075688"/>
            <a:ext cx="3739896" cy="3127248"/>
          </a:xfrm>
          <a:prstGeom prst="rect">
            <a:avLst/>
          </a:prstGeom>
          <a:solidFill>
            <a:srgbClr val="F1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6595567" y="2203704"/>
            <a:ext cx="3483864" cy="2322576"/>
          </a:xfrm>
          <a:prstGeom prst="rect">
            <a:avLst/>
          </a:prstGeom>
          <a:solidFill>
            <a:srgbClr val="FFFFFF"/>
          </a:solidFill>
          <a:ln w="25400">
            <a:solidFill>
              <a:srgbClr val="333D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6885889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7176211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7466533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7756855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8047177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8337499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8627821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8918143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9208465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9498787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9789109" y="2221992"/>
            <a:ext cx="3657" cy="2286000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6613855" y="2494026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6613855" y="2784348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6613855" y="3074670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6613855" y="3364992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6613855" y="3655314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6613855" y="3945636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6613855" y="4235958"/>
            <a:ext cx="3447288" cy="3657"/>
          </a:xfrm>
          <a:prstGeom prst="rect">
            <a:avLst/>
          </a:prstGeom>
          <a:solidFill>
            <a:srgbClr val="EC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9312981" y="4494276"/>
            <a:ext cx="310896" cy="640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9312981" y="449427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9614733" y="4494276"/>
            <a:ext cx="10972" cy="64008"/>
          </a:xfrm>
          <a:prstGeom prst="rect">
            <a:avLst/>
          </a:prstGeom>
          <a:solidFill>
            <a:srgbClr val="333D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6659575" y="2267712"/>
            <a:ext cx="2229672" cy="2194560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6714439" y="2304288"/>
            <a:ext cx="2138232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0B3A5D"/>
                </a:solidFill>
                <a:latin typeface="Segoe UI"/>
              </a:rPr>
              <a:t>Händlersaal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910303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8" name="TextBox 137"/>
          <p:cNvSpPr txBox="1"/>
          <p:nvPr/>
        </p:nvSpPr>
        <p:spPr>
          <a:xfrm>
            <a:off x="6910303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H-01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910303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6910303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H-14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7157191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7157191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H-02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7129759" y="2459736"/>
            <a:ext cx="301752" cy="222747"/>
          </a:xfrm>
          <a:prstGeom prst="rect">
            <a:avLst/>
          </a:prstGeom>
          <a:noFill/>
          <a:ln w="1651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7111471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7413223" y="2441448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7111471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7413223" y="2664195"/>
            <a:ext cx="41148" cy="41148"/>
          </a:xfrm>
          <a:prstGeom prst="rect">
            <a:avLst/>
          </a:prstGeom>
          <a:solidFill>
            <a:srgbClr val="FFFFFF"/>
          </a:solidFill>
          <a:ln w="762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7157191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7157191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H-13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7404079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7404079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H-03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7404079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3" name="TextBox 152"/>
          <p:cNvSpPr txBox="1"/>
          <p:nvPr/>
        </p:nvSpPr>
        <p:spPr>
          <a:xfrm>
            <a:off x="7404079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H-12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7650967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7650967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H-04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7650967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7" name="TextBox 156"/>
          <p:cNvSpPr txBox="1"/>
          <p:nvPr/>
        </p:nvSpPr>
        <p:spPr>
          <a:xfrm>
            <a:off x="7650967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H-11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7897855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9" name="TextBox 158"/>
          <p:cNvSpPr txBox="1"/>
          <p:nvPr/>
        </p:nvSpPr>
        <p:spPr>
          <a:xfrm>
            <a:off x="7897855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H-05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7897855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1" name="TextBox 160"/>
          <p:cNvSpPr txBox="1"/>
          <p:nvPr/>
        </p:nvSpPr>
        <p:spPr>
          <a:xfrm>
            <a:off x="7897855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H-10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8144743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3" name="TextBox 162"/>
          <p:cNvSpPr txBox="1"/>
          <p:nvPr/>
        </p:nvSpPr>
        <p:spPr>
          <a:xfrm>
            <a:off x="8144743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H-06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8144743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8144743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H-09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8391631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7" name="TextBox 166"/>
          <p:cNvSpPr txBox="1"/>
          <p:nvPr/>
        </p:nvSpPr>
        <p:spPr>
          <a:xfrm>
            <a:off x="8391631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H-07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8391631" y="265505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9" name="TextBox 168"/>
          <p:cNvSpPr txBox="1"/>
          <p:nvPr/>
        </p:nvSpPr>
        <p:spPr>
          <a:xfrm>
            <a:off x="8391631" y="269327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H-08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6910303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1" name="TextBox 170"/>
          <p:cNvSpPr txBox="1"/>
          <p:nvPr/>
        </p:nvSpPr>
        <p:spPr>
          <a:xfrm>
            <a:off x="6910303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H-15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6910303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3" name="TextBox 172"/>
          <p:cNvSpPr txBox="1"/>
          <p:nvPr/>
        </p:nvSpPr>
        <p:spPr>
          <a:xfrm>
            <a:off x="6910303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H-28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7157191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5" name="TextBox 174"/>
          <p:cNvSpPr txBox="1"/>
          <p:nvPr/>
        </p:nvSpPr>
        <p:spPr>
          <a:xfrm>
            <a:off x="7157191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H-16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7157191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7" name="TextBox 176"/>
          <p:cNvSpPr txBox="1"/>
          <p:nvPr/>
        </p:nvSpPr>
        <p:spPr>
          <a:xfrm>
            <a:off x="7157191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H-27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7404079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9" name="TextBox 178"/>
          <p:cNvSpPr txBox="1"/>
          <p:nvPr/>
        </p:nvSpPr>
        <p:spPr>
          <a:xfrm>
            <a:off x="7404079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H-17</a:t>
            </a:r>
          </a:p>
        </p:txBody>
      </p:sp>
      <p:sp>
        <p:nvSpPr>
          <p:cNvPr id="180" name="Rectangle 179"/>
          <p:cNvSpPr/>
          <p:nvPr/>
        </p:nvSpPr>
        <p:spPr>
          <a:xfrm>
            <a:off x="7404079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1" name="TextBox 180"/>
          <p:cNvSpPr txBox="1"/>
          <p:nvPr/>
        </p:nvSpPr>
        <p:spPr>
          <a:xfrm>
            <a:off x="7404079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H-26</a:t>
            </a:r>
          </a:p>
        </p:txBody>
      </p:sp>
      <p:sp>
        <p:nvSpPr>
          <p:cNvPr id="182" name="Rectangle 181"/>
          <p:cNvSpPr/>
          <p:nvPr/>
        </p:nvSpPr>
        <p:spPr>
          <a:xfrm>
            <a:off x="7650967" y="3005815"/>
            <a:ext cx="246888" cy="167883"/>
          </a:xfrm>
          <a:prstGeom prst="rect">
            <a:avLst/>
          </a:prstGeom>
          <a:solidFill>
            <a:srgbClr val="8E44AD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3" name="TextBox 182"/>
          <p:cNvSpPr txBox="1"/>
          <p:nvPr/>
        </p:nvSpPr>
        <p:spPr>
          <a:xfrm>
            <a:off x="7650967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FFFFFF"/>
                </a:solidFill>
                <a:latin typeface="Segoe UI"/>
              </a:rPr>
              <a:t>H-18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7650967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5" name="TextBox 184"/>
          <p:cNvSpPr txBox="1"/>
          <p:nvPr/>
        </p:nvSpPr>
        <p:spPr>
          <a:xfrm>
            <a:off x="7650967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H-25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7897855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7" name="TextBox 186"/>
          <p:cNvSpPr txBox="1"/>
          <p:nvPr/>
        </p:nvSpPr>
        <p:spPr>
          <a:xfrm>
            <a:off x="7897855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H-19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7897855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9" name="TextBox 188"/>
          <p:cNvSpPr txBox="1"/>
          <p:nvPr/>
        </p:nvSpPr>
        <p:spPr>
          <a:xfrm>
            <a:off x="7897855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H-24</a:t>
            </a:r>
          </a:p>
        </p:txBody>
      </p:sp>
      <p:sp>
        <p:nvSpPr>
          <p:cNvPr id="190" name="Rectangle 189"/>
          <p:cNvSpPr/>
          <p:nvPr/>
        </p:nvSpPr>
        <p:spPr>
          <a:xfrm>
            <a:off x="8144743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1" name="TextBox 190"/>
          <p:cNvSpPr txBox="1"/>
          <p:nvPr/>
        </p:nvSpPr>
        <p:spPr>
          <a:xfrm>
            <a:off x="8144743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H-20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8144743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3" name="TextBox 192"/>
          <p:cNvSpPr txBox="1"/>
          <p:nvPr/>
        </p:nvSpPr>
        <p:spPr>
          <a:xfrm>
            <a:off x="8144743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H-23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8391631" y="300581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5" name="TextBox 194"/>
          <p:cNvSpPr txBox="1"/>
          <p:nvPr/>
        </p:nvSpPr>
        <p:spPr>
          <a:xfrm>
            <a:off x="8391631" y="304403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H-21</a:t>
            </a:r>
          </a:p>
        </p:txBody>
      </p:sp>
      <p:sp>
        <p:nvSpPr>
          <p:cNvPr id="196" name="Rectangle 195"/>
          <p:cNvSpPr/>
          <p:nvPr/>
        </p:nvSpPr>
        <p:spPr>
          <a:xfrm>
            <a:off x="8391631" y="3173699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8391631" y="3211921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H-22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6769303" y="3487887"/>
            <a:ext cx="1025649" cy="901232"/>
          </a:xfrm>
          <a:prstGeom prst="rect">
            <a:avLst/>
          </a:prstGeom>
          <a:solidFill>
            <a:srgbClr val="FCEBD9"/>
          </a:solidFill>
          <a:ln w="8890">
            <a:solidFill>
              <a:srgbClr val="B7791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9" name="TextBox 198"/>
          <p:cNvSpPr txBox="1"/>
          <p:nvPr/>
        </p:nvSpPr>
        <p:spPr>
          <a:xfrm>
            <a:off x="6769303" y="3883639"/>
            <a:ext cx="1025649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1" i="0" lang="de-DE">
                <a:solidFill>
                  <a:srgbClr val="B7791F"/>
                </a:solidFill>
                <a:latin typeface="Segoe UI"/>
              </a:rPr>
              <a:t>Bühne</a:t>
            </a:r>
          </a:p>
        </p:txBody>
      </p:sp>
      <p:sp>
        <p:nvSpPr>
          <p:cNvPr id="200" name="Rectangle 199"/>
          <p:cNvSpPr/>
          <p:nvPr/>
        </p:nvSpPr>
        <p:spPr>
          <a:xfrm>
            <a:off x="8944112" y="2267712"/>
            <a:ext cx="1071311" cy="1272844"/>
          </a:xfrm>
          <a:prstGeom prst="rect">
            <a:avLst/>
          </a:prstGeom>
          <a:noFill/>
          <a:ln w="12700">
            <a:solidFill>
              <a:srgbClr val="0B3A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1" name="TextBox 200"/>
          <p:cNvSpPr txBox="1"/>
          <p:nvPr/>
        </p:nvSpPr>
        <p:spPr>
          <a:xfrm>
            <a:off x="8989832" y="2304288"/>
            <a:ext cx="998159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0B3A5D"/>
                </a:solidFill>
                <a:latin typeface="Segoe UI"/>
              </a:rPr>
              <a:t>Foyer EG</a:t>
            </a:r>
          </a:p>
        </p:txBody>
      </p:sp>
      <p:sp>
        <p:nvSpPr>
          <p:cNvPr id="202" name="Rectangle 201"/>
          <p:cNvSpPr/>
          <p:nvPr/>
        </p:nvSpPr>
        <p:spPr>
          <a:xfrm>
            <a:off x="9035552" y="2487168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3" name="TextBox 202"/>
          <p:cNvSpPr txBox="1"/>
          <p:nvPr/>
        </p:nvSpPr>
        <p:spPr>
          <a:xfrm>
            <a:off x="9035552" y="2525389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F-01</a:t>
            </a:r>
          </a:p>
        </p:txBody>
      </p:sp>
      <p:sp>
        <p:nvSpPr>
          <p:cNvPr id="204" name="Rectangle 203"/>
          <p:cNvSpPr/>
          <p:nvPr/>
        </p:nvSpPr>
        <p:spPr>
          <a:xfrm>
            <a:off x="9035552" y="2700771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5" name="TextBox 204"/>
          <p:cNvSpPr txBox="1"/>
          <p:nvPr/>
        </p:nvSpPr>
        <p:spPr>
          <a:xfrm>
            <a:off x="9035552" y="2738993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F-02</a:t>
            </a:r>
          </a:p>
        </p:txBody>
      </p:sp>
      <p:sp>
        <p:nvSpPr>
          <p:cNvPr id="206" name="Rectangle 205"/>
          <p:cNvSpPr/>
          <p:nvPr/>
        </p:nvSpPr>
        <p:spPr>
          <a:xfrm>
            <a:off x="9035552" y="2914375"/>
            <a:ext cx="246888" cy="167883"/>
          </a:xfrm>
          <a:prstGeom prst="rect">
            <a:avLst/>
          </a:prstGeom>
          <a:solidFill>
            <a:srgbClr val="E8EEF5"/>
          </a:solidFill>
          <a:ln w="6350">
            <a:solidFill>
              <a:srgbClr val="1A3A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7" name="TextBox 206"/>
          <p:cNvSpPr txBox="1"/>
          <p:nvPr/>
        </p:nvSpPr>
        <p:spPr>
          <a:xfrm>
            <a:off x="9035552" y="2952597"/>
            <a:ext cx="246888" cy="91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20" b="1" i="0" lang="de-DE">
                <a:solidFill>
                  <a:srgbClr val="1A3A5A"/>
                </a:solidFill>
                <a:latin typeface="Segoe UI"/>
              </a:rPr>
              <a:t>F-03</a:t>
            </a:r>
          </a:p>
        </p:txBody>
      </p:sp>
      <p:sp>
        <p:nvSpPr>
          <p:cNvPr id="208" name="Oval 207"/>
          <p:cNvSpPr/>
          <p:nvPr/>
        </p:nvSpPr>
        <p:spPr>
          <a:xfrm>
            <a:off x="9533333" y="3705148"/>
            <a:ext cx="155448" cy="155448"/>
          </a:xfrm>
          <a:prstGeom prst="ellipse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9" name="TextBox 208"/>
          <p:cNvSpPr txBox="1"/>
          <p:nvPr/>
        </p:nvSpPr>
        <p:spPr>
          <a:xfrm>
            <a:off x="9533333" y="3746296"/>
            <a:ext cx="155448" cy="822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00" b="1" i="0" lang="de-DE">
                <a:solidFill>
                  <a:srgbClr val="FFFFFF"/>
                </a:solidFill>
                <a:latin typeface="Segoe UI"/>
              </a:rPr>
              <a:t>WC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9267261" y="4343400"/>
            <a:ext cx="411480" cy="109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450" b="0" i="0" lang="de-DE">
                <a:solidFill>
                  <a:srgbClr val="6B7A88"/>
                </a:solidFill>
                <a:latin typeface="Segoe UI"/>
              </a:rPr>
              <a:t>Eingang</a:t>
            </a:r>
          </a:p>
        </p:txBody>
      </p:sp>
      <p:sp>
        <p:nvSpPr>
          <p:cNvPr id="211" name="Rounded Rectangle 210"/>
          <p:cNvSpPr/>
          <p:nvPr/>
        </p:nvSpPr>
        <p:spPr>
          <a:xfrm>
            <a:off x="7975579" y="2388229"/>
            <a:ext cx="566928" cy="13716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1016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2" name="TextBox 211"/>
          <p:cNvSpPr txBox="1"/>
          <p:nvPr/>
        </p:nvSpPr>
        <p:spPr>
          <a:xfrm>
            <a:off x="7975579" y="2406517"/>
            <a:ext cx="566928" cy="100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500" b="1" i="0" lang="de-DE">
                <a:solidFill>
                  <a:srgbClr val="2271B1"/>
                </a:solidFill>
                <a:latin typeface="Segoe UI"/>
              </a:rPr>
              <a:t>Pixelwerk</a:t>
            </a:r>
          </a:p>
        </p:txBody>
      </p:sp>
      <p:sp>
        <p:nvSpPr>
          <p:cNvPr id="213" name="Isosceles Triangle 212"/>
          <p:cNvSpPr/>
          <p:nvPr/>
        </p:nvSpPr>
        <p:spPr>
          <a:xfrm>
            <a:off x="8039587" y="2516245"/>
            <a:ext cx="155448" cy="219456"/>
          </a:xfrm>
          <a:prstGeom prst="triangle">
            <a:avLst/>
          </a:prstGeom>
          <a:solidFill>
            <a:srgbClr val="1F2933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4" name="Rectangle 213"/>
          <p:cNvSpPr/>
          <p:nvPr/>
        </p:nvSpPr>
        <p:spPr>
          <a:xfrm>
            <a:off x="10207447" y="2075688"/>
            <a:ext cx="1417320" cy="3127248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5" name="TextBox 214"/>
          <p:cNvSpPr txBox="1"/>
          <p:nvPr/>
        </p:nvSpPr>
        <p:spPr>
          <a:xfrm>
            <a:off x="10298887" y="2148840"/>
            <a:ext cx="123444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1" i="0" lang="de-DE">
                <a:solidFill>
                  <a:srgbClr val="0B3A5D"/>
                </a:solidFill>
                <a:latin typeface="Segoe UI"/>
              </a:rPr>
              <a:t>Stand  H-02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10298887" y="236829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Standnummer</a:t>
            </a:r>
          </a:p>
        </p:txBody>
      </p:sp>
      <p:sp>
        <p:nvSpPr>
          <p:cNvPr id="217" name="Rounded Rectangle 216"/>
          <p:cNvSpPr/>
          <p:nvPr/>
        </p:nvSpPr>
        <p:spPr>
          <a:xfrm>
            <a:off x="10298887" y="2505456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8" name="TextBox 217"/>
          <p:cNvSpPr txBox="1"/>
          <p:nvPr/>
        </p:nvSpPr>
        <p:spPr>
          <a:xfrm>
            <a:off x="10362895" y="2537460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H-02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10298887" y="2770632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Themenfarbe</a:t>
            </a:r>
          </a:p>
        </p:txBody>
      </p:sp>
      <p:sp>
        <p:nvSpPr>
          <p:cNvPr id="220" name="Rounded Rectangle 219"/>
          <p:cNvSpPr/>
          <p:nvPr/>
        </p:nvSpPr>
        <p:spPr>
          <a:xfrm>
            <a:off x="10298887" y="2907792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1" name="TextBox 220"/>
          <p:cNvSpPr txBox="1"/>
          <p:nvPr/>
        </p:nvSpPr>
        <p:spPr>
          <a:xfrm>
            <a:off x="10362895" y="2939796"/>
            <a:ext cx="1005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— freie Farbe —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11396167" y="293979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10298887" y="3172968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Füllung</a:t>
            </a:r>
          </a:p>
        </p:txBody>
      </p:sp>
      <p:sp>
        <p:nvSpPr>
          <p:cNvPr id="224" name="Rounded Rectangle 223"/>
          <p:cNvSpPr/>
          <p:nvPr/>
        </p:nvSpPr>
        <p:spPr>
          <a:xfrm>
            <a:off x="10298887" y="3310128"/>
            <a:ext cx="123444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5" name="Rectangle 224"/>
          <p:cNvSpPr/>
          <p:nvPr/>
        </p:nvSpPr>
        <p:spPr>
          <a:xfrm>
            <a:off x="10335463" y="3346704"/>
            <a:ext cx="146304" cy="100584"/>
          </a:xfrm>
          <a:prstGeom prst="rect">
            <a:avLst/>
          </a:prstGeom>
          <a:solidFill>
            <a:srgbClr val="E8EEF5"/>
          </a:solidFill>
          <a:ln w="508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6" name="TextBox 225"/>
          <p:cNvSpPr txBox="1"/>
          <p:nvPr/>
        </p:nvSpPr>
        <p:spPr>
          <a:xfrm>
            <a:off x="10536631" y="3342132"/>
            <a:ext cx="96012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Standard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10298887" y="357530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Aussteller</a:t>
            </a:r>
          </a:p>
        </p:txBody>
      </p:sp>
      <p:sp>
        <p:nvSpPr>
          <p:cNvPr id="228" name="Rounded Rectangle 227"/>
          <p:cNvSpPr/>
          <p:nvPr/>
        </p:nvSpPr>
        <p:spPr>
          <a:xfrm>
            <a:off x="10298887" y="3721608"/>
            <a:ext cx="1243584" cy="155448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9" name="TextBox 228"/>
          <p:cNvSpPr txBox="1"/>
          <p:nvPr/>
        </p:nvSpPr>
        <p:spPr>
          <a:xfrm>
            <a:off x="10298887" y="3747211"/>
            <a:ext cx="1243584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2271B1"/>
                </a:solidFill>
                <a:latin typeface="Segoe UI"/>
              </a:rPr>
              <a:t>Papierwerk Berlin  ×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10298887" y="3941064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2271B1"/>
                </a:solidFill>
                <a:latin typeface="Segoe UI"/>
              </a:rPr>
              <a:t>+ Aussteller zuweisen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10298887" y="4105656"/>
            <a:ext cx="1234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C0392B"/>
                </a:solidFill>
                <a:latin typeface="Segoe UI"/>
              </a:rPr>
              <a:t>Vom Stand entfernen</a:t>
            </a:r>
          </a:p>
        </p:txBody>
      </p:sp>
      <p:sp>
        <p:nvSpPr>
          <p:cNvPr id="232" name="Rectangle 231"/>
          <p:cNvSpPr/>
          <p:nvPr/>
        </p:nvSpPr>
        <p:spPr>
          <a:xfrm>
            <a:off x="4858207" y="5202936"/>
            <a:ext cx="6766560" cy="219456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3" name="TextBox 232"/>
          <p:cNvSpPr txBox="1"/>
          <p:nvPr/>
        </p:nvSpPr>
        <p:spPr>
          <a:xfrm>
            <a:off x="4949647" y="5257800"/>
            <a:ext cx="3721608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0" i="0" lang="de-DE">
                <a:solidFill>
                  <a:srgbClr val="505A64"/>
                </a:solidFill>
                <a:latin typeface="Segoe UI"/>
              </a:rPr>
              <a:t>100 %   ·   60 × 40 m   ·   Raster 0,5 m   ·   ☑ Einrasten   ·   Ansicht: Normale Ansicht   ·   ☐ Namen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8241487" y="5257800"/>
            <a:ext cx="32918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20" b="1" i="0" lang="de-DE">
                <a:solidFill>
                  <a:srgbClr val="B7791F"/>
                </a:solidFill>
                <a:latin typeface="Segoe UI"/>
              </a:rPr>
              <a:t>⚠ 2 Hinweise im Prüfbericht   ·   3 Zuweisungen offen</a:t>
            </a:r>
          </a:p>
        </p:txBody>
      </p:sp>
      <p:sp>
        <p:nvSpPr>
          <p:cNvPr id="235" name="Oval 234"/>
          <p:cNvSpPr/>
          <p:nvPr/>
        </p:nvSpPr>
        <p:spPr>
          <a:xfrm>
            <a:off x="6293815" y="256032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6" name="TextBox 235"/>
          <p:cNvSpPr txBox="1"/>
          <p:nvPr/>
        </p:nvSpPr>
        <p:spPr>
          <a:xfrm>
            <a:off x="6293815" y="261975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237" name="Oval 236"/>
          <p:cNvSpPr/>
          <p:nvPr/>
        </p:nvSpPr>
        <p:spPr>
          <a:xfrm>
            <a:off x="8542507" y="2315077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8" name="TextBox 237"/>
          <p:cNvSpPr txBox="1"/>
          <p:nvPr/>
        </p:nvSpPr>
        <p:spPr>
          <a:xfrm>
            <a:off x="8542507" y="2374513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239" name="Oval 238"/>
          <p:cNvSpPr/>
          <p:nvPr/>
        </p:nvSpPr>
        <p:spPr>
          <a:xfrm>
            <a:off x="9978847" y="386791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0" name="TextBox 239"/>
          <p:cNvSpPr txBox="1"/>
          <p:nvPr/>
        </p:nvSpPr>
        <p:spPr>
          <a:xfrm>
            <a:off x="9978847" y="392734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41" name="Oval 240"/>
          <p:cNvSpPr/>
          <p:nvPr/>
        </p:nvSpPr>
        <p:spPr>
          <a:xfrm>
            <a:off x="10847527" y="488289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2" name="TextBox 241"/>
          <p:cNvSpPr txBox="1"/>
          <p:nvPr/>
        </p:nvSpPr>
        <p:spPr>
          <a:xfrm>
            <a:off x="10847527" y="494233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243" name="Oval 242"/>
          <p:cNvSpPr/>
          <p:nvPr/>
        </p:nvSpPr>
        <p:spPr>
          <a:xfrm>
            <a:off x="10719511" y="17465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4" name="TextBox 243"/>
          <p:cNvSpPr txBox="1"/>
          <p:nvPr/>
        </p:nvSpPr>
        <p:spPr>
          <a:xfrm>
            <a:off x="10719511" y="18059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245" name="Rectangle 244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6" name="Rectangle 245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7" name="TextBox 246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48" name="TextBox 247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Zuweisungen stehen nicht im Plan, sondern nur am Aussteller. Der Designer liest sie beim Öffnen – es gibt also keine zwei Wahrheiten.</a:t>
            </a:r>
          </a:p>
        </p:txBody>
      </p:sp>
      <p:sp>
        <p:nvSpPr>
          <p:cNvPr id="249" name="Rectangle 248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0" name="TextBox 249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 · Aussteller zuweisen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34 / 58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Was beim Zuweisen geschrieben wird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2387092"/>
            <a:ext cx="11057839" cy="2383536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2387092"/>
            <a:ext cx="54864" cy="2383536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07007" y="2807716"/>
            <a:ext cx="9777679" cy="8839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i="0" lang="de-DE">
                <a:solidFill>
                  <a:srgbClr val="0B3A5D"/>
                </a:solidFill>
                <a:latin typeface="Segoe UI"/>
              </a:rPr>
              <a:t>Ein Standwechsel nimmt nur den alten Raum mit – alles andere bleibt.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07007" y="3819652"/>
            <a:ext cx="9777679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200" b="0" i="0" lang="de-DE">
                <a:solidFill>
                  <a:srgbClr val="4A5D6E"/>
                </a:solidFill>
                <a:latin typeface="Segoe UI"/>
              </a:rPr>
              <a:t>Beispiel: Stova hat Stand F-03 im „Foyer EG“ und ist zusätzlich ohne Stand im „Signierbereich“ eingetragen. Sie ziehen Stova auf H-02 im Händlersaal. Nach dem Speichern hat Stova die Standorte </a:t>
            </a:r>
            <a:r>
              <a:rPr sz="1200" b="1" i="0" lang="de-DE">
                <a:solidFill>
                  <a:srgbClr val="4A5D6E"/>
                </a:solidFill>
                <a:latin typeface="Segoe UI"/>
              </a:rPr>
              <a:t>Signierbereich</a:t>
            </a:r>
            <a:r>
              <a:rPr sz="1200" b="0" i="0" lang="de-DE">
                <a:solidFill>
                  <a:srgbClr val="4A5D6E"/>
                </a:solidFill>
                <a:latin typeface="Segoe UI"/>
              </a:rPr>
              <a:t> und </a:t>
            </a:r>
            <a:r>
              <a:rPr sz="1200" b="1" i="0" lang="de-DE">
                <a:solidFill>
                  <a:srgbClr val="4A5D6E"/>
                </a:solidFill>
                <a:latin typeface="Segoe UI"/>
              </a:rPr>
              <a:t>Händlersaal</a:t>
            </a:r>
            <a:r>
              <a:rPr sz="1200" b="0" i="0" lang="de-DE">
                <a:solidFill>
                  <a:srgbClr val="4A5D6E"/>
                </a:solidFill>
                <a:latin typeface="Segoe UI"/>
              </a:rPr>
              <a:t>: Das Foyer fällt weg, weil dort kein Stand mehr ist, den Signierbereich rührt der Designer nie an. Andere Standnummern im Feld </a:t>
            </a:r>
            <a:r>
              <a:rPr sz="1200" b="1" i="0" lang="de-DE">
                <a:solidFill>
                  <a:srgbClr val="4A5D6E"/>
                </a:solidFill>
                <a:latin typeface="Segoe UI"/>
              </a:rPr>
              <a:t>Stand-IDs</a:t>
            </a:r>
            <a:r>
              <a:rPr sz="1200" b="0" i="0" lang="de-DE">
                <a:solidFill>
                  <a:srgbClr val="4A5D6E"/>
                </a:solidFill>
                <a:latin typeface="Segoe UI"/>
              </a:rPr>
              <a:t> bleiben ebenfalls stehen.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 · Aussteller zuweisen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35 / 58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4.4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Speichern mit Zuweisungen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38404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766560" cy="36576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41247" y="1737360"/>
            <a:ext cx="6217920" cy="3246120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9264" y="1819656"/>
            <a:ext cx="57607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0B3A5D"/>
                </a:solidFill>
                <a:latin typeface="Segoe UI"/>
              </a:rPr>
              <a:t>Folgende Ausstellerdaten übernehmen (3 Aussteller)?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9712" y="1801368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de-DE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1247" y="2048256"/>
            <a:ext cx="621792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24128" y="2194560"/>
            <a:ext cx="5852160" cy="512064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15568" y="2286000"/>
            <a:ext cx="109728" cy="109728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316736" y="2258568"/>
            <a:ext cx="164592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de-DE">
                <a:solidFill>
                  <a:srgbClr val="1F2933"/>
                </a:solidFill>
                <a:latin typeface="Segoe UI"/>
              </a:rPr>
              <a:t>Stova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44368" y="2267712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Stand F-03 → H-02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44368" y="2468880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6B7A88"/>
                </a:solidFill>
                <a:latin typeface="Segoe UI"/>
              </a:rPr>
              <a:t>Standort: Foyer EG → Händlersaal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24128" y="2761488"/>
            <a:ext cx="5852160" cy="512064"/>
          </a:xfrm>
          <a:prstGeom prst="rect">
            <a:avLst/>
          </a:prstGeom>
          <a:solidFill>
            <a:srgbClr val="FFFFFF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115568" y="2852928"/>
            <a:ext cx="109728" cy="109728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316736" y="2825496"/>
            <a:ext cx="164592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de-DE">
                <a:solidFill>
                  <a:srgbClr val="1F2933"/>
                </a:solidFill>
                <a:latin typeface="Segoe UI"/>
              </a:rPr>
              <a:t>Pixelwerk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44368" y="2834640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Stand + H-05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44368" y="3035808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6B7A88"/>
                </a:solidFill>
                <a:latin typeface="Segoe UI"/>
              </a:rPr>
              <a:t>Standort: + Händlersaal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24128" y="3328416"/>
            <a:ext cx="5852160" cy="512064"/>
          </a:xfrm>
          <a:prstGeom prst="rect">
            <a:avLst/>
          </a:prstGeom>
          <a:solidFill>
            <a:srgbClr val="F7FAFC"/>
          </a:solidFill>
          <a:ln w="635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15568" y="3419856"/>
            <a:ext cx="109728" cy="109728"/>
          </a:xfrm>
          <a:prstGeom prst="rect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316736" y="3392424"/>
            <a:ext cx="164592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de-DE">
                <a:solidFill>
                  <a:srgbClr val="1F2933"/>
                </a:solidFill>
                <a:latin typeface="Segoe UI"/>
              </a:rPr>
              <a:t>Tinte &amp; Feder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44368" y="3401568"/>
            <a:ext cx="3840480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20" b="0" i="0" lang="de-DE">
                <a:solidFill>
                  <a:srgbClr val="1F2933"/>
                </a:solidFill>
                <a:latin typeface="Segoe UI"/>
              </a:rPr>
              <a:t>Stand − H-11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4128" y="39319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Nicht angehakte Änderungen bleiben offen und lassen sich später speichern. Standorte ohne Stand (z. B. ein Signierbereich) bleiben immer unberührt.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41247" y="4507992"/>
            <a:ext cx="621792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024128" y="4599432"/>
            <a:ext cx="868680" cy="237744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24128" y="4645152"/>
            <a:ext cx="868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Abbrechen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584448" y="4599432"/>
            <a:ext cx="1371600" cy="237744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584448" y="4645152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Nur Plan speichern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65776" y="4599432"/>
            <a:ext cx="1810512" cy="237744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065776" y="4645152"/>
            <a:ext cx="18105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Plan und Auswahl speichern</a:t>
            </a:r>
          </a:p>
        </p:txBody>
      </p:sp>
      <p:sp>
        <p:nvSpPr>
          <p:cNvPr id="36" name="Oval 35"/>
          <p:cNvSpPr/>
          <p:nvPr/>
        </p:nvSpPr>
        <p:spPr>
          <a:xfrm>
            <a:off x="758952" y="22037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58952" y="22631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38" name="Oval 37"/>
          <p:cNvSpPr/>
          <p:nvPr/>
        </p:nvSpPr>
        <p:spPr>
          <a:xfrm>
            <a:off x="2606040" y="21945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606040" y="22539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40" name="Oval 39"/>
          <p:cNvSpPr/>
          <p:nvPr/>
        </p:nvSpPr>
        <p:spPr>
          <a:xfrm>
            <a:off x="758952" y="33375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58952" y="33969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42" name="Oval 41"/>
          <p:cNvSpPr/>
          <p:nvPr/>
        </p:nvSpPr>
        <p:spPr>
          <a:xfrm>
            <a:off x="5833872" y="43159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833872" y="43754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44" name="Oval 43"/>
          <p:cNvSpPr/>
          <p:nvPr/>
        </p:nvSpPr>
        <p:spPr>
          <a:xfrm>
            <a:off x="4133088" y="43159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133088" y="43754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Vor dem Schreiben fragt der Designer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Eine Zeile je Aussteller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Mit Häkchen – nur angehakte Änderungen werden geschrieben.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744967" y="233146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Was sich ändert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744967" y="255117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Stand alt → neu, darunter der Standort.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+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ergänzt,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−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nimmt weg.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744967" y="292557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Ohne Häkchen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44967" y="3145282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Die Änderung bleibt offen und lässt sich später speichern.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744967" y="351967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Plan und Auswahl speichern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44967" y="3739388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Speichert den Plan und die angehakten Zuweisungen.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744967" y="411378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5  Nur Plan speichern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44967" y="4333494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Die Zuweisungen bleiben alle offen.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Hat jemand einen Aussteller inzwischen im Formular oder per CSV geändert, schreibt der Designer bei ihm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nichts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und meldet „Einige Aussteller wurden nicht geändert“ – statt die fremde Änderung zu überschreiben.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 · Aussteller zuweisen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36 / 58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4.5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Der Prüfbericht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767641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Hinweis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35946" y="1435608"/>
            <a:ext cx="30156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Folge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01622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Eine Standnummer ist mehrfach vergeben – auch über Etagen hinweg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35946" y="1801622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C0392B"/>
                </a:solidFill>
                <a:latin typeface="Segoe UI"/>
              </a:rPr>
              <a:t>Speichern gesperrt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08889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088896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226310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Stände ohne Nummer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35946" y="2226310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C0392B"/>
                </a:solidFill>
                <a:latin typeface="Segoe UI"/>
              </a:rPr>
              <a:t>Speichern gesperrt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51358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650998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Standortpunkte ohne Namen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35946" y="2650998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1" i="0" lang="de-DE">
                <a:solidFill>
                  <a:srgbClr val="C0392B"/>
                </a:solidFill>
                <a:latin typeface="Segoe UI"/>
              </a:rPr>
              <a:t>Speichern gesperrt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293827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2938271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075685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Standortpunkte außerhalb der Etage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5946" y="3075685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Hinweis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36295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500373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Standnummern von Ausstellern, die es im Plan nicht gibt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35946" y="3500373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Hinweis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378764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787647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3925061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Stände ohne Aussteller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946" y="3925061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Hinweis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212335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349749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Aussteller, deren Standort nicht zum Raum ihres Standes passt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35946" y="4349749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Hinweis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46370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4637023"/>
            <a:ext cx="11057839" cy="42468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4774437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Überlappende Stände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35946" y="4774437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Hinweis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061711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6656" y="5199125"/>
            <a:ext cx="767641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Stände außerhalb jedes Raums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35946" y="5199125"/>
            <a:ext cx="301566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Hinweis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928" y="5486399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66928" y="5687567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687567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5806439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773936" y="5806439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Der Prüfbericht läuft bei jeder Änderung. Die Statusleiste zeigt die Zahl der Hinweise, ein Klick öffnet die Liste. Beim Speichern prüft der Server noch einmal selbst.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 · Aussteller zuweisen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37 / 58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de-DE">
                <a:solidFill>
                  <a:srgbClr val="CDDFEE"/>
                </a:solidFill>
                <a:latin typeface="Segoe UI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de-DE">
                <a:solidFill>
                  <a:srgbClr val="0B3A5D"/>
                </a:solidFill>
                <a:latin typeface="Segoe UI"/>
              </a:rPr>
              <a:t>Übernehmen, speichern, veröffentlichen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de-DE">
                <a:solidFill>
                  <a:srgbClr val="4A5D6E"/>
                </a:solidFill>
                <a:latin typeface="Segoe UI"/>
              </a:rPr>
              <a:t>Vom vorhandenen Plan bis zum Reiter auf der Website.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316382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Vorhandenes SVG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Vorlagen und Sicherungen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Was beim Speichern geschieht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Auf der Website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Exportieren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Checkliste</a:t>
            </a:r>
          </a:p>
        </p:txBody>
      </p:sp>
      <p:sp>
        <p:nvSpPr>
          <p:cNvPr id="28" name="Oval 27"/>
          <p:cNvSpPr/>
          <p:nvPr/>
        </p:nvSpPr>
        <p:spPr>
          <a:xfrm>
            <a:off x="7342632" y="422452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0" name="TextBox 29"/>
          <p:cNvSpPr txBox="1"/>
          <p:nvPr/>
        </p:nvSpPr>
        <p:spPr>
          <a:xfrm>
            <a:off x="7818120" y="421081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Fehlersuche</a:t>
            </a:r>
          </a:p>
        </p:txBody>
      </p:sp>
      <p:sp>
        <p:nvSpPr>
          <p:cNvPr id="31" name="Oval 30"/>
          <p:cNvSpPr/>
          <p:nvPr/>
        </p:nvSpPr>
        <p:spPr>
          <a:xfrm>
            <a:off x="7342632" y="460857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7818120" y="45948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Bekannte Grenzen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38 / 58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Einen vorhandenen SVG-Plan übernehmen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766560" cy="4069080"/>
          </a:xfrm>
          <a:prstGeom prst="rect">
            <a:avLst/>
          </a:prstGeom>
          <a:solidFill>
            <a:srgbClr val="FFFFFF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766560" cy="182880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85316"/>
            <a:ext cx="27432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36192"/>
            <a:ext cx="6766560" cy="3886200"/>
          </a:xfrm>
          <a:prstGeom prst="rect">
            <a:avLst/>
          </a:prstGeom>
          <a:solidFill>
            <a:srgbClr val="E4E8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5528" y="1645920"/>
            <a:ext cx="6309360" cy="3675887"/>
          </a:xfrm>
          <a:prstGeom prst="rect">
            <a:avLst/>
          </a:prstGeom>
          <a:solidFill>
            <a:srgbClr val="FFFFFF"/>
          </a:solidFill>
          <a:ln w="15240">
            <a:solidFill>
              <a:srgbClr val="B6BE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3544" y="1728216"/>
            <a:ext cx="585216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0B3A5D"/>
                </a:solidFill>
                <a:latin typeface="Segoe UI"/>
              </a:rPr>
              <a:t>Vorhandenen SVG-Plan importieren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85432" y="1709928"/>
            <a:ext cx="12801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de-DE">
                <a:solidFill>
                  <a:srgbClr val="6B7A88"/>
                </a:solidFill>
                <a:latin typeface="Segoe UI"/>
              </a:rPr>
              <a:t>×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5528" y="1956816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69848" y="2048256"/>
            <a:ext cx="58064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Stände, Räume und der Rest der Zeichnung werden übernommen. Gib die echte Breite jeder Etage an, damit der Maßstab stimmt.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9848" y="2377440"/>
            <a:ext cx="1828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Etage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0088" y="2377440"/>
            <a:ext cx="219456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Echte Breite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" y="2560320"/>
            <a:ext cx="1828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1F2933"/>
                </a:solidFill>
                <a:latin typeface="Segoe UI"/>
              </a:rPr>
              <a:t>Erdgeschoss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90088" y="2532888"/>
            <a:ext cx="7315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54096" y="2564892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60 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13048" y="2564892"/>
            <a:ext cx="30632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6B7A88"/>
                </a:solidFill>
                <a:latin typeface="Segoe UI"/>
              </a:rPr>
              <a:t>Breite der gesamten Zeichnung dieser Etage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848" y="2788920"/>
            <a:ext cx="182880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1F2933"/>
                </a:solidFill>
                <a:latin typeface="Segoe UI"/>
              </a:rPr>
              <a:t>Untergeschoss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990088" y="2761488"/>
            <a:ext cx="731520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54096" y="2793492"/>
            <a:ext cx="6400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60 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13048" y="2793492"/>
            <a:ext cx="30632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0" i="0" lang="de-DE">
                <a:solidFill>
                  <a:srgbClr val="6B7A88"/>
                </a:solidFill>
                <a:latin typeface="Segoe UI"/>
              </a:rPr>
              <a:t>Breite der gesamten Zeichnung dieser Etage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9848" y="3044952"/>
            <a:ext cx="41806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Stände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69848" y="3182112"/>
            <a:ext cx="4180636" cy="17373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762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133856" y="3214116"/>
            <a:ext cx="39520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Nur Namen, die wie Standnummern aussehen (empfohlen)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13324" y="3214116"/>
            <a:ext cx="91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00" b="1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69848" y="3483864"/>
            <a:ext cx="91440" cy="91440"/>
          </a:xfrm>
          <a:prstGeom prst="rect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07008" y="3465576"/>
            <a:ext cx="566928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Räume übernehmen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848" y="3703320"/>
            <a:ext cx="5806440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20" b="1" i="0" lang="de-DE">
                <a:solidFill>
                  <a:srgbClr val="333D47"/>
                </a:solidFill>
                <a:latin typeface="Segoe UI"/>
              </a:rPr>
              <a:t>Rest der Zeichnung</a:t>
            </a:r>
          </a:p>
        </p:txBody>
      </p:sp>
      <p:sp>
        <p:nvSpPr>
          <p:cNvPr id="32" name="Oval 31"/>
          <p:cNvSpPr/>
          <p:nvPr/>
        </p:nvSpPr>
        <p:spPr>
          <a:xfrm>
            <a:off x="1069848" y="3877056"/>
            <a:ext cx="91440" cy="91440"/>
          </a:xfrm>
          <a:prstGeom prst="ellipse">
            <a:avLst/>
          </a:prstGeom>
          <a:solidFill>
            <a:srgbClr val="2271B1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16152" y="3858768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Original genau übernehmen – Rahmen, Wände, Rundungen (wird mit dem Plan veröffentlicht)</a:t>
            </a:r>
          </a:p>
        </p:txBody>
      </p:sp>
      <p:sp>
        <p:nvSpPr>
          <p:cNvPr id="34" name="Oval 33"/>
          <p:cNvSpPr/>
          <p:nvPr/>
        </p:nvSpPr>
        <p:spPr>
          <a:xfrm>
            <a:off x="1069848" y="4041648"/>
            <a:ext cx="91440" cy="91440"/>
          </a:xfrm>
          <a:prstGeom prst="ellipse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16152" y="4023360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Als Unterlage – nur zur Orientierung, wird nicht veröffentlicht</a:t>
            </a:r>
          </a:p>
        </p:txBody>
      </p:sp>
      <p:sp>
        <p:nvSpPr>
          <p:cNvPr id="36" name="Oval 35"/>
          <p:cNvSpPr/>
          <p:nvPr/>
        </p:nvSpPr>
        <p:spPr>
          <a:xfrm>
            <a:off x="1069848" y="4206240"/>
            <a:ext cx="91440" cy="91440"/>
          </a:xfrm>
          <a:prstGeom prst="ellipse">
            <a:avLst/>
          </a:prstGeom>
          <a:solidFill>
            <a:srgbClr val="FFFFFF"/>
          </a:solidFill>
          <a:ln w="635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16152" y="4187952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Nicht übernehmen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69848" y="4398264"/>
            <a:ext cx="5806440" cy="384048"/>
          </a:xfrm>
          <a:prstGeom prst="rect">
            <a:avLst/>
          </a:prstGeom>
          <a:solidFill>
            <a:srgbClr val="FCF4DB"/>
          </a:solidFill>
          <a:ln w="8890">
            <a:solidFill>
              <a:srgbClr val="DBA61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43000" y="4443984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1" i="0" lang="de-DE">
                <a:solidFill>
                  <a:srgbClr val="1F2933"/>
                </a:solidFill>
                <a:latin typeface="Segoe UI"/>
              </a:rPr>
              <a:t>Stände: 31   ·   Räume: 3   ·   Mehrfach vergebene Namen: keine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43000" y="4608576"/>
            <a:ext cx="5660136" cy="118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B7791F"/>
                </a:solidFill>
                <a:latin typeface="Segoe UI"/>
              </a:rPr>
              <a:t>Keine Stände (bleiben in der Unterlage): Bühne, WC, Info, Eingang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95528" y="4901184"/>
            <a:ext cx="6309360" cy="914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5138928" y="4974336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38928" y="5010912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2271B1"/>
                </a:solidFill>
                <a:latin typeface="Segoe UI"/>
              </a:rPr>
              <a:t>Abbrechen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071616" y="4974336"/>
            <a:ext cx="841248" cy="219456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71616" y="5010912"/>
            <a:ext cx="841248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Importieren</a:t>
            </a:r>
          </a:p>
        </p:txBody>
      </p:sp>
      <p:sp>
        <p:nvSpPr>
          <p:cNvPr id="46" name="Oval 45"/>
          <p:cNvSpPr/>
          <p:nvPr/>
        </p:nvSpPr>
        <p:spPr>
          <a:xfrm>
            <a:off x="731520" y="24871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1520" y="25466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48" name="Oval 47"/>
          <p:cNvSpPr/>
          <p:nvPr/>
        </p:nvSpPr>
        <p:spPr>
          <a:xfrm>
            <a:off x="731520" y="3136392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1520" y="3195828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50" name="Oval 49"/>
          <p:cNvSpPr/>
          <p:nvPr/>
        </p:nvSpPr>
        <p:spPr>
          <a:xfrm>
            <a:off x="731520" y="33832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1520" y="34427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52" name="Oval 51"/>
          <p:cNvSpPr/>
          <p:nvPr/>
        </p:nvSpPr>
        <p:spPr>
          <a:xfrm>
            <a:off x="731520" y="380390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1520" y="386334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731520" y="445312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1520" y="451256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44967" y="1353312"/>
            <a:ext cx="387979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Menü ☰ → Vorhandenen SVG-Plan importieren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744967" y="173736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Echte Breite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44967" y="1957070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Je erkannter Etage die Breite der ganzen Zeichnung – damit der Maßstab stimmt.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744967" y="248640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Stände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744967" y="2706116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Empfohlen: nur Namen, die wie Standnummern aussehen, etwa A-01 oder 354 – dazu alle Nummern, die bei Ausstellern eingetragen sind.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744967" y="3390391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Räume übernehmen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744967" y="3610101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Benannte Räume („Raum: …“) werden bearbeitbare Räume.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744967" y="398449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Rest der Zeichnung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44967" y="4204207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1" i="0" lang="de-DE">
                <a:solidFill>
                  <a:srgbClr val="3B4A57"/>
                </a:solidFill>
                <a:latin typeface="Segoe UI"/>
              </a:rPr>
              <a:t>Original genau übernehmen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veröffentlicht Wände, Rahmen und Piktogramme mit;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Als Unterlage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dient nur zur Orientierung.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744967" y="4733543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5  Vorher sehen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744967" y="4953253"/>
            <a:ext cx="387979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Was Stand wird und was nicht – und welche Namen doppelt vergeben sind.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Plan ohne Raumnamen? Mit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Original genau übernehmen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importieren, dann mit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Raum aus Fläche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in jeden Raum klicken und ihn benennen. Wie Sie Etagen, Räume und Piktogramme im Grafikprogramm benennen, zeigt das Glossar in Kapitel 6.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39 / 58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Vorlagen, Sicherungen, gemeinsames Arbeiten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Plan einer anderen Veranstaltung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Den Plan des Vorjahres übernehmen: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Diesen Plan ersetzen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oder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Seine Etagen hinzufügen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 Erst Speichern macht ihn zum Plan dieser Veranstaltung.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Zuweisungen werden nicht kopiert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4314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4314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5482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Sicherungen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482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Jedes Speichern bewahrt die vorherige Fassung auf.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Sicherungen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im Menü ☰ zeigt die letzten zehn mit Zeitpunkt und Person; </a:t>
            </a:r>
            <a:r>
              <a:rPr sz="1050" b="1" i="0" lang="de-DE">
                <a:solidFill>
                  <a:srgbClr val="3B4A57"/>
                </a:solidFill>
                <a:latin typeface="Segoe UI"/>
              </a:rPr>
              <a:t>Wiederherstellen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lädt eine davon.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5482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Erst Speichern macht sie aktuell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1700" y="1353312"/>
            <a:ext cx="3503066" cy="2697480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1700" y="1353312"/>
            <a:ext cx="3503066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2868" y="1591056"/>
            <a:ext cx="310073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Zu zweit am Plan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2868" y="1882394"/>
            <a:ext cx="3100730" cy="19855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Wer den Designer öffnet, hält den Plan. Eine zweite Person kann ihn ansehen, aber nicht speichern – bis der Plan wieder frei 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2868" y="3739896"/>
            <a:ext cx="310073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Der Designer meldet das von selbst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4526280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526280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64515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73936" y="4645152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Übernommene Standortpunkte behalten ihre Kennung – die Plakate vom Vorjahr führen dann zum neuen Plan, sobald er gespeichert ist.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40 / 58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Was beim Klick auf „Speichern“ geschieht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3621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3621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Prüfen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Der Server prüft den Plan noch einmal: eindeutige Standnummern, benannte Standortpunkte, Grenzen, erlaubte Elemente.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53553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55305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855305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624590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24590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01609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Gesamtdatei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1609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Der Kern bereinigt das SVG und legt es in der Mediathek bei der Veranstaltung ab – je Speichern eine neue Fassung.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4841930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143682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143682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912967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12967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89986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Etagen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9986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Je Etage entsteht eine eigene Datei; vorhandene Etagen-Dateien werden ersetzt.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7130308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432060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32060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01345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01345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78364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Reiter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78364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Die Etagen werden Reiter der Veranstaltung, ihre Räume Unterstandorte, die Standortpunkte gültig. Andere Karten bleiben unberührt.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9418685" y="2574036"/>
            <a:ext cx="219456" cy="164592"/>
          </a:xfrm>
          <a:prstGeom prst="rightArrow">
            <a:avLst/>
          </a:prstGeom>
          <a:solidFill>
            <a:srgbClr val="C9D8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720437" y="1856232"/>
            <a:ext cx="1904329" cy="16002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720437" y="1856232"/>
            <a:ext cx="1904329" cy="4572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489722" y="1673352"/>
            <a:ext cx="365760" cy="365760"/>
          </a:xfrm>
          <a:prstGeom prst="ellipse">
            <a:avLst/>
          </a:prstGeom>
          <a:solidFill>
            <a:srgbClr val="C25708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489722" y="1751076"/>
            <a:ext cx="365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66741" y="2240280"/>
            <a:ext cx="161172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200" b="1" i="0" lang="de-DE">
                <a:solidFill>
                  <a:srgbClr val="0B3A5D"/>
                </a:solidFill>
                <a:latin typeface="Segoe UI"/>
              </a:rPr>
              <a:t>Aussteller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66741" y="2499360"/>
            <a:ext cx="1611721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</a:pPr>
            <a:r>
              <a:rPr sz="950" b="0" i="0" lang="de-DE">
                <a:solidFill>
                  <a:srgbClr val="3B4A57"/>
                </a:solidFill>
                <a:latin typeface="Segoe UI"/>
              </a:rPr>
              <a:t>Zuletzt die angehakten Zuweisungen – nur in der Betriebsart „Im Designer pflegen“.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3767328"/>
            <a:ext cx="110578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 i="0" lang="de-DE">
                <a:solidFill>
                  <a:srgbClr val="6B7A88"/>
                </a:solidFill>
                <a:latin typeface="Segoe UI"/>
              </a:rPr>
              <a:t>Am Ende meldet der Designer „Hallenplan gespeichert.“ – mit Zuweisungen auch, wie viele Aussteller aktualisiert wurden. Die bisherige Fassung liegt dann unter </a:t>
            </a:r>
            <a:r>
              <a:rPr sz="1100" b="1" i="0" lang="de-DE">
                <a:solidFill>
                  <a:srgbClr val="6B7A88"/>
                </a:solidFill>
                <a:latin typeface="Segoe UI"/>
              </a:rPr>
              <a:t>Sicherungen</a:t>
            </a:r>
            <a:r>
              <a:rPr sz="1100" b="0" i="0" lang="de-DE">
                <a:solidFill>
                  <a:srgbClr val="6B7A88"/>
                </a:solidFill>
                <a:latin typeface="Segoe UI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41 / 58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Der Plan auf der Website – und in der Hallenplan-Box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6583680" cy="3611880"/>
          </a:xfrm>
          <a:prstGeom prst="rect">
            <a:avLst/>
          </a:prstGeom>
          <a:solidFill>
            <a:srgbClr val="F0F0F1"/>
          </a:solidFill>
          <a:ln w="15875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6583680" cy="219456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394460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C3C4C7"/>
                </a:solidFill>
                <a:latin typeface="Segoe UI"/>
              </a:rPr>
              <a:t>Meine Messe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572768"/>
            <a:ext cx="1481328" cy="3392424"/>
          </a:xfrm>
          <a:prstGeom prst="rect">
            <a:avLst/>
          </a:prstGeom>
          <a:solidFill>
            <a:srgbClr val="1D23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167792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Dashboard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874520"/>
            <a:ext cx="1481328" cy="237744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191566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Aussteller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112264"/>
            <a:ext cx="1481328" cy="969264"/>
          </a:xfrm>
          <a:prstGeom prst="rect">
            <a:avLst/>
          </a:prstGeom>
          <a:solidFill>
            <a:srgbClr val="2C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215341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Dashboard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233629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de-DE">
                <a:solidFill>
                  <a:srgbClr val="FFFFFF"/>
                </a:solidFill>
                <a:latin typeface="Segoe UI"/>
              </a:rPr>
              <a:t>Aussteller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251917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Neu hinzufügen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270205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Standorte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2884932"/>
            <a:ext cx="1152144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 i="0" lang="de-DE">
                <a:solidFill>
                  <a:srgbClr val="B4B9BE"/>
                </a:solidFill>
                <a:latin typeface="Segoe UI"/>
              </a:rPr>
              <a:t>Einstellungen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3140964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Medien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3378708"/>
            <a:ext cx="126187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C3C4C7"/>
                </a:solidFill>
                <a:latin typeface="Segoe UI"/>
              </a:rPr>
              <a:t>Seiten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49424" y="1700784"/>
            <a:ext cx="4572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1F2933"/>
                </a:solidFill>
                <a:latin typeface="Segoe UI"/>
              </a:rPr>
              <a:t>Veranstaltung bearbeiten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49424" y="2029968"/>
            <a:ext cx="4700016" cy="2761488"/>
          </a:xfrm>
          <a:prstGeom prst="rect">
            <a:avLst/>
          </a:prstGeom>
          <a:solidFill>
            <a:srgbClr val="FFFFFF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249424" y="2029968"/>
            <a:ext cx="4700016" cy="274320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249424" y="2304288"/>
            <a:ext cx="4700016" cy="10058"/>
          </a:xfrm>
          <a:prstGeom prst="rect">
            <a:avLst/>
          </a:prstGeom>
          <a:solidFill>
            <a:srgbClr val="C3C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359152" y="2098548"/>
            <a:ext cx="4480559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1D2327"/>
                </a:solidFill>
                <a:latin typeface="Segoe UI"/>
              </a:rPr>
              <a:t>Hallenpläne (Nur Veranstaltung)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77440" y="2432304"/>
            <a:ext cx="4443983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i="0" lang="de-DE">
                <a:solidFill>
                  <a:srgbClr val="333D47"/>
                </a:solidFill>
                <a:latin typeface="Segoe UI"/>
              </a:rPr>
              <a:t>SVG Hallenpläne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377440" y="2651760"/>
            <a:ext cx="4443983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423160" y="2852928"/>
            <a:ext cx="146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de-DE">
                <a:solidFill>
                  <a:srgbClr val="6B7A88"/>
                </a:solidFill>
                <a:latin typeface="Segoe UI"/>
              </a:rPr>
              <a:t>≡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96896" y="2734056"/>
            <a:ext cx="475488" cy="402336"/>
          </a:xfrm>
          <a:prstGeom prst="rect">
            <a:avLst/>
          </a:prstGeom>
          <a:solidFill>
            <a:srgbClr val="E9EFF5"/>
          </a:solidFill>
          <a:ln w="10160">
            <a:solidFill>
              <a:srgbClr val="D9E4E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96896" y="2852928"/>
            <a:ext cx="47548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</a:p>
        </p:txBody>
      </p:sp>
      <p:sp>
        <p:nvSpPr>
          <p:cNvPr id="31" name="Rounded Rectangle 30"/>
          <p:cNvSpPr/>
          <p:nvPr/>
        </p:nvSpPr>
        <p:spPr>
          <a:xfrm>
            <a:off x="3200400" y="2706624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73552" y="2747772"/>
            <a:ext cx="114299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1F2933"/>
                </a:solidFill>
                <a:latin typeface="Segoe UI"/>
              </a:rPr>
              <a:t>Erdgeschoss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800600" y="2706624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64608" y="2752344"/>
            <a:ext cx="1051559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Erdgeschoss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07023" y="2747772"/>
            <a:ext cx="1280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00400" y="2944368"/>
            <a:ext cx="2889503" cy="21945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255264" y="2962656"/>
            <a:ext cx="925372" cy="182880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255264" y="2988259"/>
            <a:ext cx="925372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2271B1"/>
                </a:solidFill>
                <a:latin typeface="Segoe UI"/>
              </a:rPr>
              <a:t>Händlersaal  ×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244644" y="2962656"/>
            <a:ext cx="766267" cy="182880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244644" y="2988259"/>
            <a:ext cx="766267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2271B1"/>
                </a:solidFill>
                <a:latin typeface="Segoe UI"/>
              </a:rPr>
              <a:t>Foyer EG  ×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93208" y="2994660"/>
            <a:ext cx="94183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Standort hinzufügen…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163056" y="2816352"/>
            <a:ext cx="621792" cy="219456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63056" y="2852928"/>
            <a:ext cx="62179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Entfernen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61488" y="3273552"/>
            <a:ext cx="13716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de-DE">
                <a:solidFill>
                  <a:srgbClr val="1E8E5A"/>
                </a:solidFill>
                <a:latin typeface="Segoe UI"/>
              </a:rPr>
              <a:t>vom Designer verwaltet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224528" y="3273552"/>
            <a:ext cx="164592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de-DE">
                <a:solidFill>
                  <a:srgbClr val="2271B1"/>
                </a:solidFill>
                <a:latin typeface="Segoe UI"/>
              </a:rPr>
              <a:t>Im Designer bearbeiten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377440" y="3529584"/>
            <a:ext cx="4443983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0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423160" y="3730752"/>
            <a:ext cx="14630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 lang="de-DE">
                <a:solidFill>
                  <a:srgbClr val="6B7A88"/>
                </a:solidFill>
                <a:latin typeface="Segoe UI"/>
              </a:rPr>
              <a:t>≡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596896" y="3611880"/>
            <a:ext cx="475488" cy="402336"/>
          </a:xfrm>
          <a:prstGeom prst="rect">
            <a:avLst/>
          </a:prstGeom>
          <a:solidFill>
            <a:srgbClr val="E9EFF5"/>
          </a:solidFill>
          <a:ln w="10160">
            <a:solidFill>
              <a:srgbClr val="D9E4E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596896" y="3730752"/>
            <a:ext cx="47548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</a:p>
        </p:txBody>
      </p:sp>
      <p:sp>
        <p:nvSpPr>
          <p:cNvPr id="50" name="Rounded Rectangle 49"/>
          <p:cNvSpPr/>
          <p:nvPr/>
        </p:nvSpPr>
        <p:spPr>
          <a:xfrm>
            <a:off x="3200400" y="3584448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273552" y="3625596"/>
            <a:ext cx="114299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50" b="0" i="0" lang="de-DE">
                <a:solidFill>
                  <a:srgbClr val="1F2933"/>
                </a:solidFill>
                <a:latin typeface="Segoe UI"/>
              </a:rPr>
              <a:t>Untergeschoss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800600" y="3584448"/>
            <a:ext cx="1289303" cy="20116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64608" y="3630168"/>
            <a:ext cx="1051559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50" b="0" i="0" lang="de-DE">
                <a:solidFill>
                  <a:srgbClr val="1F2933"/>
                </a:solidFill>
                <a:latin typeface="Segoe UI"/>
              </a:rPr>
              <a:t>Untergeschoss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07023" y="3625596"/>
            <a:ext cx="12801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v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200400" y="3822191"/>
            <a:ext cx="2889503" cy="219456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8890">
            <a:solidFill>
              <a:srgbClr val="8C8F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3255264" y="3840480"/>
            <a:ext cx="978408" cy="182880"/>
          </a:xfrm>
          <a:prstGeom prst="roundRect">
            <a:avLst>
              <a:gd name="adj" fmla="val 50000"/>
            </a:avLst>
          </a:prstGeom>
          <a:solidFill>
            <a:srgbClr val="EEF4FA"/>
          </a:solidFill>
          <a:ln w="889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255264" y="3866083"/>
            <a:ext cx="978408" cy="13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700" b="1" i="0" lang="de-DE">
                <a:solidFill>
                  <a:srgbClr val="2271B1"/>
                </a:solidFill>
                <a:latin typeface="Segoe UI"/>
              </a:rPr>
              <a:t>Clubraum 002  ×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15968" y="3872484"/>
            <a:ext cx="171907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00" b="0" i="0" lang="de-DE">
                <a:solidFill>
                  <a:srgbClr val="6B7A88"/>
                </a:solidFill>
                <a:latin typeface="Segoe UI"/>
              </a:rPr>
              <a:t>Standort hinzufügen…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163056" y="3694176"/>
            <a:ext cx="621792" cy="219456"/>
          </a:xfrm>
          <a:prstGeom prst="roundRect">
            <a:avLst>
              <a:gd name="adj" fmla="val 16000"/>
            </a:avLst>
          </a:prstGeom>
          <a:solidFill>
            <a:srgbClr val="EEF4FA"/>
          </a:solidFill>
          <a:ln w="11430">
            <a:solidFill>
              <a:srgbClr val="C3C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163056" y="3730752"/>
            <a:ext cx="62179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0" i="0" lang="de-DE">
                <a:solidFill>
                  <a:srgbClr val="333D47"/>
                </a:solidFill>
                <a:latin typeface="Segoe UI"/>
              </a:rPr>
              <a:t>Entfernen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761488" y="4151376"/>
            <a:ext cx="13716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de-DE">
                <a:solidFill>
                  <a:srgbClr val="1E8E5A"/>
                </a:solidFill>
                <a:latin typeface="Segoe UI"/>
              </a:rPr>
              <a:t>vom Designer verwaltet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224528" y="4151376"/>
            <a:ext cx="164592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580" b="1" i="0" lang="de-DE">
                <a:solidFill>
                  <a:srgbClr val="2271B1"/>
                </a:solidFill>
                <a:latin typeface="Segoe UI"/>
              </a:rPr>
              <a:t>Im Designer bearbeiten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2377440" y="4370832"/>
            <a:ext cx="1371600" cy="219456"/>
          </a:xfrm>
          <a:prstGeom prst="roundRect">
            <a:avLst>
              <a:gd name="adj" fmla="val 16000"/>
            </a:avLst>
          </a:prstGeom>
          <a:solidFill>
            <a:srgbClr val="2271B1"/>
          </a:solidFill>
          <a:ln w="11430">
            <a:solidFill>
              <a:srgbClr val="2271B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2377440" y="4407408"/>
            <a:ext cx="13716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i="0" lang="de-DE">
                <a:solidFill>
                  <a:srgbClr val="FFFFFF"/>
                </a:solidFill>
                <a:latin typeface="Segoe UI"/>
              </a:rPr>
              <a:t>SVG-Karte hinzufügen</a:t>
            </a:r>
          </a:p>
        </p:txBody>
      </p:sp>
      <p:sp>
        <p:nvSpPr>
          <p:cNvPr id="65" name="Oval 64"/>
          <p:cNvSpPr/>
          <p:nvPr/>
        </p:nvSpPr>
        <p:spPr>
          <a:xfrm>
            <a:off x="2459736" y="32004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2459736" y="32598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67" name="Oval 66"/>
          <p:cNvSpPr/>
          <p:nvPr/>
        </p:nvSpPr>
        <p:spPr>
          <a:xfrm>
            <a:off x="3922776" y="32004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922776" y="32598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69" name="Oval 68"/>
          <p:cNvSpPr/>
          <p:nvPr/>
        </p:nvSpPr>
        <p:spPr>
          <a:xfrm>
            <a:off x="2935224" y="267004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2935224" y="272948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71" name="Oval 70"/>
          <p:cNvSpPr/>
          <p:nvPr/>
        </p:nvSpPr>
        <p:spPr>
          <a:xfrm>
            <a:off x="3758184" y="434340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3758184" y="440283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562088" y="1353312"/>
            <a:ext cx="406267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Jede Etage wird ein Reiter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562088" y="1737360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vom Designer verwaltet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562088" y="1957070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So erkennen Sie in der Veranstaltung die Etagen aus dem Designer.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562088" y="2331466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Im Designer bearbeiten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562088" y="2551176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Führt direkt in den Designer.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Neue Fassung hochladen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fehlt hier mit Absicht – sonst liefen Plan und Datei auseinander.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562088" y="3080512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Weiter in der Box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562088" y="3300222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Tab-Name, Reihenfolge, Stockwerk und weitere Räume ändern Sie hier wie bei jeder Zeile.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562088" y="3829558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Andere Pläne bleiben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62088" y="4049268"/>
            <a:ext cx="406267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Hochgeladene SVG-Karten neben den Designer-Etagen rührt das Speichern nicht an.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Auf der Website gibt es keinen Unterschied zu einer hochgeladenen Datei: Baustein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[event_hall_plan]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Kartensuche, Schnellfilter, Vollbild-Karte und Druck arbeiten wie gewohnt.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42 / 58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Exportieren und drucken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65537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Menüpunkt (☰)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14914" y="1435608"/>
            <a:ext cx="70367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Ergebnis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Etage als PNG exportieren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14914" y="1856232"/>
            <a:ext cx="703670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Die aktuelle Etage als Bild: 50 Pixel je Meter, 1200 bis 6000 Pixel breit, weißer Hintergrund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9811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98116"/>
            <a:ext cx="11057839" cy="53390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90140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Etage als SVG exportieren (Vektor, für den Druck)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4914" y="2390140"/>
            <a:ext cx="703670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Die aktuelle Etage als Vektordatei in Millimetern, Bilder eingebettet – für Druckerei und Grafikprogramm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3202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998978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Drucken / als PDF speichern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4914" y="2924048"/>
            <a:ext cx="7036700" cy="482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Alle Etagen, je Etage eine Seite A4 quer mit der Überschrift „Veranstaltung – Etage“; als PDF über den Druckdialog des Browsers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41579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415792"/>
            <a:ext cx="11057839" cy="683768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682746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Standliste exportieren (CSV)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4914" y="3607816"/>
            <a:ext cx="7036700" cy="482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Stand, Aussteller, Etage, Raum und Fläche – mit Semikolon, direkt in Excel lesbar. Ein Stand mit zwei Ausstellern ergibt zwei Zeilen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09956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4291584"/>
            <a:ext cx="3655378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Standortpunkte in PNG/SVG/Druck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14914" y="4291584"/>
            <a:ext cx="7036700" cy="3327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000" b="0" i="0" lang="de-DE">
                <a:solidFill>
                  <a:srgbClr val="1F2933"/>
                </a:solidFill>
                <a:latin typeface="Segoe UI"/>
              </a:rPr>
              <a:t>Schalter: Die drei Exporte zeigen dann auch die Standortpunkte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63346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834636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834636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4953508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4953508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Für die Website brauchen Sie keinen Export – das erledigt das Speichern. Die Exporte sind für Druckerei, Aufbauteam und Messeheft.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43 / 58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Der Plan ist fertig, wenn 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8076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jede Etage den richtigen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Namen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und die richtige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Größe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hat.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8076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jeder Stand eine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Standnummer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trägt.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8076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der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Prüfbericht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keine doppelten oder fehlenden Nummern meldet.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8076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jeder Raum und jeder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Standortpunkt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einen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Namen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hat.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639568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8076" y="2662428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2648712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Treppen und Aufzüge mit der richtigen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Etage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verlinkt sind.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1587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735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9059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die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Betriebsart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zu Ihrer Pflege passt: Designer oder CSV.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1587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2735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9059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der Filter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Ohne Stand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keine Aussteller mehr zeigt.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1587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42735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49059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der Plan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gespeichert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ist – „Hallenplan gespeichert.“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1587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42735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49059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die Seite mit </a:t>
            </a:r>
            <a:r>
              <a:rPr sz="1150" b="0" i="0" lang="de-DE">
                <a:solidFill>
                  <a:srgbClr val="2B3844"/>
                </a:solidFill>
                <a:latin typeface="Consolas"/>
              </a:rPr>
              <a:t>[event_hall_plan]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die neuen Reiter zeigt.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1587" y="2639568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42735" y="2662428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49059" y="2648712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ein Testscan jedes QR-Codes an die richtige Stelle führt.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760720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760720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587959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73936" y="5879592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Ein Stand außerhalb jedes Raums bekommt keinen Standort – der Prüfbericht meldet ihn als „Stände außerhalb jedes Raums“.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44 / 58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Wenn etwas nicht klappt (1 von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24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Im Menü fehlt „Hallenplan-Designer“.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Kern fehlt, ist deaktiviert oder älter als 1.5.0 – dann steht oben im Backend ein roter Hinweis. Oder Ihnen fehlt die Berechtigung für die Werkzeuge.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Speichern geht nicht.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Prüfbericht meldet doppelte oder fehlende Nummern, jemand anderes bearbeitet den Plan – oder die Lizenz ist nicht aktiv (Hinweisleiste oben).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312381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" y="312381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Ein Aussteller wurde nicht geändert.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3383216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" y="3383216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Er wurde inzwischen im Formular, im Massen-Editor oder per CSV geändert. Der Designer hat den aktuellen Stand geladen – Zuweisung prüfen, erneut speichern.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1587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12483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Die Zuweisungen werden nicht geschrieben.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1587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2483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Die Projekt-Einstellungen stehen auf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Nur anzeigen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. Dann schreibt der Designer nie Ausstellerdaten.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1587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12483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Die PDF-Unterlage erscheint nicht.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1587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2483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WordPress erzeugt das Vorschaubild eines PDF nur mit Imagick. Laden Sie den Plan als PNG oder JPG hoch.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1587" y="312381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12483" y="312381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„Raum aus Fläche“ findet nichts.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1587" y="3383216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12483" y="3383216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Das Werkzeug braucht eine SVG-Zeichnung oder SVG-Unterlage mit geschlossenen Flächen. Bilder haben keine Flächen.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45 / 58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Wenn etwas nicht klappt (2 von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24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Auf dem Stand erscheint kein Logo.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Aussteller hat kein Beitragsbild, ist noch nicht veröffentlicht, oder der Plan wurde seit der Zuweisung nicht gespeichert.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Der QR-Code führt nicht zum Punkt.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Plan ist seit dem Setzen nicht gespeichert, oder die Kennung wurde mit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Neue Kennung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erneuert. Bei einem Seiten-Cache </a:t>
            </a:r>
            <a:r>
              <a:rPr sz="1000" b="0" i="0" lang="de-DE">
                <a:solidFill>
                  <a:srgbClr val="3B4A57"/>
                </a:solidFill>
                <a:latin typeface="Consolas"/>
              </a:rPr>
              <a:t>eem_sp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ausnehmen.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1587" y="1353312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12483" y="1353312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Ein Klick auf Treppe oder Gebäude tut nichts.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1587" y="1612709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2483" y="1612709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1" i="0" lang="de-DE">
                <a:solidFill>
                  <a:srgbClr val="3B4A57"/>
                </a:solidFill>
                <a:latin typeface="Segoe UI"/>
              </a:rPr>
              <a:t>Verlinkung zu Etage / Karte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bzw.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Campus-Gebäude-Hotspot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fehlt, oder die Ziel-Etage ist kein Reiter. Gebäude-Hotspots wirken nur auf dem Campus-Übersichtsplan.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1587" y="2238565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C25708"/>
                </a:solidFill>
                <a:latin typeface="Segoe UI"/>
              </a:rPr>
              <a:t>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12483" y="2238565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 lang="de-DE">
                <a:solidFill>
                  <a:srgbClr val="0B3A5D"/>
                </a:solidFill>
                <a:latin typeface="Segoe UI"/>
              </a:rPr>
              <a:t>Auf der Website steht noch der alte Plan.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1587" y="2497963"/>
            <a:ext cx="2743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 lang="de-DE">
                <a:solidFill>
                  <a:srgbClr val="2271B1"/>
                </a:solidFill>
                <a:latin typeface="Segoe UI"/>
              </a:rPr>
              <a:t>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2483" y="2497963"/>
            <a:ext cx="50122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Erst </a:t>
            </a:r>
            <a:r>
              <a:rPr sz="1000" b="1" i="0" lang="de-DE">
                <a:solidFill>
                  <a:srgbClr val="3B4A57"/>
                </a:solidFill>
                <a:latin typeface="Segoe UI"/>
              </a:rPr>
              <a:t>Speichern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veröffentlicht. Jede Fassung bekommt einen neuen Dateinamen – bleibt der alte Plan, liegt es an einem Seiten-Cache-Plugin.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46 / 58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5.8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Bekannte Grenzen in Version 1.4.0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Punkt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6591" y="1435608"/>
            <a:ext cx="4295087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Was passiert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44559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Empfehlung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927415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Overlay: Schriftgrößen, Banner-Position, Banner-Farbe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6591" y="1856232"/>
            <a:ext cx="4295087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Werden nicht in der Szene gespeichert; nach dem Neuladen stehen sie auf den Vorgaben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44559" y="1927415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Vor dem Speichern prüfen und neu setzen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33299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332990"/>
            <a:ext cx="11057839" cy="66878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59619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Gehweg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66591" y="2525014"/>
            <a:ext cx="4295087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Nach dem Neuladen eine normale Linie: gleiche Breite und Farbe, aber eckige Enden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4559" y="259619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Bei Bedarf neu zeichnen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0177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3264979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Gebäude und Ebene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66591" y="3193796"/>
            <a:ext cx="4295087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Der Designer schreibt sie bei jedem Speichern, auch leere Werte – Änderungen in der Hallenplan-Box gehen dabei verloren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4559" y="3264979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Im Designer pflegen, nicht in der Box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67055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871721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871721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3990593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73936" y="3990593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 Ursachen liegen im Speicherweg: Der Server übernimmt einige neue Felder nicht, und der SVG-Filter des Kerns behält nur Attribute, die mit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data-eem-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beginnen.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 · Speichern und veröffentlichen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47 / 58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274320" cy="2331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691640"/>
            <a:ext cx="2743200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0" b="1" i="0" lang="de-DE">
                <a:solidFill>
                  <a:srgbClr val="CDDFEE"/>
                </a:solidFill>
                <a:latin typeface="Segoe UI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67665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3200" b="1" i="0" lang="de-DE">
                <a:solidFill>
                  <a:srgbClr val="0B3A5D"/>
                </a:solidFill>
                <a:latin typeface="Segoe UI"/>
              </a:rPr>
              <a:t>Glossar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977639"/>
            <a:ext cx="6400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de-DE">
                <a:solidFill>
                  <a:srgbClr val="4A5D6E"/>
                </a:solidFill>
                <a:latin typeface="Segoe UI"/>
              </a:rPr>
              <a:t>Namen und Attribute für die Kartengestaltung: was Etagen, Räume, Stände, Piktogramme und verlinkte Flächen brauchen – damit ein Plan aus dem Grafikprogramm genauso funktioniert.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434072" y="1783080"/>
            <a:ext cx="32004" cy="3163824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42632" y="192024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2" name="TextBox 11"/>
          <p:cNvSpPr txBox="1"/>
          <p:nvPr/>
        </p:nvSpPr>
        <p:spPr>
          <a:xfrm>
            <a:off x="7818120" y="190652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Zwei Wege</a:t>
            </a:r>
          </a:p>
        </p:txBody>
      </p:sp>
      <p:sp>
        <p:nvSpPr>
          <p:cNvPr id="13" name="Oval 12"/>
          <p:cNvSpPr/>
          <p:nvPr/>
        </p:nvSpPr>
        <p:spPr>
          <a:xfrm>
            <a:off x="7342632" y="230428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7818120" y="22905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Ein Plan im Ebenen-Bedienfeld</a:t>
            </a:r>
          </a:p>
        </p:txBody>
      </p:sp>
      <p:sp>
        <p:nvSpPr>
          <p:cNvPr id="16" name="Oval 15"/>
          <p:cNvSpPr/>
          <p:nvPr/>
        </p:nvSpPr>
        <p:spPr>
          <a:xfrm>
            <a:off x="7342632" y="268833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7818120" y="267462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Struktur des Plans</a:t>
            </a:r>
          </a:p>
        </p:txBody>
      </p:sp>
      <p:sp>
        <p:nvSpPr>
          <p:cNvPr id="19" name="Oval 18"/>
          <p:cNvSpPr/>
          <p:nvPr/>
        </p:nvSpPr>
        <p:spPr>
          <a:xfrm>
            <a:off x="7342632" y="3072384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818120" y="3058668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Verlinkte Flächen</a:t>
            </a:r>
          </a:p>
        </p:txBody>
      </p:sp>
      <p:sp>
        <p:nvSpPr>
          <p:cNvPr id="22" name="Oval 21"/>
          <p:cNvSpPr/>
          <p:nvPr/>
        </p:nvSpPr>
        <p:spPr>
          <a:xfrm>
            <a:off x="7342632" y="3456432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818120" y="3442716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Overlays und Standortpunkte</a:t>
            </a:r>
          </a:p>
        </p:txBody>
      </p:sp>
      <p:sp>
        <p:nvSpPr>
          <p:cNvPr id="25" name="Oval 24"/>
          <p:cNvSpPr/>
          <p:nvPr/>
        </p:nvSpPr>
        <p:spPr>
          <a:xfrm>
            <a:off x="7342632" y="3840480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7818120" y="3826764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Die Piktogramme</a:t>
            </a:r>
          </a:p>
        </p:txBody>
      </p:sp>
      <p:sp>
        <p:nvSpPr>
          <p:cNvPr id="28" name="Oval 27"/>
          <p:cNvSpPr/>
          <p:nvPr/>
        </p:nvSpPr>
        <p:spPr>
          <a:xfrm>
            <a:off x="7342632" y="4224528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0" name="TextBox 29"/>
          <p:cNvSpPr txBox="1"/>
          <p:nvPr/>
        </p:nvSpPr>
        <p:spPr>
          <a:xfrm>
            <a:off x="7818120" y="421081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Was der Designer schreibt</a:t>
            </a:r>
          </a:p>
        </p:txBody>
      </p:sp>
      <p:sp>
        <p:nvSpPr>
          <p:cNvPr id="31" name="Oval 30"/>
          <p:cNvSpPr/>
          <p:nvPr/>
        </p:nvSpPr>
        <p:spPr>
          <a:xfrm>
            <a:off x="7342632" y="4608576"/>
            <a:ext cx="201168" cy="201168"/>
          </a:xfrm>
          <a:prstGeom prst="ellipse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42632" y="1952243"/>
            <a:ext cx="20116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7818120" y="4594860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 lang="de-DE">
                <a:solidFill>
                  <a:srgbClr val="334759"/>
                </a:solidFill>
                <a:latin typeface="Segoe UI"/>
              </a:rPr>
              <a:t>Checkliste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CDD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8CA6BC"/>
                </a:solidFill>
                <a:latin typeface="Segoe UI"/>
              </a:rPr>
              <a:t>48 / 58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Zwei Wege zum richtigen Namen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1  Name im Grafikprogramm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Ebene, Gruppe oder Objekt im Ebenen-Bedienfeld benennen, etwa </a:t>
            </a:r>
            <a:r>
              <a:rPr sz="1050" b="0" i="0" lang="de-DE">
                <a:solidFill>
                  <a:srgbClr val="3B4A57"/>
                </a:solidFill>
                <a:latin typeface="Consolas"/>
              </a:rPr>
              <a:t>wc-male-1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 Beim Export wird daraus die </a:t>
            </a:r>
            <a:r>
              <a:rPr sz="1050" b="0" i="0" lang="de-DE">
                <a:solidFill>
                  <a:srgbClr val="3B4A57"/>
                </a:solidFill>
                <a:latin typeface="Consolas"/>
              </a:rPr>
              <a:t>id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 Kein </a:t>
            </a:r>
            <a:r>
              <a:rPr sz="1050" b="0" i="0" lang="de-DE">
                <a:solidFill>
                  <a:srgbClr val="3B4A57"/>
                </a:solidFill>
                <a:latin typeface="Consolas"/>
              </a:rPr>
              <a:t>id=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und keine Anführungszeichen tippen.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Illustrator, Inkscape, Affinity, Figma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353312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353312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4175" y="1591056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2  Attribut im SVG-Code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175" y="1882394"/>
            <a:ext cx="4989423" cy="1217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Die Datei im Texteditor öffnen und am Element ein Attribut ergänzen, etwa </a:t>
            </a:r>
            <a:r>
              <a:rPr sz="1050" b="0" i="0" lang="de-DE">
                <a:solidFill>
                  <a:srgbClr val="3B4A57"/>
                </a:solidFill>
                <a:latin typeface="Consolas"/>
              </a:rPr>
              <a:t>data-eem-icon="wc-male"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 Eindeutig und mit Vorrang vor Namen.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4175" y="2971800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Nur </a:t>
            </a:r>
            <a:r>
              <a:rPr sz="850" b="1" i="0" lang="de-DE">
                <a:solidFill>
                  <a:srgbClr val="C25708"/>
                </a:solidFill>
                <a:latin typeface="Consolas"/>
              </a:rPr>
              <a:t>data-eem-…</a:t>
            </a:r>
            <a:r>
              <a:rPr sz="850" b="1" i="0" lang="de-DE">
                <a:solidFill>
                  <a:srgbClr val="C25708"/>
                </a:solidFill>
                <a:latin typeface="Segoe UI"/>
              </a:rPr>
              <a:t> übersteht den Import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8096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Export: Affinity Designer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1" lang="de-DE">
                <a:solidFill>
                  <a:srgbClr val="3B4A57"/>
                </a:solidFill>
                <a:latin typeface="Segoe UI"/>
              </a:rPr>
              <a:t>Datei → Exportieren → SVG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, unter </a:t>
            </a:r>
            <a:r>
              <a:rPr sz="1050" b="0" i="1" lang="de-DE">
                <a:solidFill>
                  <a:srgbClr val="3B4A57"/>
                </a:solidFill>
                <a:latin typeface="Segoe UI"/>
              </a:rPr>
              <a:t>Mehr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 „Objekt-IDs einbinden“ und „Ebenen als Gruppen exportieren“ einschalten.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Sonst fehlen die Namen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3557015"/>
            <a:ext cx="5391759" cy="1929384"/>
          </a:xfrm>
          <a:prstGeom prst="roundRect">
            <a:avLst>
              <a:gd name="adj" fmla="val 5000"/>
            </a:avLst>
          </a:prstGeom>
          <a:solidFill>
            <a:srgbClr val="F7FAFC"/>
          </a:solidFill>
          <a:ln w="1270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33007" y="3557015"/>
            <a:ext cx="5391759" cy="50292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4175" y="3794759"/>
            <a:ext cx="4989423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Export: Illustrator, Inkscape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34175" y="4086097"/>
            <a:ext cx="4989423" cy="12174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 i="0" lang="de-DE">
                <a:solidFill>
                  <a:srgbClr val="3B4A57"/>
                </a:solidFill>
                <a:latin typeface="Segoe UI"/>
              </a:rPr>
              <a:t>Illustrator: </a:t>
            </a:r>
            <a:r>
              <a:rPr sz="1050" b="0" i="1" lang="de-DE">
                <a:solidFill>
                  <a:srgbClr val="3B4A57"/>
                </a:solidFill>
                <a:latin typeface="Segoe UI"/>
              </a:rPr>
              <a:t>SVG-Optionen → Objekt-IDs: Ebenennamen</a:t>
            </a:r>
            <a:r>
              <a:rPr sz="1050" b="0" i="0" lang="de-DE">
                <a:solidFill>
                  <a:srgbClr val="3B4A57"/>
                </a:solidFill>
                <a:latin typeface="Segoe UI"/>
              </a:rPr>
              <a:t>. Inkscape nicht als „Optimiertes SVG“ speichern – das entfernt die Namen.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34175" y="5175504"/>
            <a:ext cx="4989423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Groß/klein egal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5687568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5687568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5806440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Eine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darf nur einmal vorkommen – gleiche Objekte bekommen eine Endung: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wc-male-1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wc-male-2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. Der Kern erkennt sie in hochgeladenen Plänen ebenso wie im Designer, und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Vorhandenen SVG-Plan importieren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übernimmt sie.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49 / 58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So sieht ein richtig benannter Plan aus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2514600" cy="3931920"/>
          </a:xfrm>
          <a:prstGeom prst="rect">
            <a:avLst/>
          </a:prstGeom>
          <a:solidFill>
            <a:srgbClr val="2B3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53312"/>
            <a:ext cx="2514600" cy="274320"/>
          </a:xfrm>
          <a:prstGeom prst="rect">
            <a:avLst/>
          </a:prstGeom>
          <a:solidFill>
            <a:srgbClr val="1F23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6656" y="1417320"/>
            <a:ext cx="233172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1" i="0" lang="de-DE">
                <a:solidFill>
                  <a:srgbClr val="C3C4C7"/>
                </a:solidFill>
                <a:latin typeface="Segoe UI"/>
              </a:rPr>
              <a:t>Grafikprogramm  ·  Ebenen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1709928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13232" y="1783080"/>
            <a:ext cx="109728" cy="109728"/>
          </a:xfrm>
          <a:prstGeom prst="roundRect">
            <a:avLst/>
          </a:prstGeom>
          <a:solidFill>
            <a:srgbClr val="5B8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1760220"/>
            <a:ext cx="20574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Segoe UI"/>
              </a:rPr>
              <a:t>▾  Etage: Erdgeschoss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020824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2688" y="2093976"/>
            <a:ext cx="109728" cy="109728"/>
          </a:xfrm>
          <a:prstGeom prst="roundRect">
            <a:avLst/>
          </a:prstGeom>
          <a:solidFill>
            <a:srgbClr val="5B8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15568" y="2071116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Segoe UI"/>
              </a:rPr>
              <a:t>▾  Raum: Halle 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2331720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52144" y="2404872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35024" y="2382012"/>
            <a:ext cx="161848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Consolas"/>
              </a:rPr>
              <a:t>A12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2642616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152144" y="2715768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335024" y="2692908"/>
            <a:ext cx="161848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Consolas"/>
              </a:rPr>
              <a:t>A13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40080" y="2953512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32688" y="3026664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3003804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Consolas"/>
              </a:rPr>
              <a:t>wc-male-1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3264408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32688" y="3337560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15568" y="3314700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Consolas"/>
              </a:rPr>
              <a:t>wc-female-1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3575304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32688" y="3648456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115568" y="3625596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Consolas"/>
              </a:rPr>
              <a:t>stairs goto-floor-1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" y="3886200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32688" y="3959352"/>
            <a:ext cx="109728" cy="109728"/>
          </a:xfrm>
          <a:prstGeom prst="roundRect">
            <a:avLst/>
          </a:prstGeom>
          <a:solidFill>
            <a:srgbClr val="8C9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15568" y="3936491"/>
            <a:ext cx="1837943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Consolas"/>
              </a:rPr>
              <a:t>BUEHNE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40080" y="4197096"/>
            <a:ext cx="2368296" cy="256032"/>
          </a:xfrm>
          <a:prstGeom prst="rect">
            <a:avLst/>
          </a:prstGeom>
          <a:solidFill>
            <a:srgbClr val="363C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13232" y="4270248"/>
            <a:ext cx="109728" cy="109728"/>
          </a:xfrm>
          <a:prstGeom prst="roundRect">
            <a:avLst/>
          </a:prstGeom>
          <a:solidFill>
            <a:srgbClr val="5B8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96112" y="4247388"/>
            <a:ext cx="20574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FFFFFF"/>
                </a:solidFill>
                <a:latin typeface="Segoe UI"/>
              </a:rPr>
              <a:t>▸  Etage: 1. OG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55848" y="1353312"/>
            <a:ext cx="4160520" cy="3931920"/>
          </a:xfrm>
          <a:prstGeom prst="rect">
            <a:avLst/>
          </a:prstGeom>
          <a:solidFill>
            <a:srgbClr val="F7FAFC"/>
          </a:solidFill>
          <a:ln w="11430">
            <a:solidFill>
              <a:srgbClr val="D9E4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483864" y="1444752"/>
            <a:ext cx="3904487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1" i="0" lang="de-DE">
                <a:solidFill>
                  <a:srgbClr val="0B3A5D"/>
                </a:solidFill>
                <a:latin typeface="Segoe UI"/>
              </a:rPr>
              <a:t>Ergebnis im SVG (Auszug)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502152" y="173736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&lt;g id="Etage: Erdgeschoss"&gt;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502152" y="201168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&lt;g id="Raum: Halle A"&gt;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02152" y="228600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  &lt;rect id="A12" …/&gt;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02152" y="256032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  &lt;rect id="A13" …/&gt;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02152" y="283464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&lt;/g&gt;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02152" y="310896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&lt;g id="wc-male-1"&gt;…&lt;/g&gt;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502152" y="338328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&lt;g id="wc-female-1"&gt;…&lt;/g&gt;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502152" y="365760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&lt;g data-eem-target-floor="1"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502152" y="393192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   data-eem-icon="stairs"&gt;…&lt;/g&gt;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502152" y="420624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  &lt;rect id="BUEHNE" …/&gt;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02152" y="4480560"/>
            <a:ext cx="3886200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" b="0" i="0" lang="de-DE">
                <a:solidFill>
                  <a:srgbClr val="1F2933"/>
                </a:solidFill>
                <a:latin typeface="Consolas"/>
              </a:rPr>
              <a:t>&lt;/g&gt;</a:t>
            </a:r>
          </a:p>
        </p:txBody>
      </p:sp>
      <p:sp>
        <p:nvSpPr>
          <p:cNvPr id="49" name="Oval 48"/>
          <p:cNvSpPr/>
          <p:nvPr/>
        </p:nvSpPr>
        <p:spPr>
          <a:xfrm>
            <a:off x="3081528" y="1700784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081528" y="1760220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1</a:t>
            </a:r>
          </a:p>
        </p:txBody>
      </p:sp>
      <p:sp>
        <p:nvSpPr>
          <p:cNvPr id="51" name="Oval 50"/>
          <p:cNvSpPr/>
          <p:nvPr/>
        </p:nvSpPr>
        <p:spPr>
          <a:xfrm>
            <a:off x="3081528" y="201168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081528" y="207111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2</a:t>
            </a:r>
          </a:p>
        </p:txBody>
      </p:sp>
      <p:sp>
        <p:nvSpPr>
          <p:cNvPr id="53" name="Oval 52"/>
          <p:cNvSpPr/>
          <p:nvPr/>
        </p:nvSpPr>
        <p:spPr>
          <a:xfrm>
            <a:off x="3081528" y="2322576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3081528" y="2382012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3</a:t>
            </a:r>
          </a:p>
        </p:txBody>
      </p:sp>
      <p:sp>
        <p:nvSpPr>
          <p:cNvPr id="55" name="Oval 54"/>
          <p:cNvSpPr/>
          <p:nvPr/>
        </p:nvSpPr>
        <p:spPr>
          <a:xfrm>
            <a:off x="3081528" y="2944368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081528" y="3003804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4</a:t>
            </a:r>
          </a:p>
        </p:txBody>
      </p:sp>
      <p:sp>
        <p:nvSpPr>
          <p:cNvPr id="57" name="Oval 56"/>
          <p:cNvSpPr/>
          <p:nvPr/>
        </p:nvSpPr>
        <p:spPr>
          <a:xfrm>
            <a:off x="3081528" y="3566160"/>
            <a:ext cx="274320" cy="274320"/>
          </a:xfrm>
          <a:prstGeom prst="ellipse">
            <a:avLst/>
          </a:prstGeom>
          <a:solidFill>
            <a:srgbClr val="C2570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081528" y="3625596"/>
            <a:ext cx="274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50" b="1" i="0" lang="de-DE">
                <a:solidFill>
                  <a:srgbClr val="FFFFFF"/>
                </a:solidFill>
                <a:latin typeface="Segoe UI"/>
              </a:rPr>
              <a:t>5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927847" y="1353312"/>
            <a:ext cx="369691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 lang="de-DE">
                <a:solidFill>
                  <a:srgbClr val="0B3A5D"/>
                </a:solidFill>
                <a:latin typeface="Segoe UI"/>
              </a:rPr>
              <a:t>Ebenen-Bedienfeld und Ergebnis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27847" y="173736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1  Etage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27847" y="1957070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Eine Ebene oder Gruppe „Etage: Erdgeschoss“ – wird ein eigener Reiter.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27847" y="248640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2  Raum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27847" y="2706116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Eine Gruppe „Raum: Halle A“ – wird Unterstandort, die Stände darin gehören dazu.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927847" y="3235452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3  Stand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27847" y="3455161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Genau die Standnummer, etwa </a:t>
            </a:r>
            <a:r>
              <a:rPr sz="1000" b="0" i="0" lang="de-DE">
                <a:solidFill>
                  <a:srgbClr val="3B4A57"/>
                </a:solidFill>
                <a:latin typeface="Consolas"/>
              </a:rPr>
              <a:t>A12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27847" y="3829557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4  Piktogramm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927847" y="4049267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Der Schlüssel mit Endung, etwa </a:t>
            </a:r>
            <a:r>
              <a:rPr sz="1000" b="0" i="0" lang="de-DE">
                <a:solidFill>
                  <a:srgbClr val="3B4A57"/>
                </a:solidFill>
                <a:latin typeface="Consolas"/>
              </a:rPr>
              <a:t>wc-male-1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 – Kartensuche und Schnellfilter finden es.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27847" y="4578603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C25708"/>
                </a:solidFill>
                <a:latin typeface="Segoe UI"/>
              </a:rPr>
              <a:t>5  Übergang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927847" y="4798314"/>
            <a:ext cx="3696919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1000" b="0" i="0" lang="de-DE">
                <a:solidFill>
                  <a:srgbClr val="3B4A57"/>
                </a:solidFill>
                <a:latin typeface="Segoe UI"/>
              </a:rPr>
              <a:t>Treppe zur 1. Etage: im Code </a:t>
            </a:r>
            <a:r>
              <a:rPr sz="1000" b="0" i="0" lang="de-DE">
                <a:solidFill>
                  <a:srgbClr val="3B4A57"/>
                </a:solidFill>
                <a:latin typeface="Consolas"/>
              </a:rPr>
              <a:t>data-eem-target-floor="1"</a:t>
            </a:r>
            <a:r>
              <a:rPr sz="1000" b="0" i="0" lang="de-DE">
                <a:solidFill>
                  <a:srgbClr val="3B4A57"/>
                </a:solidFill>
                <a:latin typeface="Segoe UI"/>
              </a:rPr>
              <a:t>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Statt „Etage:“ und „Raum:“ gehen auch „Floor:“ und „Room:“; als Trenner zählen Doppelpunkt, Bindestrich, Unterstrich oder Leerzeichen.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50 / 58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Struktur des Plans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182763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Was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87172" y="1435608"/>
            <a:ext cx="2558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Name im Grafikprogramm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28785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Attribut im SVG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18720" y="1435608"/>
            <a:ext cx="283289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Wirkung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" y="1856232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de-DE">
                <a:solidFill>
                  <a:srgbClr val="1F2933"/>
                </a:solidFill>
                <a:latin typeface="Segoe UI"/>
              </a:rPr>
              <a:t>Etage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87172" y="1856232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Etage: Erdgeschoss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8785" y="1856232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data-eem-floor="Erdgeschoss"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18720" y="1856232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Eigener Reiter mit eigener Datei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1831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183130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6656" y="2375154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de-DE">
                <a:solidFill>
                  <a:srgbClr val="1F2933"/>
                </a:solidFill>
                <a:latin typeface="Segoe UI"/>
              </a:rPr>
              <a:t>Gebäude einer Etage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87172" y="2375154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28785" y="2375154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data-eem-building="Halle 1"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18720" y="2375154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Zuordnung für Campus und Hybrid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27020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6656" y="2894076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de-DE">
                <a:solidFill>
                  <a:srgbClr val="1F2933"/>
                </a:solidFill>
                <a:latin typeface="Segoe UI"/>
              </a:rPr>
              <a:t>Ebene einer Etage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7172" y="2894076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28785" y="2894076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data-eem-floor-level="1"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18720" y="2894076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Ebene der Etage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322097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3220974"/>
            <a:ext cx="11057839" cy="653796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480435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de-DE">
                <a:solidFill>
                  <a:srgbClr val="1F2933"/>
                </a:solidFill>
                <a:latin typeface="Segoe UI"/>
              </a:rPr>
              <a:t>Raum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87172" y="3480435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Raum: Halle 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28785" y="3480435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data-eem-room="Halle A"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18720" y="3412998"/>
            <a:ext cx="2832894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Unterstandort; Raumsuche und Schnellfilter finden ihn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387477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4066794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de-DE">
                <a:solidFill>
                  <a:srgbClr val="1F2933"/>
                </a:solidFill>
                <a:latin typeface="Segoe UI"/>
              </a:rPr>
              <a:t>Stand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87172" y="4066794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A12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– genau die Standnummer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28785" y="4066794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id="A12"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18720" y="4066794"/>
            <a:ext cx="2832894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Anklickbar, öffnet den Aussteller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6928" y="439369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4393692"/>
            <a:ext cx="11057839" cy="653796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76656" y="4653153"/>
            <a:ext cx="1827636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 i="0" lang="de-DE">
                <a:solidFill>
                  <a:srgbClr val="1F2933"/>
                </a:solidFill>
                <a:latin typeface="Segoe UI"/>
              </a:rPr>
              <a:t>Sonderfläche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687172" y="4653153"/>
            <a:ext cx="2558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BUEHNE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– eigene Kennung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28785" y="4653153"/>
            <a:ext cx="310705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id="BUEHNE"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18720" y="4585716"/>
            <a:ext cx="2832894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Anklickbar, wenn es einen Eintrag mit dieser Standnummer gibt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6928" y="504748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51 / 58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Verlinkte Flächen und Übergänge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193184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Was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2720" y="1435608"/>
            <a:ext cx="26501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Name im Grafikprogramm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85720" y="1435608"/>
            <a:ext cx="310705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Attribut im SVG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75656" y="1435608"/>
            <a:ext cx="2375958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Wirkung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" y="1856232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Übergang zu einer Etage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52720" y="1856232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stairs goto-floor-1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85720" y="1856232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data-eem-target-floor="1"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75656" y="1856232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Hinweiskarte „Wechsel zu …“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19062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66928" y="219062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76656" y="2382647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Übergang zu einem anderen Plan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52720" y="2382647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goto-map-stadthalle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85720" y="238264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data-eem-target-map="Stadthalle"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5656" y="2382647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Wechselt den Plan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271703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6656" y="2909062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Eigene Beschriftung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52720" y="2909062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label-Stadthalle goto-floor-0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85720" y="2909062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data-eem-label="Stadthalle"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75656" y="2909062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Name in Hinweiskarte und Trefferliste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324345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3243453"/>
            <a:ext cx="11057839" cy="526415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" y="3435477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Gebäude im Campus-Plan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52720" y="3435477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goto-building-halle_1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85720" y="3435477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data-eem-building="Halle 1"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75656" y="3435477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Öffnet den Plan des Gebäudes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3769867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6656" y="3961891"/>
            <a:ext cx="2193184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Raum mit Programm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52720" y="3961891"/>
            <a:ext cx="265012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85720" y="3961891"/>
            <a:ext cx="3107055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data-eem-event-venue="42"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75656" y="3961891"/>
            <a:ext cx="2375958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Zeigt das Programm des Orts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6928" y="4296283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4497450"/>
            <a:ext cx="11057839" cy="542543"/>
          </a:xfrm>
          <a:prstGeom prst="rect">
            <a:avLst/>
          </a:prstGeom>
          <a:solidFill>
            <a:srgbClr val="FDF2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4497450"/>
            <a:ext cx="50292" cy="542543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49808" y="461632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C25708"/>
                </a:solidFill>
                <a:latin typeface="Segoe UI"/>
              </a:rPr>
              <a:t>ACHTUNG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773936" y="4616322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Übergänge besser mit Attribut kennzeichnen: Eine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mit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goto-floor-…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kann die Stockwerk-Umschaltung des Kerns für eine Etagengruppe halten und ausblenden. Der Designer schreibt immer das Attribut.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52 / 58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Overlay-Karten und Standortpunkte von Hand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01041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Was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69946" y="1435608"/>
            <a:ext cx="5300346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Im SVG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53172" y="1435608"/>
            <a:ext cx="319844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FFFFFF"/>
                </a:solidFill>
                <a:latin typeface="Segoe UI"/>
              </a:rPr>
              <a:t>Hinweis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" y="1927415"/>
            <a:ext cx="201041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Overlay-Karte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69946" y="1856232"/>
            <a:ext cx="5300346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Gruppe </a:t>
            </a:r>
            <a:r>
              <a:rPr sz="950" b="0" i="0" lang="de-DE">
                <a:solidFill>
                  <a:srgbClr val="1F2933"/>
                </a:solidFill>
                <a:latin typeface="Consolas"/>
              </a:rPr>
              <a:t>class="eem-zoom-overlay"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 mit </a:t>
            </a:r>
            <a:r>
              <a:rPr sz="950" b="0" i="0" lang="de-DE">
                <a:solidFill>
                  <a:srgbClr val="1F2933"/>
                </a:solidFill>
                <a:latin typeface="Consolas"/>
              </a:rPr>
              <a:t>data-eem-zoom-threshold="1.25"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 über den Ständen, darin Fläche und Texte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53172" y="1856232"/>
            <a:ext cx="3198442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Blendet ab dieser Vergrößerung aus; ein Klick zoomt in die Halle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233299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332990"/>
            <a:ext cx="11057839" cy="66878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" y="2596197"/>
            <a:ext cx="201041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Standortpunkt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69946" y="2525014"/>
            <a:ext cx="5300346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&lt;g data-eem-spot="k7m2qd4x" data-eem-spot-name="Foyer"&gt;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 mit einem unsichtbaren Rechteck in der Größe des Umfelds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3172" y="2525014"/>
            <a:ext cx="3198442" cy="4676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Kennung genau acht Zeichen aus a–z und 0–9; kein Text darin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0177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3193796"/>
            <a:ext cx="2010410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1" i="0" lang="de-DE">
                <a:solidFill>
                  <a:srgbClr val="1F2933"/>
                </a:solidFill>
                <a:latin typeface="Segoe UI"/>
              </a:rPr>
              <a:t>Blickrichtung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69946" y="3193796"/>
            <a:ext cx="5300346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Consolas"/>
              </a:rPr>
              <a:t>data-eem-spot-dir="135"</a:t>
            </a:r>
            <a:r>
              <a:rPr sz="950" b="0" i="0" lang="de-DE">
                <a:solidFill>
                  <a:srgbClr val="1F2933"/>
                </a:solidFill>
                <a:latin typeface="Segoe UI"/>
              </a:rPr>
              <a:t> am Standortpunkt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3172" y="3193796"/>
            <a:ext cx="3198442" cy="3252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50" b="0" i="0" lang="de-DE">
                <a:solidFill>
                  <a:srgbClr val="1F2933"/>
                </a:solidFill>
                <a:latin typeface="Segoe UI"/>
              </a:rPr>
              <a:t>Optional, in Grad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2818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29354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66928" y="3729354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3848226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73936" y="3848226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Den QR-Code zu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https://ihre-website.de/?eem_sp=k7m2qd4x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erzeugt jedes QR-Programm. Bequemer setzt der Designer beides – mit fertigem QR-Code.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53 / 58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Die Piktogramme (1 von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Schnellfilter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8224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Schlüssel und Bezeichnung im Designer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Toiletten / WC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6881" y="185623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wc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Toiletten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wc-male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Toilette Herren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wc-female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Toilette Damen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wc-accessible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Barrierefreies WC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baby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Wickelraum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831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83130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75154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Essen &amp; Trinken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6881" y="2375154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food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Gastronomie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foodtruck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Foodtruck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cafe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Café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drinks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Getränke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water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Trinkwasser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020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961513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Info &amp; Service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6881" y="2894076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info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Information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registration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Anmeldung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cashier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Kasse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atm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Geldautomat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vip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VIP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hall-manager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Hallenmeister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wardrobe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Garderobe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changing-room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Umkleide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lockers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Schließfächer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power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Stromanschluss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charging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Ladestation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wifi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WLAN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trash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Mülleimer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35584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355848"/>
            <a:ext cx="11057839" cy="653796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615309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Gebäude &amp; Navigation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881" y="3547872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entrance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Eingang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stairs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Treppe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stairs-up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stairs-down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escalator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Rolltreppe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escalator-up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escalator-down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elevator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Aufzug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ramp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Rampe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travelator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Laufband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travelator-left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travelator-right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400964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4269105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Erste Hilfe &amp; Sicherheit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6881" y="4201668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first-aid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Erste Hilfe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aed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Defibrillator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extinguisher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Feuerlöscher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exit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Notausgang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meeting-point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Sammelpunkt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security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Sicherheitsdienst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bag-check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Taschenkontrolle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awareness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Awareness-Team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66344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864607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864607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4983479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4983479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Erkannt wird ein Piktogramm, wenn sein Element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genau den Schlüssel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als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trägt oder damit beginnt –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wc-male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wc-male-2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wc_male_2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– oder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data-eem-icon="wc-male"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hat.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54 / 58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Die Piktogramme (2 von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Schnellfilter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8224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Schlüssel und Bezeichnung im Designer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5623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Barrierefrei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6881" y="185623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zusätzlich: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wc-accessible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elevator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ramp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travelator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travelator-left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travelator-right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831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83130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75154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An- &amp; Abreise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6881" y="2375154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parking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Parkplatz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train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Bahn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bus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Bus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taxi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Taxi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bike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Fahrradstellplatz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7020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961513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Aufenthalt &amp; Verkauf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6881" y="2894076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shop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Shop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seating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Sitzmöglichkeit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rest-area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Ruhebereich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smoking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Raucherbereich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photo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Fotopunkt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bench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Parkbank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seat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Sitz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seat-row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Sitzreihe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35584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355848"/>
            <a:ext cx="11057839" cy="518922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54787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Event &amp; Programm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881" y="354787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stage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Bühne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theater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Theater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music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Musik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87477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4134231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ohne Schnellfilter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6881" y="4066794"/>
            <a:ext cx="8224733" cy="452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tree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Baum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tree-pine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Nadelbaum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bush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Busch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path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Weg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fountain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Brunnen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lamp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Laterne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fence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Zaun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planter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Pflanzkübel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pond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Teich ·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arrow-triangle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Dreieckspfeil (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-down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-left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-up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52856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729733"/>
            <a:ext cx="11057839" cy="542543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66928" y="4729733"/>
            <a:ext cx="50292" cy="542543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4848605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4848605"/>
            <a:ext cx="9686239" cy="359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Außerdem erkennt der Kern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wc-herren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wc-damen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wc-men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wc-women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behinderten-wc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rollstuhl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wickel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;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lift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gilt wie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elevator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,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notausgang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wie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exit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. Der </a:t>
            </a:r>
            <a:r>
              <a:rPr sz="1000" b="1" i="0" lang="de-DE">
                <a:solidFill>
                  <a:srgbClr val="2B3844"/>
                </a:solidFill>
                <a:latin typeface="Segoe UI"/>
              </a:rPr>
              <a:t>Gehweg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ist eine Linie, kein Piktogramm.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55 / 58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Was der Designer schreibt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66928" y="1353312"/>
            <a:ext cx="11057839" cy="310896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6656" y="1435608"/>
            <a:ext cx="2467345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Element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26881" y="1435608"/>
            <a:ext cx="8224733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 lang="de-DE">
                <a:solidFill>
                  <a:srgbClr val="FFFFFF"/>
                </a:solidFill>
                <a:latin typeface="Segoe UI"/>
              </a:rPr>
              <a:t>Ausgabe im SVG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1835658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Etage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26881" y="1835658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&lt;g data-eem-floor="…" data-eem-building="…" data-eem-floor-level="…"&gt;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214198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141982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" y="231343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Raum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26881" y="231343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&lt;g data-eem-room="…"&gt;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als Campus-Gebäude zusätzlich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class="eem-campus-building"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und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data-eem-building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mit Programm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data-eem-event-venue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261975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6656" y="2791206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Stand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6881" y="2791206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&lt;g id="A12" class="eem-booth"&gt;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309753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097530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6656" y="3268980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Piktogramm, Bauobjekt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26881" y="3268980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&lt;g id="…" class="eem-map-poi eem-map-poi-wc-male" data-eem-icon="wc-male" data-eem-label="…"&gt;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575304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76656" y="3746754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Treppe, Aufzug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26881" y="3746754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data-eem-icon="stairs"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bzw.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"elevator"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, verlinkt mit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data-eem-target-floor</a:t>
            </a:r>
            <a:r>
              <a:rPr sz="900" b="0" i="0" lang="de-DE">
                <a:solidFill>
                  <a:srgbClr val="1F2933"/>
                </a:solidFill>
                <a:latin typeface="Segoe UI"/>
              </a:rPr>
              <a:t> und </a:t>
            </a:r>
            <a:r>
              <a:rPr sz="900" b="0" i="0" lang="de-DE">
                <a:solidFill>
                  <a:srgbClr val="1F2933"/>
                </a:solidFill>
                <a:latin typeface="Consolas"/>
              </a:rPr>
              <a:t>data-eem-target-map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053078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4053078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6656" y="4224528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Notausgang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26881" y="4224528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class="eem-map-poi eem-map-poi-exit" data-eem-icon="exit"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4530852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6656" y="4702302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Overlay-Karte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26881" y="4702302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&lt;g class="eem-zoom-overlay lod-overlay-group" data-eem-zoom-threshold="1.25" data-eem-click-action="…"&gt;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5008626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6928" y="5008626"/>
            <a:ext cx="11057839" cy="477773"/>
          </a:xfrm>
          <a:prstGeom prst="rect">
            <a:avLst/>
          </a:prstGeom>
          <a:solidFill>
            <a:srgbClr val="F7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76656" y="5180076"/>
            <a:ext cx="2467345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Segoe UI"/>
              </a:rPr>
              <a:t>Standortpunkt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326881" y="5180076"/>
            <a:ext cx="8224733" cy="3177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0" i="0" lang="de-DE">
                <a:solidFill>
                  <a:srgbClr val="1F2933"/>
                </a:solidFill>
                <a:latin typeface="Consolas"/>
              </a:rPr>
              <a:t>&lt;g data-eem-spot="…" data-eem-spot-name="…" data-eem-spot-dir="…"&gt;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66928" y="5486400"/>
            <a:ext cx="11057839" cy="7315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687568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6928" y="5687568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9808" y="5806440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73936" y="5806440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Dieselben Regeln beschreibt die technische Dokumentation des Kerns aus seiner Sicht (Dokument 06, Kapitel 16) – und die Doku des Add-ons in Kapitel 15.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56 / 58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11057839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 i="0" lang="de-DE">
                <a:solidFill>
                  <a:srgbClr val="C25708"/>
                </a:solidFill>
                <a:latin typeface="Segoe UI"/>
              </a:rPr>
              <a:t>KAPITEL 6.8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03504"/>
            <a:ext cx="11057839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 lang="de-DE">
                <a:solidFill>
                  <a:srgbClr val="0B3A5D"/>
                </a:solidFill>
                <a:latin typeface="Segoe UI"/>
              </a:rPr>
              <a:t>Checkliste für Pläne aus dem Grafikprogramm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078992"/>
            <a:ext cx="786384" cy="32004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8076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Jede Etage ist eine Ebene oder Gruppe „Etage: …“.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8076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Jeder Raum ist eine Gruppe „Raum: …“ mit seinen Ständen darin.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8076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Jede Standfläche heißt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genau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wie ihre Standnummer.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8076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Jedes Piktogramm trägt seinen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Schlüssel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, bei Wiederholung mit Endung.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1587" y="1353312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42735" y="1376172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9059" y="1362456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Treppen und Aufzüge haben </a:t>
            </a:r>
            <a:r>
              <a:rPr sz="1150" b="0" i="0" lang="de-DE">
                <a:solidFill>
                  <a:srgbClr val="2B3844"/>
                </a:solidFill>
                <a:latin typeface="Consolas"/>
              </a:rPr>
              <a:t>data-eem-target-floor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1587" y="1674876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735" y="1697736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9059" y="1684020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Keine </a:t>
            </a:r>
            <a:r>
              <a:rPr sz="1150" b="0" i="0" lang="de-DE">
                <a:solidFill>
                  <a:srgbClr val="2B3844"/>
                </a:solidFill>
                <a:latin typeface="Consolas"/>
              </a:rPr>
              <a:t>id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kommt doppelt vor.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1587" y="1996440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2735" y="2019300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9059" y="2005584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Beim Export sind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Objekt-IDs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eingeschaltet.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1587" y="2318004"/>
            <a:ext cx="219456" cy="21945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7780">
            <a:solidFill>
              <a:srgbClr val="1E8E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42735" y="2340864"/>
            <a:ext cx="1828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 lang="de-DE">
                <a:solidFill>
                  <a:srgbClr val="1E8E5A"/>
                </a:solidFill>
                <a:latin typeface="Segoe UI"/>
              </a:rPr>
              <a:t>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49059" y="2327148"/>
            <a:ext cx="4975707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 i="0" lang="de-DE">
                <a:solidFill>
                  <a:srgbClr val="2B3844"/>
                </a:solidFill>
                <a:latin typeface="Segoe UI"/>
              </a:rPr>
              <a:t>Nach dem </a:t>
            </a:r>
            <a:r>
              <a:rPr sz="1150" b="1" i="0" lang="de-DE">
                <a:solidFill>
                  <a:srgbClr val="2B3844"/>
                </a:solidFill>
                <a:latin typeface="Segoe UI"/>
              </a:rPr>
              <a:t>Import</a:t>
            </a:r>
            <a:r>
              <a:rPr sz="1150" b="0" i="0" lang="de-DE">
                <a:solidFill>
                  <a:srgbClr val="2B3844"/>
                </a:solidFill>
                <a:latin typeface="Segoe UI"/>
              </a:rPr>
              <a:t> zeigt der Dialog die erwarteten Etagen und Räume.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5760720"/>
            <a:ext cx="11057839" cy="457200"/>
          </a:xfrm>
          <a:prstGeom prst="rect">
            <a:avLst/>
          </a:prstGeom>
          <a:solidFill>
            <a:srgbClr val="EEF4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6928" y="5760720"/>
            <a:ext cx="50292" cy="457200"/>
          </a:xfrm>
          <a:prstGeom prst="rect">
            <a:avLst/>
          </a:prstGeom>
          <a:solidFill>
            <a:srgbClr val="2271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5879592"/>
            <a:ext cx="1005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1" i="0" lang="de-DE">
                <a:solidFill>
                  <a:srgbClr val="2271B1"/>
                </a:solidFill>
                <a:latin typeface="Segoe UI"/>
              </a:rPr>
              <a:t>TIPP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73936" y="5879592"/>
            <a:ext cx="96862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 i="0" lang="de-DE">
                <a:solidFill>
                  <a:srgbClr val="2B3844"/>
                </a:solidFill>
                <a:latin typeface="Segoe UI"/>
              </a:rPr>
              <a:t>Was keinen Schlüssel trägt, findet der Schnellfilter nur über Suchbegriffe in Raumname, Text oder </a:t>
            </a:r>
            <a:r>
              <a:rPr sz="1000" b="0" i="0" lang="de-DE">
                <a:solidFill>
                  <a:srgbClr val="2B3844"/>
                </a:solidFill>
                <a:latin typeface="Consolas"/>
              </a:rPr>
              <a:t>id</a:t>
            </a:r>
            <a:r>
              <a:rPr sz="1000" b="0" i="0" lang="de-DE">
                <a:solidFill>
                  <a:srgbClr val="2B3844"/>
                </a:solidFill>
                <a:latin typeface="Segoe UI"/>
              </a:rPr>
              <a:t> – ohne eigenes Piktogramm in der Trefferliste.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6928" y="6199632"/>
            <a:ext cx="11057839" cy="10972"/>
          </a:xfrm>
          <a:prstGeom prst="rect">
            <a:avLst/>
          </a:prstGeom>
          <a:solidFill>
            <a:srgbClr val="D9E4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309360"/>
            <a:ext cx="1014343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6 · Glossar für die Kartengestaltung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710367" y="6309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800" b="0" i="0" lang="de-DE">
                <a:solidFill>
                  <a:srgbClr val="6B7A88"/>
                </a:solidFill>
                <a:latin typeface="Segoe UI"/>
              </a:rPr>
              <a:t>57 / 58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A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74320" cy="685800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89985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28390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6795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005199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436047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820095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204143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588191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972239" y="0"/>
            <a:ext cx="10972" cy="6858000"/>
          </a:xfrm>
          <a:prstGeom prst="rect">
            <a:avLst/>
          </a:prstGeom>
          <a:solidFill>
            <a:srgbClr val="144A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2148840"/>
            <a:ext cx="9601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 lang="de-DE">
                <a:solidFill>
                  <a:srgbClr val="F0A86A"/>
                </a:solidFill>
                <a:latin typeface="Segoe UI"/>
              </a:rPr>
              <a:t>DAS WICHTIGSTE IN EINEM SATZ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514600"/>
            <a:ext cx="89611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i="0" lang="de-DE">
                <a:solidFill>
                  <a:srgbClr val="FFFFFF"/>
                </a:solidFill>
                <a:latin typeface="Segoe UI"/>
              </a:rPr>
              <a:t>Zeichnen, verknüpfen, speichern –</a:t>
            </a:r>
          </a:p>
          <a:p>
            <a:pPr algn="l">
              <a:lnSpc>
                <a:spcPct val="115000"/>
              </a:lnSpc>
            </a:pPr>
            <a:r>
              <a:rPr sz="3200" b="1" i="0" lang="de-DE">
                <a:solidFill>
                  <a:srgbClr val="FFFFFF"/>
                </a:solidFill>
                <a:latin typeface="Segoe UI"/>
              </a:rPr>
              <a:t>und der Plan steht auf der Website.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1560" y="4069080"/>
            <a:ext cx="1234440" cy="45720"/>
          </a:xfrm>
          <a:prstGeom prst="rect">
            <a:avLst/>
          </a:prstGeom>
          <a:solidFill>
            <a:srgbClr val="C257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343400"/>
            <a:ext cx="896112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 lang="de-DE">
                <a:solidFill>
                  <a:srgbClr val="BFD6E8"/>
                </a:solidFill>
                <a:latin typeface="Segoe UI"/>
              </a:rPr>
              <a:t>Legen Sie Etagen und Räume an, füllen Sie die Halle mit Standreihen, verknüpfen Sie Treppen und Gebäude und hängen Sie QR-Codes auf. Der Kern zeigt das Ergebnis wie jeden anderen Hallenplan.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5897880"/>
            <a:ext cx="9326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 lang="de-DE">
                <a:solidFill>
                  <a:srgbClr val="7DA3C0"/>
                </a:solidFill>
                <a:latin typeface="Segoe UI"/>
              </a:rPr>
              <a:t>Hallenplan-Designer   ·   Add-on Version 1.3   ·   16. Oktober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