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150" Type="http://schemas.openxmlformats.org/officeDocument/2006/relationships/slide" Target="slides/slide144.xml"/><Relationship Id="rId151" Type="http://schemas.openxmlformats.org/officeDocument/2006/relationships/slide" Target="slides/slide145.xml"/><Relationship Id="rId152" Type="http://schemas.openxmlformats.org/officeDocument/2006/relationships/slide" Target="slides/slide146.xml"/><Relationship Id="rId153" Type="http://schemas.openxmlformats.org/officeDocument/2006/relationships/slide" Target="slides/slide147.xml"/><Relationship Id="rId154" Type="http://schemas.openxmlformats.org/officeDocument/2006/relationships/slide" Target="slides/slide148.xml"/><Relationship Id="rId155" Type="http://schemas.openxmlformats.org/officeDocument/2006/relationships/slide" Target="slides/slide149.xml"/><Relationship Id="rId156" Type="http://schemas.openxmlformats.org/officeDocument/2006/relationships/slide" Target="slides/slide150.xml"/><Relationship Id="rId157" Type="http://schemas.openxmlformats.org/officeDocument/2006/relationships/slide" Target="slides/slide151.xml"/><Relationship Id="rId158" Type="http://schemas.openxmlformats.org/officeDocument/2006/relationships/slide" Target="slides/slide152.xml"/><Relationship Id="rId159" Type="http://schemas.openxmlformats.org/officeDocument/2006/relationships/slide" Target="slides/slide15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1920240"/>
            <a:ext cx="9601200" cy="219456"/>
          </a:xfrm>
          <a:prstGeom prst="rect">
            <a:avLst/>
          </a:prstGeom>
          <a:noFill/>
        </p:spPr>
        <p:txBody>
          <a:bodyPr wrap="square" lIns="0" rIns="0" tIns="0" bIns="0" anchor="t">
            <a:spAutoFit/>
          </a:bodyPr>
          <a:lstStyle/>
          <a:p>
            <a:pPr algn="l">
              <a:lnSpc>
                <a:spcPct val="100000"/>
              </a:lnSpc>
            </a:pPr>
            <a:r>
              <a:rPr sz="1100" b="1" i="0" lang="de-DE">
                <a:solidFill>
                  <a:srgbClr val="F0A86A"/>
                </a:solidFill>
                <a:latin typeface="Segoe UI"/>
              </a:rPr>
              <a:t>BEDIENUNGSANLEITUNG · VERSION 1.3</a:t>
            </a:r>
          </a:p>
        </p:txBody>
      </p:sp>
      <p:sp>
        <p:nvSpPr>
          <p:cNvPr id="15" name="TextBox 14"/>
          <p:cNvSpPr txBox="1"/>
          <p:nvPr/>
        </p:nvSpPr>
        <p:spPr>
          <a:xfrm>
            <a:off x="1051560" y="2286000"/>
            <a:ext cx="9692640" cy="1188720"/>
          </a:xfrm>
          <a:prstGeom prst="rect">
            <a:avLst/>
          </a:prstGeom>
          <a:noFill/>
        </p:spPr>
        <p:txBody>
          <a:bodyPr wrap="square" lIns="0" rIns="0" tIns="0" bIns="0" anchor="t">
            <a:spAutoFit/>
          </a:bodyPr>
          <a:lstStyle/>
          <a:p>
            <a:pPr algn="l">
              <a:lnSpc>
                <a:spcPct val="106000"/>
              </a:lnSpc>
            </a:pPr>
            <a:r>
              <a:rPr sz="4000" b="1" i="0" lang="de-DE">
                <a:solidFill>
                  <a:srgbClr val="FFFFFF"/>
                </a:solidFill>
                <a:latin typeface="Segoe UI"/>
              </a:rPr>
              <a:t>Event Exhibitor</a:t>
            </a:r>
          </a:p>
          <a:p>
            <a:pPr algn="l">
              <a:lnSpc>
                <a:spcPct val="106000"/>
              </a:lnSpc>
            </a:pPr>
            <a:r>
              <a:rPr sz="4000" b="1" i="0" lang="de-DE">
                <a:solidFill>
                  <a:srgbClr val="FFFFFF"/>
                </a:solidFill>
                <a:latin typeface="Segoe UI"/>
              </a:rPr>
              <a:t>Manager</a:t>
            </a:r>
          </a:p>
        </p:txBody>
      </p:sp>
      <p:sp>
        <p:nvSpPr>
          <p:cNvPr id="16" name="Rectangle 15"/>
          <p:cNvSpPr/>
          <p:nvPr/>
        </p:nvSpPr>
        <p:spPr>
          <a:xfrm>
            <a:off x="1051560" y="3767328"/>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041648"/>
            <a:ext cx="9326880" cy="640080"/>
          </a:xfrm>
          <a:prstGeom prst="rect">
            <a:avLst/>
          </a:prstGeom>
          <a:noFill/>
        </p:spPr>
        <p:txBody>
          <a:bodyPr wrap="square" lIns="0" rIns="0" tIns="0" bIns="0" anchor="t">
            <a:spAutoFit/>
          </a:bodyPr>
          <a:lstStyle/>
          <a:p>
            <a:pPr algn="l">
              <a:lnSpc>
                <a:spcPct val="125000"/>
              </a:lnSpc>
            </a:pPr>
            <a:r>
              <a:rPr sz="1500" b="0" i="0" lang="de-DE">
                <a:solidFill>
                  <a:srgbClr val="BFD6E8"/>
                </a:solidFill>
                <a:latin typeface="Segoe UI"/>
              </a:rPr>
              <a:t>Die Bedienungsanleitung für Messe- und Veranstaltungsteams.</a:t>
            </a:r>
          </a:p>
          <a:p>
            <a:pPr algn="l">
              <a:lnSpc>
                <a:spcPct val="125000"/>
              </a:lnSpc>
            </a:pPr>
            <a:r>
              <a:rPr sz="1500" b="0" i="0" lang="de-DE">
                <a:solidFill>
                  <a:srgbClr val="BFD6E8"/>
                </a:solidFill>
                <a:latin typeface="Segoe UI"/>
              </a:rPr>
              <a:t>Vom leeren Plugin zum fertigen Ausstellerverzeichnis – Schritt für Schritt erklärt.</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de-DE">
                <a:solidFill>
                  <a:srgbClr val="7DA3C0"/>
                </a:solidFill>
                <a:latin typeface="Segoe UI"/>
              </a:rPr>
              <a:t>Stand: 16. Oktober 2026   ·   Für Redaktion und Messeorganisation   ·   Keine Programmierkenntnisse erforderlich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ZIELGRUPPE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Für wen diese Anleitung gedacht ist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Sie organisieren eine Messe</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Publikumsmesse, Convention, Hausmesse oder Fachtagung – überall dort, wo viele Aussteller auf Stände in mehreren Hallen verteilt werden.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Ihr Ausgangspunkt: Kapitel 2</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Sie pflegen die Ausstellerliste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Sie tragen Aussteller ein, verteilen Standnummern, tauschen Logos aus und ziehen kurzfristig noch jemanden in eine andere Halle um.</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Ihr Ausgangspunkt: Kapitel 5</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Sie zeigen und drucken</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Auf der Website, auf dem Handy Ihrer Gäste und auf Papier: Hallenplan, Standliste und Standschilder für den Aufbautag.</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Ihr Ausgangspunkt: Kapitel 1</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Diese Anleitung setzt keinerlei Programmierkenntnisse voraus. Wo eine technische Bezeichnung unvermeidbar ist, steht sie in </a:t>
            </a:r>
            <a:r>
              <a:rPr sz="1000" b="0" i="0" lang="de-DE">
                <a:solidFill>
                  <a:srgbClr val="2B3844"/>
                </a:solidFill>
                <a:latin typeface="Consolas"/>
              </a:rPr>
              <a:t>dieser Schrift</a:t>
            </a:r>
            <a:r>
              <a:rPr sz="1000" b="0" i="0" lang="de-DE">
                <a:solidFill>
                  <a:srgbClr val="2B3844"/>
                </a:solidFill>
                <a:latin typeface="Segoe UI"/>
              </a:rPr>
              <a:t> – Sie müssen sie nirgends selbst eintippen, außer wir sagen es ausdrücklich dazu.</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 / 153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WEGWEISER</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So lesen Sie diese Anleitung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486400" cy="256032"/>
          </a:xfrm>
          <a:prstGeom prst="rect">
            <a:avLst/>
          </a:prstGeom>
          <a:noFill/>
        </p:spPr>
        <p:txBody>
          <a:bodyPr wrap="square" lIns="0" rIns="0" tIns="0" bIns="0" anchor="t">
            <a:spAutoFit/>
          </a:bodyPr>
          <a:lstStyle/>
          <a:p>
            <a:pPr algn="l">
              <a:lnSpc>
                <a:spcPct val="100000"/>
              </a:lnSpc>
            </a:pPr>
            <a:r>
              <a:rPr sz="1400" b="1" i="0" lang="de-DE">
                <a:solidFill>
                  <a:srgbClr val="0B3A5D"/>
                </a:solidFill>
                <a:latin typeface="Segoe UI"/>
              </a:rPr>
              <a:t>Klickanleitungen</a:t>
            </a:r>
          </a:p>
        </p:txBody>
      </p:sp>
      <p:sp>
        <p:nvSpPr>
          <p:cNvPr id="7" name="TextBox 6"/>
          <p:cNvSpPr txBox="1"/>
          <p:nvPr/>
        </p:nvSpPr>
        <p:spPr>
          <a:xfrm>
            <a:off x="566928" y="1719072"/>
            <a:ext cx="5486400" cy="548640"/>
          </a:xfrm>
          <a:prstGeom prst="rect">
            <a:avLst/>
          </a:prstGeom>
          <a:noFill/>
        </p:spPr>
        <p:txBody>
          <a:bodyPr wrap="square" lIns="0" rIns="0" tIns="0" bIns="0" anchor="t">
            <a:spAutoFit/>
          </a:bodyPr>
          <a:lstStyle/>
          <a:p>
            <a:pPr algn="l">
              <a:lnSpc>
                <a:spcPct val="125000"/>
              </a:lnSpc>
            </a:pPr>
            <a:r>
              <a:rPr sz="1100" b="0" i="0" lang="de-DE">
                <a:solidFill>
                  <a:srgbClr val="3B4A57"/>
                </a:solidFill>
                <a:latin typeface="Segoe UI"/>
              </a:rPr>
              <a:t>Nummerierte Schritte auf der linken Seite gehören zu den gleich nummerierten orangefarbenen Markern im Bildschirmbild rechts. Arbeiten Sie die Nummern der Reihe nach ab.</a:t>
            </a:r>
          </a:p>
        </p:txBody>
      </p:sp>
      <p:sp>
        <p:nvSpPr>
          <p:cNvPr id="8" name="Oval 7"/>
          <p:cNvSpPr/>
          <p:nvPr/>
        </p:nvSpPr>
        <p:spPr>
          <a:xfrm>
            <a:off x="566928" y="255117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566928" y="259232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10" name="TextBox 9"/>
          <p:cNvSpPr txBox="1"/>
          <p:nvPr/>
        </p:nvSpPr>
        <p:spPr>
          <a:xfrm>
            <a:off x="950976" y="2542032"/>
            <a:ext cx="4937760" cy="237744"/>
          </a:xfrm>
          <a:prstGeom prst="rect">
            <a:avLst/>
          </a:prstGeom>
          <a:noFill/>
        </p:spPr>
        <p:txBody>
          <a:bodyPr wrap="square" lIns="0" rIns="0" tIns="0" bIns="0" anchor="t">
            <a:spAutoFit/>
          </a:bodyPr>
          <a:lstStyle/>
          <a:p>
            <a:pPr algn="l">
              <a:lnSpc>
                <a:spcPct val="100000"/>
              </a:lnSpc>
            </a:pPr>
            <a:r>
              <a:rPr sz="1150" b="0" i="0" lang="de-DE">
                <a:solidFill>
                  <a:srgbClr val="25333F"/>
                </a:solidFill>
                <a:latin typeface="Segoe UI"/>
              </a:rPr>
              <a:t>Text des Arbeitsschritts</a:t>
            </a:r>
          </a:p>
        </p:txBody>
      </p:sp>
      <p:sp>
        <p:nvSpPr>
          <p:cNvPr id="11" name="TextBox 10"/>
          <p:cNvSpPr txBox="1"/>
          <p:nvPr/>
        </p:nvSpPr>
        <p:spPr>
          <a:xfrm>
            <a:off x="950976" y="2788920"/>
            <a:ext cx="4937760"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Ergänzende Erklärung in Grau darunter</a:t>
            </a:r>
          </a:p>
        </p:txBody>
      </p:sp>
      <p:sp>
        <p:nvSpPr>
          <p:cNvPr id="12" name="Oval 11"/>
          <p:cNvSpPr/>
          <p:nvPr/>
        </p:nvSpPr>
        <p:spPr>
          <a:xfrm>
            <a:off x="566928" y="320954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325069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4" name="TextBox 13"/>
          <p:cNvSpPr txBox="1"/>
          <p:nvPr/>
        </p:nvSpPr>
        <p:spPr>
          <a:xfrm>
            <a:off x="950976" y="3200400"/>
            <a:ext cx="4937760" cy="237744"/>
          </a:xfrm>
          <a:prstGeom prst="rect">
            <a:avLst/>
          </a:prstGeom>
          <a:noFill/>
        </p:spPr>
        <p:txBody>
          <a:bodyPr wrap="square" lIns="0" rIns="0" tIns="0" bIns="0" anchor="t">
            <a:spAutoFit/>
          </a:bodyPr>
          <a:lstStyle/>
          <a:p>
            <a:pPr algn="l">
              <a:lnSpc>
                <a:spcPct val="100000"/>
              </a:lnSpc>
            </a:pPr>
            <a:r>
              <a:rPr sz="1150" b="0" i="0" lang="de-DE">
                <a:solidFill>
                  <a:srgbClr val="25333F"/>
                </a:solidFill>
                <a:latin typeface="Segoe UI"/>
              </a:rPr>
              <a:t>Nächster Schritt</a:t>
            </a:r>
          </a:p>
        </p:txBody>
      </p:sp>
      <p:sp>
        <p:nvSpPr>
          <p:cNvPr id="15" name="TextBox 14"/>
          <p:cNvSpPr txBox="1"/>
          <p:nvPr/>
        </p:nvSpPr>
        <p:spPr>
          <a:xfrm>
            <a:off x="950976" y="3447288"/>
            <a:ext cx="4937760"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Die Reihenfolge ist immer von oben nach unten</a:t>
            </a:r>
          </a:p>
        </p:txBody>
      </p:sp>
      <p:sp>
        <p:nvSpPr>
          <p:cNvPr id="16" name="Rectangle 15"/>
          <p:cNvSpPr/>
          <p:nvPr/>
        </p:nvSpPr>
        <p:spPr>
          <a:xfrm>
            <a:off x="841247" y="4005072"/>
            <a:ext cx="4754880" cy="14173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41247" y="4005072"/>
            <a:ext cx="47548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32688" y="404622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19" name="Rectangle 18"/>
          <p:cNvSpPr/>
          <p:nvPr/>
        </p:nvSpPr>
        <p:spPr>
          <a:xfrm>
            <a:off x="841247" y="4224528"/>
            <a:ext cx="1481328" cy="119786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87551" y="4329683"/>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1" name="Rectangle 20"/>
          <p:cNvSpPr/>
          <p:nvPr/>
        </p:nvSpPr>
        <p:spPr>
          <a:xfrm>
            <a:off x="841247" y="4526279"/>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87551" y="4567427"/>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3" name="TextBox 22"/>
          <p:cNvSpPr txBox="1"/>
          <p:nvPr/>
        </p:nvSpPr>
        <p:spPr>
          <a:xfrm>
            <a:off x="987551" y="4805171"/>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4" name="TextBox 23"/>
          <p:cNvSpPr txBox="1"/>
          <p:nvPr/>
        </p:nvSpPr>
        <p:spPr>
          <a:xfrm>
            <a:off x="2523744" y="4398264"/>
            <a:ext cx="2194560" cy="182880"/>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Beispielbildschirm</a:t>
            </a:r>
          </a:p>
        </p:txBody>
      </p:sp>
      <p:sp>
        <p:nvSpPr>
          <p:cNvPr id="25" name="Rounded Rectangle 24"/>
          <p:cNvSpPr/>
          <p:nvPr/>
        </p:nvSpPr>
        <p:spPr>
          <a:xfrm>
            <a:off x="2523744" y="4663440"/>
            <a:ext cx="173736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615184" y="4713731"/>
            <a:ext cx="135331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Name eingeben</a:t>
            </a:r>
          </a:p>
        </p:txBody>
      </p:sp>
      <p:sp>
        <p:nvSpPr>
          <p:cNvPr id="27" name="Rounded Rectangle 26"/>
          <p:cNvSpPr/>
          <p:nvPr/>
        </p:nvSpPr>
        <p:spPr>
          <a:xfrm>
            <a:off x="4443984" y="4663440"/>
            <a:ext cx="78455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443984" y="4713731"/>
            <a:ext cx="784555"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Speichern</a:t>
            </a:r>
          </a:p>
        </p:txBody>
      </p:sp>
      <p:sp>
        <p:nvSpPr>
          <p:cNvPr id="29" name="Oval 28"/>
          <p:cNvSpPr/>
          <p:nvPr/>
        </p:nvSpPr>
        <p:spPr>
          <a:xfrm>
            <a:off x="2386584" y="46497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86584" y="47091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31" name="Oval 30"/>
          <p:cNvSpPr/>
          <p:nvPr/>
        </p:nvSpPr>
        <p:spPr>
          <a:xfrm>
            <a:off x="5111496" y="46497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111496" y="47091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3" name="TextBox 32"/>
          <p:cNvSpPr txBox="1"/>
          <p:nvPr/>
        </p:nvSpPr>
        <p:spPr>
          <a:xfrm>
            <a:off x="6556248" y="1353312"/>
            <a:ext cx="5068519" cy="256032"/>
          </a:xfrm>
          <a:prstGeom prst="rect">
            <a:avLst/>
          </a:prstGeom>
          <a:noFill/>
        </p:spPr>
        <p:txBody>
          <a:bodyPr wrap="square" lIns="0" rIns="0" tIns="0" bIns="0" anchor="t">
            <a:spAutoFit/>
          </a:bodyPr>
          <a:lstStyle/>
          <a:p>
            <a:pPr algn="l">
              <a:lnSpc>
                <a:spcPct val="100000"/>
              </a:lnSpc>
            </a:pPr>
            <a:r>
              <a:rPr sz="1400" b="1" i="0" lang="de-DE">
                <a:solidFill>
                  <a:srgbClr val="0B3A5D"/>
                </a:solidFill>
                <a:latin typeface="Segoe UI"/>
              </a:rPr>
              <a:t>Die drei Hinweiskästen</a:t>
            </a:r>
          </a:p>
        </p:txBody>
      </p:sp>
      <p:sp>
        <p:nvSpPr>
          <p:cNvPr id="34" name="Rectangle 33"/>
          <p:cNvSpPr/>
          <p:nvPr/>
        </p:nvSpPr>
        <p:spPr>
          <a:xfrm>
            <a:off x="6556248" y="1764792"/>
            <a:ext cx="506851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556248" y="17647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39128" y="18836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7" name="TextBox 36"/>
          <p:cNvSpPr txBox="1"/>
          <p:nvPr/>
        </p:nvSpPr>
        <p:spPr>
          <a:xfrm>
            <a:off x="7763256" y="1883664"/>
            <a:ext cx="369691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Tipp macht Ihnen die Arbeit leichter oder schneller. Sie können ihn gefahrlos überspringen.</a:t>
            </a:r>
          </a:p>
        </p:txBody>
      </p:sp>
      <p:sp>
        <p:nvSpPr>
          <p:cNvPr id="38" name="Rectangle 37"/>
          <p:cNvSpPr/>
          <p:nvPr/>
        </p:nvSpPr>
        <p:spPr>
          <a:xfrm>
            <a:off x="6556248" y="2679192"/>
            <a:ext cx="506851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556248" y="2679192"/>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739128" y="2798064"/>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41" name="TextBox 40"/>
          <p:cNvSpPr txBox="1"/>
          <p:nvPr/>
        </p:nvSpPr>
        <p:spPr>
          <a:xfrm>
            <a:off x="7763256" y="2798064"/>
            <a:ext cx="369691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Achtung-Kasten warnt vor Schritten, die sich nur mit Mühe rückgängig machen lassen. Bitte vorher lesen.</a:t>
            </a:r>
          </a:p>
        </p:txBody>
      </p:sp>
      <p:sp>
        <p:nvSpPr>
          <p:cNvPr id="42" name="Rectangle 41"/>
          <p:cNvSpPr/>
          <p:nvPr/>
        </p:nvSpPr>
        <p:spPr>
          <a:xfrm>
            <a:off x="6556248" y="3593592"/>
            <a:ext cx="5068519" cy="542543"/>
          </a:xfrm>
          <a:prstGeom prst="rect">
            <a:avLst/>
          </a:prstGeom>
          <a:solidFill>
            <a:srgbClr val="ECF7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556248" y="3593592"/>
            <a:ext cx="50292" cy="542543"/>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39128" y="3712464"/>
            <a:ext cx="1005840" cy="182880"/>
          </a:xfrm>
          <a:prstGeom prst="rect">
            <a:avLst/>
          </a:prstGeom>
          <a:noFill/>
        </p:spPr>
        <p:txBody>
          <a:bodyPr wrap="square" lIns="0" rIns="0" tIns="0" bIns="0" anchor="t">
            <a:spAutoFit/>
          </a:bodyPr>
          <a:lstStyle/>
          <a:p>
            <a:pPr algn="l">
              <a:lnSpc>
                <a:spcPct val="100000"/>
              </a:lnSpc>
            </a:pPr>
            <a:r>
              <a:rPr sz="850" b="1" i="0" lang="de-DE">
                <a:solidFill>
                  <a:srgbClr val="1E8E5A"/>
                </a:solidFill>
                <a:latin typeface="Segoe UI"/>
              </a:rPr>
              <a:t>GUT ZU WISSEN</a:t>
            </a:r>
          </a:p>
        </p:txBody>
      </p:sp>
      <p:sp>
        <p:nvSpPr>
          <p:cNvPr id="45" name="TextBox 44"/>
          <p:cNvSpPr txBox="1"/>
          <p:nvPr/>
        </p:nvSpPr>
        <p:spPr>
          <a:xfrm>
            <a:off x="7763256" y="3712464"/>
            <a:ext cx="369691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Gut zu wissen erklärt Hintergründe – interessant, aber für die tägliche Arbeit nicht zwingend nötig.</a:t>
            </a:r>
          </a:p>
        </p:txBody>
      </p:sp>
      <p:sp>
        <p:nvSpPr>
          <p:cNvPr id="46" name="TextBox 45"/>
          <p:cNvSpPr txBox="1"/>
          <p:nvPr/>
        </p:nvSpPr>
        <p:spPr>
          <a:xfrm>
            <a:off x="6556248" y="4599432"/>
            <a:ext cx="5068519" cy="822960"/>
          </a:xfrm>
          <a:prstGeom prst="rect">
            <a:avLst/>
          </a:prstGeom>
          <a:noFill/>
        </p:spPr>
        <p:txBody>
          <a:bodyPr wrap="square" lIns="0" rIns="0" tIns="0" bIns="0" anchor="t">
            <a:spAutoFit/>
          </a:bodyPr>
          <a:lstStyle/>
          <a:p>
            <a:pPr algn="l">
              <a:lnSpc>
                <a:spcPct val="125000"/>
              </a:lnSpc>
            </a:pPr>
            <a:r>
              <a:rPr sz="1000" b="0" i="0" lang="de-DE">
                <a:solidFill>
                  <a:srgbClr val="6B7A88"/>
                </a:solidFill>
                <a:latin typeface="Segoe UI"/>
              </a:rPr>
              <a:t>Bildschirmbilder in dieser Anleitung sind vereinfachte Nachbauten. Ihr eigenes WordPress kann je nach Design etwas anders aussehen – die Bezeichnungen der Felder und Schaltflächen stimmen aber überein.</a:t>
            </a:r>
          </a:p>
        </p:txBody>
      </p:sp>
      <p:sp>
        <p:nvSpPr>
          <p:cNvPr id="47" name="Rectangle 4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49" name="TextBox 4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 / 153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ZEHN KAPITEL UND EIN ANHANG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Inhalt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86384" y="1463040"/>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1</a:t>
            </a:r>
          </a:p>
        </p:txBody>
      </p:sp>
      <p:sp>
        <p:nvSpPr>
          <p:cNvPr id="9" name="TextBox 8"/>
          <p:cNvSpPr txBox="1"/>
          <p:nvPr/>
        </p:nvSpPr>
        <p:spPr>
          <a:xfrm>
            <a:off x="1609343" y="1463040"/>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Das Plugin im Überblick</a:t>
            </a:r>
          </a:p>
        </p:txBody>
      </p:sp>
      <p:sp>
        <p:nvSpPr>
          <p:cNvPr id="10" name="TextBox 9"/>
          <p:cNvSpPr txBox="1"/>
          <p:nvPr/>
        </p:nvSpPr>
        <p:spPr>
          <a:xfrm>
            <a:off x="1609343" y="1746504"/>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Was Ihre Gäste sehen und wo Sie arbeiten</a:t>
            </a:r>
          </a:p>
        </p:txBody>
      </p:sp>
      <p:sp>
        <p:nvSpPr>
          <p:cNvPr id="11" name="Rounded Rectangle 10"/>
          <p:cNvSpPr/>
          <p:nvPr/>
        </p:nvSpPr>
        <p:spPr>
          <a:xfrm>
            <a:off x="566928" y="2157984"/>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57984"/>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786384" y="2267712"/>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2</a:t>
            </a:r>
          </a:p>
        </p:txBody>
      </p:sp>
      <p:sp>
        <p:nvSpPr>
          <p:cNvPr id="14" name="TextBox 13"/>
          <p:cNvSpPr txBox="1"/>
          <p:nvPr/>
        </p:nvSpPr>
        <p:spPr>
          <a:xfrm>
            <a:off x="1609343" y="2267712"/>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Ersteinrichtung</a:t>
            </a:r>
          </a:p>
        </p:txBody>
      </p:sp>
      <p:sp>
        <p:nvSpPr>
          <p:cNvPr id="15" name="TextBox 14"/>
          <p:cNvSpPr txBox="1"/>
          <p:nvPr/>
        </p:nvSpPr>
        <p:spPr>
          <a:xfrm>
            <a:off x="1609343" y="2551176"/>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Von der Installation zur ersten sichtbaren Seite</a:t>
            </a:r>
          </a:p>
        </p:txBody>
      </p:sp>
      <p:sp>
        <p:nvSpPr>
          <p:cNvPr id="16" name="Rounded Rectangle 15"/>
          <p:cNvSpPr/>
          <p:nvPr/>
        </p:nvSpPr>
        <p:spPr>
          <a:xfrm>
            <a:off x="566928" y="2962656"/>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2962656"/>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86384" y="3072384"/>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3</a:t>
            </a:r>
          </a:p>
        </p:txBody>
      </p:sp>
      <p:sp>
        <p:nvSpPr>
          <p:cNvPr id="19" name="TextBox 18"/>
          <p:cNvSpPr txBox="1"/>
          <p:nvPr/>
        </p:nvSpPr>
        <p:spPr>
          <a:xfrm>
            <a:off x="1609343" y="3072384"/>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Einstellungen</a:t>
            </a:r>
          </a:p>
        </p:txBody>
      </p:sp>
      <p:sp>
        <p:nvSpPr>
          <p:cNvPr id="20" name="TextBox 19"/>
          <p:cNvSpPr txBox="1"/>
          <p:nvPr/>
        </p:nvSpPr>
        <p:spPr>
          <a:xfrm>
            <a:off x="1609343" y="3355848"/>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Farben, Ansichten, Beschriftungen, Vollbild &amp; App</a:t>
            </a:r>
          </a:p>
        </p:txBody>
      </p:sp>
      <p:sp>
        <p:nvSpPr>
          <p:cNvPr id="21" name="Rounded Rectangle 20"/>
          <p:cNvSpPr/>
          <p:nvPr/>
        </p:nvSpPr>
        <p:spPr>
          <a:xfrm>
            <a:off x="566928" y="3767328"/>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3767328"/>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86384" y="3877056"/>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4</a:t>
            </a:r>
          </a:p>
        </p:txBody>
      </p:sp>
      <p:sp>
        <p:nvSpPr>
          <p:cNvPr id="24" name="TextBox 23"/>
          <p:cNvSpPr txBox="1"/>
          <p:nvPr/>
        </p:nvSpPr>
        <p:spPr>
          <a:xfrm>
            <a:off x="1609343" y="3877056"/>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Das Dashboard</a:t>
            </a:r>
          </a:p>
        </p:txBody>
      </p:sp>
      <p:sp>
        <p:nvSpPr>
          <p:cNvPr id="25" name="TextBox 24"/>
          <p:cNvSpPr txBox="1"/>
          <p:nvPr/>
        </p:nvSpPr>
        <p:spPr>
          <a:xfrm>
            <a:off x="1609343" y="4160520"/>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Zahlen zum Bestand und die Suche nach Lücken</a:t>
            </a:r>
          </a:p>
        </p:txBody>
      </p:sp>
      <p:sp>
        <p:nvSpPr>
          <p:cNvPr id="26" name="Rounded Rectangle 25"/>
          <p:cNvSpPr/>
          <p:nvPr/>
        </p:nvSpPr>
        <p:spPr>
          <a:xfrm>
            <a:off x="566928" y="4572000"/>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4572000"/>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86384" y="4681728"/>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5</a:t>
            </a:r>
          </a:p>
        </p:txBody>
      </p:sp>
      <p:sp>
        <p:nvSpPr>
          <p:cNvPr id="29" name="TextBox 28"/>
          <p:cNvSpPr txBox="1"/>
          <p:nvPr/>
        </p:nvSpPr>
        <p:spPr>
          <a:xfrm>
            <a:off x="1609343" y="4681728"/>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Einen Aussteller anlegen</a:t>
            </a:r>
          </a:p>
        </p:txBody>
      </p:sp>
      <p:sp>
        <p:nvSpPr>
          <p:cNvPr id="30" name="TextBox 29"/>
          <p:cNvSpPr txBox="1"/>
          <p:nvPr/>
        </p:nvSpPr>
        <p:spPr>
          <a:xfrm>
            <a:off x="1609343" y="4965192"/>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Veranstaltung, Stand, Kontakt, Galerie</a:t>
            </a:r>
          </a:p>
        </p:txBody>
      </p:sp>
      <p:sp>
        <p:nvSpPr>
          <p:cNvPr id="31" name="Rounded Rectangle 30"/>
          <p:cNvSpPr/>
          <p:nvPr/>
        </p:nvSpPr>
        <p:spPr>
          <a:xfrm>
            <a:off x="566928" y="5376672"/>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5376672"/>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786384" y="5486400"/>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6</a:t>
            </a:r>
          </a:p>
        </p:txBody>
      </p:sp>
      <p:sp>
        <p:nvSpPr>
          <p:cNvPr id="34" name="TextBox 33"/>
          <p:cNvSpPr txBox="1"/>
          <p:nvPr/>
        </p:nvSpPr>
        <p:spPr>
          <a:xfrm>
            <a:off x="1609343" y="5486400"/>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Ordnungssysteme</a:t>
            </a:r>
          </a:p>
        </p:txBody>
      </p:sp>
      <p:sp>
        <p:nvSpPr>
          <p:cNvPr id="35" name="TextBox 34"/>
          <p:cNvSpPr txBox="1"/>
          <p:nvPr/>
        </p:nvSpPr>
        <p:spPr>
          <a:xfrm>
            <a:off x="1609343" y="5769864"/>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Typen, Kategorien, Produkte, Länder, Standorte</a:t>
            </a:r>
          </a:p>
        </p:txBody>
      </p:sp>
      <p:sp>
        <p:nvSpPr>
          <p:cNvPr id="36" name="Rounded Rectangle 35"/>
          <p:cNvSpPr/>
          <p:nvPr/>
        </p:nvSpPr>
        <p:spPr>
          <a:xfrm>
            <a:off x="6347307" y="1353312"/>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347307" y="1353312"/>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566763" y="1463040"/>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7</a:t>
            </a:r>
          </a:p>
        </p:txBody>
      </p:sp>
      <p:sp>
        <p:nvSpPr>
          <p:cNvPr id="39" name="TextBox 38"/>
          <p:cNvSpPr txBox="1"/>
          <p:nvPr/>
        </p:nvSpPr>
        <p:spPr>
          <a:xfrm>
            <a:off x="7389723" y="1463040"/>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Import und Export</a:t>
            </a:r>
          </a:p>
        </p:txBody>
      </p:sp>
      <p:sp>
        <p:nvSpPr>
          <p:cNvPr id="40" name="TextBox 39"/>
          <p:cNvSpPr txBox="1"/>
          <p:nvPr/>
        </p:nvSpPr>
        <p:spPr>
          <a:xfrm>
            <a:off x="7389723" y="1746504"/>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Ausstellerlisten aus Excel übernehmen</a:t>
            </a:r>
          </a:p>
        </p:txBody>
      </p:sp>
      <p:sp>
        <p:nvSpPr>
          <p:cNvPr id="41" name="Rounded Rectangle 40"/>
          <p:cNvSpPr/>
          <p:nvPr/>
        </p:nvSpPr>
        <p:spPr>
          <a:xfrm>
            <a:off x="6347307" y="2157984"/>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347307" y="2157984"/>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566763" y="2267712"/>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8</a:t>
            </a:r>
          </a:p>
        </p:txBody>
      </p:sp>
      <p:sp>
        <p:nvSpPr>
          <p:cNvPr id="44" name="TextBox 43"/>
          <p:cNvSpPr txBox="1"/>
          <p:nvPr/>
        </p:nvSpPr>
        <p:spPr>
          <a:xfrm>
            <a:off x="7389723" y="2267712"/>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Massen-Editor</a:t>
            </a:r>
          </a:p>
        </p:txBody>
      </p:sp>
      <p:sp>
        <p:nvSpPr>
          <p:cNvPr id="45" name="TextBox 44"/>
          <p:cNvSpPr txBox="1"/>
          <p:nvPr/>
        </p:nvSpPr>
        <p:spPr>
          <a:xfrm>
            <a:off x="7389723" y="2551176"/>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Viele Aussteller auf einmal bearbeiten</a:t>
            </a:r>
          </a:p>
        </p:txBody>
      </p:sp>
      <p:sp>
        <p:nvSpPr>
          <p:cNvPr id="46" name="Rounded Rectangle 45"/>
          <p:cNvSpPr/>
          <p:nvPr/>
        </p:nvSpPr>
        <p:spPr>
          <a:xfrm>
            <a:off x="6347307" y="2962656"/>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347307" y="2962656"/>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566763" y="3072384"/>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9</a:t>
            </a:r>
          </a:p>
        </p:txBody>
      </p:sp>
      <p:sp>
        <p:nvSpPr>
          <p:cNvPr id="49" name="TextBox 48"/>
          <p:cNvSpPr txBox="1"/>
          <p:nvPr/>
        </p:nvSpPr>
        <p:spPr>
          <a:xfrm>
            <a:off x="7389723" y="3072384"/>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Hallenplan</a:t>
            </a:r>
          </a:p>
        </p:txBody>
      </p:sp>
      <p:sp>
        <p:nvSpPr>
          <p:cNvPr id="50" name="TextBox 49"/>
          <p:cNvSpPr txBox="1"/>
          <p:nvPr/>
        </p:nvSpPr>
        <p:spPr>
          <a:xfrm>
            <a:off x="7389723" y="3355848"/>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SVG, Suche, Etagen, Campus, QR-Codes, Vollbild</a:t>
            </a:r>
          </a:p>
        </p:txBody>
      </p:sp>
      <p:sp>
        <p:nvSpPr>
          <p:cNvPr id="51" name="Rounded Rectangle 50"/>
          <p:cNvSpPr/>
          <p:nvPr/>
        </p:nvSpPr>
        <p:spPr>
          <a:xfrm>
            <a:off x="6347307" y="3767328"/>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347307" y="3767328"/>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566763" y="3877056"/>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10</a:t>
            </a:r>
          </a:p>
        </p:txBody>
      </p:sp>
      <p:sp>
        <p:nvSpPr>
          <p:cNvPr id="54" name="TextBox 53"/>
          <p:cNvSpPr txBox="1"/>
          <p:nvPr/>
        </p:nvSpPr>
        <p:spPr>
          <a:xfrm>
            <a:off x="7389723" y="3877056"/>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Druckausgabe</a:t>
            </a:r>
          </a:p>
        </p:txBody>
      </p:sp>
      <p:sp>
        <p:nvSpPr>
          <p:cNvPr id="55" name="TextBox 54"/>
          <p:cNvSpPr txBox="1"/>
          <p:nvPr/>
        </p:nvSpPr>
        <p:spPr>
          <a:xfrm>
            <a:off x="7389723" y="4160520"/>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Standlisten und Standschilder für den Aufbautag</a:t>
            </a:r>
          </a:p>
        </p:txBody>
      </p:sp>
      <p:sp>
        <p:nvSpPr>
          <p:cNvPr id="56" name="Rounded Rectangle 55"/>
          <p:cNvSpPr/>
          <p:nvPr/>
        </p:nvSpPr>
        <p:spPr>
          <a:xfrm>
            <a:off x="6347307" y="4572000"/>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347307" y="4572000"/>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566763" y="4681728"/>
            <a:ext cx="731520" cy="457200"/>
          </a:xfrm>
          <a:prstGeom prst="rect">
            <a:avLst/>
          </a:prstGeom>
          <a:noFill/>
        </p:spPr>
        <p:txBody>
          <a:bodyPr wrap="square" lIns="0" rIns="0" tIns="0" bIns="0" anchor="t">
            <a:spAutoFit/>
          </a:bodyPr>
          <a:lstStyle/>
          <a:p>
            <a:pPr algn="l">
              <a:lnSpc>
                <a:spcPct val="100000"/>
              </a:lnSpc>
            </a:pPr>
            <a:r>
              <a:rPr sz="2400" b="1" i="0" lang="de-DE">
                <a:solidFill>
                  <a:srgbClr val="B8CEE1"/>
                </a:solidFill>
                <a:latin typeface="Segoe UI"/>
              </a:rPr>
              <a:t>A</a:t>
            </a:r>
          </a:p>
        </p:txBody>
      </p:sp>
      <p:sp>
        <p:nvSpPr>
          <p:cNvPr id="59" name="TextBox 58"/>
          <p:cNvSpPr txBox="1"/>
          <p:nvPr/>
        </p:nvSpPr>
        <p:spPr>
          <a:xfrm>
            <a:off x="7389723" y="4681728"/>
            <a:ext cx="4052163"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Anhang</a:t>
            </a:r>
          </a:p>
        </p:txBody>
      </p:sp>
      <p:sp>
        <p:nvSpPr>
          <p:cNvPr id="60" name="TextBox 59"/>
          <p:cNvSpPr txBox="1"/>
          <p:nvPr/>
        </p:nvSpPr>
        <p:spPr>
          <a:xfrm>
            <a:off x="7389723" y="4965192"/>
            <a:ext cx="4052163" cy="219456"/>
          </a:xfrm>
          <a:prstGeom prst="rect">
            <a:avLst/>
          </a:prstGeom>
          <a:noFill/>
        </p:spPr>
        <p:txBody>
          <a:bodyPr wrap="square" lIns="0" rIns="0" tIns="0" bIns="0" anchor="t">
            <a:spAutoFit/>
          </a:bodyPr>
          <a:lstStyle/>
          <a:p>
            <a:pPr algn="l">
              <a:lnSpc>
                <a:spcPct val="100000"/>
              </a:lnSpc>
            </a:pPr>
            <a:r>
              <a:rPr sz="950" b="0" i="0" lang="de-DE">
                <a:solidFill>
                  <a:srgbClr val="6B7A88"/>
                </a:solidFill>
                <a:latin typeface="Segoe UI"/>
              </a:rPr>
              <a:t>Rechte, Bausteine, häufige Fragen, Zeitplan</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 / 153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KLEINES WÖRTERBUCH</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Zwölf Begriffe, die immer wiederkehren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0686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Begriff</a:t>
            </a:r>
          </a:p>
        </p:txBody>
      </p:sp>
      <p:sp>
        <p:nvSpPr>
          <p:cNvPr id="8" name="TextBox 7"/>
          <p:cNvSpPr txBox="1"/>
          <p:nvPr/>
        </p:nvSpPr>
        <p:spPr>
          <a:xfrm>
            <a:off x="3366400" y="1435608"/>
            <a:ext cx="818521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damit gemeint ist</a:t>
            </a:r>
          </a:p>
        </p:txBody>
      </p:sp>
      <p:sp>
        <p:nvSpPr>
          <p:cNvPr id="9" name="TextBox 8"/>
          <p:cNvSpPr txBox="1"/>
          <p:nvPr/>
        </p:nvSpPr>
        <p:spPr>
          <a:xfrm>
            <a:off x="676656" y="1779016"/>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a:t>
            </a:r>
          </a:p>
        </p:txBody>
      </p:sp>
      <p:sp>
        <p:nvSpPr>
          <p:cNvPr id="10" name="TextBox 9"/>
          <p:cNvSpPr txBox="1"/>
          <p:nvPr/>
        </p:nvSpPr>
        <p:spPr>
          <a:xfrm>
            <a:off x="3366400" y="1779016"/>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Klammer um alles: „Comic Con 2026“. Sie trägt die Hallenpläne und bündelt alle Aussteller.</a:t>
            </a:r>
          </a:p>
        </p:txBody>
      </p:sp>
      <p:sp>
        <p:nvSpPr>
          <p:cNvPr id="11" name="Rectangle 10"/>
          <p:cNvSpPr/>
          <p:nvPr/>
        </p:nvSpPr>
        <p:spPr>
          <a:xfrm>
            <a:off x="566928" y="20436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043684"/>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158492"/>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Aussteller</a:t>
            </a:r>
          </a:p>
        </p:txBody>
      </p:sp>
      <p:sp>
        <p:nvSpPr>
          <p:cNvPr id="14" name="TextBox 13"/>
          <p:cNvSpPr txBox="1"/>
          <p:nvPr/>
        </p:nvSpPr>
        <p:spPr>
          <a:xfrm>
            <a:off x="3366400" y="2158492"/>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 einzelner Eintrag darin: eine Firma, ein Künstler, ein Verein. Im Backend heißt beides „Aussteller“.</a:t>
            </a:r>
          </a:p>
        </p:txBody>
      </p:sp>
      <p:sp>
        <p:nvSpPr>
          <p:cNvPr id="15" name="Rectangle 14"/>
          <p:cNvSpPr/>
          <p:nvPr/>
        </p:nvSpPr>
        <p:spPr>
          <a:xfrm>
            <a:off x="566928" y="24231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537968"/>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 (Feld)</a:t>
            </a:r>
          </a:p>
        </p:txBody>
      </p:sp>
      <p:sp>
        <p:nvSpPr>
          <p:cNvPr id="17" name="TextBox 16"/>
          <p:cNvSpPr txBox="1"/>
          <p:nvPr/>
        </p:nvSpPr>
        <p:spPr>
          <a:xfrm>
            <a:off x="3366400" y="2537968"/>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Das Auswahlfeld, mit dem ein Aussteller seiner Veranstaltung zugeordnet wird. Ohne diese Zuordnung taucht er nirgends auf.</a:t>
            </a:r>
          </a:p>
        </p:txBody>
      </p:sp>
      <p:sp>
        <p:nvSpPr>
          <p:cNvPr id="18" name="Rectangle 17"/>
          <p:cNvSpPr/>
          <p:nvPr/>
        </p:nvSpPr>
        <p:spPr>
          <a:xfrm>
            <a:off x="566928" y="280263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802636"/>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917444"/>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Typ</a:t>
            </a:r>
          </a:p>
        </p:txBody>
      </p:sp>
      <p:sp>
        <p:nvSpPr>
          <p:cNvPr id="21" name="TextBox 20"/>
          <p:cNvSpPr txBox="1"/>
          <p:nvPr/>
        </p:nvSpPr>
        <p:spPr>
          <a:xfrm>
            <a:off x="3366400" y="2917444"/>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Art des Ausstellers: Händler, Künstler, Verein, Sponsor. Trägt eine Farbe und ein Ersatzlogo.</a:t>
            </a:r>
          </a:p>
        </p:txBody>
      </p:sp>
      <p:sp>
        <p:nvSpPr>
          <p:cNvPr id="22" name="Rectangle 21"/>
          <p:cNvSpPr/>
          <p:nvPr/>
        </p:nvSpPr>
        <p:spPr>
          <a:xfrm>
            <a:off x="566928" y="31821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296920"/>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Kategorie</a:t>
            </a:r>
          </a:p>
        </p:txBody>
      </p:sp>
      <p:sp>
        <p:nvSpPr>
          <p:cNvPr id="24" name="TextBox 23"/>
          <p:cNvSpPr txBox="1"/>
          <p:nvPr/>
        </p:nvSpPr>
        <p:spPr>
          <a:xfrm>
            <a:off x="3366400" y="3296920"/>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Das Sortiment oder Thema: Manga, Mode, Gastronomie. Mehrere je Aussteller möglich.</a:t>
            </a:r>
          </a:p>
        </p:txBody>
      </p:sp>
      <p:sp>
        <p:nvSpPr>
          <p:cNvPr id="25" name="Rectangle 24"/>
          <p:cNvSpPr/>
          <p:nvPr/>
        </p:nvSpPr>
        <p:spPr>
          <a:xfrm>
            <a:off x="566928" y="356158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561588"/>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676396"/>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Standort</a:t>
            </a:r>
          </a:p>
        </p:txBody>
      </p:sp>
      <p:sp>
        <p:nvSpPr>
          <p:cNvPr id="28" name="TextBox 27"/>
          <p:cNvSpPr txBox="1"/>
          <p:nvPr/>
        </p:nvSpPr>
        <p:spPr>
          <a:xfrm>
            <a:off x="3366400" y="3676396"/>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Halle, Raum oder Freigelände. Das Bindeglied zwischen Aussteller und Hallenplan.</a:t>
            </a:r>
          </a:p>
        </p:txBody>
      </p:sp>
      <p:sp>
        <p:nvSpPr>
          <p:cNvPr id="29" name="Rectangle 28"/>
          <p:cNvSpPr/>
          <p:nvPr/>
        </p:nvSpPr>
        <p:spPr>
          <a:xfrm>
            <a:off x="566928" y="39410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055872"/>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Stand-ID</a:t>
            </a:r>
          </a:p>
        </p:txBody>
      </p:sp>
      <p:sp>
        <p:nvSpPr>
          <p:cNvPr id="31" name="TextBox 30"/>
          <p:cNvSpPr txBox="1"/>
          <p:nvPr/>
        </p:nvSpPr>
        <p:spPr>
          <a:xfrm>
            <a:off x="3366400" y="4055872"/>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Standnummer, z. B. </a:t>
            </a:r>
            <a:r>
              <a:rPr sz="1000" b="0" i="0" lang="de-DE">
                <a:solidFill>
                  <a:srgbClr val="1F2933"/>
                </a:solidFill>
                <a:latin typeface="Consolas"/>
              </a:rPr>
              <a:t>A12</a:t>
            </a:r>
            <a:r>
              <a:rPr sz="1000" b="0" i="0" lang="de-DE">
                <a:solidFill>
                  <a:srgbClr val="1F2933"/>
                </a:solidFill>
                <a:latin typeface="Segoe UI"/>
              </a:rPr>
              <a:t>. Sie verbindet den Aussteller mit der Fläche im Hallenplan.</a:t>
            </a:r>
          </a:p>
        </p:txBody>
      </p:sp>
      <p:sp>
        <p:nvSpPr>
          <p:cNvPr id="32" name="Rectangle 31"/>
          <p:cNvSpPr/>
          <p:nvPr/>
        </p:nvSpPr>
        <p:spPr>
          <a:xfrm>
            <a:off x="566928" y="432054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320540"/>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435348"/>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Hallenplan</a:t>
            </a:r>
          </a:p>
        </p:txBody>
      </p:sp>
      <p:sp>
        <p:nvSpPr>
          <p:cNvPr id="35" name="TextBox 34"/>
          <p:cNvSpPr txBox="1"/>
          <p:nvPr/>
        </p:nvSpPr>
        <p:spPr>
          <a:xfrm>
            <a:off x="3366400" y="4435348"/>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Eine SVG-Zeichnung Ihrer Halle, in der jede Standfläche anklickbar ist.</a:t>
            </a:r>
          </a:p>
        </p:txBody>
      </p:sp>
      <p:sp>
        <p:nvSpPr>
          <p:cNvPr id="36" name="Rectangle 35"/>
          <p:cNvSpPr/>
          <p:nvPr/>
        </p:nvSpPr>
        <p:spPr>
          <a:xfrm>
            <a:off x="566928" y="47000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814824"/>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Untergeordneter Standort</a:t>
            </a:r>
          </a:p>
        </p:txBody>
      </p:sp>
      <p:sp>
        <p:nvSpPr>
          <p:cNvPr id="38" name="TextBox 37"/>
          <p:cNvSpPr txBox="1"/>
          <p:nvPr/>
        </p:nvSpPr>
        <p:spPr>
          <a:xfrm>
            <a:off x="3366400" y="4814824"/>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 Raum, der auf einem bestimmten Plan liegt. Sagt dem Plugin, welcher Aussteller auf welchen Plan gehört.</a:t>
            </a:r>
          </a:p>
        </p:txBody>
      </p:sp>
      <p:sp>
        <p:nvSpPr>
          <p:cNvPr id="39" name="Rectangle 38"/>
          <p:cNvSpPr/>
          <p:nvPr/>
        </p:nvSpPr>
        <p:spPr>
          <a:xfrm>
            <a:off x="566928" y="50794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079492"/>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5194300"/>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Shortcode</a:t>
            </a:r>
          </a:p>
        </p:txBody>
      </p:sp>
      <p:sp>
        <p:nvSpPr>
          <p:cNvPr id="42" name="TextBox 41"/>
          <p:cNvSpPr txBox="1"/>
          <p:nvPr/>
        </p:nvSpPr>
        <p:spPr>
          <a:xfrm>
            <a:off x="3366400" y="5194300"/>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 kurzer Textbaustein in eckigen Klammern, den Sie in eine Seite einfügen. Er holt das Verzeichnis an genau diese Stelle.</a:t>
            </a:r>
          </a:p>
        </p:txBody>
      </p:sp>
      <p:sp>
        <p:nvSpPr>
          <p:cNvPr id="43" name="Rectangle 42"/>
          <p:cNvSpPr/>
          <p:nvPr/>
        </p:nvSpPr>
        <p:spPr>
          <a:xfrm>
            <a:off x="566928" y="54589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573776"/>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Massen-Editor</a:t>
            </a:r>
          </a:p>
        </p:txBody>
      </p:sp>
      <p:sp>
        <p:nvSpPr>
          <p:cNvPr id="45" name="TextBox 44"/>
          <p:cNvSpPr txBox="1"/>
          <p:nvPr/>
        </p:nvSpPr>
        <p:spPr>
          <a:xfrm>
            <a:off x="3366400" y="5573776"/>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Tabellenansicht, in der Sie viele Aussteller gleichzeitig ändern.</a:t>
            </a:r>
          </a:p>
        </p:txBody>
      </p:sp>
      <p:sp>
        <p:nvSpPr>
          <p:cNvPr id="46" name="Rectangle 45"/>
          <p:cNvSpPr/>
          <p:nvPr/>
        </p:nvSpPr>
        <p:spPr>
          <a:xfrm>
            <a:off x="566928" y="58384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838444"/>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5953252"/>
            <a:ext cx="250686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Nur Karte</a:t>
            </a:r>
          </a:p>
        </p:txBody>
      </p:sp>
      <p:sp>
        <p:nvSpPr>
          <p:cNvPr id="49" name="TextBox 48"/>
          <p:cNvSpPr txBox="1"/>
          <p:nvPr/>
        </p:nvSpPr>
        <p:spPr>
          <a:xfrm>
            <a:off x="3366400" y="5953252"/>
            <a:ext cx="818521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Eine Sichtbarkeit für Bühnen, Gastronomie und Infostände: erscheint im Plan, aber nicht im Verzeichnis.</a:t>
            </a:r>
          </a:p>
        </p:txBody>
      </p:sp>
      <p:sp>
        <p:nvSpPr>
          <p:cNvPr id="50" name="Rectangle 49"/>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Über diese Anleitung</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 / 153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Das Plugin im Überblick</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Was der Event Exhibitor Manager für Sie tut – und was Ihre Besucherinnen und Besucher davon sehen.</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Das Grundprinzip</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vier Ausgaben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Was Gäste tun können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Ihr Arbeitsplatz im Backend</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Grenzen</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1 · Das Plugin im Überblick</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6 / 153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Das Grundprinzip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68372"/>
            <a:ext cx="11057839" cy="218846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68372"/>
            <a:ext cx="54864" cy="21884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8899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Sie pflegen jeden Aussteller genau einmal.</a:t>
            </a:r>
          </a:p>
          <a:p>
            <a:pPr algn="l">
              <a:lnSpc>
                <a:spcPct val="115000"/>
              </a:lnSpc>
            </a:pPr>
            <a:r>
              <a:rPr sz="2400" b="1" i="0" lang="de-DE">
                <a:solidFill>
                  <a:srgbClr val="0B3A5D"/>
                </a:solidFill>
                <a:latin typeface="Segoe UI"/>
              </a:rPr>
              <a:t>Verzeichnis, Hallenplan und Druck bedienen sich daraus.</a:t>
            </a:r>
          </a:p>
        </p:txBody>
      </p:sp>
      <p:sp>
        <p:nvSpPr>
          <p:cNvPr id="9" name="TextBox 8"/>
          <p:cNvSpPr txBox="1"/>
          <p:nvPr/>
        </p:nvSpPr>
        <p:spPr>
          <a:xfrm>
            <a:off x="1207007" y="3900932"/>
            <a:ext cx="9777679" cy="573024"/>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Zieht ein Aussteller in eine andere Halle um, ändern Sie die Standnummer an einer Stelle. Die Ausstellerliste, der interaktive Hallenplan, die gedruckte Standliste und das Standschild sind damit gleichzeitig richtig.</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 / 153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Von der Eingabe zur Anzeige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Sie tragen ein</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Name, Veranstaltung, Standnummer, Halle, Typ und Kategorie – einmal je Aussteller.</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Das Plugin ordnet</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Es sortiert nach Namen, baut aus den vergebenen Werten die Filter und verbindet Standnummern mit dem Plan.</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Sie wählen die Ausgabe</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Mit einem kurzen Textbaustein bestimmen Sie, wo Verzeichnis und Hallenplan erscheinen.</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Alle sehen dasselbe</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Website, Handy und Ausdruck zeigen denselben Stand – ohne dass jemand etwas nachträgt.</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Der wichtigste Punkt für Ihre tägliche Arbeit: Sie arbeiten immer nur in Schritt 1. Alles Weitere geschieht von selbst.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 / 153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Vier Ausgaben aus einem Datenbestand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Ausstellerverzeichnis</a:t>
            </a:r>
          </a:p>
        </p:txBody>
      </p:sp>
      <p:sp>
        <p:nvSpPr>
          <p:cNvPr id="9" name="TextBox 8"/>
          <p:cNvSpPr txBox="1"/>
          <p:nvPr/>
        </p:nvSpPr>
        <p:spPr>
          <a:xfrm>
            <a:off x="768096" y="1882394"/>
            <a:ext cx="3100730"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Die Hauptansicht für Ihre Website. Wahlweise als Kacheln mit Logo oder als Tabelle mit Standnummern, dazu Suche, Filter und eine Merkliste.</a:t>
            </a:r>
          </a:p>
        </p:txBody>
      </p:sp>
      <p:sp>
        <p:nvSpPr>
          <p:cNvPr id="10" name="TextBox 9"/>
          <p:cNvSpPr txBox="1"/>
          <p:nvPr/>
        </p:nvSpPr>
        <p:spPr>
          <a:xfrm>
            <a:off x="768096" y="2971800"/>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2 und 3</a:t>
            </a:r>
          </a:p>
        </p:txBody>
      </p:sp>
      <p:sp>
        <p:nvSpPr>
          <p:cNvPr id="11" name="Rounded Rectangle 10"/>
          <p:cNvSpPr/>
          <p:nvPr/>
        </p:nvSpPr>
        <p:spPr>
          <a:xfrm>
            <a:off x="4344314"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Interaktiver Hallenplan</a:t>
            </a:r>
          </a:p>
        </p:txBody>
      </p:sp>
      <p:sp>
        <p:nvSpPr>
          <p:cNvPr id="14" name="TextBox 13"/>
          <p:cNvSpPr txBox="1"/>
          <p:nvPr/>
        </p:nvSpPr>
        <p:spPr>
          <a:xfrm>
            <a:off x="4545482" y="1882394"/>
            <a:ext cx="3100730"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Ihre Hallenzeichnung als bedienbares Bild: hineinzoomen, verschieben, auf einen Stand tippen und sofort sehen, wer dort steht.</a:t>
            </a:r>
          </a:p>
        </p:txBody>
      </p:sp>
      <p:sp>
        <p:nvSpPr>
          <p:cNvPr id="15" name="TextBox 14"/>
          <p:cNvSpPr txBox="1"/>
          <p:nvPr/>
        </p:nvSpPr>
        <p:spPr>
          <a:xfrm>
            <a:off x="4545482" y="2971800"/>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9</a:t>
            </a:r>
          </a:p>
        </p:txBody>
      </p:sp>
      <p:sp>
        <p:nvSpPr>
          <p:cNvPr id="16" name="Rounded Rectangle 15"/>
          <p:cNvSpPr/>
          <p:nvPr/>
        </p:nvSpPr>
        <p:spPr>
          <a:xfrm>
            <a:off x="8121700"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Detailansicht</a:t>
            </a:r>
          </a:p>
        </p:txBody>
      </p:sp>
      <p:sp>
        <p:nvSpPr>
          <p:cNvPr id="19" name="TextBox 18"/>
          <p:cNvSpPr txBox="1"/>
          <p:nvPr/>
        </p:nvSpPr>
        <p:spPr>
          <a:xfrm>
            <a:off x="8322868" y="1882394"/>
            <a:ext cx="3100730"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Die eigene Seite je Aussteller mit Beschreibung, Galerie, Kontaktdaten, Social-Media-Verweisen und – mit dem Event Calendar – seinen Programmpunkten.</a:t>
            </a:r>
          </a:p>
        </p:txBody>
      </p:sp>
      <p:sp>
        <p:nvSpPr>
          <p:cNvPr id="20" name="TextBox 19"/>
          <p:cNvSpPr txBox="1"/>
          <p:nvPr/>
        </p:nvSpPr>
        <p:spPr>
          <a:xfrm>
            <a:off x="8322868" y="2971800"/>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3 und 5</a:t>
            </a:r>
          </a:p>
        </p:txBody>
      </p:sp>
      <p:sp>
        <p:nvSpPr>
          <p:cNvPr id="21" name="Rounded Rectangle 20"/>
          <p:cNvSpPr/>
          <p:nvPr/>
        </p:nvSpPr>
        <p:spPr>
          <a:xfrm>
            <a:off x="566928"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68096" y="3794759"/>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Druckausgabe</a:t>
            </a:r>
          </a:p>
        </p:txBody>
      </p:sp>
      <p:sp>
        <p:nvSpPr>
          <p:cNvPr id="24" name="TextBox 23"/>
          <p:cNvSpPr txBox="1"/>
          <p:nvPr/>
        </p:nvSpPr>
        <p:spPr>
          <a:xfrm>
            <a:off x="768096" y="4086097"/>
            <a:ext cx="3100730"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Hallenplan mit Standliste und ein Standschild je Aussteller – fertig umbrochen, direkt aus dem Browser.</a:t>
            </a:r>
          </a:p>
        </p:txBody>
      </p:sp>
      <p:sp>
        <p:nvSpPr>
          <p:cNvPr id="25" name="TextBox 24"/>
          <p:cNvSpPr txBox="1"/>
          <p:nvPr/>
        </p:nvSpPr>
        <p:spPr>
          <a:xfrm>
            <a:off x="768096" y="5175504"/>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10</a:t>
            </a:r>
          </a:p>
        </p:txBody>
      </p:sp>
      <p:sp>
        <p:nvSpPr>
          <p:cNvPr id="26" name="Rounded Rectangle 25"/>
          <p:cNvSpPr/>
          <p:nvPr/>
        </p:nvSpPr>
        <p:spPr>
          <a:xfrm>
            <a:off x="4344314"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4344314"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545482" y="3794759"/>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Merkliste für Gäste</a:t>
            </a:r>
          </a:p>
        </p:txBody>
      </p:sp>
      <p:sp>
        <p:nvSpPr>
          <p:cNvPr id="29" name="TextBox 28"/>
          <p:cNvSpPr txBox="1"/>
          <p:nvPr/>
        </p:nvSpPr>
        <p:spPr>
          <a:xfrm>
            <a:off x="4545482" y="4086097"/>
            <a:ext cx="3100730"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Klick auf das Herz merkt einen Aussteller vor. Ohne Anmeldung, nur im Browser des Gastes gespeichert, teilbar per QR-Code.</a:t>
            </a:r>
          </a:p>
        </p:txBody>
      </p:sp>
      <p:sp>
        <p:nvSpPr>
          <p:cNvPr id="30" name="Rounded Rectangle 29"/>
          <p:cNvSpPr/>
          <p:nvPr/>
        </p:nvSpPr>
        <p:spPr>
          <a:xfrm>
            <a:off x="8121700"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8121700"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8322868" y="3794759"/>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Auswertung für Sie</a:t>
            </a:r>
          </a:p>
        </p:txBody>
      </p:sp>
      <p:sp>
        <p:nvSpPr>
          <p:cNvPr id="33" name="TextBox 32"/>
          <p:cNvSpPr txBox="1"/>
          <p:nvPr/>
        </p:nvSpPr>
        <p:spPr>
          <a:xfrm>
            <a:off x="8322868" y="4086097"/>
            <a:ext cx="3100730"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Das Dashboard zeigt, wie vollständig Ihre Daten sind und welche Aussteller am häufigsten vorgemerkt wurden.</a:t>
            </a:r>
          </a:p>
        </p:txBody>
      </p:sp>
      <p:sp>
        <p:nvSpPr>
          <p:cNvPr id="34" name="TextBox 33"/>
          <p:cNvSpPr txBox="1"/>
          <p:nvPr/>
        </p:nvSpPr>
        <p:spPr>
          <a:xfrm>
            <a:off x="8322868" y="5175504"/>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4</a:t>
            </a:r>
          </a:p>
        </p:txBody>
      </p:sp>
      <p:sp>
        <p:nvSpPr>
          <p:cNvPr id="35" name="Rectangle 3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8" name="TextBox 3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Verzeichnis und Hallenplan dürfen gemeinsam auf einer Seite stehen – und auch mehrfach, etwa je Halle ein eigener Plan. Für Messe-Apps und Partner-Websites gibt es zusätzlich eine öffentliche Schnittstelle – Kapitel 3.6.</a:t>
            </a:r>
          </a:p>
        </p:txBody>
      </p:sp>
      <p:sp>
        <p:nvSpPr>
          <p:cNvPr id="39" name="Rectangle 3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41" name="TextBox 4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 / 153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 · VERZEICHNIS</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So sieht das Verzeichnis für Ihre Gäste aus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https://meine-messe.de/aussteller</a:t>
            </a:r>
          </a:p>
        </p:txBody>
      </p:sp>
      <p:sp>
        <p:nvSpPr>
          <p:cNvPr id="13" name="TextBox 12"/>
          <p:cNvSpPr txBox="1"/>
          <p:nvPr/>
        </p:nvSpPr>
        <p:spPr>
          <a:xfrm>
            <a:off x="768096" y="1810512"/>
            <a:ext cx="3657600" cy="219456"/>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Aussteller</a:t>
            </a:r>
          </a:p>
        </p:txBody>
      </p:sp>
      <p:sp>
        <p:nvSpPr>
          <p:cNvPr id="14" name="Rounded Rectangle 13"/>
          <p:cNvSpPr/>
          <p:nvPr/>
        </p:nvSpPr>
        <p:spPr>
          <a:xfrm>
            <a:off x="768096" y="2139696"/>
            <a:ext cx="1691640" cy="237744"/>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96112" y="2189988"/>
            <a:ext cx="137160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Suchen...</a:t>
            </a:r>
          </a:p>
        </p:txBody>
      </p:sp>
      <p:sp>
        <p:nvSpPr>
          <p:cNvPr id="16" name="Rounded Rectangle 15"/>
          <p:cNvSpPr/>
          <p:nvPr/>
        </p:nvSpPr>
        <p:spPr>
          <a:xfrm>
            <a:off x="2596896" y="2139696"/>
            <a:ext cx="91440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596896" y="2189988"/>
            <a:ext cx="914400"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Alle Typen  v</a:t>
            </a:r>
          </a:p>
        </p:txBody>
      </p:sp>
      <p:sp>
        <p:nvSpPr>
          <p:cNvPr id="18" name="Rounded Rectangle 17"/>
          <p:cNvSpPr/>
          <p:nvPr/>
        </p:nvSpPr>
        <p:spPr>
          <a:xfrm>
            <a:off x="3593591" y="2139696"/>
            <a:ext cx="113385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3593591" y="2189988"/>
            <a:ext cx="1133856"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Alle Kategorien  v</a:t>
            </a:r>
          </a:p>
        </p:txBody>
      </p:sp>
      <p:sp>
        <p:nvSpPr>
          <p:cNvPr id="20" name="Rounded Rectangle 19"/>
          <p:cNvSpPr/>
          <p:nvPr/>
        </p:nvSpPr>
        <p:spPr>
          <a:xfrm>
            <a:off x="4809744" y="2139696"/>
            <a:ext cx="109728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809744" y="2189988"/>
            <a:ext cx="1097280"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Alle Standorte  v</a:t>
            </a:r>
          </a:p>
        </p:txBody>
      </p:sp>
      <p:sp>
        <p:nvSpPr>
          <p:cNvPr id="22" name="Rounded Rectangle 21"/>
          <p:cNvSpPr/>
          <p:nvPr/>
        </p:nvSpPr>
        <p:spPr>
          <a:xfrm>
            <a:off x="7040880"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040880" y="2180844"/>
            <a:ext cx="420624" cy="164592"/>
          </a:xfrm>
          <a:prstGeom prst="rect">
            <a:avLst/>
          </a:prstGeom>
          <a:noFill/>
        </p:spPr>
        <p:txBody>
          <a:bodyPr wrap="square" lIns="0" rIns="0" tIns="0" bIns="0" anchor="t">
            <a:spAutoFit/>
          </a:bodyPr>
          <a:lstStyle/>
          <a:p>
            <a:pPr algn="ctr">
              <a:lnSpc>
                <a:spcPct val="100000"/>
              </a:lnSpc>
            </a:pPr>
            <a:r>
              <a:rPr sz="1000" b="0" i="0" lang="de-DE">
                <a:solidFill>
                  <a:srgbClr val="C25708"/>
                </a:solidFill>
                <a:latin typeface="Segoe UI"/>
              </a:rPr>
              <a:t>♥</a:t>
            </a:r>
          </a:p>
        </p:txBody>
      </p:sp>
      <p:sp>
        <p:nvSpPr>
          <p:cNvPr id="24" name="Rounded Rectangle 23"/>
          <p:cNvSpPr/>
          <p:nvPr/>
        </p:nvSpPr>
        <p:spPr>
          <a:xfrm>
            <a:off x="7516368"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516368" y="2189988"/>
            <a:ext cx="420624" cy="146304"/>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Teilen</a:t>
            </a:r>
          </a:p>
        </p:txBody>
      </p:sp>
      <p:sp>
        <p:nvSpPr>
          <p:cNvPr id="26" name="Rounded Rectangle 25"/>
          <p:cNvSpPr/>
          <p:nvPr/>
        </p:nvSpPr>
        <p:spPr>
          <a:xfrm>
            <a:off x="768096"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68096" y="2542032"/>
            <a:ext cx="45720" cy="192024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813816"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59536" y="2814523"/>
            <a:ext cx="150418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30" name="Rounded Rectangle 29"/>
          <p:cNvSpPr/>
          <p:nvPr/>
        </p:nvSpPr>
        <p:spPr>
          <a:xfrm>
            <a:off x="896112" y="3324758"/>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96112" y="3350361"/>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Händler</a:t>
            </a:r>
          </a:p>
        </p:txBody>
      </p:sp>
      <p:sp>
        <p:nvSpPr>
          <p:cNvPr id="32" name="TextBox 31"/>
          <p:cNvSpPr txBox="1"/>
          <p:nvPr/>
        </p:nvSpPr>
        <p:spPr>
          <a:xfrm>
            <a:off x="896112" y="3580790"/>
            <a:ext cx="144932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Papierwerk Berlin</a:t>
            </a:r>
          </a:p>
        </p:txBody>
      </p:sp>
      <p:sp>
        <p:nvSpPr>
          <p:cNvPr id="33" name="TextBox 32"/>
          <p:cNvSpPr txBox="1"/>
          <p:nvPr/>
        </p:nvSpPr>
        <p:spPr>
          <a:xfrm>
            <a:off x="896112" y="3891686"/>
            <a:ext cx="144932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A12  ·  Halle 01</a:t>
            </a:r>
          </a:p>
        </p:txBody>
      </p:sp>
      <p:sp>
        <p:nvSpPr>
          <p:cNvPr id="34" name="TextBox 33"/>
          <p:cNvSpPr txBox="1"/>
          <p:nvPr/>
        </p:nvSpPr>
        <p:spPr>
          <a:xfrm>
            <a:off x="2180844" y="3306470"/>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35" name="TextBox 34"/>
          <p:cNvSpPr txBox="1"/>
          <p:nvPr/>
        </p:nvSpPr>
        <p:spPr>
          <a:xfrm>
            <a:off x="1961388" y="3306470"/>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36" name="Rounded Rectangle 35"/>
          <p:cNvSpPr/>
          <p:nvPr/>
        </p:nvSpPr>
        <p:spPr>
          <a:xfrm>
            <a:off x="896112"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4174236"/>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38" name="Rounded Rectangle 37"/>
          <p:cNvSpPr/>
          <p:nvPr/>
        </p:nvSpPr>
        <p:spPr>
          <a:xfrm>
            <a:off x="2601468"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601468" y="2542032"/>
            <a:ext cx="45720" cy="1920240"/>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2647188"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692908" y="2814523"/>
            <a:ext cx="150418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42" name="Rounded Rectangle 41"/>
          <p:cNvSpPr/>
          <p:nvPr/>
        </p:nvSpPr>
        <p:spPr>
          <a:xfrm>
            <a:off x="2729484" y="3324758"/>
            <a:ext cx="607161" cy="182880"/>
          </a:xfrm>
          <a:prstGeom prst="roundRect">
            <a:avLst>
              <a:gd name="adj" fmla="val 50000"/>
            </a:avLst>
          </a:prstGeom>
          <a:solidFill>
            <a:srgbClr val="EEF4FA"/>
          </a:solidFill>
          <a:ln w="889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729484" y="3350361"/>
            <a:ext cx="607161" cy="137160"/>
          </a:xfrm>
          <a:prstGeom prst="rect">
            <a:avLst/>
          </a:prstGeom>
          <a:noFill/>
        </p:spPr>
        <p:txBody>
          <a:bodyPr wrap="square" lIns="0" rIns="0" tIns="0" bIns="0" anchor="t">
            <a:spAutoFit/>
          </a:bodyPr>
          <a:lstStyle/>
          <a:p>
            <a:pPr algn="ctr">
              <a:lnSpc>
                <a:spcPct val="100000"/>
              </a:lnSpc>
            </a:pPr>
            <a:r>
              <a:rPr sz="700" b="1" i="0" lang="de-DE">
                <a:solidFill>
                  <a:srgbClr val="9B358C"/>
                </a:solidFill>
                <a:latin typeface="Segoe UI"/>
              </a:rPr>
              <a:t>Künstler</a:t>
            </a:r>
          </a:p>
        </p:txBody>
      </p:sp>
      <p:sp>
        <p:nvSpPr>
          <p:cNvPr id="44" name="TextBox 43"/>
          <p:cNvSpPr txBox="1"/>
          <p:nvPr/>
        </p:nvSpPr>
        <p:spPr>
          <a:xfrm>
            <a:off x="2729484" y="3580790"/>
            <a:ext cx="144932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Studio Nordlicht</a:t>
            </a:r>
          </a:p>
        </p:txBody>
      </p:sp>
      <p:sp>
        <p:nvSpPr>
          <p:cNvPr id="45" name="TextBox 44"/>
          <p:cNvSpPr txBox="1"/>
          <p:nvPr/>
        </p:nvSpPr>
        <p:spPr>
          <a:xfrm>
            <a:off x="2729484" y="3891686"/>
            <a:ext cx="144932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B04  ·  Artist Alley</a:t>
            </a:r>
          </a:p>
        </p:txBody>
      </p:sp>
      <p:sp>
        <p:nvSpPr>
          <p:cNvPr id="46" name="TextBox 45"/>
          <p:cNvSpPr txBox="1"/>
          <p:nvPr/>
        </p:nvSpPr>
        <p:spPr>
          <a:xfrm>
            <a:off x="4014216" y="3306470"/>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47" name="TextBox 46"/>
          <p:cNvSpPr txBox="1"/>
          <p:nvPr/>
        </p:nvSpPr>
        <p:spPr>
          <a:xfrm>
            <a:off x="3794760" y="3306470"/>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48" name="Rounded Rectangle 47"/>
          <p:cNvSpPr/>
          <p:nvPr/>
        </p:nvSpPr>
        <p:spPr>
          <a:xfrm>
            <a:off x="2729484"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729484" y="4174236"/>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50" name="Rounded Rectangle 49"/>
          <p:cNvSpPr/>
          <p:nvPr/>
        </p:nvSpPr>
        <p:spPr>
          <a:xfrm>
            <a:off x="4434840"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434840" y="2542032"/>
            <a:ext cx="45720" cy="192024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4480560"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526280" y="2814523"/>
            <a:ext cx="150418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54" name="Rounded Rectangle 53"/>
          <p:cNvSpPr/>
          <p:nvPr/>
        </p:nvSpPr>
        <p:spPr>
          <a:xfrm>
            <a:off x="4562856" y="3324758"/>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4562856" y="3350361"/>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Händler</a:t>
            </a:r>
          </a:p>
        </p:txBody>
      </p:sp>
      <p:sp>
        <p:nvSpPr>
          <p:cNvPr id="56" name="TextBox 55"/>
          <p:cNvSpPr txBox="1"/>
          <p:nvPr/>
        </p:nvSpPr>
        <p:spPr>
          <a:xfrm>
            <a:off x="4562856" y="3580790"/>
            <a:ext cx="144932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Manga Corner</a:t>
            </a:r>
          </a:p>
        </p:txBody>
      </p:sp>
      <p:sp>
        <p:nvSpPr>
          <p:cNvPr id="57" name="TextBox 56"/>
          <p:cNvSpPr txBox="1"/>
          <p:nvPr/>
        </p:nvSpPr>
        <p:spPr>
          <a:xfrm>
            <a:off x="4562856" y="3891686"/>
            <a:ext cx="144932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A21  ·  Halle 01</a:t>
            </a:r>
          </a:p>
        </p:txBody>
      </p:sp>
      <p:sp>
        <p:nvSpPr>
          <p:cNvPr id="58" name="TextBox 57"/>
          <p:cNvSpPr txBox="1"/>
          <p:nvPr/>
        </p:nvSpPr>
        <p:spPr>
          <a:xfrm>
            <a:off x="5847588" y="3306470"/>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59" name="TextBox 58"/>
          <p:cNvSpPr txBox="1"/>
          <p:nvPr/>
        </p:nvSpPr>
        <p:spPr>
          <a:xfrm>
            <a:off x="5628132" y="3306470"/>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60" name="Rounded Rectangle 59"/>
          <p:cNvSpPr/>
          <p:nvPr/>
        </p:nvSpPr>
        <p:spPr>
          <a:xfrm>
            <a:off x="4562856"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4562856" y="4174236"/>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62" name="Rounded Rectangle 61"/>
          <p:cNvSpPr/>
          <p:nvPr/>
        </p:nvSpPr>
        <p:spPr>
          <a:xfrm>
            <a:off x="6268212"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268212" y="2542032"/>
            <a:ext cx="45720" cy="192024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313932"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6359652" y="2814523"/>
            <a:ext cx="150418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66" name="Rounded Rectangle 65"/>
          <p:cNvSpPr/>
          <p:nvPr/>
        </p:nvSpPr>
        <p:spPr>
          <a:xfrm>
            <a:off x="6396228" y="3324758"/>
            <a:ext cx="554126"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6396228" y="3350361"/>
            <a:ext cx="554126" cy="137160"/>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Sponsor</a:t>
            </a:r>
          </a:p>
        </p:txBody>
      </p:sp>
      <p:sp>
        <p:nvSpPr>
          <p:cNvPr id="68" name="TextBox 67"/>
          <p:cNvSpPr txBox="1"/>
          <p:nvPr/>
        </p:nvSpPr>
        <p:spPr>
          <a:xfrm>
            <a:off x="6396228" y="3580790"/>
            <a:ext cx="144932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Kaffeerösterei Ost</a:t>
            </a:r>
          </a:p>
        </p:txBody>
      </p:sp>
      <p:sp>
        <p:nvSpPr>
          <p:cNvPr id="69" name="TextBox 68"/>
          <p:cNvSpPr txBox="1"/>
          <p:nvPr/>
        </p:nvSpPr>
        <p:spPr>
          <a:xfrm>
            <a:off x="6396228" y="3891686"/>
            <a:ext cx="144932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C07  ·  Foyer</a:t>
            </a:r>
          </a:p>
        </p:txBody>
      </p:sp>
      <p:sp>
        <p:nvSpPr>
          <p:cNvPr id="70" name="TextBox 69"/>
          <p:cNvSpPr txBox="1"/>
          <p:nvPr/>
        </p:nvSpPr>
        <p:spPr>
          <a:xfrm>
            <a:off x="7680960" y="3306470"/>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71" name="TextBox 70"/>
          <p:cNvSpPr txBox="1"/>
          <p:nvPr/>
        </p:nvSpPr>
        <p:spPr>
          <a:xfrm>
            <a:off x="7461504" y="3306470"/>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72" name="Rounded Rectangle 71"/>
          <p:cNvSpPr/>
          <p:nvPr/>
        </p:nvSpPr>
        <p:spPr>
          <a:xfrm>
            <a:off x="6396228"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396228" y="4174236"/>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74" name="Oval 73"/>
          <p:cNvSpPr/>
          <p:nvPr/>
        </p:nvSpPr>
        <p:spPr>
          <a:xfrm>
            <a:off x="2322576" y="21214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322576" y="21808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6" name="Oval 75"/>
          <p:cNvSpPr/>
          <p:nvPr/>
        </p:nvSpPr>
        <p:spPr>
          <a:xfrm>
            <a:off x="6903720" y="21214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6903720" y="21808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8" name="Oval 77"/>
          <p:cNvSpPr/>
          <p:nvPr/>
        </p:nvSpPr>
        <p:spPr>
          <a:xfrm>
            <a:off x="1623060" y="325160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1623060" y="331104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0" name="TextBox 79"/>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Ihre Gäste hier tun</a:t>
            </a:r>
          </a:p>
        </p:txBody>
      </p:sp>
      <p:sp>
        <p:nvSpPr>
          <p:cNvPr id="81" name="TextBox 80"/>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Suche und Filter</a:t>
            </a:r>
          </a:p>
        </p:txBody>
      </p:sp>
      <p:sp>
        <p:nvSpPr>
          <p:cNvPr id="82" name="TextBox 81"/>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Gäste suchen nach dem Namen und grenzen nach Typ, Kategorie und Halle ein. Es erscheinen nur Werte, die wirklich vergeben sind.</a:t>
            </a:r>
          </a:p>
        </p:txBody>
      </p:sp>
      <p:sp>
        <p:nvSpPr>
          <p:cNvPr id="83" name="TextBox 82"/>
          <p:cNvSpPr txBox="1"/>
          <p:nvPr/>
        </p:nvSpPr>
        <p:spPr>
          <a:xfrm>
            <a:off x="8567928" y="2641346"/>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Merkliste</a:t>
            </a:r>
          </a:p>
        </p:txBody>
      </p:sp>
      <p:sp>
        <p:nvSpPr>
          <p:cNvPr id="84" name="TextBox 83"/>
          <p:cNvSpPr txBox="1"/>
          <p:nvPr/>
        </p:nvSpPr>
        <p:spPr>
          <a:xfrm>
            <a:off x="8567928" y="2861056"/>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 Herz zeigt nur die vorgemerkten Aussteller. Mit der Schaltfläche daneben gibt der Gast seine Liste weiter.</a:t>
            </a:r>
          </a:p>
        </p:txBody>
      </p:sp>
      <p:sp>
        <p:nvSpPr>
          <p:cNvPr id="85" name="TextBox 84"/>
          <p:cNvSpPr txBox="1"/>
          <p:nvPr/>
        </p:nvSpPr>
        <p:spPr>
          <a:xfrm>
            <a:off x="8567928" y="3545332"/>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Karten-Symbol</a:t>
            </a:r>
          </a:p>
        </p:txBody>
      </p:sp>
      <p:sp>
        <p:nvSpPr>
          <p:cNvPr id="86" name="TextBox 85"/>
          <p:cNvSpPr txBox="1"/>
          <p:nvPr/>
        </p:nvSpPr>
        <p:spPr>
          <a:xfrm>
            <a:off x="8567928" y="3765042"/>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Führt direkt zum Stand im Hallenplan. Es erscheint nur, wenn der Standort des Ausstellers auf einem Plan liegt.</a:t>
            </a:r>
          </a:p>
        </p:txBody>
      </p:sp>
      <p:sp>
        <p:nvSpPr>
          <p:cNvPr id="87" name="TextBox 86"/>
          <p:cNvSpPr txBox="1"/>
          <p:nvPr/>
        </p:nvSpPr>
        <p:spPr>
          <a:xfrm>
            <a:off x="8567928" y="4449318"/>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Hervorgehobene Aussteller</a:t>
            </a:r>
          </a:p>
        </p:txBody>
      </p:sp>
      <p:sp>
        <p:nvSpPr>
          <p:cNvPr id="88" name="TextBox 87"/>
          <p:cNvSpPr txBox="1"/>
          <p:nvPr/>
        </p:nvSpPr>
        <p:spPr>
          <a:xfrm>
            <a:off x="8567928" y="4669028"/>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Über der Liste kann eine Reihe drehbarer Kacheln stehen – für Sponsoren und Premiumstände. Sie tritt zurück, sobald der Gast sucht. Siehe Kapitel 5.</a:t>
            </a:r>
          </a:p>
        </p:txBody>
      </p:sp>
      <p:sp>
        <p:nvSpPr>
          <p:cNvPr id="89" name="Rectangle 8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91" name="TextBox 9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 / 153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 · HALLENPLAN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Hallenplan führt zum Stand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https://meine-messe.de/hallenplan</a:t>
            </a:r>
          </a:p>
        </p:txBody>
      </p:sp>
      <p:sp>
        <p:nvSpPr>
          <p:cNvPr id="13" name="Rounded Rectangle 12"/>
          <p:cNvSpPr/>
          <p:nvPr/>
        </p:nvSpPr>
        <p:spPr>
          <a:xfrm>
            <a:off x="731520" y="1792224"/>
            <a:ext cx="859536"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1520" y="1842516"/>
            <a:ext cx="859536"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Halle 01</a:t>
            </a:r>
          </a:p>
        </p:txBody>
      </p:sp>
      <p:sp>
        <p:nvSpPr>
          <p:cNvPr id="15" name="Rounded Rectangle 14"/>
          <p:cNvSpPr/>
          <p:nvPr/>
        </p:nvSpPr>
        <p:spPr>
          <a:xfrm>
            <a:off x="1655064"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655064" y="1842516"/>
            <a:ext cx="859536"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Halle 02</a:t>
            </a:r>
          </a:p>
        </p:txBody>
      </p:sp>
      <p:sp>
        <p:nvSpPr>
          <p:cNvPr id="17" name="Rounded Rectangle 16"/>
          <p:cNvSpPr/>
          <p:nvPr/>
        </p:nvSpPr>
        <p:spPr>
          <a:xfrm>
            <a:off x="2578608"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578608" y="1842516"/>
            <a:ext cx="859536"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Artist Alley</a:t>
            </a:r>
          </a:p>
        </p:txBody>
      </p:sp>
      <p:sp>
        <p:nvSpPr>
          <p:cNvPr id="19" name="Rectangle 18"/>
          <p:cNvSpPr/>
          <p:nvPr/>
        </p:nvSpPr>
        <p:spPr>
          <a:xfrm>
            <a:off x="731520" y="2121408"/>
            <a:ext cx="5385816" cy="2395728"/>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896112"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96112" y="2368296"/>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A11</a:t>
            </a:r>
          </a:p>
        </p:txBody>
      </p:sp>
      <p:sp>
        <p:nvSpPr>
          <p:cNvPr id="22" name="Rectangle 21"/>
          <p:cNvSpPr/>
          <p:nvPr/>
        </p:nvSpPr>
        <p:spPr>
          <a:xfrm>
            <a:off x="1426464"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426464" y="2368296"/>
            <a:ext cx="47548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A12</a:t>
            </a:r>
          </a:p>
        </p:txBody>
      </p:sp>
      <p:sp>
        <p:nvSpPr>
          <p:cNvPr id="24" name="Rectangle 23"/>
          <p:cNvSpPr/>
          <p:nvPr/>
        </p:nvSpPr>
        <p:spPr>
          <a:xfrm>
            <a:off x="1956816"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1956816" y="2368296"/>
            <a:ext cx="47548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A13</a:t>
            </a:r>
          </a:p>
        </p:txBody>
      </p:sp>
      <p:sp>
        <p:nvSpPr>
          <p:cNvPr id="26" name="Rectangle 25"/>
          <p:cNvSpPr/>
          <p:nvPr/>
        </p:nvSpPr>
        <p:spPr>
          <a:xfrm>
            <a:off x="2487168"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487168" y="2368296"/>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A14</a:t>
            </a:r>
          </a:p>
        </p:txBody>
      </p:sp>
      <p:sp>
        <p:nvSpPr>
          <p:cNvPr id="28" name="Rectangle 27"/>
          <p:cNvSpPr/>
          <p:nvPr/>
        </p:nvSpPr>
        <p:spPr>
          <a:xfrm>
            <a:off x="896112"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96112"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A21</a:t>
            </a:r>
          </a:p>
        </p:txBody>
      </p:sp>
      <p:sp>
        <p:nvSpPr>
          <p:cNvPr id="30" name="Rectangle 29"/>
          <p:cNvSpPr/>
          <p:nvPr/>
        </p:nvSpPr>
        <p:spPr>
          <a:xfrm>
            <a:off x="1426464"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426464"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A22</a:t>
            </a:r>
          </a:p>
        </p:txBody>
      </p:sp>
      <p:sp>
        <p:nvSpPr>
          <p:cNvPr id="32" name="Rectangle 31"/>
          <p:cNvSpPr/>
          <p:nvPr/>
        </p:nvSpPr>
        <p:spPr>
          <a:xfrm>
            <a:off x="1956816"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1956816"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A23</a:t>
            </a:r>
          </a:p>
        </p:txBody>
      </p:sp>
      <p:sp>
        <p:nvSpPr>
          <p:cNvPr id="34" name="Rectangle 33"/>
          <p:cNvSpPr/>
          <p:nvPr/>
        </p:nvSpPr>
        <p:spPr>
          <a:xfrm>
            <a:off x="2487168"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487168"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A24</a:t>
            </a:r>
          </a:p>
        </p:txBody>
      </p:sp>
      <p:sp>
        <p:nvSpPr>
          <p:cNvPr id="36" name="Rectangle 35"/>
          <p:cNvSpPr/>
          <p:nvPr/>
        </p:nvSpPr>
        <p:spPr>
          <a:xfrm>
            <a:off x="896112"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3364992"/>
            <a:ext cx="73152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B01</a:t>
            </a:r>
          </a:p>
        </p:txBody>
      </p:sp>
      <p:sp>
        <p:nvSpPr>
          <p:cNvPr id="38" name="Rectangle 37"/>
          <p:cNvSpPr/>
          <p:nvPr/>
        </p:nvSpPr>
        <p:spPr>
          <a:xfrm>
            <a:off x="1700784"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1700784" y="3364992"/>
            <a:ext cx="73152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B02</a:t>
            </a:r>
          </a:p>
        </p:txBody>
      </p:sp>
      <p:sp>
        <p:nvSpPr>
          <p:cNvPr id="40" name="Rectangle 39"/>
          <p:cNvSpPr/>
          <p:nvPr/>
        </p:nvSpPr>
        <p:spPr>
          <a:xfrm>
            <a:off x="2505456" y="3255264"/>
            <a:ext cx="45720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505456" y="3364992"/>
            <a:ext cx="45720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B04</a:t>
            </a:r>
          </a:p>
        </p:txBody>
      </p:sp>
      <p:sp>
        <p:nvSpPr>
          <p:cNvPr id="42" name="TextBox 41"/>
          <p:cNvSpPr txBox="1"/>
          <p:nvPr/>
        </p:nvSpPr>
        <p:spPr>
          <a:xfrm>
            <a:off x="896112" y="4242816"/>
            <a:ext cx="2011680" cy="146304"/>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Gang</a:t>
            </a:r>
          </a:p>
        </p:txBody>
      </p:sp>
      <p:sp>
        <p:nvSpPr>
          <p:cNvPr id="43" name="Rounded Rectangle 42"/>
          <p:cNvSpPr/>
          <p:nvPr/>
        </p:nvSpPr>
        <p:spPr>
          <a:xfrm>
            <a:off x="5788152" y="221284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788152" y="225399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45" name="Rounded Rectangle 44"/>
          <p:cNvSpPr/>
          <p:nvPr/>
        </p:nvSpPr>
        <p:spPr>
          <a:xfrm>
            <a:off x="5788152" y="248716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788152" y="252831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47" name="Rounded Rectangle 46"/>
          <p:cNvSpPr/>
          <p:nvPr/>
        </p:nvSpPr>
        <p:spPr>
          <a:xfrm>
            <a:off x="5788152" y="276148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788152" y="280263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49" name="Rectangle 48"/>
          <p:cNvSpPr/>
          <p:nvPr/>
        </p:nvSpPr>
        <p:spPr>
          <a:xfrm>
            <a:off x="6208776" y="2121408"/>
            <a:ext cx="1783080" cy="2395728"/>
          </a:xfrm>
          <a:prstGeom prst="rect">
            <a:avLst/>
          </a:prstGeom>
          <a:solidFill>
            <a:srgbClr val="FFFFFF"/>
          </a:solidFill>
          <a:ln w="1397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6208776" y="2121408"/>
            <a:ext cx="178308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6318504" y="2267712"/>
            <a:ext cx="384048" cy="384048"/>
          </a:xfrm>
          <a:prstGeom prst="rect">
            <a:avLst/>
          </a:prstGeom>
          <a:solidFill>
            <a:srgbClr val="E4ECF3"/>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318504" y="2400300"/>
            <a:ext cx="384048" cy="128016"/>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Logo</a:t>
            </a:r>
          </a:p>
        </p:txBody>
      </p:sp>
      <p:sp>
        <p:nvSpPr>
          <p:cNvPr id="53" name="TextBox 52"/>
          <p:cNvSpPr txBox="1"/>
          <p:nvPr/>
        </p:nvSpPr>
        <p:spPr>
          <a:xfrm>
            <a:off x="6775704" y="2286000"/>
            <a:ext cx="1115568" cy="310896"/>
          </a:xfrm>
          <a:prstGeom prst="rect">
            <a:avLst/>
          </a:prstGeom>
          <a:noFill/>
        </p:spPr>
        <p:txBody>
          <a:bodyPr wrap="square" lIns="0" rIns="0" tIns="0" bIns="0" anchor="t">
            <a:spAutoFit/>
          </a:bodyPr>
          <a:lstStyle/>
          <a:p>
            <a:pPr algn="l">
              <a:lnSpc>
                <a:spcPct val="105000"/>
              </a:lnSpc>
            </a:pPr>
            <a:r>
              <a:rPr sz="850" b="1" i="0" lang="de-DE">
                <a:solidFill>
                  <a:srgbClr val="0B3A5D"/>
                </a:solidFill>
                <a:latin typeface="Segoe UI"/>
              </a:rPr>
              <a:t>Papierwerk</a:t>
            </a:r>
          </a:p>
          <a:p>
            <a:pPr algn="l">
              <a:lnSpc>
                <a:spcPct val="105000"/>
              </a:lnSpc>
            </a:pPr>
            <a:r>
              <a:rPr sz="850" b="1" i="0" lang="de-DE">
                <a:solidFill>
                  <a:srgbClr val="0B3A5D"/>
                </a:solidFill>
                <a:latin typeface="Segoe UI"/>
              </a:rPr>
              <a:t>Berlin</a:t>
            </a:r>
          </a:p>
        </p:txBody>
      </p:sp>
      <p:sp>
        <p:nvSpPr>
          <p:cNvPr id="54" name="Rounded Rectangle 53"/>
          <p:cNvSpPr/>
          <p:nvPr/>
        </p:nvSpPr>
        <p:spPr>
          <a:xfrm>
            <a:off x="6318504" y="2724912"/>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318504" y="2750515"/>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Händler</a:t>
            </a:r>
          </a:p>
        </p:txBody>
      </p:sp>
      <p:sp>
        <p:nvSpPr>
          <p:cNvPr id="56" name="Rounded Rectangle 55"/>
          <p:cNvSpPr/>
          <p:nvPr/>
        </p:nvSpPr>
        <p:spPr>
          <a:xfrm>
            <a:off x="6995160" y="2724912"/>
            <a:ext cx="448056"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6995160" y="2750515"/>
            <a:ext cx="448056" cy="137160"/>
          </a:xfrm>
          <a:prstGeom prst="rect">
            <a:avLst/>
          </a:prstGeom>
          <a:noFill/>
        </p:spPr>
        <p:txBody>
          <a:bodyPr wrap="square" lIns="0" rIns="0" tIns="0" bIns="0" anchor="t">
            <a:spAutoFit/>
          </a:bodyPr>
          <a:lstStyle/>
          <a:p>
            <a:pPr algn="ctr">
              <a:lnSpc>
                <a:spcPct val="100000"/>
              </a:lnSpc>
            </a:pPr>
            <a:r>
              <a:rPr sz="700" b="1" i="0" lang="de-DE">
                <a:solidFill>
                  <a:srgbClr val="6B7A88"/>
                </a:solidFill>
                <a:latin typeface="Segoe UI"/>
              </a:rPr>
              <a:t>Manga</a:t>
            </a:r>
          </a:p>
        </p:txBody>
      </p:sp>
      <p:sp>
        <p:nvSpPr>
          <p:cNvPr id="58" name="TextBox 57"/>
          <p:cNvSpPr txBox="1"/>
          <p:nvPr/>
        </p:nvSpPr>
        <p:spPr>
          <a:xfrm>
            <a:off x="6318504" y="3017520"/>
            <a:ext cx="1554480" cy="137160"/>
          </a:xfrm>
          <a:prstGeom prst="rect">
            <a:avLst/>
          </a:prstGeom>
          <a:noFill/>
        </p:spPr>
        <p:txBody>
          <a:bodyPr wrap="square" lIns="0" rIns="0" tIns="0" bIns="0" anchor="t">
            <a:spAutoFit/>
          </a:bodyPr>
          <a:lstStyle/>
          <a:p>
            <a:pPr algn="l">
              <a:lnSpc>
                <a:spcPct val="100000"/>
              </a:lnSpc>
            </a:pPr>
            <a:r>
              <a:rPr sz="600" b="1" i="0" lang="de-DE">
                <a:solidFill>
                  <a:srgbClr val="6B7A88"/>
                </a:solidFill>
                <a:latin typeface="Segoe UI"/>
              </a:rPr>
              <a:t>Standort</a:t>
            </a:r>
          </a:p>
        </p:txBody>
      </p:sp>
      <p:sp>
        <p:nvSpPr>
          <p:cNvPr id="59" name="TextBox 58"/>
          <p:cNvSpPr txBox="1"/>
          <p:nvPr/>
        </p:nvSpPr>
        <p:spPr>
          <a:xfrm>
            <a:off x="6318504" y="3163824"/>
            <a:ext cx="155448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Halle 01 | Werkstatt</a:t>
            </a:r>
          </a:p>
        </p:txBody>
      </p:sp>
      <p:sp>
        <p:nvSpPr>
          <p:cNvPr id="60" name="TextBox 59"/>
          <p:cNvSpPr txBox="1"/>
          <p:nvPr/>
        </p:nvSpPr>
        <p:spPr>
          <a:xfrm>
            <a:off x="6318504" y="3364992"/>
            <a:ext cx="1554480" cy="137160"/>
          </a:xfrm>
          <a:prstGeom prst="rect">
            <a:avLst/>
          </a:prstGeom>
          <a:noFill/>
        </p:spPr>
        <p:txBody>
          <a:bodyPr wrap="square" lIns="0" rIns="0" tIns="0" bIns="0" anchor="t">
            <a:spAutoFit/>
          </a:bodyPr>
          <a:lstStyle/>
          <a:p>
            <a:pPr algn="l">
              <a:lnSpc>
                <a:spcPct val="100000"/>
              </a:lnSpc>
            </a:pPr>
            <a:r>
              <a:rPr sz="600" b="1" i="0" lang="de-DE">
                <a:solidFill>
                  <a:srgbClr val="6B7A88"/>
                </a:solidFill>
                <a:latin typeface="Segoe UI"/>
              </a:rPr>
              <a:t>Stand</a:t>
            </a:r>
          </a:p>
        </p:txBody>
      </p:sp>
      <p:sp>
        <p:nvSpPr>
          <p:cNvPr id="61" name="TextBox 60"/>
          <p:cNvSpPr txBox="1"/>
          <p:nvPr/>
        </p:nvSpPr>
        <p:spPr>
          <a:xfrm>
            <a:off x="6318504" y="3511296"/>
            <a:ext cx="155448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A12, A13</a:t>
            </a:r>
          </a:p>
        </p:txBody>
      </p:sp>
      <p:sp>
        <p:nvSpPr>
          <p:cNvPr id="62" name="Rounded Rectangle 61"/>
          <p:cNvSpPr/>
          <p:nvPr/>
        </p:nvSpPr>
        <p:spPr>
          <a:xfrm>
            <a:off x="6318504" y="3767328"/>
            <a:ext cx="786384"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6318504" y="3817620"/>
            <a:ext cx="786384"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Details</a:t>
            </a:r>
          </a:p>
        </p:txBody>
      </p:sp>
      <p:sp>
        <p:nvSpPr>
          <p:cNvPr id="64" name="Rounded Rectangle 63"/>
          <p:cNvSpPr/>
          <p:nvPr/>
        </p:nvSpPr>
        <p:spPr>
          <a:xfrm>
            <a:off x="7159752" y="3767328"/>
            <a:ext cx="310896" cy="219456"/>
          </a:xfrm>
          <a:prstGeom prst="roundRect">
            <a:avLst>
              <a:gd name="adj" fmla="val 18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159752" y="3803904"/>
            <a:ext cx="310896" cy="155448"/>
          </a:xfrm>
          <a:prstGeom prst="rect">
            <a:avLst/>
          </a:prstGeom>
          <a:noFill/>
        </p:spPr>
        <p:txBody>
          <a:bodyPr wrap="square" lIns="0" rIns="0" tIns="0" bIns="0" anchor="t">
            <a:spAutoFit/>
          </a:bodyPr>
          <a:lstStyle/>
          <a:p>
            <a:pPr algn="ctr">
              <a:lnSpc>
                <a:spcPct val="100000"/>
              </a:lnSpc>
            </a:pPr>
            <a:r>
              <a:rPr sz="800" b="0" i="0" lang="de-DE">
                <a:solidFill>
                  <a:srgbClr val="C25708"/>
                </a:solidFill>
                <a:latin typeface="Segoe UI"/>
              </a:rPr>
              <a:t>♥</a:t>
            </a:r>
          </a:p>
        </p:txBody>
      </p:sp>
      <p:sp>
        <p:nvSpPr>
          <p:cNvPr id="66" name="Oval 65"/>
          <p:cNvSpPr/>
          <p:nvPr/>
        </p:nvSpPr>
        <p:spPr>
          <a:xfrm>
            <a:off x="594360" y="17739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4360" y="18333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8" name="Oval 67"/>
          <p:cNvSpPr/>
          <p:nvPr/>
        </p:nvSpPr>
        <p:spPr>
          <a:xfrm>
            <a:off x="1289304"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289304" y="22082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0" name="Oval 69"/>
          <p:cNvSpPr/>
          <p:nvPr/>
        </p:nvSpPr>
        <p:spPr>
          <a:xfrm>
            <a:off x="6016752" y="22037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016752" y="22631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2" name="TextBox 71"/>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Worauf es hier ankommt</a:t>
            </a:r>
          </a:p>
        </p:txBody>
      </p:sp>
      <p:sp>
        <p:nvSpPr>
          <p:cNvPr id="73" name="TextBox 72"/>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Ein Reiter je Plan</a:t>
            </a:r>
          </a:p>
        </p:txBody>
      </p:sp>
      <p:sp>
        <p:nvSpPr>
          <p:cNvPr id="74" name="TextBox 73"/>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Haben Sie mehrere Hallen hinterlegt, wechselt der Gast hier zwischen ihnen.</a:t>
            </a:r>
          </a:p>
        </p:txBody>
      </p:sp>
      <p:sp>
        <p:nvSpPr>
          <p:cNvPr id="75" name="TextBox 74"/>
          <p:cNvSpPr txBox="1"/>
          <p:nvPr/>
        </p:nvSpPr>
        <p:spPr>
          <a:xfrm>
            <a:off x="8567928" y="2486406"/>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Standflächen sind anklickbar</a:t>
            </a:r>
          </a:p>
        </p:txBody>
      </p:sp>
      <p:sp>
        <p:nvSpPr>
          <p:cNvPr id="76" name="TextBox 75"/>
          <p:cNvSpPr txBox="1"/>
          <p:nvPr/>
        </p:nvSpPr>
        <p:spPr>
          <a:xfrm>
            <a:off x="8567928" y="2706116"/>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Jede Fläche, hinter der ein Aussteller steht, reagiert auf einen Klick und wird hervorgehoben.</a:t>
            </a:r>
          </a:p>
        </p:txBody>
      </p:sp>
      <p:sp>
        <p:nvSpPr>
          <p:cNvPr id="77" name="TextBox 76"/>
          <p:cNvSpPr txBox="1"/>
          <p:nvPr/>
        </p:nvSpPr>
        <p:spPr>
          <a:xfrm>
            <a:off x="8567928" y="3235452"/>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Das Informationsblatt</a:t>
            </a:r>
          </a:p>
        </p:txBody>
      </p:sp>
      <p:sp>
        <p:nvSpPr>
          <p:cNvPr id="78" name="TextBox 77"/>
          <p:cNvSpPr txBox="1"/>
          <p:nvPr/>
        </p:nvSpPr>
        <p:spPr>
          <a:xfrm>
            <a:off x="8567928" y="3455161"/>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Zeigt Logo, Typ, Kategorien, Standort und Standnummern – und führt weiter zur Detailansicht. Halle und Raum stehen dabei als </a:t>
            </a:r>
            <a:r>
              <a:rPr sz="1000" b="1" i="0" lang="de-DE">
                <a:solidFill>
                  <a:srgbClr val="3B4A57"/>
                </a:solidFill>
                <a:latin typeface="Segoe UI"/>
              </a:rPr>
              <a:t>eine</a:t>
            </a:r>
            <a:r>
              <a:rPr sz="1000" b="0" i="0" lang="de-DE">
                <a:solidFill>
                  <a:srgbClr val="3B4A57"/>
                </a:solidFill>
                <a:latin typeface="Segoe UI"/>
              </a:rPr>
              <a:t> Angabe.</a:t>
            </a:r>
          </a:p>
        </p:txBody>
      </p:sp>
      <p:sp>
        <p:nvSpPr>
          <p:cNvPr id="79" name="TextBox 78"/>
          <p:cNvSpPr txBox="1"/>
          <p:nvPr/>
        </p:nvSpPr>
        <p:spPr>
          <a:xfrm>
            <a:off x="8567928" y="4139438"/>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Zoomen und Verschieben</a:t>
            </a:r>
          </a:p>
        </p:txBody>
      </p:sp>
      <p:sp>
        <p:nvSpPr>
          <p:cNvPr id="80" name="TextBox 79"/>
          <p:cNvSpPr txBox="1"/>
          <p:nvPr/>
        </p:nvSpPr>
        <p:spPr>
          <a:xfrm>
            <a:off x="8567928" y="4359148"/>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Mit Mausrad, zwei Fingern oder den Schaltflächen rechts im Bild.</a:t>
            </a:r>
          </a:p>
        </p:txBody>
      </p:sp>
      <p:sp>
        <p:nvSpPr>
          <p:cNvPr id="81" name="Rectangle 8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83" name="TextBox 8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 / 153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1.2 · DETAILANSICHT</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Detailansicht eines Ausstellers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15468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https://meine-messe.de/exhibitor/papierwerk-berlin</a:t>
            </a:r>
          </a:p>
        </p:txBody>
      </p:sp>
      <p:sp>
        <p:nvSpPr>
          <p:cNvPr id="13" name="TextBox 12"/>
          <p:cNvSpPr txBox="1"/>
          <p:nvPr/>
        </p:nvSpPr>
        <p:spPr>
          <a:xfrm>
            <a:off x="768096" y="1810512"/>
            <a:ext cx="1828800"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 Zurück zur Liste</a:t>
            </a:r>
          </a:p>
        </p:txBody>
      </p:sp>
      <p:sp>
        <p:nvSpPr>
          <p:cNvPr id="14" name="Rectangle 13"/>
          <p:cNvSpPr/>
          <p:nvPr/>
        </p:nvSpPr>
        <p:spPr>
          <a:xfrm>
            <a:off x="768096" y="2048256"/>
            <a:ext cx="1051560" cy="1051560"/>
          </a:xfrm>
          <a:prstGeom prst="rect">
            <a:avLst/>
          </a:prstGeom>
          <a:solidFill>
            <a:srgbClr val="E4ECF3"/>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68096" y="2505456"/>
            <a:ext cx="1051560" cy="146304"/>
          </a:xfrm>
          <a:prstGeom prst="rect">
            <a:avLst/>
          </a:prstGeom>
          <a:noFill/>
        </p:spPr>
        <p:txBody>
          <a:bodyPr wrap="square" lIns="0" rIns="0" tIns="0" bIns="0" anchor="t">
            <a:spAutoFit/>
          </a:bodyPr>
          <a:lstStyle/>
          <a:p>
            <a:pPr algn="ctr">
              <a:lnSpc>
                <a:spcPct val="100000"/>
              </a:lnSpc>
            </a:pPr>
            <a:r>
              <a:rPr sz="700" b="0" i="0" lang="de-DE">
                <a:solidFill>
                  <a:srgbClr val="6B7A88"/>
                </a:solidFill>
                <a:latin typeface="Segoe UI"/>
              </a:rPr>
              <a:t>Logo</a:t>
            </a:r>
          </a:p>
        </p:txBody>
      </p:sp>
      <p:sp>
        <p:nvSpPr>
          <p:cNvPr id="16" name="TextBox 15"/>
          <p:cNvSpPr txBox="1"/>
          <p:nvPr/>
        </p:nvSpPr>
        <p:spPr>
          <a:xfrm>
            <a:off x="1975104" y="2066544"/>
            <a:ext cx="5907024" cy="292608"/>
          </a:xfrm>
          <a:prstGeom prst="rect">
            <a:avLst/>
          </a:prstGeom>
          <a:noFill/>
        </p:spPr>
        <p:txBody>
          <a:bodyPr wrap="square" lIns="0" rIns="0" tIns="0" bIns="0" anchor="t">
            <a:spAutoFit/>
          </a:bodyPr>
          <a:lstStyle/>
          <a:p>
            <a:pPr algn="l">
              <a:lnSpc>
                <a:spcPct val="100000"/>
              </a:lnSpc>
            </a:pPr>
            <a:r>
              <a:rPr sz="1500" b="1" i="0" lang="de-DE">
                <a:solidFill>
                  <a:srgbClr val="0B3A5D"/>
                </a:solidFill>
                <a:latin typeface="Segoe UI"/>
              </a:rPr>
              <a:t>Papierwerk Berlin</a:t>
            </a:r>
          </a:p>
        </p:txBody>
      </p:sp>
      <p:sp>
        <p:nvSpPr>
          <p:cNvPr id="17" name="Rounded Rectangle 16"/>
          <p:cNvSpPr/>
          <p:nvPr/>
        </p:nvSpPr>
        <p:spPr>
          <a:xfrm>
            <a:off x="1975104" y="2468880"/>
            <a:ext cx="607161"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1975104" y="2494483"/>
            <a:ext cx="607161" cy="137160"/>
          </a:xfrm>
          <a:prstGeom prst="rect">
            <a:avLst/>
          </a:prstGeom>
          <a:noFill/>
        </p:spPr>
        <p:txBody>
          <a:bodyPr wrap="square" lIns="0" rIns="0" tIns="0" bIns="0" anchor="t">
            <a:spAutoFit/>
          </a:bodyPr>
          <a:lstStyle/>
          <a:p>
            <a:pPr algn="ctr">
              <a:lnSpc>
                <a:spcPct val="100000"/>
              </a:lnSpc>
            </a:pPr>
            <a:r>
              <a:rPr sz="700" b="1" i="0" lang="de-DE">
                <a:solidFill>
                  <a:srgbClr val="6B7A88"/>
                </a:solidFill>
                <a:latin typeface="Segoe UI"/>
              </a:rPr>
              <a:t>Halle 01</a:t>
            </a:r>
          </a:p>
        </p:txBody>
      </p:sp>
      <p:sp>
        <p:nvSpPr>
          <p:cNvPr id="19" name="Rounded Rectangle 18"/>
          <p:cNvSpPr/>
          <p:nvPr/>
        </p:nvSpPr>
        <p:spPr>
          <a:xfrm>
            <a:off x="2646273" y="2468880"/>
            <a:ext cx="925372"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646273" y="2494483"/>
            <a:ext cx="925372" cy="137160"/>
          </a:xfrm>
          <a:prstGeom prst="rect">
            <a:avLst/>
          </a:prstGeom>
          <a:noFill/>
        </p:spPr>
        <p:txBody>
          <a:bodyPr wrap="square" lIns="0" rIns="0" tIns="0" bIns="0" anchor="t">
            <a:spAutoFit/>
          </a:bodyPr>
          <a:lstStyle/>
          <a:p>
            <a:pPr algn="ctr">
              <a:lnSpc>
                <a:spcPct val="100000"/>
              </a:lnSpc>
            </a:pPr>
            <a:r>
              <a:rPr sz="700" b="1" i="0" lang="de-DE">
                <a:solidFill>
                  <a:srgbClr val="6B7A88"/>
                </a:solidFill>
                <a:latin typeface="Segoe UI"/>
              </a:rPr>
              <a:t>Stand A12, A13</a:t>
            </a:r>
          </a:p>
        </p:txBody>
      </p:sp>
      <p:sp>
        <p:nvSpPr>
          <p:cNvPr id="21" name="Rounded Rectangle 20"/>
          <p:cNvSpPr/>
          <p:nvPr/>
        </p:nvSpPr>
        <p:spPr>
          <a:xfrm>
            <a:off x="3635654" y="2468880"/>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635654" y="2494483"/>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Händler</a:t>
            </a:r>
          </a:p>
        </p:txBody>
      </p:sp>
      <p:sp>
        <p:nvSpPr>
          <p:cNvPr id="23" name="Rounded Rectangle 22"/>
          <p:cNvSpPr/>
          <p:nvPr/>
        </p:nvSpPr>
        <p:spPr>
          <a:xfrm>
            <a:off x="4253788" y="2468880"/>
            <a:ext cx="978408"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4253788" y="2494483"/>
            <a:ext cx="978408" cy="137160"/>
          </a:xfrm>
          <a:prstGeom prst="rect">
            <a:avLst/>
          </a:prstGeom>
          <a:noFill/>
        </p:spPr>
        <p:txBody>
          <a:bodyPr wrap="square" lIns="0" rIns="0" tIns="0" bIns="0" anchor="t">
            <a:spAutoFit/>
          </a:bodyPr>
          <a:lstStyle/>
          <a:p>
            <a:pPr algn="ctr">
              <a:lnSpc>
                <a:spcPct val="100000"/>
              </a:lnSpc>
            </a:pPr>
            <a:r>
              <a:rPr sz="700" b="1" i="0" lang="de-DE">
                <a:solidFill>
                  <a:srgbClr val="6B7A88"/>
                </a:solidFill>
                <a:latin typeface="Segoe UI"/>
              </a:rPr>
              <a:t>DE  Deutschland</a:t>
            </a:r>
          </a:p>
        </p:txBody>
      </p:sp>
      <p:sp>
        <p:nvSpPr>
          <p:cNvPr id="25" name="Rounded Rectangle 24"/>
          <p:cNvSpPr/>
          <p:nvPr/>
        </p:nvSpPr>
        <p:spPr>
          <a:xfrm>
            <a:off x="1975104" y="2743200"/>
            <a:ext cx="44805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1975104" y="2768803"/>
            <a:ext cx="448056"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Manga</a:t>
            </a:r>
          </a:p>
        </p:txBody>
      </p:sp>
      <p:sp>
        <p:nvSpPr>
          <p:cNvPr id="27" name="Rounded Rectangle 26"/>
          <p:cNvSpPr/>
          <p:nvPr/>
        </p:nvSpPr>
        <p:spPr>
          <a:xfrm>
            <a:off x="2487168" y="2743200"/>
            <a:ext cx="76626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87168" y="2768803"/>
            <a:ext cx="766267"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Papierwaren</a:t>
            </a:r>
          </a:p>
        </p:txBody>
      </p:sp>
      <p:sp>
        <p:nvSpPr>
          <p:cNvPr id="29" name="Rounded Rectangle 28"/>
          <p:cNvSpPr/>
          <p:nvPr/>
        </p:nvSpPr>
        <p:spPr>
          <a:xfrm>
            <a:off x="3317443" y="2743200"/>
            <a:ext cx="1243584" cy="182880"/>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3317443" y="2768803"/>
            <a:ext cx="1243584" cy="137160"/>
          </a:xfrm>
          <a:prstGeom prst="rect">
            <a:avLst/>
          </a:prstGeom>
          <a:noFill/>
        </p:spPr>
        <p:txBody>
          <a:bodyPr wrap="square" lIns="0" rIns="0" tIns="0" bIns="0" anchor="t">
            <a:spAutoFit/>
          </a:bodyPr>
          <a:lstStyle/>
          <a:p>
            <a:pPr algn="ctr">
              <a:lnSpc>
                <a:spcPct val="100000"/>
              </a:lnSpc>
            </a:pPr>
            <a:r>
              <a:rPr sz="700" b="1" i="0" lang="de-DE">
                <a:solidFill>
                  <a:srgbClr val="1E8E5A"/>
                </a:solidFill>
                <a:latin typeface="Segoe UI"/>
              </a:rPr>
              <a:t>Verkauf am Stand: Ja</a:t>
            </a:r>
          </a:p>
        </p:txBody>
      </p:sp>
      <p:sp>
        <p:nvSpPr>
          <p:cNvPr id="31" name="TextBox 30"/>
          <p:cNvSpPr txBox="1"/>
          <p:nvPr/>
        </p:nvSpPr>
        <p:spPr>
          <a:xfrm>
            <a:off x="768096" y="3291840"/>
            <a:ext cx="3291840"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Über uns</a:t>
            </a:r>
          </a:p>
        </p:txBody>
      </p:sp>
      <p:sp>
        <p:nvSpPr>
          <p:cNvPr id="32" name="Rectangle 31"/>
          <p:cNvSpPr/>
          <p:nvPr/>
        </p:nvSpPr>
        <p:spPr>
          <a:xfrm>
            <a:off x="768096" y="3547872"/>
            <a:ext cx="3735324"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768096" y="3685032"/>
            <a:ext cx="3538728"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768096" y="3822191"/>
            <a:ext cx="2830982"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68096" y="4059936"/>
            <a:ext cx="3291840"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Galerie</a:t>
            </a:r>
          </a:p>
        </p:txBody>
      </p:sp>
      <p:sp>
        <p:nvSpPr>
          <p:cNvPr id="36" name="Rectangle 35"/>
          <p:cNvSpPr/>
          <p:nvPr/>
        </p:nvSpPr>
        <p:spPr>
          <a:xfrm>
            <a:off x="768096" y="4297680"/>
            <a:ext cx="621792"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1481328" y="4297680"/>
            <a:ext cx="621792"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2194560" y="4297680"/>
            <a:ext cx="621792"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4992624" y="3291840"/>
            <a:ext cx="2962656" cy="932688"/>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ounded Rectangle 39"/>
          <p:cNvSpPr/>
          <p:nvPr/>
        </p:nvSpPr>
        <p:spPr>
          <a:xfrm>
            <a:off x="5102352" y="3401568"/>
            <a:ext cx="274320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102352" y="3451860"/>
            <a:ext cx="274320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Favorit speichern</a:t>
            </a:r>
          </a:p>
        </p:txBody>
      </p:sp>
      <p:sp>
        <p:nvSpPr>
          <p:cNvPr id="42" name="Rounded Rectangle 41"/>
          <p:cNvSpPr/>
          <p:nvPr/>
        </p:nvSpPr>
        <p:spPr>
          <a:xfrm>
            <a:off x="5102352" y="3694176"/>
            <a:ext cx="1344168"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102352" y="3744468"/>
            <a:ext cx="1344168"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Teilen</a:t>
            </a:r>
          </a:p>
        </p:txBody>
      </p:sp>
      <p:sp>
        <p:nvSpPr>
          <p:cNvPr id="44" name="Rounded Rectangle 43"/>
          <p:cNvSpPr/>
          <p:nvPr/>
        </p:nvSpPr>
        <p:spPr>
          <a:xfrm>
            <a:off x="6501384" y="3694176"/>
            <a:ext cx="1344168"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501384" y="3744468"/>
            <a:ext cx="1344168"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Auf Karte</a:t>
            </a:r>
          </a:p>
        </p:txBody>
      </p:sp>
      <p:sp>
        <p:nvSpPr>
          <p:cNvPr id="46" name="Rectangle 45"/>
          <p:cNvSpPr/>
          <p:nvPr/>
        </p:nvSpPr>
        <p:spPr>
          <a:xfrm>
            <a:off x="4992624" y="4315968"/>
            <a:ext cx="2962656" cy="402336"/>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102352" y="4407408"/>
            <a:ext cx="2743200"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Kontakt &amp; Details</a:t>
            </a:r>
          </a:p>
        </p:txBody>
      </p:sp>
      <p:sp>
        <p:nvSpPr>
          <p:cNvPr id="48" name="TextBox 47"/>
          <p:cNvSpPr txBox="1"/>
          <p:nvPr/>
        </p:nvSpPr>
        <p:spPr>
          <a:xfrm>
            <a:off x="5102352" y="4572000"/>
            <a:ext cx="2743200" cy="128016"/>
          </a:xfrm>
          <a:prstGeom prst="rect">
            <a:avLst/>
          </a:prstGeom>
          <a:noFill/>
        </p:spPr>
        <p:txBody>
          <a:bodyPr wrap="square" lIns="0" rIns="0" tIns="0" bIns="0" anchor="t">
            <a:spAutoFit/>
          </a:bodyPr>
          <a:lstStyle/>
          <a:p>
            <a:pPr algn="l">
              <a:lnSpc>
                <a:spcPct val="100000"/>
              </a:lnSpc>
            </a:pPr>
            <a:r>
              <a:rPr sz="650" b="0" i="0" lang="de-DE">
                <a:solidFill>
                  <a:srgbClr val="2271B1"/>
                </a:solidFill>
                <a:latin typeface="Segoe UI"/>
              </a:rPr>
              <a:t>Website · Shop · Instagram</a:t>
            </a:r>
          </a:p>
        </p:txBody>
      </p:sp>
      <p:sp>
        <p:nvSpPr>
          <p:cNvPr id="49" name="TextBox 48"/>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hier zusammenkommt</a:t>
            </a:r>
          </a:p>
        </p:txBody>
      </p:sp>
      <p:sp>
        <p:nvSpPr>
          <p:cNvPr id="50" name="TextBox 49"/>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Alles auf einer Seite</a:t>
            </a:r>
          </a:p>
        </p:txBody>
      </p:sp>
      <p:sp>
        <p:nvSpPr>
          <p:cNvPr id="51" name="TextBox 50"/>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Logo, Beschreibung, Produktgalerie, Kontaktdaten und bis zu 24 Link-Plattformen, von der Website bis WhatsApp.</a:t>
            </a:r>
          </a:p>
        </p:txBody>
      </p:sp>
      <p:sp>
        <p:nvSpPr>
          <p:cNvPr id="52" name="TextBox 51"/>
          <p:cNvSpPr txBox="1"/>
          <p:nvPr/>
        </p:nvSpPr>
        <p:spPr>
          <a:xfrm>
            <a:off x="8567928" y="2641346"/>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Kennzeichen oben</a:t>
            </a:r>
          </a:p>
        </p:txBody>
      </p:sp>
      <p:sp>
        <p:nvSpPr>
          <p:cNvPr id="53" name="TextBox 52"/>
          <p:cNvSpPr txBox="1"/>
          <p:nvPr/>
        </p:nvSpPr>
        <p:spPr>
          <a:xfrm>
            <a:off x="8567928" y="2861056"/>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Halle, Standnummer, Typ, Land mit Flagge, Kategorien und Produkte auf einen Blick.</a:t>
            </a:r>
          </a:p>
        </p:txBody>
      </p:sp>
      <p:sp>
        <p:nvSpPr>
          <p:cNvPr id="54" name="TextBox 53"/>
          <p:cNvSpPr txBox="1"/>
          <p:nvPr/>
        </p:nvSpPr>
        <p:spPr>
          <a:xfrm>
            <a:off x="8567928" y="3390392"/>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Eigene Adresse</a:t>
            </a:r>
          </a:p>
        </p:txBody>
      </p:sp>
      <p:sp>
        <p:nvSpPr>
          <p:cNvPr id="55" name="TextBox 54"/>
          <p:cNvSpPr txBox="1"/>
          <p:nvPr/>
        </p:nvSpPr>
        <p:spPr>
          <a:xfrm>
            <a:off x="8567928" y="3610102"/>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Jeder Aussteller hat eine eigene, teilbare Web-Adresse. Auf Wunsch öffnet die Ansicht stattdessen als Fenster über der Liste – siehe Kapitel 3.</a:t>
            </a:r>
          </a:p>
        </p:txBody>
      </p:sp>
      <p:sp>
        <p:nvSpPr>
          <p:cNvPr id="56" name="TextBox 55"/>
          <p:cNvSpPr txBox="1"/>
          <p:nvPr/>
        </p:nvSpPr>
        <p:spPr>
          <a:xfrm>
            <a:off x="8567928" y="4294378"/>
            <a:ext cx="30568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Verkauf am Stand</a:t>
            </a:r>
          </a:p>
        </p:txBody>
      </p:sp>
      <p:sp>
        <p:nvSpPr>
          <p:cNvPr id="57" name="TextBox 56"/>
          <p:cNvSpPr txBox="1"/>
          <p:nvPr/>
        </p:nvSpPr>
        <p:spPr>
          <a:xfrm>
            <a:off x="8567928" y="4514088"/>
            <a:ext cx="30568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optionales Kennzeichen. Filtern lässt sich nach </a:t>
            </a:r>
            <a:r>
              <a:rPr sz="1000" b="1" i="0" lang="de-DE">
                <a:solidFill>
                  <a:srgbClr val="3B4A57"/>
                </a:solidFill>
                <a:latin typeface="Segoe UI"/>
              </a:rPr>
              <a:t>Ja</a:t>
            </a:r>
            <a:r>
              <a:rPr sz="1000" b="0" i="0" lang="de-DE">
                <a:solidFill>
                  <a:srgbClr val="3B4A57"/>
                </a:solidFill>
                <a:latin typeface="Segoe UI"/>
              </a:rPr>
              <a:t>, </a:t>
            </a:r>
            <a:r>
              <a:rPr sz="1000" b="1" i="0" lang="de-DE">
                <a:solidFill>
                  <a:srgbClr val="3B4A57"/>
                </a:solidFill>
                <a:latin typeface="Segoe UI"/>
              </a:rPr>
              <a:t>Nein</a:t>
            </a:r>
            <a:r>
              <a:rPr sz="1000" b="0" i="0" lang="de-DE">
                <a:solidFill>
                  <a:srgbClr val="3B4A57"/>
                </a:solidFill>
                <a:latin typeface="Segoe UI"/>
              </a:rPr>
              <a:t> und </a:t>
            </a:r>
            <a:r>
              <a:rPr sz="1000" b="1" i="0" lang="de-DE">
                <a:solidFill>
                  <a:srgbClr val="3B4A57"/>
                </a:solidFill>
                <a:latin typeface="Segoe UI"/>
              </a:rPr>
              <a:t>Keine Angabe</a:t>
            </a:r>
            <a:r>
              <a:rPr sz="1000" b="0" i="0" lang="de-DE">
                <a:solidFill>
                  <a:srgbClr val="3B4A57"/>
                </a:solidFill>
                <a:latin typeface="Segoe UI"/>
              </a:rPr>
              <a:t>.</a:t>
            </a:r>
          </a:p>
        </p:txBody>
      </p:sp>
      <p:sp>
        <p:nvSpPr>
          <p:cNvPr id="58" name="Rectangle 5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1" name="TextBox 6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Auf dem Handy passt sich die Ansicht an: Die Galerie steht zweispaltig statt in voller Breite, und die Kategorie-Kennzeichen lassen sich auf eine oder zwei Zeilen begrenzen – siehe Kapitel 3.</a:t>
            </a:r>
          </a:p>
        </p:txBody>
      </p:sp>
      <p:sp>
        <p:nvSpPr>
          <p:cNvPr id="62" name="Rectangle 6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64" name="TextBox 6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 / 153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Ihre Gäste ohne Anmeldung tun können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909143"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Funktion</a:t>
            </a:r>
          </a:p>
        </p:txBody>
      </p:sp>
      <p:sp>
        <p:nvSpPr>
          <p:cNvPr id="8" name="TextBox 7"/>
          <p:cNvSpPr txBox="1"/>
          <p:nvPr/>
        </p:nvSpPr>
        <p:spPr>
          <a:xfrm>
            <a:off x="2768679" y="1435608"/>
            <a:ext cx="5694710"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Was passiert</a:t>
            </a:r>
          </a:p>
        </p:txBody>
      </p:sp>
      <p:sp>
        <p:nvSpPr>
          <p:cNvPr id="9" name="TextBox 8"/>
          <p:cNvSpPr txBox="1"/>
          <p:nvPr/>
        </p:nvSpPr>
        <p:spPr>
          <a:xfrm>
            <a:off x="8646269" y="1435608"/>
            <a:ext cx="2905345"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Wo es sichtbar wird</a:t>
            </a:r>
          </a:p>
        </p:txBody>
      </p:sp>
      <p:sp>
        <p:nvSpPr>
          <p:cNvPr id="10" name="TextBox 9"/>
          <p:cNvSpPr txBox="1"/>
          <p:nvPr/>
        </p:nvSpPr>
        <p:spPr>
          <a:xfrm>
            <a:off x="676656" y="1781136"/>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Suchen</a:t>
            </a:r>
          </a:p>
        </p:txBody>
      </p:sp>
      <p:sp>
        <p:nvSpPr>
          <p:cNvPr id="11" name="TextBox 10"/>
          <p:cNvSpPr txBox="1"/>
          <p:nvPr/>
        </p:nvSpPr>
        <p:spPr>
          <a:xfrm>
            <a:off x="2768679" y="1781136"/>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Suche über die Ausstellernamen</a:t>
            </a:r>
          </a:p>
        </p:txBody>
      </p:sp>
      <p:sp>
        <p:nvSpPr>
          <p:cNvPr id="12" name="TextBox 11"/>
          <p:cNvSpPr txBox="1"/>
          <p:nvPr/>
        </p:nvSpPr>
        <p:spPr>
          <a:xfrm>
            <a:off x="8646269" y="1781136"/>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Verzeichnis</a:t>
            </a:r>
          </a:p>
        </p:txBody>
      </p:sp>
      <p:sp>
        <p:nvSpPr>
          <p:cNvPr id="13" name="Rectangle 12"/>
          <p:cNvSpPr/>
          <p:nvPr/>
        </p:nvSpPr>
        <p:spPr>
          <a:xfrm>
            <a:off x="566928" y="20329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32939"/>
            <a:ext cx="11057839" cy="50360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17305"/>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Filtern</a:t>
            </a:r>
          </a:p>
        </p:txBody>
      </p:sp>
      <p:sp>
        <p:nvSpPr>
          <p:cNvPr id="16" name="TextBox 15"/>
          <p:cNvSpPr txBox="1"/>
          <p:nvPr/>
        </p:nvSpPr>
        <p:spPr>
          <a:xfrm>
            <a:off x="2768679" y="2149868"/>
            <a:ext cx="5694710" cy="452628"/>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Eingrenzen nach Typ, Kategorie und Halle – auf Wunsch zusätzlich nach Produkt, Land, Verkauf am Stand und Veranstaltung</a:t>
            </a:r>
          </a:p>
        </p:txBody>
      </p:sp>
      <p:sp>
        <p:nvSpPr>
          <p:cNvPr id="17" name="TextBox 16"/>
          <p:cNvSpPr txBox="1"/>
          <p:nvPr/>
        </p:nvSpPr>
        <p:spPr>
          <a:xfrm>
            <a:off x="8646269" y="2217305"/>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Verzeichnis</a:t>
            </a:r>
          </a:p>
        </p:txBody>
      </p:sp>
      <p:sp>
        <p:nvSpPr>
          <p:cNvPr id="18" name="Rectangle 17"/>
          <p:cNvSpPr/>
          <p:nvPr/>
        </p:nvSpPr>
        <p:spPr>
          <a:xfrm>
            <a:off x="566928" y="253654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3474"/>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Umschalten</a:t>
            </a:r>
          </a:p>
        </p:txBody>
      </p:sp>
      <p:sp>
        <p:nvSpPr>
          <p:cNvPr id="20" name="TextBox 19"/>
          <p:cNvSpPr txBox="1"/>
          <p:nvPr/>
        </p:nvSpPr>
        <p:spPr>
          <a:xfrm>
            <a:off x="2768679" y="2653474"/>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Zwischen Kachel- und Tabellenansicht wechseln; auf dem Handy wird die Tabelle automatisch zur Kartenliste</a:t>
            </a:r>
          </a:p>
        </p:txBody>
      </p:sp>
      <p:sp>
        <p:nvSpPr>
          <p:cNvPr id="21" name="TextBox 20"/>
          <p:cNvSpPr txBox="1"/>
          <p:nvPr/>
        </p:nvSpPr>
        <p:spPr>
          <a:xfrm>
            <a:off x="8646269" y="2653474"/>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Verzeichnis</a:t>
            </a:r>
          </a:p>
        </p:txBody>
      </p:sp>
      <p:sp>
        <p:nvSpPr>
          <p:cNvPr id="22" name="Rectangle 21"/>
          <p:cNvSpPr/>
          <p:nvPr/>
        </p:nvSpPr>
        <p:spPr>
          <a:xfrm>
            <a:off x="566928" y="29052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05277"/>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22206"/>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Merken</a:t>
            </a:r>
          </a:p>
        </p:txBody>
      </p:sp>
      <p:sp>
        <p:nvSpPr>
          <p:cNvPr id="25" name="TextBox 24"/>
          <p:cNvSpPr txBox="1"/>
          <p:nvPr/>
        </p:nvSpPr>
        <p:spPr>
          <a:xfrm>
            <a:off x="2768679" y="3022206"/>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Aussteller auf eine persönliche Merkliste legen (Herz-Symbol)</a:t>
            </a:r>
          </a:p>
        </p:txBody>
      </p:sp>
      <p:sp>
        <p:nvSpPr>
          <p:cNvPr id="26" name="TextBox 25"/>
          <p:cNvSpPr txBox="1"/>
          <p:nvPr/>
        </p:nvSpPr>
        <p:spPr>
          <a:xfrm>
            <a:off x="8646269" y="3022206"/>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überall, wo Aussteller erscheinen</a:t>
            </a:r>
          </a:p>
        </p:txBody>
      </p:sp>
      <p:sp>
        <p:nvSpPr>
          <p:cNvPr id="27" name="Rectangle 26"/>
          <p:cNvSpPr/>
          <p:nvPr/>
        </p:nvSpPr>
        <p:spPr>
          <a:xfrm>
            <a:off x="566928" y="32740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90938"/>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Merkliste teilen</a:t>
            </a:r>
          </a:p>
        </p:txBody>
      </p:sp>
      <p:sp>
        <p:nvSpPr>
          <p:cNvPr id="29" name="TextBox 28"/>
          <p:cNvSpPr txBox="1"/>
          <p:nvPr/>
        </p:nvSpPr>
        <p:spPr>
          <a:xfrm>
            <a:off x="2768679" y="3390938"/>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Die eigene Auswahl per Link oder QR-Code an Begleitung oder aufs eigene Handy weitergeben</a:t>
            </a:r>
          </a:p>
        </p:txBody>
      </p:sp>
      <p:sp>
        <p:nvSpPr>
          <p:cNvPr id="30" name="TextBox 29"/>
          <p:cNvSpPr txBox="1"/>
          <p:nvPr/>
        </p:nvSpPr>
        <p:spPr>
          <a:xfrm>
            <a:off x="8646269" y="3390938"/>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Verzeichnis</a:t>
            </a:r>
          </a:p>
        </p:txBody>
      </p:sp>
      <p:sp>
        <p:nvSpPr>
          <p:cNvPr id="31" name="Rectangle 30"/>
          <p:cNvSpPr/>
          <p:nvPr/>
        </p:nvSpPr>
        <p:spPr>
          <a:xfrm>
            <a:off x="566928" y="364274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642740"/>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759669"/>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Filter teilen</a:t>
            </a:r>
          </a:p>
        </p:txBody>
      </p:sp>
      <p:sp>
        <p:nvSpPr>
          <p:cNvPr id="34" name="TextBox 33"/>
          <p:cNvSpPr txBox="1"/>
          <p:nvPr/>
        </p:nvSpPr>
        <p:spPr>
          <a:xfrm>
            <a:off x="2768679" y="3759669"/>
            <a:ext cx="5694710"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Link zum Filter kopieren</a:t>
            </a:r>
            <a:r>
              <a:rPr sz="900" b="0" i="0" lang="de-DE">
                <a:solidFill>
                  <a:srgbClr val="1F2933"/>
                </a:solidFill>
                <a:latin typeface="Segoe UI"/>
              </a:rPr>
              <a:t> kopiert die Adresse der gefilterten Liste</a:t>
            </a:r>
          </a:p>
        </p:txBody>
      </p:sp>
      <p:sp>
        <p:nvSpPr>
          <p:cNvPr id="35" name="TextBox 34"/>
          <p:cNvSpPr txBox="1"/>
          <p:nvPr/>
        </p:nvSpPr>
        <p:spPr>
          <a:xfrm>
            <a:off x="8646269" y="3759669"/>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Verzeichnis</a:t>
            </a:r>
          </a:p>
        </p:txBody>
      </p:sp>
      <p:sp>
        <p:nvSpPr>
          <p:cNvPr id="36" name="Rectangle 35"/>
          <p:cNvSpPr/>
          <p:nvPr/>
        </p:nvSpPr>
        <p:spPr>
          <a:xfrm>
            <a:off x="566928" y="40114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128401"/>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Stand finden</a:t>
            </a:r>
          </a:p>
        </p:txBody>
      </p:sp>
      <p:sp>
        <p:nvSpPr>
          <p:cNvPr id="38" name="TextBox 37"/>
          <p:cNvSpPr txBox="1"/>
          <p:nvPr/>
        </p:nvSpPr>
        <p:spPr>
          <a:xfrm>
            <a:off x="2768679" y="4128401"/>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Hallenplan öffnen, hineinzoomen, der Stand wird hervorgehoben und in die Bildmitte gerückt</a:t>
            </a:r>
          </a:p>
        </p:txBody>
      </p:sp>
      <p:sp>
        <p:nvSpPr>
          <p:cNvPr id="39" name="TextBox 38"/>
          <p:cNvSpPr txBox="1"/>
          <p:nvPr/>
        </p:nvSpPr>
        <p:spPr>
          <a:xfrm>
            <a:off x="8646269" y="4128401"/>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Verzeichnis, Detailansicht</a:t>
            </a:r>
          </a:p>
        </p:txBody>
      </p:sp>
      <p:sp>
        <p:nvSpPr>
          <p:cNvPr id="40" name="Rectangle 39"/>
          <p:cNvSpPr/>
          <p:nvPr/>
        </p:nvSpPr>
        <p:spPr>
          <a:xfrm>
            <a:off x="566928" y="43802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80204"/>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97133"/>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Auf der Karte suchen</a:t>
            </a:r>
          </a:p>
        </p:txBody>
      </p:sp>
      <p:sp>
        <p:nvSpPr>
          <p:cNvPr id="43" name="TextBox 42"/>
          <p:cNvSpPr txBox="1"/>
          <p:nvPr/>
        </p:nvSpPr>
        <p:spPr>
          <a:xfrm>
            <a:off x="2768679" y="4497133"/>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Lupe und Schnellfilter: Aussteller, Toiletten, Gastronomie, Erste Hilfe …</a:t>
            </a:r>
          </a:p>
        </p:txBody>
      </p:sp>
      <p:sp>
        <p:nvSpPr>
          <p:cNvPr id="44" name="TextBox 43"/>
          <p:cNvSpPr txBox="1"/>
          <p:nvPr/>
        </p:nvSpPr>
        <p:spPr>
          <a:xfrm>
            <a:off x="8646269" y="4497133"/>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Hallenplan</a:t>
            </a:r>
          </a:p>
        </p:txBody>
      </p:sp>
      <p:sp>
        <p:nvSpPr>
          <p:cNvPr id="45" name="Rectangle 44"/>
          <p:cNvSpPr/>
          <p:nvPr/>
        </p:nvSpPr>
        <p:spPr>
          <a:xfrm>
            <a:off x="566928" y="474893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65865"/>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Sie sind hier</a:t>
            </a:r>
          </a:p>
        </p:txBody>
      </p:sp>
      <p:sp>
        <p:nvSpPr>
          <p:cNvPr id="47" name="TextBox 46"/>
          <p:cNvSpPr txBox="1"/>
          <p:nvPr/>
        </p:nvSpPr>
        <p:spPr>
          <a:xfrm>
            <a:off x="2768679" y="4865865"/>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QR-Code auf einem Plakat scannen – der Plan öffnet an dieser Stelle</a:t>
            </a:r>
          </a:p>
        </p:txBody>
      </p:sp>
      <p:sp>
        <p:nvSpPr>
          <p:cNvPr id="48" name="TextBox 47"/>
          <p:cNvSpPr txBox="1"/>
          <p:nvPr/>
        </p:nvSpPr>
        <p:spPr>
          <a:xfrm>
            <a:off x="8646269" y="4865865"/>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Vollbild-Karte</a:t>
            </a:r>
          </a:p>
        </p:txBody>
      </p:sp>
      <p:sp>
        <p:nvSpPr>
          <p:cNvPr id="49" name="Rectangle 48"/>
          <p:cNvSpPr/>
          <p:nvPr/>
        </p:nvSpPr>
        <p:spPr>
          <a:xfrm>
            <a:off x="566928" y="51176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17668"/>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234597"/>
            <a:ext cx="1909143"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Weiterempfehlen</a:t>
            </a:r>
          </a:p>
        </p:txBody>
      </p:sp>
      <p:sp>
        <p:nvSpPr>
          <p:cNvPr id="52" name="TextBox 51"/>
          <p:cNvSpPr txBox="1"/>
          <p:nvPr/>
        </p:nvSpPr>
        <p:spPr>
          <a:xfrm>
            <a:off x="2768679" y="5234597"/>
            <a:ext cx="569471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Teilen-Schaltfläche des Geräts, ersatzweise „Link kopieren“</a:t>
            </a:r>
          </a:p>
        </p:txBody>
      </p:sp>
      <p:sp>
        <p:nvSpPr>
          <p:cNvPr id="53" name="TextBox 52"/>
          <p:cNvSpPr txBox="1"/>
          <p:nvPr/>
        </p:nvSpPr>
        <p:spPr>
          <a:xfrm>
            <a:off x="8646269" y="5234597"/>
            <a:ext cx="2905345"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Detailansicht</a:t>
            </a:r>
          </a:p>
        </p:txBody>
      </p:sp>
      <p:sp>
        <p:nvSpPr>
          <p:cNvPr id="54" name="Rectangle 53"/>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8" name="TextBox 57"/>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Nichts davon erfordert ein Benutzerkonto. Die Merkliste wird im Browser des Gastes gespeichert und bleibt auch nach dem Schließen der Seite erhalten.</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 / 153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Ihr Arbeitsplatz: das Menü „Aussteller“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852160" cy="40233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8521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8039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22494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Produkte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Länder</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5" name="TextBox 24"/>
          <p:cNvSpPr txBox="1"/>
          <p:nvPr/>
        </p:nvSpPr>
        <p:spPr>
          <a:xfrm>
            <a:off x="841247" y="41650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6" name="TextBox 25"/>
          <p:cNvSpPr txBox="1"/>
          <p:nvPr/>
        </p:nvSpPr>
        <p:spPr>
          <a:xfrm>
            <a:off x="713232" y="44211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7" name="TextBox 26"/>
          <p:cNvSpPr txBox="1"/>
          <p:nvPr/>
        </p:nvSpPr>
        <p:spPr>
          <a:xfrm>
            <a:off x="713232" y="465886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8" name="TextBox 27"/>
          <p:cNvSpPr txBox="1"/>
          <p:nvPr/>
        </p:nvSpPr>
        <p:spPr>
          <a:xfrm>
            <a:off x="6830568" y="1353312"/>
            <a:ext cx="47941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Zwölf Einträge, mehr nicht</a:t>
            </a:r>
          </a:p>
        </p:txBody>
      </p:sp>
      <p:sp>
        <p:nvSpPr>
          <p:cNvPr id="29" name="TextBox 28"/>
          <p:cNvSpPr txBox="1"/>
          <p:nvPr/>
        </p:nvSpPr>
        <p:spPr>
          <a:xfrm>
            <a:off x="6830568" y="1737360"/>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Dashboard</a:t>
            </a:r>
          </a:p>
        </p:txBody>
      </p:sp>
      <p:sp>
        <p:nvSpPr>
          <p:cNvPr id="30" name="TextBox 29"/>
          <p:cNvSpPr txBox="1"/>
          <p:nvPr/>
        </p:nvSpPr>
        <p:spPr>
          <a:xfrm>
            <a:off x="6830568" y="1957070"/>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Zahlen zum Bestand und die Suche nach Lücken – Kapitel 4.</a:t>
            </a:r>
          </a:p>
        </p:txBody>
      </p:sp>
      <p:sp>
        <p:nvSpPr>
          <p:cNvPr id="31" name="TextBox 30"/>
          <p:cNvSpPr txBox="1"/>
          <p:nvPr/>
        </p:nvSpPr>
        <p:spPr>
          <a:xfrm>
            <a:off x="6830568" y="2331466"/>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Aussteller · Neu hinzufügen</a:t>
            </a:r>
          </a:p>
        </p:txBody>
      </p:sp>
      <p:sp>
        <p:nvSpPr>
          <p:cNvPr id="32" name="TextBox 31"/>
          <p:cNvSpPr txBox="1"/>
          <p:nvPr/>
        </p:nvSpPr>
        <p:spPr>
          <a:xfrm>
            <a:off x="6830568" y="2551176"/>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Liste aller Einträge und die Eingabemaske – Kapitel 5.</a:t>
            </a:r>
          </a:p>
        </p:txBody>
      </p:sp>
      <p:sp>
        <p:nvSpPr>
          <p:cNvPr id="33" name="TextBox 32"/>
          <p:cNvSpPr txBox="1"/>
          <p:nvPr/>
        </p:nvSpPr>
        <p:spPr>
          <a:xfrm>
            <a:off x="6830568" y="2925572"/>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Typen · Kategorien · Produkte · Länder · Standorte</a:t>
            </a:r>
          </a:p>
        </p:txBody>
      </p:sp>
      <p:sp>
        <p:nvSpPr>
          <p:cNvPr id="34" name="TextBox 33"/>
          <p:cNvSpPr txBox="1"/>
          <p:nvPr/>
        </p:nvSpPr>
        <p:spPr>
          <a:xfrm>
            <a:off x="6830568" y="3145282"/>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fünf Ordnungssysteme – Kapitel 6.</a:t>
            </a:r>
          </a:p>
        </p:txBody>
      </p:sp>
      <p:sp>
        <p:nvSpPr>
          <p:cNvPr id="35" name="TextBox 34"/>
          <p:cNvSpPr txBox="1"/>
          <p:nvPr/>
        </p:nvSpPr>
        <p:spPr>
          <a:xfrm>
            <a:off x="6830568" y="3519678"/>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Einstellungen</a:t>
            </a:r>
          </a:p>
        </p:txBody>
      </p:sp>
      <p:sp>
        <p:nvSpPr>
          <p:cNvPr id="36" name="TextBox 35"/>
          <p:cNvSpPr txBox="1"/>
          <p:nvPr/>
        </p:nvSpPr>
        <p:spPr>
          <a:xfrm>
            <a:off x="6830568" y="3739388"/>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Farben, Ansichten, Beschriftungen – Kapitel 3.</a:t>
            </a:r>
          </a:p>
        </p:txBody>
      </p:sp>
      <p:sp>
        <p:nvSpPr>
          <p:cNvPr id="37" name="TextBox 36"/>
          <p:cNvSpPr txBox="1"/>
          <p:nvPr/>
        </p:nvSpPr>
        <p:spPr>
          <a:xfrm>
            <a:off x="6830568" y="4113784"/>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Massen-Editor</a:t>
            </a:r>
          </a:p>
        </p:txBody>
      </p:sp>
      <p:sp>
        <p:nvSpPr>
          <p:cNvPr id="38" name="TextBox 37"/>
          <p:cNvSpPr txBox="1"/>
          <p:nvPr/>
        </p:nvSpPr>
        <p:spPr>
          <a:xfrm>
            <a:off x="6830568" y="4333494"/>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Viele Aussteller gleichzeitig ändern – Kapitel 8.</a:t>
            </a:r>
          </a:p>
        </p:txBody>
      </p:sp>
      <p:sp>
        <p:nvSpPr>
          <p:cNvPr id="39" name="TextBox 38"/>
          <p:cNvSpPr txBox="1"/>
          <p:nvPr/>
        </p:nvSpPr>
        <p:spPr>
          <a:xfrm>
            <a:off x="6830568" y="4707890"/>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Import / Export</a:t>
            </a:r>
          </a:p>
        </p:txBody>
      </p:sp>
      <p:sp>
        <p:nvSpPr>
          <p:cNvPr id="40" name="TextBox 39"/>
          <p:cNvSpPr txBox="1"/>
          <p:nvPr/>
        </p:nvSpPr>
        <p:spPr>
          <a:xfrm>
            <a:off x="6830568" y="4927600"/>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Listen aus Excel übernehmen, Einstellungen sichern – Kapitel 7.</a:t>
            </a:r>
          </a:p>
        </p:txBody>
      </p:sp>
      <p:sp>
        <p:nvSpPr>
          <p:cNvPr id="41" name="TextBox 40"/>
          <p:cNvSpPr txBox="1"/>
          <p:nvPr/>
        </p:nvSpPr>
        <p:spPr>
          <a:xfrm>
            <a:off x="6830568" y="5301996"/>
            <a:ext cx="47941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Hilfe</a:t>
            </a:r>
          </a:p>
        </p:txBody>
      </p:sp>
      <p:sp>
        <p:nvSpPr>
          <p:cNvPr id="42" name="TextBox 41"/>
          <p:cNvSpPr txBox="1"/>
          <p:nvPr/>
        </p:nvSpPr>
        <p:spPr>
          <a:xfrm>
            <a:off x="6830568" y="5521706"/>
            <a:ext cx="47941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Kurzanleitung und API-Anleitung – Kapitel 3.</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 / 153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das Plugin bewusst nicht tut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Ein Aussteller, eine Veranstaltung</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Jeder Eintrag gehört zu genau einer Veranstaltung. Wer auf zwei Messen ausstellt, bekommt zwei Einträge – dafür dürfen Standnummer, Halle und Text je Messe verschieden sein.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Siehe Kapitel 5</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Keine Standbuchung</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Es gibt keine Anmeldestrecke und keine Rechnungen. Das Plugin zeigt, wer wo steht – die Vergabe der Flächen organisieren Sie wie bisher.</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Kein Konto für Gäste</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Es gibt keine Registrierung. Merklisten bleiben anonym im Browser des Gastes und werden nie an den Server übertragen.</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Datenschutzfreundlich</a:t>
            </a:r>
          </a:p>
        </p:txBody>
      </p:sp>
      <p:sp>
        <p:nvSpPr>
          <p:cNvPr id="20" name="Rectangle 19"/>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3" name="TextBox 22"/>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Hallenplan braucht eine SVG-Zeichnung Ihrer Halle, in der die Standflächen benannt sind. Wie Sie die erstellen oder erstellen lassen, erklärt </a:t>
            </a:r>
            <a:r>
              <a:rPr sz="1000" b="1" i="0" lang="de-DE">
                <a:solidFill>
                  <a:srgbClr val="2B3844"/>
                </a:solidFill>
                <a:latin typeface="Segoe UI"/>
              </a:rPr>
              <a:t>Kapitel 9</a:t>
            </a:r>
            <a:r>
              <a:rPr sz="1000" b="0" i="0" lang="de-DE">
                <a:solidFill>
                  <a:srgbClr val="2B3844"/>
                </a:solidFill>
                <a:latin typeface="Segoe UI"/>
              </a:rPr>
              <a:t> ausführlich – es ist der einzige Punkt, an dem etwas vorbereitet werden muss.</a:t>
            </a:r>
          </a:p>
        </p:txBody>
      </p:sp>
      <p:sp>
        <p:nvSpPr>
          <p:cNvPr id="24" name="Rectangle 2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 · Das Plugin im Überblick</a:t>
            </a:r>
          </a:p>
        </p:txBody>
      </p:sp>
      <p:sp>
        <p:nvSpPr>
          <p:cNvPr id="26" name="TextBox 2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15 / 153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2</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Ersteinrichtung</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In etwa einer Viertelstunde von der Installation zum ersten veröffentlichten Ausstellerverzeichnis.</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Fahrplan</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Plugin aktivieren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Das Grundgerüst anlegen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Veranstaltung und Aussteller</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Seite bauen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Abschluss-Prüfung</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2 · Ersteinrichtung</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16 / 153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Fahrplan: sechs Schritte, feste Reihenfolge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145514"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145514"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Aktivieren</a:t>
            </a:r>
          </a:p>
        </p:txBody>
      </p:sp>
      <p:sp>
        <p:nvSpPr>
          <p:cNvPr id="11" name="TextBox 10"/>
          <p:cNvSpPr txBox="1"/>
          <p:nvPr/>
        </p:nvSpPr>
        <p:spPr>
          <a:xfrm>
            <a:off x="713232"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Plugin installieren und einschalten. Das Menü „Aussteller“ erscheint.</a:t>
            </a:r>
          </a:p>
        </p:txBody>
      </p:sp>
      <p:sp>
        <p:nvSpPr>
          <p:cNvPr id="12" name="Right Arrow 11"/>
          <p:cNvSpPr/>
          <p:nvPr/>
        </p:nvSpPr>
        <p:spPr>
          <a:xfrm>
            <a:off x="217215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473909"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473909"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05249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05249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2620213"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Ordnung schaffen</a:t>
            </a:r>
          </a:p>
        </p:txBody>
      </p:sp>
      <p:sp>
        <p:nvSpPr>
          <p:cNvPr id="18" name="TextBox 17"/>
          <p:cNvSpPr txBox="1"/>
          <p:nvPr/>
        </p:nvSpPr>
        <p:spPr>
          <a:xfrm>
            <a:off x="2620213"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Standorte, Typen und Kategorien anlegen – das Gerüst für alles Weitere.</a:t>
            </a:r>
          </a:p>
        </p:txBody>
      </p:sp>
      <p:sp>
        <p:nvSpPr>
          <p:cNvPr id="19" name="Right Arrow 18"/>
          <p:cNvSpPr/>
          <p:nvPr/>
        </p:nvSpPr>
        <p:spPr>
          <a:xfrm>
            <a:off x="407913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4380890"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380890"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495947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959477"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4527194"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Veranstaltung</a:t>
            </a:r>
          </a:p>
        </p:txBody>
      </p:sp>
      <p:sp>
        <p:nvSpPr>
          <p:cNvPr id="25" name="TextBox 24"/>
          <p:cNvSpPr txBox="1"/>
          <p:nvPr/>
        </p:nvSpPr>
        <p:spPr>
          <a:xfrm>
            <a:off x="4527194"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Die Klammer anlegen, z. B. „Comic Con 2026“.</a:t>
            </a:r>
          </a:p>
        </p:txBody>
      </p:sp>
      <p:sp>
        <p:nvSpPr>
          <p:cNvPr id="26" name="Right Arrow 25"/>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6287871"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6287871"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6866458"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866458"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6434175"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Aussteller</a:t>
            </a:r>
          </a:p>
        </p:txBody>
      </p:sp>
      <p:sp>
        <p:nvSpPr>
          <p:cNvPr id="32" name="TextBox 31"/>
          <p:cNvSpPr txBox="1"/>
          <p:nvPr/>
        </p:nvSpPr>
        <p:spPr>
          <a:xfrm>
            <a:off x="6434175"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Die einzelnen Einträge erfassen und der Veranstaltung zuordnen.</a:t>
            </a:r>
          </a:p>
        </p:txBody>
      </p:sp>
      <p:sp>
        <p:nvSpPr>
          <p:cNvPr id="33" name="Right Arrow 32"/>
          <p:cNvSpPr/>
          <p:nvPr/>
        </p:nvSpPr>
        <p:spPr>
          <a:xfrm>
            <a:off x="789310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8194852"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8194852"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877343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773439"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5</a:t>
            </a:r>
          </a:p>
        </p:txBody>
      </p:sp>
      <p:sp>
        <p:nvSpPr>
          <p:cNvPr id="38" name="TextBox 37"/>
          <p:cNvSpPr txBox="1"/>
          <p:nvPr/>
        </p:nvSpPr>
        <p:spPr>
          <a:xfrm>
            <a:off x="8341156"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Seite bauen</a:t>
            </a:r>
          </a:p>
        </p:txBody>
      </p:sp>
      <p:sp>
        <p:nvSpPr>
          <p:cNvPr id="39" name="TextBox 38"/>
          <p:cNvSpPr txBox="1"/>
          <p:nvPr/>
        </p:nvSpPr>
        <p:spPr>
          <a:xfrm>
            <a:off x="8341156"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Neue WordPress-Seite, Baustein einfügen, veröffentlichen.</a:t>
            </a:r>
          </a:p>
        </p:txBody>
      </p:sp>
      <p:sp>
        <p:nvSpPr>
          <p:cNvPr id="40" name="Right Arrow 39"/>
          <p:cNvSpPr/>
          <p:nvPr/>
        </p:nvSpPr>
        <p:spPr>
          <a:xfrm>
            <a:off x="9800082"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10101834"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10101834"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Oval 42"/>
          <p:cNvSpPr/>
          <p:nvPr/>
        </p:nvSpPr>
        <p:spPr>
          <a:xfrm>
            <a:off x="1068042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0680420"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6</a:t>
            </a:r>
          </a:p>
        </p:txBody>
      </p:sp>
      <p:sp>
        <p:nvSpPr>
          <p:cNvPr id="45" name="TextBox 44"/>
          <p:cNvSpPr txBox="1"/>
          <p:nvPr/>
        </p:nvSpPr>
        <p:spPr>
          <a:xfrm>
            <a:off x="10248138" y="2240280"/>
            <a:ext cx="1230325"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Prüfen</a:t>
            </a:r>
          </a:p>
        </p:txBody>
      </p:sp>
      <p:sp>
        <p:nvSpPr>
          <p:cNvPr id="46" name="TextBox 45"/>
          <p:cNvSpPr txBox="1"/>
          <p:nvPr/>
        </p:nvSpPr>
        <p:spPr>
          <a:xfrm>
            <a:off x="10248138" y="2499360"/>
            <a:ext cx="1230325"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Dashboard aufrufen und die gemeldeten Lücken schließen.</a:t>
            </a:r>
          </a:p>
        </p:txBody>
      </p:sp>
      <p:sp>
        <p:nvSpPr>
          <p:cNvPr id="47" name="Rectangle 46"/>
          <p:cNvSpPr/>
          <p:nvPr/>
        </p:nvSpPr>
        <p:spPr>
          <a:xfrm>
            <a:off x="566928" y="5675376"/>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75376"/>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50" name="TextBox 49"/>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Halten Sie diese Reihenfolge ein. Wer zuerst Aussteller anlegt und erst danach die Standorte, muss jeden Eintrag ein zweites Mal anfassen. Die Schritte 2 und 3 kosten zusammen selten mehr als zehn Minuten.</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17 / 153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1: Plugin aktivieren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Rufen Sie im WordPress-Menü </a:t>
            </a:r>
            <a:r>
              <a:rPr sz="1150" b="0" i="0" lang="de-DE">
                <a:solidFill>
                  <a:srgbClr val="25333F"/>
                </a:solidFill>
                <a:latin typeface="Consolas"/>
              </a:rPr>
              <a:t>Plugins → Installierte Plugins</a:t>
            </a:r>
            <a:r>
              <a:rPr sz="1150" b="0" i="0" lang="de-DE">
                <a:solidFill>
                  <a:srgbClr val="25333F"/>
                </a:solidFill>
                <a:latin typeface="Segoe UI"/>
              </a:rPr>
              <a:t> auf.</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Suchen Sie den Eintrag </a:t>
            </a:r>
            <a:r>
              <a:rPr sz="1150" b="1" i="0" lang="de-DE">
                <a:solidFill>
                  <a:srgbClr val="25333F"/>
                </a:solidFill>
                <a:latin typeface="Segoe UI"/>
              </a:rPr>
              <a:t>Event Exhibitor Manager</a:t>
            </a:r>
            <a:r>
              <a:rPr sz="1150" b="0" i="0" lang="de-DE">
                <a:solidFill>
                  <a:srgbClr val="25333F"/>
                </a:solidFill>
                <a:latin typeface="Segoe UI"/>
              </a:rPr>
              <a:t> und klicken Sie auf </a:t>
            </a:r>
            <a:r>
              <a:rPr sz="1150" b="1" i="0" lang="de-DE">
                <a:solidFill>
                  <a:srgbClr val="25333F"/>
                </a:solidFill>
                <a:latin typeface="Segoe UI"/>
              </a:rPr>
              <a:t>Aktivieren</a:t>
            </a:r>
            <a:r>
              <a:rPr sz="1150" b="0" i="0" lang="de-DE">
                <a:solidFill>
                  <a:srgbClr val="25333F"/>
                </a:solidFill>
                <a:latin typeface="Segoe UI"/>
              </a:rPr>
              <a:t>.</a:t>
            </a:r>
          </a:p>
        </p:txBody>
      </p:sp>
      <p:sp>
        <p:nvSpPr>
          <p:cNvPr id="12" name="TextBox 11"/>
          <p:cNvSpPr txBox="1"/>
          <p:nvPr/>
        </p:nvSpPr>
        <p:spPr>
          <a:xfrm>
            <a:off x="950976" y="234950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Ist das Plugin noch nicht hochgeladen: </a:t>
            </a:r>
            <a:r>
              <a:rPr sz="950" b="0" i="0" lang="de-DE">
                <a:solidFill>
                  <a:srgbClr val="6B7A88"/>
                </a:solidFill>
                <a:latin typeface="Consolas"/>
              </a:rPr>
              <a:t>Plugins → Installieren → Plugin hochladen</a:t>
            </a:r>
            <a:r>
              <a:rPr sz="950" b="0" i="0" lang="de-DE">
                <a:solidFill>
                  <a:srgbClr val="6B7A88"/>
                </a:solidFill>
                <a:latin typeface="Segoe UI"/>
              </a:rPr>
              <a:t>, dann die ZIP-Datei auswählen.</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Kontrollieren Sie, dass links im Menü der neue Eintrag </a:t>
            </a:r>
            <a:r>
              <a:rPr sz="1150" b="1" i="0" lang="de-DE">
                <a:solidFill>
                  <a:srgbClr val="25333F"/>
                </a:solidFill>
                <a:latin typeface="Segoe UI"/>
              </a:rPr>
              <a:t>Aussteller</a:t>
            </a:r>
            <a:r>
              <a:rPr sz="1150" b="0" i="0" lang="de-DE">
                <a:solidFill>
                  <a:srgbClr val="25333F"/>
                </a:solidFill>
                <a:latin typeface="Segoe UI"/>
              </a:rPr>
              <a:t> erschienen ist.</a:t>
            </a:r>
          </a:p>
        </p:txBody>
      </p:sp>
      <p:sp>
        <p:nvSpPr>
          <p:cNvPr id="16" name="TextBox 15"/>
          <p:cNvSpPr txBox="1"/>
          <p:nvPr/>
        </p:nvSpPr>
        <p:spPr>
          <a:xfrm>
            <a:off x="950976" y="3278886"/>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Erscheint er nicht, wurde die Aktivierung nicht abgeschlossen.</a:t>
            </a:r>
          </a:p>
        </p:txBody>
      </p:sp>
      <p:sp>
        <p:nvSpPr>
          <p:cNvPr id="17" name="Oval 16"/>
          <p:cNvSpPr/>
          <p:nvPr/>
        </p:nvSpPr>
        <p:spPr>
          <a:xfrm>
            <a:off x="566928" y="367055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71170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661410"/>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Gehen Sie einmal auf </a:t>
            </a:r>
            <a:r>
              <a:rPr sz="1150" b="0" i="0" lang="de-DE">
                <a:solidFill>
                  <a:srgbClr val="25333F"/>
                </a:solidFill>
                <a:latin typeface="Consolas"/>
              </a:rPr>
              <a:t>Einstellungen → Permalinks</a:t>
            </a:r>
            <a:r>
              <a:rPr sz="1150" b="0" i="0" lang="de-DE">
                <a:solidFill>
                  <a:srgbClr val="25333F"/>
                </a:solidFill>
                <a:latin typeface="Segoe UI"/>
              </a:rPr>
              <a:t> und klicken Sie dort auf </a:t>
            </a:r>
            <a:r>
              <a:rPr sz="1150" b="1" i="0" lang="de-DE">
                <a:solidFill>
                  <a:srgbClr val="25333F"/>
                </a:solidFill>
                <a:latin typeface="Segoe UI"/>
              </a:rPr>
              <a:t>Änderungen speichern</a:t>
            </a:r>
            <a:r>
              <a:rPr sz="1150" b="0" i="0" lang="de-DE">
                <a:solidFill>
                  <a:srgbClr val="25333F"/>
                </a:solidFill>
                <a:latin typeface="Segoe UI"/>
              </a:rPr>
              <a:t>.</a:t>
            </a:r>
          </a:p>
        </p:txBody>
      </p:sp>
      <p:sp>
        <p:nvSpPr>
          <p:cNvPr id="20" name="TextBox 19"/>
          <p:cNvSpPr txBox="1"/>
          <p:nvPr/>
        </p:nvSpPr>
        <p:spPr>
          <a:xfrm>
            <a:off x="950976" y="406349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müssen nichts ändern – das Klicken allein genügt. Ohne diesen Handgriff zeigen die Ausstellerseiten später „Seite nicht gefunden“.</a:t>
            </a:r>
          </a:p>
        </p:txBody>
      </p:sp>
      <p:sp>
        <p:nvSpPr>
          <p:cNvPr id="21" name="Rectangle 20"/>
          <p:cNvSpPr/>
          <p:nvPr/>
        </p:nvSpPr>
        <p:spPr>
          <a:xfrm>
            <a:off x="5223967" y="1353312"/>
            <a:ext cx="640080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4" name="Rectangle 23"/>
          <p:cNvSpPr/>
          <p:nvPr/>
        </p:nvSpPr>
        <p:spPr>
          <a:xfrm>
            <a:off x="522396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6" name="TextBox 25"/>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7" name="TextBox 26"/>
          <p:cNvSpPr txBox="1"/>
          <p:nvPr/>
        </p:nvSpPr>
        <p:spPr>
          <a:xfrm>
            <a:off x="5370271" y="215341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8" name="Rectangle 27"/>
          <p:cNvSpPr/>
          <p:nvPr/>
        </p:nvSpPr>
        <p:spPr>
          <a:xfrm>
            <a:off x="5223967" y="2350008"/>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2391156"/>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Plugins</a:t>
            </a:r>
          </a:p>
        </p:txBody>
      </p:sp>
      <p:sp>
        <p:nvSpPr>
          <p:cNvPr id="30" name="Rectangle 29"/>
          <p:cNvSpPr/>
          <p:nvPr/>
        </p:nvSpPr>
        <p:spPr>
          <a:xfrm>
            <a:off x="5223967" y="2587751"/>
            <a:ext cx="1481328" cy="4206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98287" y="2628899"/>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Installierte Plugins</a:t>
            </a:r>
          </a:p>
        </p:txBody>
      </p:sp>
      <p:sp>
        <p:nvSpPr>
          <p:cNvPr id="32" name="TextBox 31"/>
          <p:cNvSpPr txBox="1"/>
          <p:nvPr/>
        </p:nvSpPr>
        <p:spPr>
          <a:xfrm>
            <a:off x="5498287" y="2811779"/>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Installieren</a:t>
            </a:r>
          </a:p>
        </p:txBody>
      </p:sp>
      <p:sp>
        <p:nvSpPr>
          <p:cNvPr id="33" name="TextBox 32"/>
          <p:cNvSpPr txBox="1"/>
          <p:nvPr/>
        </p:nvSpPr>
        <p:spPr>
          <a:xfrm>
            <a:off x="5370271" y="3067812"/>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Aussteller</a:t>
            </a:r>
          </a:p>
        </p:txBody>
      </p:sp>
      <p:sp>
        <p:nvSpPr>
          <p:cNvPr id="34" name="TextBox 33"/>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de-DE">
                <a:solidFill>
                  <a:srgbClr val="1D2327"/>
                </a:solidFill>
                <a:latin typeface="Segoe UI"/>
              </a:rPr>
              <a:t>Plugins</a:t>
            </a:r>
          </a:p>
        </p:txBody>
      </p:sp>
      <p:sp>
        <p:nvSpPr>
          <p:cNvPr id="35" name="Rectangle 34"/>
          <p:cNvSpPr/>
          <p:nvPr/>
        </p:nvSpPr>
        <p:spPr>
          <a:xfrm>
            <a:off x="6906463" y="2148840"/>
            <a:ext cx="4517136"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970471" y="2203704"/>
            <a:ext cx="1986442"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Plugin</a:t>
            </a:r>
          </a:p>
        </p:txBody>
      </p:sp>
      <p:sp>
        <p:nvSpPr>
          <p:cNvPr id="37" name="TextBox 36"/>
          <p:cNvSpPr txBox="1"/>
          <p:nvPr/>
        </p:nvSpPr>
        <p:spPr>
          <a:xfrm>
            <a:off x="9048353" y="2203704"/>
            <a:ext cx="2347813"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Beschreibung</a:t>
            </a:r>
          </a:p>
        </p:txBody>
      </p:sp>
      <p:sp>
        <p:nvSpPr>
          <p:cNvPr id="38" name="Rectangle 37"/>
          <p:cNvSpPr/>
          <p:nvPr/>
        </p:nvSpPr>
        <p:spPr>
          <a:xfrm>
            <a:off x="6906463" y="2386584"/>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70471" y="2532888"/>
            <a:ext cx="198644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Event Exhibitor Manager</a:t>
            </a:r>
          </a:p>
        </p:txBody>
      </p:sp>
      <p:sp>
        <p:nvSpPr>
          <p:cNvPr id="40" name="TextBox 39"/>
          <p:cNvSpPr txBox="1"/>
          <p:nvPr/>
        </p:nvSpPr>
        <p:spPr>
          <a:xfrm>
            <a:off x="9048353" y="2532888"/>
            <a:ext cx="234781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Aussteller, Hallenpläne und Druckausgabe</a:t>
            </a:r>
          </a:p>
        </p:txBody>
      </p:sp>
      <p:sp>
        <p:nvSpPr>
          <p:cNvPr id="41" name="Rectangle 40"/>
          <p:cNvSpPr/>
          <p:nvPr/>
        </p:nvSpPr>
        <p:spPr>
          <a:xfrm>
            <a:off x="6906463" y="2807208"/>
            <a:ext cx="4517136" cy="42062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906463" y="2807208"/>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970471" y="2953512"/>
            <a:ext cx="1986442"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Anderes Plugin</a:t>
            </a:r>
          </a:p>
        </p:txBody>
      </p:sp>
      <p:sp>
        <p:nvSpPr>
          <p:cNvPr id="44" name="TextBox 43"/>
          <p:cNvSpPr txBox="1"/>
          <p:nvPr/>
        </p:nvSpPr>
        <p:spPr>
          <a:xfrm>
            <a:off x="9048353" y="2953512"/>
            <a:ext cx="234781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Beliebiges weiteres Plugin</a:t>
            </a:r>
          </a:p>
        </p:txBody>
      </p:sp>
      <p:sp>
        <p:nvSpPr>
          <p:cNvPr id="45" name="Rectangle 44"/>
          <p:cNvSpPr/>
          <p:nvPr/>
        </p:nvSpPr>
        <p:spPr>
          <a:xfrm>
            <a:off x="6906463" y="3227832"/>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70471" y="2651760"/>
            <a:ext cx="1828800" cy="137160"/>
          </a:xfrm>
          <a:prstGeom prst="rect">
            <a:avLst/>
          </a:prstGeom>
          <a:noFill/>
        </p:spPr>
        <p:txBody>
          <a:bodyPr wrap="square" lIns="0" rIns="0" tIns="0" bIns="0" anchor="t">
            <a:spAutoFit/>
          </a:bodyPr>
          <a:lstStyle/>
          <a:p>
            <a:pPr algn="l">
              <a:lnSpc>
                <a:spcPct val="100000"/>
              </a:lnSpc>
            </a:pPr>
            <a:r>
              <a:rPr sz="650" b="0" i="0" lang="de-DE">
                <a:solidFill>
                  <a:srgbClr val="2271B1"/>
                </a:solidFill>
                <a:latin typeface="Segoe UI"/>
              </a:rPr>
              <a:t>Aktivieren  |  Löschen</a:t>
            </a:r>
          </a:p>
        </p:txBody>
      </p:sp>
      <p:sp>
        <p:nvSpPr>
          <p:cNvPr id="47" name="Oval 46"/>
          <p:cNvSpPr/>
          <p:nvPr/>
        </p:nvSpPr>
        <p:spPr>
          <a:xfrm>
            <a:off x="6403543" y="25648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403543" y="26243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49" name="Oval 48"/>
          <p:cNvSpPr/>
          <p:nvPr/>
        </p:nvSpPr>
        <p:spPr>
          <a:xfrm>
            <a:off x="6741871" y="25831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741871" y="26426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1" name="Oval 50"/>
          <p:cNvSpPr/>
          <p:nvPr/>
        </p:nvSpPr>
        <p:spPr>
          <a:xfrm>
            <a:off x="6403543" y="30038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403543" y="30632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3" name="Rectangle 5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6" name="TextBox 5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die Aktivierung brauchen Sie Administratorrechte. Dashboard, Massen-Editor und Import stehen danach auch Redakteuren offen; Einstellungen und API bleiben Administratoren vorbehalten – mehr dazu im Anhang.</a:t>
            </a:r>
          </a:p>
        </p:txBody>
      </p:sp>
      <p:sp>
        <p:nvSpPr>
          <p:cNvPr id="57" name="Rectangle 5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59" name="TextBox 5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18 / 153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2: Das Grundgerüst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Standorte</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Aussteller → Standorte</a:t>
            </a:r>
          </a:p>
          <a:p>
            <a:pPr algn="l">
              <a:lnSpc>
                <a:spcPct val="125000"/>
              </a:lnSpc>
            </a:pPr>
          </a:p>
          <a:p>
            <a:pPr algn="l">
              <a:lnSpc>
                <a:spcPct val="125000"/>
              </a:lnSpc>
            </a:pPr>
            <a:r>
              <a:rPr sz="1050" b="0" i="0" lang="de-DE">
                <a:solidFill>
                  <a:srgbClr val="3B4A57"/>
                </a:solidFill>
                <a:latin typeface="Segoe UI"/>
              </a:rPr>
              <a:t>Jede Halle, jeder Raum, jedes Freigelände. Sie sind das Bindeglied zwischen Aussteller und Hallenplan.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Ohne Standort kein Plan-Bezug</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Typen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Aussteller → Typen</a:t>
            </a:r>
          </a:p>
          <a:p>
            <a:pPr algn="l">
              <a:lnSpc>
                <a:spcPct val="125000"/>
              </a:lnSpc>
            </a:pPr>
          </a:p>
          <a:p>
            <a:pPr algn="l">
              <a:lnSpc>
                <a:spcPct val="125000"/>
              </a:lnSpc>
            </a:pPr>
            <a:r>
              <a:rPr sz="1050" b="0" i="0" lang="de-DE">
                <a:solidFill>
                  <a:srgbClr val="3B4A57"/>
                </a:solidFill>
                <a:latin typeface="Segoe UI"/>
              </a:rPr>
              <a:t>Die Art des Ausstellers: Händler, Künstler, Verein, Sponsor. Geben Sie jedem Typ eine </a:t>
            </a:r>
            <a:r>
              <a:rPr sz="1050" b="1" i="0" lang="de-DE">
                <a:solidFill>
                  <a:srgbClr val="3B4A57"/>
                </a:solidFill>
                <a:latin typeface="Segoe UI"/>
              </a:rPr>
              <a:t>Akzentfarbe</a:t>
            </a:r>
            <a:r>
              <a:rPr sz="1050" b="0" i="0" lang="de-DE">
                <a:solidFill>
                  <a:srgbClr val="3B4A57"/>
                </a:solidFill>
                <a:latin typeface="Segoe UI"/>
              </a:rPr>
              <a:t> – sie färbt die Kante der Kachel.</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Genau einer je Aussteller</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Kategorien</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Aussteller → Kategorien</a:t>
            </a:r>
          </a:p>
          <a:p>
            <a:pPr algn="l">
              <a:lnSpc>
                <a:spcPct val="125000"/>
              </a:lnSpc>
            </a:pPr>
          </a:p>
          <a:p>
            <a:pPr algn="l">
              <a:lnSpc>
                <a:spcPct val="125000"/>
              </a:lnSpc>
            </a:pPr>
            <a:r>
              <a:rPr sz="1050" b="0" i="0" lang="de-DE">
                <a:solidFill>
                  <a:srgbClr val="3B4A57"/>
                </a:solidFill>
                <a:latin typeface="Segoe UI"/>
              </a:rPr>
              <a:t>Sortiment und Thema: Manga, Mode, Gastronomie, Handwerk. Sie liefern die Kennzeichen auf der Kachel und den Filter für Ihre Gäste.</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Mehrere je Aussteller möglich</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Plugin bringt </a:t>
            </a:r>
            <a:r>
              <a:rPr sz="1000" b="1" i="0" lang="de-DE">
                <a:solidFill>
                  <a:srgbClr val="2B3844"/>
                </a:solidFill>
                <a:latin typeface="Segoe UI"/>
              </a:rPr>
              <a:t>keine</a:t>
            </a:r>
            <a:r>
              <a:rPr sz="1000" b="0" i="0" lang="de-DE">
                <a:solidFill>
                  <a:srgbClr val="2B3844"/>
                </a:solidFill>
                <a:latin typeface="Segoe UI"/>
              </a:rPr>
              <a:t> vorbereiteten Einträge mit – Sie legen alles selbst an. Wie das im Einzelnen geht und was Produkte und Länder zusätzlich leisten, zeigt </a:t>
            </a:r>
            <a:r>
              <a:rPr sz="1000" b="1" i="0" lang="de-DE">
                <a:solidFill>
                  <a:srgbClr val="2B3844"/>
                </a:solidFill>
                <a:latin typeface="Segoe UI"/>
              </a:rPr>
              <a:t>Kapitel 6</a:t>
            </a:r>
            <a:r>
              <a:rPr sz="1000" b="0" i="0" lang="de-DE">
                <a:solidFill>
                  <a:srgbClr val="2B3844"/>
                </a:solidFill>
                <a:latin typeface="Segoe UI"/>
              </a:rPr>
              <a:t>. Für den Anfang genügen die Namen.</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19 / 153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3: Die Veranstaltung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Gehen Sie auf </a:t>
            </a:r>
            <a:r>
              <a:rPr sz="1150" b="0" i="0" lang="de-DE">
                <a:solidFill>
                  <a:srgbClr val="25333F"/>
                </a:solidFill>
                <a:latin typeface="Consolas"/>
              </a:rPr>
              <a:t>Aussteller → Neu hinzufügen</a:t>
            </a:r>
            <a:r>
              <a:rPr sz="1150" b="0" i="0" lang="de-DE">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Tragen Sie als Titel den Namen Ihrer Messe ein, z. B. </a:t>
            </a:r>
            <a:r>
              <a:rPr sz="1150" b="1" i="0" lang="de-DE">
                <a:solidFill>
                  <a:srgbClr val="25333F"/>
                </a:solidFill>
                <a:latin typeface="Segoe UI"/>
              </a:rPr>
              <a:t>Comic Con 2026</a:t>
            </a:r>
            <a:r>
              <a:rPr sz="1150" b="0" i="0" lang="de-DE">
                <a:solidFill>
                  <a:srgbClr val="25333F"/>
                </a:solidFill>
                <a:latin typeface="Segoe UI"/>
              </a:rPr>
              <a:t>.</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363343"/>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Das Feld </a:t>
            </a:r>
            <a:r>
              <a:rPr sz="1150" b="1" i="0" lang="de-DE">
                <a:solidFill>
                  <a:srgbClr val="25333F"/>
                </a:solidFill>
                <a:latin typeface="Segoe UI"/>
              </a:rPr>
              <a:t>Veranstaltung</a:t>
            </a:r>
            <a:r>
              <a:rPr sz="1150" b="0" i="0" lang="de-DE">
                <a:solidFill>
                  <a:srgbClr val="25333F"/>
                </a:solidFill>
                <a:latin typeface="Segoe UI"/>
              </a:rPr>
              <a:t> unverändert stehen lassen.</a:t>
            </a:r>
          </a:p>
        </p:txBody>
      </p:sp>
      <p:sp>
        <p:nvSpPr>
          <p:cNvPr id="15" name="TextBox 14"/>
          <p:cNvSpPr txBox="1"/>
          <p:nvPr/>
        </p:nvSpPr>
        <p:spPr>
          <a:xfrm>
            <a:off x="950976" y="258724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Es steht auf </a:t>
            </a:r>
            <a:r>
              <a:rPr sz="950" b="1" i="0" lang="de-DE">
                <a:solidFill>
                  <a:srgbClr val="6B7A88"/>
                </a:solidFill>
                <a:latin typeface="Segoe UI"/>
              </a:rPr>
              <a:t>„-- Veranstaltung wählen --“</a:t>
            </a:r>
            <a:r>
              <a:rPr sz="950" b="0" i="0" lang="de-DE">
                <a:solidFill>
                  <a:srgbClr val="6B7A88"/>
                </a:solidFill>
                <a:latin typeface="Segoe UI"/>
              </a:rPr>
              <a:t> – genau das macht diesen Eintrag zur Veranstaltung statt zum Aussteller.</a:t>
            </a:r>
          </a:p>
        </p:txBody>
      </p:sp>
      <p:sp>
        <p:nvSpPr>
          <p:cNvPr id="16" name="Oval 15"/>
          <p:cNvSpPr/>
          <p:nvPr/>
        </p:nvSpPr>
        <p:spPr>
          <a:xfrm>
            <a:off x="566928" y="31236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6484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11454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Klicken Sie auf </a:t>
            </a:r>
            <a:r>
              <a:rPr sz="1150" b="1" i="0" lang="de-DE">
                <a:solidFill>
                  <a:srgbClr val="25333F"/>
                </a:solidFill>
                <a:latin typeface="Segoe UI"/>
              </a:rPr>
              <a:t>Veröffentlichen</a:t>
            </a:r>
            <a:r>
              <a:rPr sz="1150" b="0" i="0" lang="de-DE">
                <a:solidFill>
                  <a:srgbClr val="25333F"/>
                </a:solidFill>
                <a:latin typeface="Segoe UI"/>
              </a:rPr>
              <a:t>.</a:t>
            </a:r>
          </a:p>
        </p:txBody>
      </p:sp>
      <p:sp>
        <p:nvSpPr>
          <p:cNvPr id="19" name="Oval 18"/>
          <p:cNvSpPr/>
          <p:nvPr/>
        </p:nvSpPr>
        <p:spPr>
          <a:xfrm>
            <a:off x="566928" y="353961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58076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1" name="TextBox 20"/>
          <p:cNvSpPr txBox="1"/>
          <p:nvPr/>
        </p:nvSpPr>
        <p:spPr>
          <a:xfrm>
            <a:off x="950976" y="3530473"/>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Notieren Sie sich die </a:t>
            </a:r>
            <a:r>
              <a:rPr sz="1150" b="1" i="0" lang="de-DE">
                <a:solidFill>
                  <a:srgbClr val="25333F"/>
                </a:solidFill>
                <a:latin typeface="Segoe UI"/>
              </a:rPr>
              <a:t>ID</a:t>
            </a:r>
            <a:r>
              <a:rPr sz="1150" b="0" i="0" lang="de-DE">
                <a:solidFill>
                  <a:srgbClr val="25333F"/>
                </a:solidFill>
                <a:latin typeface="Segoe UI"/>
              </a:rPr>
              <a:t> des Eintrags – Sie brauchen sie gleich für den Baustein.</a:t>
            </a:r>
          </a:p>
        </p:txBody>
      </p:sp>
      <p:sp>
        <p:nvSpPr>
          <p:cNvPr id="22" name="TextBox 21"/>
          <p:cNvSpPr txBox="1"/>
          <p:nvPr/>
        </p:nvSpPr>
        <p:spPr>
          <a:xfrm>
            <a:off x="950976" y="3932555"/>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steht unter </a:t>
            </a:r>
            <a:r>
              <a:rPr sz="950" b="0" i="0" lang="de-DE">
                <a:solidFill>
                  <a:srgbClr val="6B7A88"/>
                </a:solidFill>
                <a:latin typeface="Consolas"/>
              </a:rPr>
              <a:t>Aussteller → Aussteller</a:t>
            </a:r>
            <a:r>
              <a:rPr sz="950" b="0" i="0" lang="de-DE">
                <a:solidFill>
                  <a:srgbClr val="6B7A88"/>
                </a:solidFill>
                <a:latin typeface="Segoe UI"/>
              </a:rPr>
              <a:t> in der Spalte „ID“. Ein Klick darauf kopiert sie in die Zwischenablage.</a:t>
            </a:r>
          </a:p>
        </p:txBody>
      </p:sp>
      <p:sp>
        <p:nvSpPr>
          <p:cNvPr id="23" name="Rectangle 22"/>
          <p:cNvSpPr/>
          <p:nvPr/>
        </p:nvSpPr>
        <p:spPr>
          <a:xfrm>
            <a:off x="5223967" y="1353312"/>
            <a:ext cx="64008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6" name="Rectangle 25"/>
          <p:cNvSpPr/>
          <p:nvPr/>
        </p:nvSpPr>
        <p:spPr>
          <a:xfrm>
            <a:off x="5223967"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8" name="Rectangle 27"/>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0" name="Rectangle 29"/>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2" name="TextBox 31"/>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3" name="TextBox 32"/>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Neu hinzufügen</a:t>
            </a:r>
          </a:p>
        </p:txBody>
      </p:sp>
      <p:sp>
        <p:nvSpPr>
          <p:cNvPr id="34" name="TextBox 33"/>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35" name="TextBox 34"/>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6" name="TextBox 35"/>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7" name="TextBox 36"/>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8" name="TextBox 37"/>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9" name="TextBox 38"/>
          <p:cNvSpPr txBox="1"/>
          <p:nvPr/>
        </p:nvSpPr>
        <p:spPr>
          <a:xfrm>
            <a:off x="6906463" y="1719072"/>
            <a:ext cx="36576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Neuen Aussteller hinzufügen</a:t>
            </a:r>
          </a:p>
        </p:txBody>
      </p:sp>
      <p:sp>
        <p:nvSpPr>
          <p:cNvPr id="40" name="Rectangle 39"/>
          <p:cNvSpPr/>
          <p:nvPr/>
        </p:nvSpPr>
        <p:spPr>
          <a:xfrm>
            <a:off x="6906463" y="2011680"/>
            <a:ext cx="3161995"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997903" y="2089404"/>
            <a:ext cx="2743200" cy="182880"/>
          </a:xfrm>
          <a:prstGeom prst="rect">
            <a:avLst/>
          </a:prstGeom>
          <a:noFill/>
        </p:spPr>
        <p:txBody>
          <a:bodyPr wrap="square" lIns="0" rIns="0" tIns="0" bIns="0" anchor="t">
            <a:spAutoFit/>
          </a:bodyPr>
          <a:lstStyle/>
          <a:p>
            <a:pPr algn="l">
              <a:lnSpc>
                <a:spcPct val="100000"/>
              </a:lnSpc>
            </a:pPr>
            <a:r>
              <a:rPr sz="1000" b="1" i="0" lang="de-DE">
                <a:solidFill>
                  <a:srgbClr val="1F2933"/>
                </a:solidFill>
                <a:latin typeface="Segoe UI"/>
              </a:rPr>
              <a:t>Comic Con 2026</a:t>
            </a:r>
          </a:p>
        </p:txBody>
      </p:sp>
      <p:sp>
        <p:nvSpPr>
          <p:cNvPr id="42" name="Rectangle 41"/>
          <p:cNvSpPr/>
          <p:nvPr/>
        </p:nvSpPr>
        <p:spPr>
          <a:xfrm>
            <a:off x="6906463" y="2487168"/>
            <a:ext cx="3161995"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906463" y="2487168"/>
            <a:ext cx="316199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6906463" y="2761488"/>
            <a:ext cx="316199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016191" y="2555748"/>
            <a:ext cx="294253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Veranstaltungs- &amp; Standortdetails</a:t>
            </a:r>
          </a:p>
        </p:txBody>
      </p:sp>
      <p:sp>
        <p:nvSpPr>
          <p:cNvPr id="46" name="TextBox 45"/>
          <p:cNvSpPr txBox="1"/>
          <p:nvPr/>
        </p:nvSpPr>
        <p:spPr>
          <a:xfrm>
            <a:off x="7034479" y="2889504"/>
            <a:ext cx="290596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a:t>
            </a:r>
          </a:p>
        </p:txBody>
      </p:sp>
      <p:sp>
        <p:nvSpPr>
          <p:cNvPr id="47" name="Rounded Rectangle 46"/>
          <p:cNvSpPr/>
          <p:nvPr/>
        </p:nvSpPr>
        <p:spPr>
          <a:xfrm>
            <a:off x="7034479" y="3099816"/>
            <a:ext cx="29059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125919" y="3150108"/>
            <a:ext cx="252191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Veranstaltung wählen --</a:t>
            </a:r>
          </a:p>
        </p:txBody>
      </p:sp>
      <p:sp>
        <p:nvSpPr>
          <p:cNvPr id="49" name="TextBox 48"/>
          <p:cNvSpPr txBox="1"/>
          <p:nvPr/>
        </p:nvSpPr>
        <p:spPr>
          <a:xfrm>
            <a:off x="9720986" y="315010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0" name="TextBox 49"/>
          <p:cNvSpPr txBox="1"/>
          <p:nvPr/>
        </p:nvSpPr>
        <p:spPr>
          <a:xfrm>
            <a:off x="7034479" y="3456432"/>
            <a:ext cx="290596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Stand-IDs</a:t>
            </a:r>
          </a:p>
        </p:txBody>
      </p:sp>
      <p:sp>
        <p:nvSpPr>
          <p:cNvPr id="51" name="Rounded Rectangle 50"/>
          <p:cNvSpPr/>
          <p:nvPr/>
        </p:nvSpPr>
        <p:spPr>
          <a:xfrm>
            <a:off x="7034479" y="3666744"/>
            <a:ext cx="29059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125919" y="3717036"/>
            <a:ext cx="2521915" cy="146304"/>
          </a:xfrm>
          <a:prstGeom prst="rect">
            <a:avLst/>
          </a:prstGeom>
          <a:noFill/>
        </p:spPr>
        <p:txBody>
          <a:bodyPr wrap="square" lIns="0" rIns="0" tIns="0" bIns="0" anchor="t">
            <a:spAutoFit/>
          </a:bodyPr>
          <a:lstStyle/>
          <a:p>
            <a:pPr algn="l">
              <a:lnSpc>
                <a:spcPct val="100000"/>
              </a:lnSpc>
            </a:pPr>
          </a:p>
        </p:txBody>
      </p:sp>
      <p:sp>
        <p:nvSpPr>
          <p:cNvPr id="53" name="Rectangle 52"/>
          <p:cNvSpPr/>
          <p:nvPr/>
        </p:nvSpPr>
        <p:spPr>
          <a:xfrm>
            <a:off x="10158801" y="2011680"/>
            <a:ext cx="1264798" cy="67665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10158801" y="2011680"/>
            <a:ext cx="126479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10158801" y="2286000"/>
            <a:ext cx="126479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68529" y="2080260"/>
            <a:ext cx="1045342"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Veröffentlichen</a:t>
            </a:r>
          </a:p>
        </p:txBody>
      </p:sp>
      <p:sp>
        <p:nvSpPr>
          <p:cNvPr id="57" name="Rounded Rectangle 56"/>
          <p:cNvSpPr/>
          <p:nvPr/>
        </p:nvSpPr>
        <p:spPr>
          <a:xfrm>
            <a:off x="10286817" y="2432304"/>
            <a:ext cx="91732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286817" y="2482596"/>
            <a:ext cx="91732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Veröffentlichen</a:t>
            </a:r>
          </a:p>
        </p:txBody>
      </p:sp>
      <p:sp>
        <p:nvSpPr>
          <p:cNvPr id="59" name="Oval 58"/>
          <p:cNvSpPr/>
          <p:nvPr/>
        </p:nvSpPr>
        <p:spPr>
          <a:xfrm>
            <a:off x="6714439" y="20299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714439" y="20894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1" name="Oval 60"/>
          <p:cNvSpPr/>
          <p:nvPr/>
        </p:nvSpPr>
        <p:spPr>
          <a:xfrm>
            <a:off x="6805879" y="3081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805879" y="31409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3" name="Oval 62"/>
          <p:cNvSpPr/>
          <p:nvPr/>
        </p:nvSpPr>
        <p:spPr>
          <a:xfrm>
            <a:off x="11359591"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1359591" y="24460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65" name="Rectangle 6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8" name="TextBox 6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Eine Veranstaltung ist technisch derselbe Eintragstyp wie ein Aussteller – nur ohne übergeordneten Eintrag. Sie können also jederzeit weitere anlegen, etwa für jedes Jahr eine eigene.</a:t>
            </a:r>
          </a:p>
        </p:txBody>
      </p:sp>
      <p:sp>
        <p:nvSpPr>
          <p:cNvPr id="69" name="Rectangle 6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71" name="TextBox 7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20 / 153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4: Den ersten Aussteller eintragen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Wieder </a:t>
            </a:r>
            <a:r>
              <a:rPr sz="1150" b="0" i="0" lang="de-DE">
                <a:solidFill>
                  <a:srgbClr val="25333F"/>
                </a:solidFill>
                <a:latin typeface="Consolas"/>
              </a:rPr>
              <a:t>Aussteller → Neu hinzufügen</a:t>
            </a:r>
            <a:r>
              <a:rPr sz="1150" b="0" i="0" lang="de-DE">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Titel eintragen, z. B. </a:t>
            </a:r>
            <a:r>
              <a:rPr sz="1150" b="1" i="0" lang="de-DE">
                <a:solidFill>
                  <a:srgbClr val="25333F"/>
                </a:solidFill>
                <a:latin typeface="Segoe UI"/>
              </a:rPr>
              <a:t>Papierwerk Berlin</a:t>
            </a:r>
            <a:r>
              <a:rPr sz="1150" b="0" i="0" lang="de-DE">
                <a:solidFill>
                  <a:srgbClr val="25333F"/>
                </a:solidFill>
                <a:latin typeface="Segoe UI"/>
              </a:rPr>
              <a:t>.</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185162"/>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Feld </a:t>
            </a:r>
            <a:r>
              <a:rPr sz="1150" b="1" i="0" lang="de-DE">
                <a:solidFill>
                  <a:srgbClr val="25333F"/>
                </a:solidFill>
                <a:latin typeface="Segoe UI"/>
              </a:rPr>
              <a:t>Veranstaltung</a:t>
            </a:r>
            <a:r>
              <a:rPr sz="1150" b="0" i="0" lang="de-DE">
                <a:solidFill>
                  <a:srgbClr val="25333F"/>
                </a:solidFill>
                <a:latin typeface="Segoe UI"/>
              </a:rPr>
              <a:t> Ihre eben angelegte Messe auswählen.</a:t>
            </a:r>
          </a:p>
        </p:txBody>
      </p:sp>
      <p:sp>
        <p:nvSpPr>
          <p:cNvPr id="15" name="TextBox 14"/>
          <p:cNvSpPr txBox="1"/>
          <p:nvPr/>
        </p:nvSpPr>
        <p:spPr>
          <a:xfrm>
            <a:off x="950976" y="2409062"/>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Ohne diese Zuordnung erscheint der Eintrag in keiner Liste – und das Dashboard meldet ihn als „Ohne Veranstaltung“.</a:t>
            </a:r>
          </a:p>
        </p:txBody>
      </p:sp>
      <p:sp>
        <p:nvSpPr>
          <p:cNvPr id="16" name="Oval 15"/>
          <p:cNvSpPr/>
          <p:nvPr/>
        </p:nvSpPr>
        <p:spPr>
          <a:xfrm>
            <a:off x="566928" y="280073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84187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2791587"/>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Stand-IDs</a:t>
            </a:r>
            <a:r>
              <a:rPr sz="1150" b="0" i="0" lang="de-DE">
                <a:solidFill>
                  <a:srgbClr val="25333F"/>
                </a:solidFill>
                <a:latin typeface="Segoe UI"/>
              </a:rPr>
              <a:t> eintragen, z. B. </a:t>
            </a:r>
            <a:r>
              <a:rPr sz="1150" b="0" i="0" lang="de-DE">
                <a:solidFill>
                  <a:srgbClr val="25333F"/>
                </a:solidFill>
                <a:latin typeface="Consolas"/>
              </a:rPr>
              <a:t>A12, A13</a:t>
            </a:r>
            <a:r>
              <a:rPr sz="1150" b="0" i="0" lang="de-DE">
                <a:solidFill>
                  <a:srgbClr val="25333F"/>
                </a:solidFill>
                <a:latin typeface="Segoe UI"/>
              </a:rPr>
              <a:t>, und darunter die </a:t>
            </a:r>
            <a:r>
              <a:rPr sz="1150" b="1" i="0" lang="de-DE">
                <a:solidFill>
                  <a:srgbClr val="25333F"/>
                </a:solidFill>
                <a:latin typeface="Segoe UI"/>
              </a:rPr>
              <a:t>Halle / Raum</a:t>
            </a:r>
            <a:r>
              <a:rPr sz="1150" b="0" i="0" lang="de-DE">
                <a:solidFill>
                  <a:srgbClr val="25333F"/>
                </a:solidFill>
                <a:latin typeface="Segoe UI"/>
              </a:rPr>
              <a:t> wählen.</a:t>
            </a:r>
          </a:p>
        </p:txBody>
      </p:sp>
      <p:sp>
        <p:nvSpPr>
          <p:cNvPr id="19" name="TextBox 18"/>
          <p:cNvSpPr txBox="1"/>
          <p:nvPr/>
        </p:nvSpPr>
        <p:spPr>
          <a:xfrm>
            <a:off x="950976" y="3015487"/>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Mehrere Standnummern trennen Sie durch Kommas. Die Schreibweise muss später zu den Namen in Ihrer SVG-Zeichnung passen – siehe Kapitel 9.</a:t>
            </a:r>
          </a:p>
        </p:txBody>
      </p:sp>
      <p:sp>
        <p:nvSpPr>
          <p:cNvPr id="20" name="Oval 19"/>
          <p:cNvSpPr/>
          <p:nvPr/>
        </p:nvSpPr>
        <p:spPr>
          <a:xfrm>
            <a:off x="566928" y="34071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4483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398012"/>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Typ</a:t>
            </a:r>
            <a:r>
              <a:rPr sz="1150" b="0" i="0" lang="de-DE">
                <a:solidFill>
                  <a:srgbClr val="25333F"/>
                </a:solidFill>
                <a:latin typeface="Segoe UI"/>
              </a:rPr>
              <a:t> und </a:t>
            </a:r>
            <a:r>
              <a:rPr sz="1150" b="1" i="0" lang="de-DE">
                <a:solidFill>
                  <a:srgbClr val="25333F"/>
                </a:solidFill>
                <a:latin typeface="Segoe UI"/>
              </a:rPr>
              <a:t>Kategorien</a:t>
            </a:r>
            <a:r>
              <a:rPr sz="1150" b="0" i="0" lang="de-DE">
                <a:solidFill>
                  <a:srgbClr val="25333F"/>
                </a:solidFill>
                <a:latin typeface="Segoe UI"/>
              </a:rPr>
              <a:t> wählen, rechts ein </a:t>
            </a:r>
            <a:r>
              <a:rPr sz="1150" b="1" i="0" lang="de-DE">
                <a:solidFill>
                  <a:srgbClr val="25333F"/>
                </a:solidFill>
                <a:latin typeface="Segoe UI"/>
              </a:rPr>
              <a:t>Beitragsbild</a:t>
            </a:r>
            <a:r>
              <a:rPr sz="1150" b="0" i="0" lang="de-DE">
                <a:solidFill>
                  <a:srgbClr val="25333F"/>
                </a:solidFill>
                <a:latin typeface="Segoe UI"/>
              </a:rPr>
              <a:t> als Logo setzen.</a:t>
            </a:r>
          </a:p>
        </p:txBody>
      </p:sp>
      <p:sp>
        <p:nvSpPr>
          <p:cNvPr id="23" name="Oval 22"/>
          <p:cNvSpPr/>
          <p:nvPr/>
        </p:nvSpPr>
        <p:spPr>
          <a:xfrm>
            <a:off x="566928" y="38230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386422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3813936"/>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Veröffentlichen</a:t>
            </a:r>
            <a:r>
              <a:rPr sz="1150" b="0" i="0" lang="de-DE">
                <a:solidFill>
                  <a:srgbClr val="25333F"/>
                </a:solidFill>
                <a:latin typeface="Segoe UI"/>
              </a:rPr>
              <a:t>. Wiederholen Sie das für alle weiteren Aussteller.</a:t>
            </a:r>
          </a:p>
        </p:txBody>
      </p:sp>
      <p:sp>
        <p:nvSpPr>
          <p:cNvPr id="26" name="TextBox 25"/>
          <p:cNvSpPr txBox="1"/>
          <p:nvPr/>
        </p:nvSpPr>
        <p:spPr>
          <a:xfrm>
            <a:off x="950976" y="4037837"/>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 mehr als etwa 30 Ausstellern lohnt sich der Import aus Excel – siehe Kapitel 7.</a:t>
            </a:r>
          </a:p>
        </p:txBody>
      </p:sp>
      <p:sp>
        <p:nvSpPr>
          <p:cNvPr id="27" name="Rectangle 2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0" name="TextBox 2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Felder der Eingabemaske erklärt </a:t>
            </a:r>
            <a:r>
              <a:rPr sz="1000" b="1" i="0" lang="de-DE">
                <a:solidFill>
                  <a:srgbClr val="2B3844"/>
                </a:solidFill>
                <a:latin typeface="Segoe UI"/>
              </a:rPr>
              <a:t>Kapitel 5</a:t>
            </a:r>
            <a:r>
              <a:rPr sz="1000" b="0" i="0" lang="de-DE">
                <a:solidFill>
                  <a:srgbClr val="2B3844"/>
                </a:solidFill>
                <a:latin typeface="Segoe UI"/>
              </a:rPr>
              <a:t> im Detail. Für den Anfang genügen Titel, Veranstaltung und Standnummer.</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21 / 153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5: Das Verzeichnis veröffentlichen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Seiten → Erstellen</a:t>
            </a:r>
            <a:r>
              <a:rPr sz="1150" b="0" i="0" lang="de-DE">
                <a:solidFill>
                  <a:srgbClr val="25333F"/>
                </a:solidFill>
                <a:latin typeface="Segoe UI"/>
              </a:rPr>
              <a:t> aufrufen und der Seite einen Titel geben, z. B. </a:t>
            </a:r>
            <a:r>
              <a:rPr sz="1150" b="1" i="0" lang="de-DE">
                <a:solidFill>
                  <a:srgbClr val="25333F"/>
                </a:solidFill>
                <a:latin typeface="Segoe UI"/>
              </a:rPr>
              <a:t>Aussteller</a:t>
            </a:r>
            <a:r>
              <a:rPr sz="1150" b="0" i="0" lang="de-DE">
                <a:solidFill>
                  <a:srgbClr val="25333F"/>
                </a:solidFill>
                <a:latin typeface="Segoe UI"/>
              </a:rPr>
              <a: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das </a:t>
            </a:r>
            <a:r>
              <a:rPr sz="1150" b="1" i="0" lang="de-DE">
                <a:solidFill>
                  <a:srgbClr val="25333F"/>
                </a:solidFill>
                <a:latin typeface="Segoe UI"/>
              </a:rPr>
              <a:t>+</a:t>
            </a:r>
            <a:r>
              <a:rPr sz="1150" b="0" i="0" lang="de-DE">
                <a:solidFill>
                  <a:srgbClr val="25333F"/>
                </a:solidFill>
                <a:latin typeface="Segoe UI"/>
              </a:rPr>
              <a:t> klicken und den Block </a:t>
            </a:r>
            <a:r>
              <a:rPr sz="1150" b="1" i="0" lang="de-DE">
                <a:solidFill>
                  <a:srgbClr val="25333F"/>
                </a:solidFill>
                <a:latin typeface="Segoe UI"/>
              </a:rPr>
              <a:t>Shortcode</a:t>
            </a:r>
            <a:r>
              <a:rPr sz="1150" b="0" i="0" lang="de-DE">
                <a:solidFill>
                  <a:srgbClr val="25333F"/>
                </a:solidFill>
                <a:latin typeface="Segoe UI"/>
              </a:rPr>
              <a:t> auswählen.</a:t>
            </a:r>
          </a:p>
        </p:txBody>
      </p:sp>
      <p:sp>
        <p:nvSpPr>
          <p:cNvPr id="12" name="TextBox 11"/>
          <p:cNvSpPr txBox="1"/>
          <p:nvPr/>
        </p:nvSpPr>
        <p:spPr>
          <a:xfrm>
            <a:off x="950976" y="2349500"/>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Alternativ tippen Sie </a:t>
            </a:r>
            <a:r>
              <a:rPr sz="950" b="0" i="0" lang="de-DE">
                <a:solidFill>
                  <a:srgbClr val="6B7A88"/>
                </a:solidFill>
                <a:latin typeface="Consolas"/>
              </a:rPr>
              <a:t>/shortcode</a:t>
            </a:r>
            <a:r>
              <a:rPr sz="950" b="0" i="0" lang="de-DE">
                <a:solidFill>
                  <a:srgbClr val="6B7A88"/>
                </a:solidFill>
                <a:latin typeface="Segoe UI"/>
              </a:rPr>
              <a:t> und drücken die Eingabetaste.</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das Feld den Baustein eintragen – mit der ID Ihrer Veranstaltung:</a:t>
            </a:r>
          </a:p>
        </p:txBody>
      </p:sp>
      <p:sp>
        <p:nvSpPr>
          <p:cNvPr id="16" name="TextBox 15"/>
          <p:cNvSpPr txBox="1"/>
          <p:nvPr/>
        </p:nvSpPr>
        <p:spPr>
          <a:xfrm>
            <a:off x="950976" y="3278886"/>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Consolas"/>
              </a:rPr>
              <a:t>[event_exhibitor_list parent_id="12"]</a:t>
            </a:r>
            <a:r>
              <a:rPr sz="950" b="0" i="0" lang="de-DE">
                <a:solidFill>
                  <a:srgbClr val="6B7A88"/>
                </a:solidFill>
                <a:latin typeface="Segoe UI"/>
              </a:rPr>
              <a:t> – die Angabe </a:t>
            </a:r>
            <a:r>
              <a:rPr sz="950" b="0" i="0" lang="de-DE">
                <a:solidFill>
                  <a:srgbClr val="6B7A88"/>
                </a:solidFill>
                <a:latin typeface="Consolas"/>
              </a:rPr>
              <a:t>parent_id</a:t>
            </a:r>
            <a:r>
              <a:rPr sz="950" b="0" i="0" lang="de-DE">
                <a:solidFill>
                  <a:srgbClr val="6B7A88"/>
                </a:solidFill>
                <a:latin typeface="Segoe UI"/>
              </a:rPr>
              <a:t> ist Pflicht. Ohne sie erscheint auf der Seite nur der Hinweis „Please provide a parent_id.“.</a:t>
            </a:r>
          </a:p>
        </p:txBody>
      </p:sp>
      <p:sp>
        <p:nvSpPr>
          <p:cNvPr id="17" name="Oval 16"/>
          <p:cNvSpPr/>
          <p:nvPr/>
        </p:nvSpPr>
        <p:spPr>
          <a:xfrm>
            <a:off x="566928" y="396011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400126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950970"/>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Veröffentlichen</a:t>
            </a:r>
            <a:r>
              <a:rPr sz="1150" b="0" i="0" lang="de-DE">
                <a:solidFill>
                  <a:srgbClr val="25333F"/>
                </a:solidFill>
                <a:latin typeface="Segoe UI"/>
              </a:rPr>
              <a:t> klicken und die Seite anschließend ansehen.</a:t>
            </a:r>
          </a:p>
        </p:txBody>
      </p:sp>
      <p:sp>
        <p:nvSpPr>
          <p:cNvPr id="20" name="Rectangle 19"/>
          <p:cNvSpPr/>
          <p:nvPr/>
        </p:nvSpPr>
        <p:spPr>
          <a:xfrm>
            <a:off x="4858207" y="1417320"/>
            <a:ext cx="676656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858207" y="1417320"/>
            <a:ext cx="676656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4967935" y="1495044"/>
            <a:ext cx="1828800" cy="164592"/>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   Block hinzufügen</a:t>
            </a:r>
          </a:p>
        </p:txBody>
      </p:sp>
      <p:sp>
        <p:nvSpPr>
          <p:cNvPr id="23" name="Rounded Rectangle 22"/>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Vorschau</a:t>
            </a:r>
          </a:p>
        </p:txBody>
      </p:sp>
      <p:sp>
        <p:nvSpPr>
          <p:cNvPr id="25" name="Rounded Rectangle 24"/>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Veröffentlichen</a:t>
            </a:r>
          </a:p>
        </p:txBody>
      </p:sp>
      <p:sp>
        <p:nvSpPr>
          <p:cNvPr id="27" name="TextBox 26"/>
          <p:cNvSpPr txBox="1"/>
          <p:nvPr/>
        </p:nvSpPr>
        <p:spPr>
          <a:xfrm>
            <a:off x="5406847" y="1984248"/>
            <a:ext cx="5669280" cy="310896"/>
          </a:xfrm>
          <a:prstGeom prst="rect">
            <a:avLst/>
          </a:prstGeom>
          <a:noFill/>
        </p:spPr>
        <p:txBody>
          <a:bodyPr wrap="square" lIns="0" rIns="0" tIns="0" bIns="0" anchor="t">
            <a:spAutoFit/>
          </a:bodyPr>
          <a:lstStyle/>
          <a:p>
            <a:pPr algn="l">
              <a:lnSpc>
                <a:spcPct val="100000"/>
              </a:lnSpc>
            </a:pPr>
            <a:r>
              <a:rPr sz="1700" b="1" i="0" lang="de-DE">
                <a:solidFill>
                  <a:srgbClr val="1F2933"/>
                </a:solidFill>
                <a:latin typeface="Segoe UI"/>
              </a:rPr>
              <a:t>Aussteller</a:t>
            </a:r>
          </a:p>
        </p:txBody>
      </p:sp>
      <p:sp>
        <p:nvSpPr>
          <p:cNvPr id="28" name="Rounded Rectangle 27"/>
          <p:cNvSpPr/>
          <p:nvPr/>
        </p:nvSpPr>
        <p:spPr>
          <a:xfrm>
            <a:off x="5406847" y="2478024"/>
            <a:ext cx="566928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16575" y="2569464"/>
            <a:ext cx="2194560" cy="146304"/>
          </a:xfrm>
          <a:prstGeom prst="rect">
            <a:avLst/>
          </a:prstGeom>
          <a:noFill/>
        </p:spPr>
        <p:txBody>
          <a:bodyPr wrap="square" lIns="0" rIns="0" tIns="0" bIns="0" anchor="t">
            <a:spAutoFit/>
          </a:bodyPr>
          <a:lstStyle/>
          <a:p>
            <a:pPr algn="l">
              <a:lnSpc>
                <a:spcPct val="100000"/>
              </a:lnSpc>
            </a:pPr>
            <a:r>
              <a:rPr sz="650" b="1" i="0" lang="de-DE">
                <a:solidFill>
                  <a:srgbClr val="2271B1"/>
                </a:solidFill>
                <a:latin typeface="Segoe UI"/>
              </a:rPr>
              <a:t>Shortcode</a:t>
            </a:r>
          </a:p>
        </p:txBody>
      </p:sp>
      <p:sp>
        <p:nvSpPr>
          <p:cNvPr id="30" name="TextBox 29"/>
          <p:cNvSpPr txBox="1"/>
          <p:nvPr/>
        </p:nvSpPr>
        <p:spPr>
          <a:xfrm>
            <a:off x="5516575" y="2743200"/>
            <a:ext cx="5394960" cy="182880"/>
          </a:xfrm>
          <a:prstGeom prst="rect">
            <a:avLst/>
          </a:prstGeom>
          <a:noFill/>
        </p:spPr>
        <p:txBody>
          <a:bodyPr wrap="square" lIns="0" rIns="0" tIns="0" bIns="0" anchor="t">
            <a:spAutoFit/>
          </a:bodyPr>
          <a:lstStyle/>
          <a:p>
            <a:pPr algn="l">
              <a:lnSpc>
                <a:spcPct val="100000"/>
              </a:lnSpc>
            </a:pPr>
            <a:r>
              <a:rPr sz="950" b="0" i="0" lang="de-DE">
                <a:solidFill>
                  <a:srgbClr val="1F2933"/>
                </a:solidFill>
                <a:latin typeface="Consolas"/>
              </a:rPr>
              <a:t>[event_exhibitor_list parent_id="12"]</a:t>
            </a:r>
          </a:p>
        </p:txBody>
      </p:sp>
      <p:sp>
        <p:nvSpPr>
          <p:cNvPr id="31" name="Oval 30"/>
          <p:cNvSpPr/>
          <p:nvPr/>
        </p:nvSpPr>
        <p:spPr>
          <a:xfrm>
            <a:off x="4867351" y="17007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867351" y="17602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3" name="Oval 32"/>
          <p:cNvSpPr/>
          <p:nvPr/>
        </p:nvSpPr>
        <p:spPr>
          <a:xfrm>
            <a:off x="5178247" y="26243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178247" y="26837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35" name="Oval 34"/>
          <p:cNvSpPr/>
          <p:nvPr/>
        </p:nvSpPr>
        <p:spPr>
          <a:xfrm>
            <a:off x="10920679" y="17007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10920679" y="17602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37" name="Rectangle 3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0" name="TextBox 3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müssen sich den Baustein nicht merken: Der </a:t>
            </a:r>
            <a:r>
              <a:rPr sz="1000" b="1" i="0" lang="de-DE">
                <a:solidFill>
                  <a:srgbClr val="2B3844"/>
                </a:solidFill>
                <a:latin typeface="Segoe UI"/>
              </a:rPr>
              <a:t>Shortcode-Generator</a:t>
            </a:r>
            <a:r>
              <a:rPr sz="1000" b="0" i="0" lang="de-DE">
                <a:solidFill>
                  <a:srgbClr val="2B3844"/>
                </a:solidFill>
                <a:latin typeface="Segoe UI"/>
              </a:rPr>
              <a:t> unter </a:t>
            </a:r>
            <a:r>
              <a:rPr sz="1000" b="0" i="0" lang="de-DE">
                <a:solidFill>
                  <a:srgbClr val="2B3844"/>
                </a:solidFill>
                <a:latin typeface="Consolas"/>
              </a:rPr>
              <a:t>Einstellungen → Shortcode Generator</a:t>
            </a:r>
            <a:r>
              <a:rPr sz="1000" b="0" i="0" lang="de-DE">
                <a:solidFill>
                  <a:srgbClr val="2B3844"/>
                </a:solidFill>
                <a:latin typeface="Segoe UI"/>
              </a:rPr>
              <a:t> setzt ihn aus Auswahlfeldern zusammen und trägt die ID selbst ein – siehe Kapitel 3.</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22 / 153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Welcher Baustein gehört auf welche 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30762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Seite</a:t>
            </a:r>
          </a:p>
        </p:txBody>
      </p:sp>
      <p:sp>
        <p:nvSpPr>
          <p:cNvPr id="8" name="TextBox 7"/>
          <p:cNvSpPr txBox="1"/>
          <p:nvPr/>
        </p:nvSpPr>
        <p:spPr>
          <a:xfrm>
            <a:off x="3167160" y="1435608"/>
            <a:ext cx="4798128"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Baustein</a:t>
            </a:r>
          </a:p>
        </p:txBody>
      </p:sp>
      <p:sp>
        <p:nvSpPr>
          <p:cNvPr id="9" name="TextBox 8"/>
          <p:cNvSpPr txBox="1"/>
          <p:nvPr/>
        </p:nvSpPr>
        <p:spPr>
          <a:xfrm>
            <a:off x="8148168" y="1435608"/>
            <a:ext cx="3403446"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Wozu</a:t>
            </a:r>
          </a:p>
        </p:txBody>
      </p:sp>
      <p:sp>
        <p:nvSpPr>
          <p:cNvPr id="10" name="TextBox 9"/>
          <p:cNvSpPr txBox="1"/>
          <p:nvPr/>
        </p:nvSpPr>
        <p:spPr>
          <a:xfrm>
            <a:off x="676656" y="1931162"/>
            <a:ext cx="230762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Aussteller</a:t>
            </a:r>
          </a:p>
        </p:txBody>
      </p:sp>
      <p:sp>
        <p:nvSpPr>
          <p:cNvPr id="11" name="TextBox 10"/>
          <p:cNvSpPr txBox="1"/>
          <p:nvPr/>
        </p:nvSpPr>
        <p:spPr>
          <a:xfrm>
            <a:off x="3167160" y="1931162"/>
            <a:ext cx="479812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[event_exhibitor_list parent_id="12"]</a:t>
            </a:r>
          </a:p>
        </p:txBody>
      </p:sp>
      <p:sp>
        <p:nvSpPr>
          <p:cNvPr id="12" name="TextBox 11"/>
          <p:cNvSpPr txBox="1"/>
          <p:nvPr/>
        </p:nvSpPr>
        <p:spPr>
          <a:xfrm>
            <a:off x="8148168" y="1856232"/>
            <a:ext cx="3403446"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Das Verzeichnis mit Suche, Filtern, Merkliste und Seitennavigation</a:t>
            </a:r>
          </a:p>
        </p:txBody>
      </p:sp>
      <p:sp>
        <p:nvSpPr>
          <p:cNvPr id="13" name="Rectangle 12"/>
          <p:cNvSpPr/>
          <p:nvPr/>
        </p:nvSpPr>
        <p:spPr>
          <a:xfrm>
            <a:off x="566928" y="23479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4797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614930"/>
            <a:ext cx="230762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Hallenplan</a:t>
            </a:r>
          </a:p>
        </p:txBody>
      </p:sp>
      <p:sp>
        <p:nvSpPr>
          <p:cNvPr id="16" name="TextBox 15"/>
          <p:cNvSpPr txBox="1"/>
          <p:nvPr/>
        </p:nvSpPr>
        <p:spPr>
          <a:xfrm>
            <a:off x="3167160" y="2614930"/>
            <a:ext cx="479812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[event_hall_plan parent_id="12"]</a:t>
            </a:r>
          </a:p>
        </p:txBody>
      </p:sp>
      <p:sp>
        <p:nvSpPr>
          <p:cNvPr id="17" name="TextBox 16"/>
          <p:cNvSpPr txBox="1"/>
          <p:nvPr/>
        </p:nvSpPr>
        <p:spPr>
          <a:xfrm>
            <a:off x="8148168" y="2540000"/>
            <a:ext cx="3403446" cy="48260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Der interaktive Plan als eigenständiger Block auf einer eigenen Seite</a:t>
            </a:r>
          </a:p>
        </p:txBody>
      </p:sp>
      <p:sp>
        <p:nvSpPr>
          <p:cNvPr id="18" name="Rectangle 17"/>
          <p:cNvSpPr/>
          <p:nvPr/>
        </p:nvSpPr>
        <p:spPr>
          <a:xfrm>
            <a:off x="566928" y="30317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223768"/>
            <a:ext cx="230762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Startseite</a:t>
            </a:r>
          </a:p>
        </p:txBody>
      </p:sp>
      <p:sp>
        <p:nvSpPr>
          <p:cNvPr id="20" name="TextBox 19"/>
          <p:cNvSpPr txBox="1"/>
          <p:nvPr/>
        </p:nvSpPr>
        <p:spPr>
          <a:xfrm>
            <a:off x="3167160" y="3223768"/>
            <a:ext cx="479812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[event_exhibitor_list parent_id="12" slim="true" per_page="8"]</a:t>
            </a:r>
          </a:p>
        </p:txBody>
      </p:sp>
      <p:sp>
        <p:nvSpPr>
          <p:cNvPr id="21" name="TextBox 20"/>
          <p:cNvSpPr txBox="1"/>
          <p:nvPr/>
        </p:nvSpPr>
        <p:spPr>
          <a:xfrm>
            <a:off x="8148168" y="3223768"/>
            <a:ext cx="34034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Eine kurze Vorschau ohne Filterleiste</a:t>
            </a:r>
          </a:p>
        </p:txBody>
      </p:sp>
      <p:sp>
        <p:nvSpPr>
          <p:cNvPr id="22" name="Rectangle 21"/>
          <p:cNvSpPr/>
          <p:nvPr/>
        </p:nvSpPr>
        <p:spPr>
          <a:xfrm>
            <a:off x="566928" y="35656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565652"/>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757676"/>
            <a:ext cx="230762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Sonderseite je Halle</a:t>
            </a:r>
          </a:p>
        </p:txBody>
      </p:sp>
      <p:sp>
        <p:nvSpPr>
          <p:cNvPr id="25" name="TextBox 24"/>
          <p:cNvSpPr txBox="1"/>
          <p:nvPr/>
        </p:nvSpPr>
        <p:spPr>
          <a:xfrm>
            <a:off x="3167160" y="3757676"/>
            <a:ext cx="479812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[event_hall_plan parent_id="12" hall="Halle 02"]</a:t>
            </a:r>
          </a:p>
        </p:txBody>
      </p:sp>
      <p:sp>
        <p:nvSpPr>
          <p:cNvPr id="26" name="TextBox 25"/>
          <p:cNvSpPr txBox="1"/>
          <p:nvPr/>
        </p:nvSpPr>
        <p:spPr>
          <a:xfrm>
            <a:off x="8148168" y="3757676"/>
            <a:ext cx="34034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Öffnet den Plan direkt auf einer bestimmten Halle</a:t>
            </a:r>
          </a:p>
        </p:txBody>
      </p:sp>
      <p:sp>
        <p:nvSpPr>
          <p:cNvPr id="27" name="Rectangle 26"/>
          <p:cNvSpPr/>
          <p:nvPr/>
        </p:nvSpPr>
        <p:spPr>
          <a:xfrm>
            <a:off x="566928" y="40995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30072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30072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41960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1" name="TextBox 30"/>
          <p:cNvSpPr txBox="1"/>
          <p:nvPr/>
        </p:nvSpPr>
        <p:spPr>
          <a:xfrm>
            <a:off x="1773936" y="441960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den Hallenplan gibt es drei gleichwertige Schreibweisen: </a:t>
            </a:r>
            <a:r>
              <a:rPr sz="1000" b="0" i="0" lang="de-DE">
                <a:solidFill>
                  <a:srgbClr val="2B3844"/>
                </a:solidFill>
                <a:latin typeface="Consolas"/>
              </a:rPr>
              <a:t>[event_map]</a:t>
            </a:r>
            <a:r>
              <a:rPr sz="1000" b="0" i="0" lang="de-DE">
                <a:solidFill>
                  <a:srgbClr val="2B3844"/>
                </a:solidFill>
                <a:latin typeface="Segoe UI"/>
              </a:rPr>
              <a:t>, </a:t>
            </a:r>
            <a:r>
              <a:rPr sz="1000" b="0" i="0" lang="de-DE">
                <a:solidFill>
                  <a:srgbClr val="2B3844"/>
                </a:solidFill>
                <a:latin typeface="Consolas"/>
              </a:rPr>
              <a:t>[eem_map]</a:t>
            </a:r>
            <a:r>
              <a:rPr sz="1000" b="0" i="0" lang="de-DE">
                <a:solidFill>
                  <a:srgbClr val="2B3844"/>
                </a:solidFill>
                <a:latin typeface="Segoe UI"/>
              </a:rPr>
              <a:t> und </a:t>
            </a:r>
            <a:r>
              <a:rPr sz="1000" b="0" i="0" lang="de-DE">
                <a:solidFill>
                  <a:srgbClr val="2B3844"/>
                </a:solidFill>
                <a:latin typeface="Consolas"/>
              </a:rPr>
              <a:t>[event_exhibitor_map]</a:t>
            </a:r>
            <a:r>
              <a:rPr sz="1000" b="0" i="0" lang="de-DE">
                <a:solidFill>
                  <a:srgbClr val="2B3844"/>
                </a:solidFill>
                <a:latin typeface="Segoe UI"/>
              </a:rPr>
              <a:t> bewirken dasselbe wie </a:t>
            </a:r>
            <a:r>
              <a:rPr sz="1000" b="0" i="0" lang="de-DE">
                <a:solidFill>
                  <a:srgbClr val="2B3844"/>
                </a:solidFill>
                <a:latin typeface="Consolas"/>
              </a:rPr>
              <a:t>[event_hall_plan]</a:t>
            </a:r>
            <a:r>
              <a:rPr sz="1000" b="0" i="0" lang="de-DE">
                <a:solidFill>
                  <a:srgbClr val="2B3844"/>
                </a:solidFill>
                <a:latin typeface="Segoe UI"/>
              </a:rPr>
              <a:t>. Wir verwenden in dieser Anleitung durchgehend die erste Schreibweise.</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23 / 153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2.7 · HÄUFIGSTER STOLPERSTEIN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 Handgriff, der oft vergessen wird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Nach jeder Änderung am URL-Pfad einmal die Permalinks speichern.</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Wenn Sie in den Einstellungen den URL-Pfad ändern (z. B. von „exhibitor“ auf „aussteller“), zeigen die Detailseiten so lange die Meldung „Seite nicht gefunden“, bis Sie unter </a:t>
            </a:r>
            <a:r>
              <a:rPr sz="1200" b="0" i="0" lang="de-DE">
                <a:solidFill>
                  <a:srgbClr val="4A5D6E"/>
                </a:solidFill>
                <a:latin typeface="Consolas"/>
              </a:rPr>
              <a:t>Einstellungen → Permalinks</a:t>
            </a:r>
            <a:r>
              <a:rPr sz="1200" b="0" i="0" lang="de-DE">
                <a:solidFill>
                  <a:srgbClr val="4A5D6E"/>
                </a:solidFill>
                <a:latin typeface="Segoe UI"/>
              </a:rPr>
              <a:t> einmal auf „Änderungen speichern“ geklickt haben. Sie müssen dort nichts ändern – das Klicken allein genügt. Dasselbe gilt einmalig nach der Erstinstallation.</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24 / 153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2.8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Ihre Abschluss-Prüfung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Das Menü </a:t>
            </a:r>
            <a:r>
              <a:rPr sz="1150" b="1" i="0" lang="de-DE">
                <a:solidFill>
                  <a:srgbClr val="2B3844"/>
                </a:solidFill>
                <a:latin typeface="Segoe UI"/>
              </a:rPr>
              <a:t>Aussteller</a:t>
            </a:r>
            <a:r>
              <a:rPr sz="1150" b="0" i="0" lang="de-DE">
                <a:solidFill>
                  <a:srgbClr val="2B3844"/>
                </a:solidFill>
                <a:latin typeface="Segoe UI"/>
              </a:rPr>
              <a:t> ist im Backend sichtbar.</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Es gibt mindestens einen </a:t>
            </a:r>
            <a:r>
              <a:rPr sz="1150" b="1" i="0" lang="de-DE">
                <a:solidFill>
                  <a:srgbClr val="2B3844"/>
                </a:solidFill>
                <a:latin typeface="Segoe UI"/>
              </a:rPr>
              <a:t>Standort</a:t>
            </a:r>
            <a:r>
              <a:rPr sz="1150" b="0" i="0" lang="de-DE">
                <a:solidFill>
                  <a:srgbClr val="2B3844"/>
                </a:solidFill>
                <a:latin typeface="Segoe UI"/>
              </a:rPr>
              <a:t>, einen </a:t>
            </a:r>
            <a:r>
              <a:rPr sz="1150" b="1" i="0" lang="de-DE">
                <a:solidFill>
                  <a:srgbClr val="2B3844"/>
                </a:solidFill>
                <a:latin typeface="Segoe UI"/>
              </a:rPr>
              <a:t>Typ</a:t>
            </a:r>
            <a:r>
              <a:rPr sz="1150" b="0" i="0" lang="de-DE">
                <a:solidFill>
                  <a:srgbClr val="2B3844"/>
                </a:solidFill>
                <a:latin typeface="Segoe UI"/>
              </a:rPr>
              <a:t> und eine </a:t>
            </a:r>
            <a:r>
              <a:rPr sz="1150" b="1" i="0" lang="de-DE">
                <a:solidFill>
                  <a:srgbClr val="2B3844"/>
                </a:solidFill>
                <a:latin typeface="Segoe UI"/>
              </a:rPr>
              <a:t>Kategorie</a:t>
            </a:r>
            <a:r>
              <a:rPr sz="1150" b="0" i="0" lang="de-DE">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Eine </a:t>
            </a:r>
            <a:r>
              <a:rPr sz="1150" b="1" i="0" lang="de-DE">
                <a:solidFill>
                  <a:srgbClr val="2B3844"/>
                </a:solidFill>
                <a:latin typeface="Segoe UI"/>
              </a:rPr>
              <a:t>Veranstaltung</a:t>
            </a:r>
            <a:r>
              <a:rPr sz="1150" b="0" i="0" lang="de-DE">
                <a:solidFill>
                  <a:srgbClr val="2B3844"/>
                </a:solidFill>
                <a:latin typeface="Segoe UI"/>
              </a:rPr>
              <a:t> ist angelegt und veröffentlicht.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Aussteller ist einer </a:t>
            </a:r>
            <a:r>
              <a:rPr sz="1150" b="1" i="0" lang="de-DE">
                <a:solidFill>
                  <a:srgbClr val="2B3844"/>
                </a:solidFill>
                <a:latin typeface="Segoe UI"/>
              </a:rPr>
              <a:t>Veranstaltung zugeordnet</a:t>
            </a:r>
            <a:r>
              <a:rPr sz="1150" b="0" i="0" lang="de-DE">
                <a:solidFill>
                  <a:srgbClr val="2B3844"/>
                </a:solidFill>
                <a:latin typeface="Segoe UI"/>
              </a:rPr>
              <a: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Aussteller hat eine </a:t>
            </a:r>
            <a:r>
              <a:rPr sz="1150" b="1" i="0" lang="de-DE">
                <a:solidFill>
                  <a:srgbClr val="2B3844"/>
                </a:solidFill>
                <a:latin typeface="Segoe UI"/>
              </a:rPr>
              <a:t>Stand-ID</a:t>
            </a:r>
            <a:r>
              <a:rPr sz="1150" b="0" i="0" lang="de-DE">
                <a:solidFill>
                  <a:srgbClr val="2B3844"/>
                </a:solidFill>
                <a:latin typeface="Segoe UI"/>
              </a:rPr>
              <a:t> und einen </a:t>
            </a:r>
            <a:r>
              <a:rPr sz="1150" b="1" i="0" lang="de-DE">
                <a:solidFill>
                  <a:srgbClr val="2B3844"/>
                </a:solidFill>
                <a:latin typeface="Segoe UI"/>
              </a:rPr>
              <a:t>Standort</a:t>
            </a:r>
            <a:r>
              <a:rPr sz="1150" b="0" i="0" lang="de-DE">
                <a:solidFill>
                  <a:srgbClr val="2B3844"/>
                </a:solidFill>
                <a:latin typeface="Segoe UI"/>
              </a:rPr>
              <a: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Seite mit </a:t>
            </a:r>
            <a:r>
              <a:rPr sz="1150" b="0" i="0" lang="de-DE">
                <a:solidFill>
                  <a:srgbClr val="2B3844"/>
                </a:solidFill>
                <a:latin typeface="Consolas"/>
              </a:rPr>
              <a:t>[event_exhibitor_list]</a:t>
            </a:r>
            <a:r>
              <a:rPr sz="1150" b="0" i="0" lang="de-DE">
                <a:solidFill>
                  <a:srgbClr val="2B3844"/>
                </a:solidFill>
                <a:latin typeface="Segoe UI"/>
              </a:rPr>
              <a:t> ist </a:t>
            </a:r>
            <a:r>
              <a:rPr sz="1150" b="1" i="0" lang="de-DE">
                <a:solidFill>
                  <a:srgbClr val="2B3844"/>
                </a:solidFill>
                <a:latin typeface="Segoe UI"/>
              </a:rPr>
              <a:t>veröffentlicht</a:t>
            </a:r>
            <a:r>
              <a:rPr sz="1150" b="0" i="0" lang="de-DE">
                <a:solidFill>
                  <a:srgbClr val="2B3844"/>
                </a:solidFill>
                <a:latin typeface="Segoe UI"/>
              </a:rPr>
              <a:t> und zeigt Einträge.</a:t>
            </a:r>
          </a:p>
        </p:txBody>
      </p:sp>
      <p:sp>
        <p:nvSpPr>
          <p:cNvPr id="24" name="Rounded Rectangle 23"/>
          <p:cNvSpPr/>
          <p:nvPr/>
        </p:nvSpPr>
        <p:spPr>
          <a:xfrm>
            <a:off x="6301587" y="217170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19456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18084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a:t>
            </a:r>
            <a:r>
              <a:rPr sz="1150" b="1" i="0" lang="de-DE">
                <a:solidFill>
                  <a:srgbClr val="2B3844"/>
                </a:solidFill>
                <a:latin typeface="Segoe UI"/>
              </a:rPr>
              <a:t>Permalinks</a:t>
            </a:r>
            <a:r>
              <a:rPr sz="1150" b="0" i="0" lang="de-DE">
                <a:solidFill>
                  <a:srgbClr val="2B3844"/>
                </a:solidFill>
                <a:latin typeface="Segoe UI"/>
              </a:rPr>
              <a:t> wurden einmal gespeichert.</a:t>
            </a:r>
          </a:p>
        </p:txBody>
      </p:sp>
      <p:sp>
        <p:nvSpPr>
          <p:cNvPr id="27" name="Rounded Rectangle 26"/>
          <p:cNvSpPr/>
          <p:nvPr/>
        </p:nvSpPr>
        <p:spPr>
          <a:xfrm>
            <a:off x="6301587" y="249326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51612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50240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Das </a:t>
            </a:r>
            <a:r>
              <a:rPr sz="1150" b="1" i="0" lang="de-DE">
                <a:solidFill>
                  <a:srgbClr val="2B3844"/>
                </a:solidFill>
                <a:latin typeface="Segoe UI"/>
              </a:rPr>
              <a:t>Dashboard</a:t>
            </a:r>
            <a:r>
              <a:rPr sz="1150" b="0" i="0" lang="de-DE">
                <a:solidFill>
                  <a:srgbClr val="2B3844"/>
                </a:solidFill>
                <a:latin typeface="Segoe UI"/>
              </a:rPr>
              <a:t> meldet keine roten Karten mehr.</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Bleibt die Seite leer, fehlt fast immer eines von zwei Dingen: die richtige </a:t>
            </a:r>
            <a:r>
              <a:rPr sz="1000" b="0" i="0" lang="de-DE">
                <a:solidFill>
                  <a:srgbClr val="2B3844"/>
                </a:solidFill>
                <a:latin typeface="Consolas"/>
              </a:rPr>
              <a:t>parent_id</a:t>
            </a:r>
            <a:r>
              <a:rPr sz="1000" b="0" i="0" lang="de-DE">
                <a:solidFill>
                  <a:srgbClr val="2B3844"/>
                </a:solidFill>
                <a:latin typeface="Segoe UI"/>
              </a:rPr>
              <a:t> im Baustein, oder die Zuordnung der Aussteller zur Veranstaltung. Das Dashboard in Kapitel 4 findet beides in Sekunden.</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2 · Ersteinrichtung</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25 / 153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3</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Die Einstellungen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Acht Reiter unter </a:t>
            </a:r>
            <a:r>
              <a:rPr sz="1300" b="0" i="0" lang="de-DE">
                <a:solidFill>
                  <a:srgbClr val="4A5D6E"/>
                </a:solidFill>
                <a:latin typeface="Consolas"/>
              </a:rPr>
              <a:t>Aussteller → Einstellungen</a:t>
            </a:r>
            <a:r>
              <a:rPr sz="1300" b="0" i="0" lang="de-DE">
                <a:solidFill>
                  <a:srgbClr val="4A5D6E"/>
                </a:solidFill>
                <a:latin typeface="Segoe UI"/>
              </a:rPr>
              <a:t>, dazu die Hilfe als eigener Menüpunkt. Einmal eingerichtet, danach selten wieder angefasst.</a:t>
            </a:r>
          </a:p>
        </p:txBody>
      </p:sp>
      <p:sp>
        <p:nvSpPr>
          <p:cNvPr id="9" name="Rectangle 8"/>
          <p:cNvSpPr/>
          <p:nvPr/>
        </p:nvSpPr>
        <p:spPr>
          <a:xfrm>
            <a:off x="7434072" y="1783080"/>
            <a:ext cx="32004" cy="316382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Design &amp; Anzeige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Funktionen &amp; Standards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Labels &amp; Texte</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Vollbild &amp; App</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Sicherheit &amp; Wartung</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API – die öffentliche Schnittstelle</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Shortcode Generator und Über uns</a:t>
            </a:r>
          </a:p>
        </p:txBody>
      </p:sp>
      <p:sp>
        <p:nvSpPr>
          <p:cNvPr id="31" name="Oval 30"/>
          <p:cNvSpPr/>
          <p:nvPr/>
        </p:nvSpPr>
        <p:spPr>
          <a:xfrm>
            <a:off x="7342632" y="460857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3" name="TextBox 32"/>
          <p:cNvSpPr txBox="1"/>
          <p:nvPr/>
        </p:nvSpPr>
        <p:spPr>
          <a:xfrm>
            <a:off x="7818120" y="459486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Hilfe</a:t>
            </a:r>
          </a:p>
        </p:txBody>
      </p:sp>
      <p:sp>
        <p:nvSpPr>
          <p:cNvPr id="34" name="Rectangle 33"/>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3 · Die Einstellungen</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26 / 153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acht Reiter im Überblick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675120" cy="38404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6751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6210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2" name="TextBox 21"/>
          <p:cNvSpPr txBox="1"/>
          <p:nvPr/>
        </p:nvSpPr>
        <p:spPr>
          <a:xfrm>
            <a:off x="2249424"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23" name="Rectangle 22"/>
          <p:cNvSpPr/>
          <p:nvPr/>
        </p:nvSpPr>
        <p:spPr>
          <a:xfrm>
            <a:off x="2249424" y="2029968"/>
            <a:ext cx="610859"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029968"/>
            <a:ext cx="610859"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249424" y="2107692"/>
            <a:ext cx="610859"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Design &amp; Anzeige</a:t>
            </a:r>
          </a:p>
        </p:txBody>
      </p:sp>
      <p:sp>
        <p:nvSpPr>
          <p:cNvPr id="26" name="Rectangle 25"/>
          <p:cNvSpPr/>
          <p:nvPr/>
        </p:nvSpPr>
        <p:spPr>
          <a:xfrm>
            <a:off x="2896859" y="2029968"/>
            <a:ext cx="7865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896859" y="2107692"/>
            <a:ext cx="78658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28" name="Rectangle 27"/>
          <p:cNvSpPr/>
          <p:nvPr/>
        </p:nvSpPr>
        <p:spPr>
          <a:xfrm>
            <a:off x="3720022" y="2029968"/>
            <a:ext cx="55228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720022" y="2107692"/>
            <a:ext cx="552284"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30" name="Rectangle 29"/>
          <p:cNvSpPr/>
          <p:nvPr/>
        </p:nvSpPr>
        <p:spPr>
          <a:xfrm>
            <a:off x="4308882" y="2029968"/>
            <a:ext cx="55228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308882" y="2107692"/>
            <a:ext cx="552284"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32" name="Rectangle 31"/>
          <p:cNvSpPr/>
          <p:nvPr/>
        </p:nvSpPr>
        <p:spPr>
          <a:xfrm>
            <a:off x="4897742" y="2029968"/>
            <a:ext cx="728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897742" y="2107692"/>
            <a:ext cx="72801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34" name="Rectangle 33"/>
          <p:cNvSpPr/>
          <p:nvPr/>
        </p:nvSpPr>
        <p:spPr>
          <a:xfrm>
            <a:off x="5662329" y="2029968"/>
            <a:ext cx="23011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2329" y="2107692"/>
            <a:ext cx="23011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36" name="Rectangle 35"/>
          <p:cNvSpPr/>
          <p:nvPr/>
        </p:nvSpPr>
        <p:spPr>
          <a:xfrm>
            <a:off x="5929023" y="2029968"/>
            <a:ext cx="69872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929023" y="2107692"/>
            <a:ext cx="69872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38" name="Rectangle 37"/>
          <p:cNvSpPr/>
          <p:nvPr/>
        </p:nvSpPr>
        <p:spPr>
          <a:xfrm>
            <a:off x="6664322" y="2029968"/>
            <a:ext cx="37655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664322" y="2107692"/>
            <a:ext cx="37655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40" name="Rectangle 39"/>
          <p:cNvSpPr/>
          <p:nvPr/>
        </p:nvSpPr>
        <p:spPr>
          <a:xfrm>
            <a:off x="2249424" y="2304288"/>
            <a:ext cx="479145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249424" y="2450592"/>
            <a:ext cx="4791455"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249424" y="2450592"/>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2724912"/>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59152" y="2519172"/>
            <a:ext cx="457199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Farben &amp; Live-Vorschau</a:t>
            </a:r>
          </a:p>
        </p:txBody>
      </p:sp>
      <p:sp>
        <p:nvSpPr>
          <p:cNvPr id="45" name="TextBox 44"/>
          <p:cNvSpPr txBox="1"/>
          <p:nvPr/>
        </p:nvSpPr>
        <p:spPr>
          <a:xfrm>
            <a:off x="2377440" y="2852928"/>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Primärfarbe</a:t>
            </a:r>
          </a:p>
        </p:txBody>
      </p:sp>
      <p:sp>
        <p:nvSpPr>
          <p:cNvPr id="46" name="Rounded Rectangle 45"/>
          <p:cNvSpPr/>
          <p:nvPr/>
        </p:nvSpPr>
        <p:spPr>
          <a:xfrm>
            <a:off x="237744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423160" y="3108960"/>
            <a:ext cx="164592" cy="146304"/>
          </a:xfrm>
          <a:prstGeom prst="rect">
            <a:avLst/>
          </a:prstGeom>
          <a:solidFill>
            <a:srgbClr val="F76B15"/>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651760" y="3113532"/>
            <a:ext cx="179222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#f76b15</a:t>
            </a:r>
          </a:p>
        </p:txBody>
      </p:sp>
      <p:sp>
        <p:nvSpPr>
          <p:cNvPr id="49" name="TextBox 48"/>
          <p:cNvSpPr txBox="1"/>
          <p:nvPr/>
        </p:nvSpPr>
        <p:spPr>
          <a:xfrm>
            <a:off x="4754880" y="2852928"/>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Sekundärfarbe</a:t>
            </a:r>
          </a:p>
        </p:txBody>
      </p:sp>
      <p:sp>
        <p:nvSpPr>
          <p:cNvPr id="50" name="Rounded Rectangle 49"/>
          <p:cNvSpPr/>
          <p:nvPr/>
        </p:nvSpPr>
        <p:spPr>
          <a:xfrm>
            <a:off x="475488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800600" y="3108960"/>
            <a:ext cx="164592" cy="146304"/>
          </a:xfrm>
          <a:prstGeom prst="rect">
            <a:avLst/>
          </a:prstGeom>
          <a:solidFill>
            <a:srgbClr val="EEF4FA"/>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029200" y="3113532"/>
            <a:ext cx="179222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#eef4fa</a:t>
            </a:r>
          </a:p>
        </p:txBody>
      </p:sp>
      <p:sp>
        <p:nvSpPr>
          <p:cNvPr id="53" name="Rectangle 52"/>
          <p:cNvSpPr/>
          <p:nvPr/>
        </p:nvSpPr>
        <p:spPr>
          <a:xfrm>
            <a:off x="2249424" y="3666744"/>
            <a:ext cx="4791455"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2249424" y="3666744"/>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2249424" y="3941063"/>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2359152" y="3735324"/>
            <a:ext cx="457199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Grid &amp; Layout</a:t>
            </a:r>
          </a:p>
        </p:txBody>
      </p:sp>
      <p:sp>
        <p:nvSpPr>
          <p:cNvPr id="57" name="TextBox 56"/>
          <p:cNvSpPr txBox="1"/>
          <p:nvPr/>
        </p:nvSpPr>
        <p:spPr>
          <a:xfrm>
            <a:off x="2377440" y="4069079"/>
            <a:ext cx="45354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Grid-Layout-Modus</a:t>
            </a:r>
          </a:p>
        </p:txBody>
      </p:sp>
      <p:sp>
        <p:nvSpPr>
          <p:cNvPr id="58" name="Rounded Rectangle 57"/>
          <p:cNvSpPr/>
          <p:nvPr/>
        </p:nvSpPr>
        <p:spPr>
          <a:xfrm>
            <a:off x="2377440" y="4279392"/>
            <a:ext cx="45354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2468880" y="4329683"/>
            <a:ext cx="41513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Volle Breite (Bildschirm füllen)</a:t>
            </a:r>
          </a:p>
        </p:txBody>
      </p:sp>
      <p:sp>
        <p:nvSpPr>
          <p:cNvPr id="60" name="TextBox 59"/>
          <p:cNvSpPr txBox="1"/>
          <p:nvPr/>
        </p:nvSpPr>
        <p:spPr>
          <a:xfrm>
            <a:off x="6693407" y="4329683"/>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1" name="TextBox 60"/>
          <p:cNvSpPr txBox="1"/>
          <p:nvPr/>
        </p:nvSpPr>
        <p:spPr>
          <a:xfrm>
            <a:off x="2377440" y="4608575"/>
            <a:ext cx="45354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Aussteller-Detailansicht</a:t>
            </a:r>
          </a:p>
        </p:txBody>
      </p:sp>
      <p:sp>
        <p:nvSpPr>
          <p:cNvPr id="62" name="Rounded Rectangle 61"/>
          <p:cNvSpPr/>
          <p:nvPr/>
        </p:nvSpPr>
        <p:spPr>
          <a:xfrm>
            <a:off x="2377440" y="4818888"/>
            <a:ext cx="45354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468880" y="4869179"/>
            <a:ext cx="415137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Separate Seite</a:t>
            </a:r>
          </a:p>
        </p:txBody>
      </p:sp>
      <p:sp>
        <p:nvSpPr>
          <p:cNvPr id="64" name="TextBox 63"/>
          <p:cNvSpPr txBox="1"/>
          <p:nvPr/>
        </p:nvSpPr>
        <p:spPr>
          <a:xfrm>
            <a:off x="6693407" y="4869179"/>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5" name="TextBox 64"/>
          <p:cNvSpPr txBox="1"/>
          <p:nvPr/>
        </p:nvSpPr>
        <p:spPr>
          <a:xfrm>
            <a:off x="7653527" y="1353312"/>
            <a:ext cx="397123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wo eingestellt wird</a:t>
            </a:r>
          </a:p>
        </p:txBody>
      </p:sp>
      <p:sp>
        <p:nvSpPr>
          <p:cNvPr id="66" name="TextBox 65"/>
          <p:cNvSpPr txBox="1"/>
          <p:nvPr/>
        </p:nvSpPr>
        <p:spPr>
          <a:xfrm>
            <a:off x="7653527" y="1737360"/>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Design &amp; Anzeige</a:t>
            </a:r>
          </a:p>
        </p:txBody>
      </p:sp>
      <p:sp>
        <p:nvSpPr>
          <p:cNvPr id="67" name="TextBox 66"/>
          <p:cNvSpPr txBox="1"/>
          <p:nvPr/>
        </p:nvSpPr>
        <p:spPr>
          <a:xfrm>
            <a:off x="7653527" y="1957070"/>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Platzhalterbild, vier Farben, Rasterbreite, Detailansicht, Kartenauswahl.</a:t>
            </a:r>
          </a:p>
        </p:txBody>
      </p:sp>
      <p:sp>
        <p:nvSpPr>
          <p:cNvPr id="68" name="TextBox 67"/>
          <p:cNvSpPr txBox="1"/>
          <p:nvPr/>
        </p:nvSpPr>
        <p:spPr>
          <a:xfrm>
            <a:off x="7653527" y="2486406"/>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Funktionen &amp; Standards</a:t>
            </a:r>
          </a:p>
        </p:txBody>
      </p:sp>
      <p:sp>
        <p:nvSpPr>
          <p:cNvPr id="69" name="TextBox 68"/>
          <p:cNvSpPr txBox="1"/>
          <p:nvPr/>
        </p:nvSpPr>
        <p:spPr>
          <a:xfrm>
            <a:off x="7653527" y="2706116"/>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URL-Pfad, Startansicht, Filter, Kartensuche, Schnellfilter und Kartendienste.</a:t>
            </a:r>
          </a:p>
        </p:txBody>
      </p:sp>
      <p:sp>
        <p:nvSpPr>
          <p:cNvPr id="70" name="TextBox 69"/>
          <p:cNvSpPr txBox="1"/>
          <p:nvPr/>
        </p:nvSpPr>
        <p:spPr>
          <a:xfrm>
            <a:off x="7653527" y="3235452"/>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Labels &amp; Texte</a:t>
            </a:r>
          </a:p>
        </p:txBody>
      </p:sp>
      <p:sp>
        <p:nvSpPr>
          <p:cNvPr id="71" name="TextBox 70"/>
          <p:cNvSpPr txBox="1"/>
          <p:nvPr/>
        </p:nvSpPr>
        <p:spPr>
          <a:xfrm>
            <a:off x="7653527" y="3455161"/>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Rund 75 Felder für jedes Wort, das Ihre Gäste sehen.</a:t>
            </a:r>
          </a:p>
        </p:txBody>
      </p:sp>
      <p:sp>
        <p:nvSpPr>
          <p:cNvPr id="72" name="TextBox 71"/>
          <p:cNvSpPr txBox="1"/>
          <p:nvPr/>
        </p:nvSpPr>
        <p:spPr>
          <a:xfrm>
            <a:off x="7653527" y="3829557"/>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Vollbild &amp; App</a:t>
            </a:r>
          </a:p>
        </p:txBody>
      </p:sp>
      <p:sp>
        <p:nvSpPr>
          <p:cNvPr id="73" name="TextBox 72"/>
          <p:cNvSpPr txBox="1"/>
          <p:nvPr/>
        </p:nvSpPr>
        <p:spPr>
          <a:xfrm>
            <a:off x="7653527" y="4049267"/>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Kopf und Navigation der Vollbildseiten.</a:t>
            </a:r>
          </a:p>
        </p:txBody>
      </p:sp>
      <p:sp>
        <p:nvSpPr>
          <p:cNvPr id="74" name="TextBox 73"/>
          <p:cNvSpPr txBox="1"/>
          <p:nvPr/>
        </p:nvSpPr>
        <p:spPr>
          <a:xfrm>
            <a:off x="7653527" y="4423664"/>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Sicherheit &amp; Wartung · API</a:t>
            </a:r>
          </a:p>
        </p:txBody>
      </p:sp>
      <p:sp>
        <p:nvSpPr>
          <p:cNvPr id="75" name="TextBox 74"/>
          <p:cNvSpPr txBox="1"/>
          <p:nvPr/>
        </p:nvSpPr>
        <p:spPr>
          <a:xfrm>
            <a:off x="7653527" y="4643374"/>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Spam-Schutz, Deinstallation, Einstellungen sichern, Daten für Partner.</a:t>
            </a:r>
          </a:p>
        </p:txBody>
      </p:sp>
      <p:sp>
        <p:nvSpPr>
          <p:cNvPr id="76" name="TextBox 75"/>
          <p:cNvSpPr txBox="1"/>
          <p:nvPr/>
        </p:nvSpPr>
        <p:spPr>
          <a:xfrm>
            <a:off x="7653527" y="5172710"/>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Shortcode Generator · Über uns</a:t>
            </a:r>
          </a:p>
        </p:txBody>
      </p:sp>
      <p:sp>
        <p:nvSpPr>
          <p:cNvPr id="77" name="TextBox 76"/>
          <p:cNvSpPr txBox="1"/>
          <p:nvPr/>
        </p:nvSpPr>
        <p:spPr>
          <a:xfrm>
            <a:off x="7653527" y="5392420"/>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Bausteine und Vollbild-Links, Version und Lizenzhinweise.</a:t>
            </a:r>
          </a:p>
        </p:txBody>
      </p:sp>
      <p:sp>
        <p:nvSpPr>
          <p:cNvPr id="78" name="Rectangle 7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1" name="TextBox 8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ersten sechs Reiter sind </a:t>
            </a:r>
            <a:r>
              <a:rPr sz="1000" b="1" i="0" lang="de-DE">
                <a:solidFill>
                  <a:srgbClr val="2B3844"/>
                </a:solidFill>
                <a:latin typeface="Segoe UI"/>
              </a:rPr>
              <a:t>Administratoren</a:t>
            </a:r>
            <a:r>
              <a:rPr sz="1000" b="0" i="0" lang="de-DE">
                <a:solidFill>
                  <a:srgbClr val="2B3844"/>
                </a:solidFill>
                <a:latin typeface="Segoe UI"/>
              </a:rPr>
              <a:t> vorbehalten, </a:t>
            </a:r>
            <a:r>
              <a:rPr sz="1000" b="1" i="0" lang="de-DE">
                <a:solidFill>
                  <a:srgbClr val="2B3844"/>
                </a:solidFill>
                <a:latin typeface="Segoe UI"/>
              </a:rPr>
              <a:t>Shortcode Generator</a:t>
            </a:r>
            <a:r>
              <a:rPr sz="1000" b="0" i="0" lang="de-DE">
                <a:solidFill>
                  <a:srgbClr val="2B3844"/>
                </a:solidFill>
                <a:latin typeface="Segoe UI"/>
              </a:rPr>
              <a:t> und </a:t>
            </a:r>
            <a:r>
              <a:rPr sz="1000" b="1" i="0" lang="de-DE">
                <a:solidFill>
                  <a:srgbClr val="2B3844"/>
                </a:solidFill>
                <a:latin typeface="Segoe UI"/>
              </a:rPr>
              <a:t>Über uns</a:t>
            </a:r>
            <a:r>
              <a:rPr sz="1000" b="0" i="0" lang="de-DE">
                <a:solidFill>
                  <a:srgbClr val="2B3844"/>
                </a:solidFill>
                <a:latin typeface="Segoe UI"/>
              </a:rPr>
              <a:t> stehen allen offen, die Beiträge bearbeiten dürfen. </a:t>
            </a:r>
            <a:r>
              <a:rPr sz="1000" b="1" i="0" lang="de-DE">
                <a:solidFill>
                  <a:srgbClr val="2B3844"/>
                </a:solidFill>
                <a:latin typeface="Segoe UI"/>
              </a:rPr>
              <a:t>Vollbild &amp; App</a:t>
            </a:r>
            <a:r>
              <a:rPr sz="1000" b="0" i="0" lang="de-DE">
                <a:solidFill>
                  <a:srgbClr val="2B3844"/>
                </a:solidFill>
                <a:latin typeface="Segoe UI"/>
              </a:rPr>
              <a:t> und </a:t>
            </a:r>
            <a:r>
              <a:rPr sz="1000" b="1" i="0" lang="de-DE">
                <a:solidFill>
                  <a:srgbClr val="2B3844"/>
                </a:solidFill>
                <a:latin typeface="Segoe UI"/>
              </a:rPr>
              <a:t>API</a:t>
            </a:r>
            <a:r>
              <a:rPr sz="1000" b="0" i="0" lang="de-DE">
                <a:solidFill>
                  <a:srgbClr val="2B3844"/>
                </a:solidFill>
                <a:latin typeface="Segoe UI"/>
              </a:rPr>
              <a:t> gibt es nur im Paket </a:t>
            </a:r>
            <a:r>
              <a:rPr sz="1000" b="1" i="0" lang="de-DE">
                <a:solidFill>
                  <a:srgbClr val="2B3844"/>
                </a:solidFill>
                <a:latin typeface="Segoe UI"/>
              </a:rPr>
              <a:t>PRO</a:t>
            </a:r>
            <a:r>
              <a:rPr sz="1000" b="0" i="0" lang="de-DE">
                <a:solidFill>
                  <a:srgbClr val="2B3844"/>
                </a:solidFill>
                <a:latin typeface="Segoe UI"/>
              </a:rPr>
              <a:t>; im Paket BASIC fehlen die beiden Reiter.</a:t>
            </a:r>
          </a:p>
        </p:txBody>
      </p:sp>
      <p:sp>
        <p:nvSpPr>
          <p:cNvPr id="82" name="Rectangle 8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84" name="TextBox 8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27 / 153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1: Design &amp; Anzeige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Standard-Platzhalterbild</a:t>
            </a:r>
            <a:r>
              <a:rPr sz="1150" b="0" i="0" lang="de-DE">
                <a:solidFill>
                  <a:srgbClr val="25333F"/>
                </a:solidFill>
                <a:latin typeface="Segoe UI"/>
              </a:rPr>
              <a:t> – erscheint, wenn ein Aussteller weder ein eigenes Logo noch ein Bild über seinen Typ hat.</a:t>
            </a:r>
          </a:p>
        </p:txBody>
      </p:sp>
      <p:sp>
        <p:nvSpPr>
          <p:cNvPr id="9" name="Oval 8"/>
          <p:cNvSpPr/>
          <p:nvPr/>
        </p:nvSpPr>
        <p:spPr>
          <a:xfrm>
            <a:off x="566928" y="213474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217589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2125599"/>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Vier Farben</a:t>
            </a:r>
            <a:r>
              <a:rPr sz="1150" b="0" i="0" lang="de-DE">
                <a:solidFill>
                  <a:srgbClr val="25333F"/>
                </a:solidFill>
                <a:latin typeface="Segoe UI"/>
              </a:rPr>
              <a:t> – Primärfarbe, Sekundärfarbe, Toolbar-Hintergrund und Rahmenfarbe.</a:t>
            </a:r>
          </a:p>
        </p:txBody>
      </p:sp>
      <p:sp>
        <p:nvSpPr>
          <p:cNvPr id="12" name="TextBox 11"/>
          <p:cNvSpPr txBox="1"/>
          <p:nvPr/>
        </p:nvSpPr>
        <p:spPr>
          <a:xfrm>
            <a:off x="950976" y="252768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Jede Änderung ist sofort in der Vorschau darüber sichtbar.</a:t>
            </a:r>
          </a:p>
        </p:txBody>
      </p:sp>
      <p:sp>
        <p:nvSpPr>
          <p:cNvPr id="13" name="Oval 12"/>
          <p:cNvSpPr/>
          <p:nvPr/>
        </p:nvSpPr>
        <p:spPr>
          <a:xfrm>
            <a:off x="566928" y="291934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6049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910205"/>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Grid-Layout-Modus</a:t>
            </a:r>
            <a:r>
              <a:rPr sz="1150" b="0" i="0" lang="de-DE">
                <a:solidFill>
                  <a:srgbClr val="25333F"/>
                </a:solidFill>
                <a:latin typeface="Segoe UI"/>
              </a:rPr>
              <a:t> – </a:t>
            </a:r>
            <a:r>
              <a:rPr sz="1150" b="0" i="1" lang="de-DE">
                <a:solidFill>
                  <a:srgbClr val="25333F"/>
                </a:solidFill>
                <a:latin typeface="Segoe UI"/>
              </a:rPr>
              <a:t>Volle Breite</a:t>
            </a:r>
            <a:r>
              <a:rPr sz="1150" b="0" i="0" lang="de-DE">
                <a:solidFill>
                  <a:srgbClr val="25333F"/>
                </a:solidFill>
                <a:latin typeface="Segoe UI"/>
              </a:rPr>
              <a:t> nutzt den ganzen Platz, </a:t>
            </a:r>
            <a:r>
              <a:rPr sz="1150" b="0" i="1" lang="de-DE">
                <a:solidFill>
                  <a:srgbClr val="25333F"/>
                </a:solidFill>
                <a:latin typeface="Segoe UI"/>
              </a:rPr>
              <a:t>Feste Breite</a:t>
            </a:r>
            <a:r>
              <a:rPr sz="1150" b="0" i="0" lang="de-DE">
                <a:solidFill>
                  <a:srgbClr val="25333F"/>
                </a:solidFill>
                <a:latin typeface="Segoe UI"/>
              </a:rPr>
              <a:t> zeigt höchstens vier Kacheln je Reihe.</a:t>
            </a:r>
          </a:p>
        </p:txBody>
      </p:sp>
      <p:sp>
        <p:nvSpPr>
          <p:cNvPr id="16" name="Oval 15"/>
          <p:cNvSpPr/>
          <p:nvPr/>
        </p:nvSpPr>
        <p:spPr>
          <a:xfrm>
            <a:off x="566928" y="351345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554603"/>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504311"/>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Aussteller-Detailansicht</a:t>
            </a:r>
            <a:r>
              <a:rPr sz="1150" b="0" i="0" lang="de-DE">
                <a:solidFill>
                  <a:srgbClr val="25333F"/>
                </a:solidFill>
                <a:latin typeface="Segoe UI"/>
              </a:rPr>
              <a:t> – </a:t>
            </a:r>
            <a:r>
              <a:rPr sz="1150" b="0" i="1" lang="de-DE">
                <a:solidFill>
                  <a:srgbClr val="25333F"/>
                </a:solidFill>
                <a:latin typeface="Segoe UI"/>
              </a:rPr>
              <a:t>Separate Seite</a:t>
            </a:r>
            <a:r>
              <a:rPr sz="1150" b="0" i="0" lang="de-DE">
                <a:solidFill>
                  <a:srgbClr val="25333F"/>
                </a:solidFill>
                <a:latin typeface="Segoe UI"/>
              </a:rPr>
              <a:t> oder </a:t>
            </a:r>
            <a:r>
              <a:rPr sz="1150" b="0" i="1" lang="de-DE">
                <a:solidFill>
                  <a:srgbClr val="25333F"/>
                </a:solidFill>
                <a:latin typeface="Segoe UI"/>
              </a:rPr>
              <a:t>Popup Modal</a:t>
            </a:r>
            <a:r>
              <a:rPr sz="1150" b="0" i="0" lang="de-DE">
                <a:solidFill>
                  <a:srgbClr val="25333F"/>
                </a:solidFill>
                <a:latin typeface="Segoe UI"/>
              </a:rPr>
              <a:t>.</a:t>
            </a:r>
          </a:p>
        </p:txBody>
      </p:sp>
      <p:sp>
        <p:nvSpPr>
          <p:cNvPr id="19" name="TextBox 18"/>
          <p:cNvSpPr txBox="1"/>
          <p:nvPr/>
        </p:nvSpPr>
        <p:spPr>
          <a:xfrm>
            <a:off x="950976" y="3906392"/>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Beim Pop-up behält der Gast seine Filter und seine Position in der Liste.</a:t>
            </a:r>
          </a:p>
        </p:txBody>
      </p:sp>
      <p:sp>
        <p:nvSpPr>
          <p:cNvPr id="20" name="Oval 19"/>
          <p:cNvSpPr/>
          <p:nvPr/>
        </p:nvSpPr>
        <p:spPr>
          <a:xfrm>
            <a:off x="566928" y="444284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48398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433697"/>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Kategorien in mobiler Ansicht</a:t>
            </a:r>
            <a:r>
              <a:rPr sz="1150" b="0" i="0" lang="de-DE">
                <a:solidFill>
                  <a:srgbClr val="25333F"/>
                </a:solidFill>
                <a:latin typeface="Segoe UI"/>
              </a:rPr>
              <a:t> – alle anzeigen, auf eine oder zwei Zeilen begrenzen oder ganz ausblenden.</a:t>
            </a:r>
          </a:p>
        </p:txBody>
      </p:sp>
      <p:sp>
        <p:nvSpPr>
          <p:cNvPr id="23" name="TextBox 22"/>
          <p:cNvSpPr txBox="1"/>
          <p:nvPr/>
        </p:nvSpPr>
        <p:spPr>
          <a:xfrm>
            <a:off x="950976" y="4835778"/>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 acht Kategorien wird die Kachel auf dem Handy sonst sehr hoch.</a:t>
            </a:r>
          </a:p>
        </p:txBody>
      </p:sp>
      <p:sp>
        <p:nvSpPr>
          <p:cNvPr id="24" name="Oval 23"/>
          <p:cNvSpPr/>
          <p:nvPr/>
        </p:nvSpPr>
        <p:spPr>
          <a:xfrm>
            <a:off x="566928" y="522744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526859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6" name="TextBox 25"/>
          <p:cNvSpPr txBox="1"/>
          <p:nvPr/>
        </p:nvSpPr>
        <p:spPr>
          <a:xfrm>
            <a:off x="950976" y="5218303"/>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Schwebende Suchleiste</a:t>
            </a:r>
            <a:r>
              <a:rPr sz="1150" b="0" i="0" lang="de-DE">
                <a:solidFill>
                  <a:srgbClr val="25333F"/>
                </a:solidFill>
                <a:latin typeface="Segoe UI"/>
              </a:rPr>
              <a:t> – blendet auf Handy und Tablet eine Suchleiste am unteren Bildschirmrand ein.</a:t>
            </a:r>
          </a:p>
        </p:txBody>
      </p:sp>
      <p:sp>
        <p:nvSpPr>
          <p:cNvPr id="27" name="Rectangle 26"/>
          <p:cNvSpPr/>
          <p:nvPr/>
        </p:nvSpPr>
        <p:spPr>
          <a:xfrm>
            <a:off x="5223967" y="1353312"/>
            <a:ext cx="6400800" cy="40233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30" name="Rectangle 29"/>
          <p:cNvSpPr/>
          <p:nvPr/>
        </p:nvSpPr>
        <p:spPr>
          <a:xfrm>
            <a:off x="5223967" y="1572768"/>
            <a:ext cx="1481328" cy="38039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2" name="Rectangle 31"/>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4" name="Rectangle 33"/>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6" name="TextBox 35"/>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7" name="TextBox 36"/>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8" name="TextBox 37"/>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9" name="TextBox 38"/>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0" name="TextBox 39"/>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1" name="TextBox 40"/>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2" name="TextBox 41"/>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3" name="TextBox 42"/>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44" name="Rectangle 43"/>
          <p:cNvSpPr/>
          <p:nvPr/>
        </p:nvSpPr>
        <p:spPr>
          <a:xfrm>
            <a:off x="6906463" y="2029968"/>
            <a:ext cx="57391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06463" y="2029968"/>
            <a:ext cx="57391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Design &amp; Anzeige</a:t>
            </a:r>
          </a:p>
        </p:txBody>
      </p:sp>
      <p:sp>
        <p:nvSpPr>
          <p:cNvPr id="47" name="Rectangle 46"/>
          <p:cNvSpPr/>
          <p:nvPr/>
        </p:nvSpPr>
        <p:spPr>
          <a:xfrm>
            <a:off x="7516951"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516951" y="2107692"/>
            <a:ext cx="73901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49" name="Rectangle 48"/>
          <p:cNvSpPr/>
          <p:nvPr/>
        </p:nvSpPr>
        <p:spPr>
          <a:xfrm>
            <a:off x="8292538"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292538"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51" name="Rectangle 50"/>
          <p:cNvSpPr/>
          <p:nvPr/>
        </p:nvSpPr>
        <p:spPr>
          <a:xfrm>
            <a:off x="8847994"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8847994"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3" name="Rectangle 52"/>
          <p:cNvSpPr/>
          <p:nvPr/>
        </p:nvSpPr>
        <p:spPr>
          <a:xfrm>
            <a:off x="9403450"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03450" y="2107692"/>
            <a:ext cx="68397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5" name="Rectangle 54"/>
          <p:cNvSpPr/>
          <p:nvPr/>
        </p:nvSpPr>
        <p:spPr>
          <a:xfrm>
            <a:off x="10124003" y="2029968"/>
            <a:ext cx="21619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124003" y="2107692"/>
            <a:ext cx="21619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7" name="Rectangle 56"/>
          <p:cNvSpPr/>
          <p:nvPr/>
        </p:nvSpPr>
        <p:spPr>
          <a:xfrm>
            <a:off x="10376779" y="2029968"/>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376779" y="2107692"/>
            <a:ext cx="656461"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59" name="Rectangle 58"/>
          <p:cNvSpPr/>
          <p:nvPr/>
        </p:nvSpPr>
        <p:spPr>
          <a:xfrm>
            <a:off x="11069817" y="2029968"/>
            <a:ext cx="35378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069817" y="2107692"/>
            <a:ext cx="353781"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61" name="Rectangle 60"/>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450592"/>
            <a:ext cx="4517136"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4505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7249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5191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Farben &amp; Live-Vorschau</a:t>
            </a:r>
          </a:p>
        </p:txBody>
      </p:sp>
      <p:sp>
        <p:nvSpPr>
          <p:cNvPr id="66" name="TextBox 65"/>
          <p:cNvSpPr txBox="1"/>
          <p:nvPr/>
        </p:nvSpPr>
        <p:spPr>
          <a:xfrm>
            <a:off x="7034479" y="2852928"/>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Primärfarbe</a:t>
            </a:r>
          </a:p>
        </p:txBody>
      </p:sp>
      <p:sp>
        <p:nvSpPr>
          <p:cNvPr id="67" name="Rounded Rectangle 66"/>
          <p:cNvSpPr/>
          <p:nvPr/>
        </p:nvSpPr>
        <p:spPr>
          <a:xfrm>
            <a:off x="7034479" y="3063240"/>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7080199" y="3108960"/>
            <a:ext cx="164592" cy="146304"/>
          </a:xfrm>
          <a:prstGeom prst="rect">
            <a:avLst/>
          </a:prstGeom>
          <a:solidFill>
            <a:srgbClr val="F76B15"/>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308799" y="3113532"/>
            <a:ext cx="165506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#f76b15</a:t>
            </a:r>
          </a:p>
        </p:txBody>
      </p:sp>
      <p:sp>
        <p:nvSpPr>
          <p:cNvPr id="70" name="TextBox 69"/>
          <p:cNvSpPr txBox="1"/>
          <p:nvPr/>
        </p:nvSpPr>
        <p:spPr>
          <a:xfrm>
            <a:off x="9274759" y="2852928"/>
            <a:ext cx="202082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Sekundärfarbe</a:t>
            </a:r>
          </a:p>
        </p:txBody>
      </p:sp>
      <p:sp>
        <p:nvSpPr>
          <p:cNvPr id="71" name="Rounded Rectangle 70"/>
          <p:cNvSpPr/>
          <p:nvPr/>
        </p:nvSpPr>
        <p:spPr>
          <a:xfrm>
            <a:off x="9274759" y="3063240"/>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9320479" y="3108960"/>
            <a:ext cx="164592" cy="146304"/>
          </a:xfrm>
          <a:prstGeom prst="rect">
            <a:avLst/>
          </a:prstGeom>
          <a:solidFill>
            <a:srgbClr val="EEF4FA"/>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549079" y="3113532"/>
            <a:ext cx="165506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#eef4fa</a:t>
            </a:r>
          </a:p>
        </p:txBody>
      </p:sp>
      <p:sp>
        <p:nvSpPr>
          <p:cNvPr id="74" name="Rectangle 73"/>
          <p:cNvSpPr/>
          <p:nvPr/>
        </p:nvSpPr>
        <p:spPr>
          <a:xfrm>
            <a:off x="6906463" y="3666744"/>
            <a:ext cx="4517136"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6906463" y="3666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6906463" y="3941063"/>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016191" y="3735324"/>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Grid &amp; Layout</a:t>
            </a:r>
          </a:p>
        </p:txBody>
      </p:sp>
      <p:sp>
        <p:nvSpPr>
          <p:cNvPr id="78" name="TextBox 77"/>
          <p:cNvSpPr txBox="1"/>
          <p:nvPr/>
        </p:nvSpPr>
        <p:spPr>
          <a:xfrm>
            <a:off x="7034479" y="4069079"/>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Grid-Layout-Modus</a:t>
            </a:r>
          </a:p>
        </p:txBody>
      </p:sp>
      <p:sp>
        <p:nvSpPr>
          <p:cNvPr id="79" name="Rounded Rectangle 78"/>
          <p:cNvSpPr/>
          <p:nvPr/>
        </p:nvSpPr>
        <p:spPr>
          <a:xfrm>
            <a:off x="7034479" y="4279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125919" y="4329683"/>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Volle Breite</a:t>
            </a:r>
          </a:p>
        </p:txBody>
      </p:sp>
      <p:sp>
        <p:nvSpPr>
          <p:cNvPr id="81" name="TextBox 80"/>
          <p:cNvSpPr txBox="1"/>
          <p:nvPr/>
        </p:nvSpPr>
        <p:spPr>
          <a:xfrm>
            <a:off x="8790127" y="4329683"/>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2" name="TextBox 81"/>
          <p:cNvSpPr txBox="1"/>
          <p:nvPr/>
        </p:nvSpPr>
        <p:spPr>
          <a:xfrm>
            <a:off x="9320479" y="4069079"/>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Aussteller-Detailansicht</a:t>
            </a:r>
          </a:p>
        </p:txBody>
      </p:sp>
      <p:sp>
        <p:nvSpPr>
          <p:cNvPr id="83" name="Rounded Rectangle 82"/>
          <p:cNvSpPr/>
          <p:nvPr/>
        </p:nvSpPr>
        <p:spPr>
          <a:xfrm>
            <a:off x="9320479" y="4279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9411919" y="4329683"/>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Separate Seite</a:t>
            </a:r>
          </a:p>
        </p:txBody>
      </p:sp>
      <p:sp>
        <p:nvSpPr>
          <p:cNvPr id="85" name="TextBox 84"/>
          <p:cNvSpPr txBox="1"/>
          <p:nvPr/>
        </p:nvSpPr>
        <p:spPr>
          <a:xfrm>
            <a:off x="11076127" y="4329683"/>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6" name="TextBox 85"/>
          <p:cNvSpPr txBox="1"/>
          <p:nvPr/>
        </p:nvSpPr>
        <p:spPr>
          <a:xfrm>
            <a:off x="7034479" y="4608575"/>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Kategorien in mobiler Ansicht</a:t>
            </a:r>
          </a:p>
        </p:txBody>
      </p:sp>
      <p:sp>
        <p:nvSpPr>
          <p:cNvPr id="87" name="Rounded Rectangle 86"/>
          <p:cNvSpPr/>
          <p:nvPr/>
        </p:nvSpPr>
        <p:spPr>
          <a:xfrm>
            <a:off x="7034479" y="481888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125919" y="4869179"/>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Alle Kategorien anzeigen</a:t>
            </a:r>
          </a:p>
        </p:txBody>
      </p:sp>
      <p:sp>
        <p:nvSpPr>
          <p:cNvPr id="89" name="TextBox 88"/>
          <p:cNvSpPr txBox="1"/>
          <p:nvPr/>
        </p:nvSpPr>
        <p:spPr>
          <a:xfrm>
            <a:off x="8790127" y="4869179"/>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90" name="TextBox 89"/>
          <p:cNvSpPr txBox="1"/>
          <p:nvPr/>
        </p:nvSpPr>
        <p:spPr>
          <a:xfrm>
            <a:off x="9320479" y="4608575"/>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Schwebende Suchleiste</a:t>
            </a:r>
          </a:p>
        </p:txBody>
      </p:sp>
      <p:sp>
        <p:nvSpPr>
          <p:cNvPr id="91" name="Rounded Rectangle 90"/>
          <p:cNvSpPr/>
          <p:nvPr/>
        </p:nvSpPr>
        <p:spPr>
          <a:xfrm>
            <a:off x="9320479" y="481888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411919" y="4869179"/>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Aus</a:t>
            </a:r>
          </a:p>
        </p:txBody>
      </p:sp>
      <p:sp>
        <p:nvSpPr>
          <p:cNvPr id="93" name="TextBox 92"/>
          <p:cNvSpPr txBox="1"/>
          <p:nvPr/>
        </p:nvSpPr>
        <p:spPr>
          <a:xfrm>
            <a:off x="11076127" y="4869179"/>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94" name="Oval 93"/>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6" name="Oval 95"/>
          <p:cNvSpPr/>
          <p:nvPr/>
        </p:nvSpPr>
        <p:spPr>
          <a:xfrm>
            <a:off x="669615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6696151" y="43205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8" name="Oval 97"/>
          <p:cNvSpPr/>
          <p:nvPr/>
        </p:nvSpPr>
        <p:spPr>
          <a:xfrm>
            <a:off x="898215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982151" y="43205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00" name="Oval 99"/>
          <p:cNvSpPr/>
          <p:nvPr/>
        </p:nvSpPr>
        <p:spPr>
          <a:xfrm>
            <a:off x="6696151" y="4800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6696151" y="48600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102" name="Oval 101"/>
          <p:cNvSpPr/>
          <p:nvPr/>
        </p:nvSpPr>
        <p:spPr>
          <a:xfrm>
            <a:off x="8982151" y="4800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8982151" y="48600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6</a:t>
            </a:r>
          </a:p>
        </p:txBody>
      </p:sp>
      <p:sp>
        <p:nvSpPr>
          <p:cNvPr id="104" name="Rectangle 10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7" name="TextBox 10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Speichern Sie diesen Reiter einmal ab, auch wenn Sie nichts ändern. Erst danach stehen echte Farbwerte in der Datenbank – vorher können Verzeichnis und Hallenplan geringfügig verschiedene Farbtöne zeigen.</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28 / 153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vier Farben und wo sie wirken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Einstellung</a:t>
            </a:r>
          </a:p>
        </p:txBody>
      </p:sp>
      <p:sp>
        <p:nvSpPr>
          <p:cNvPr id="8" name="TextBox 7"/>
          <p:cNvSpPr txBox="1"/>
          <p:nvPr/>
        </p:nvSpPr>
        <p:spPr>
          <a:xfrm>
            <a:off x="3665261" y="1435608"/>
            <a:ext cx="5893950"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Wirkt auf</a:t>
            </a:r>
          </a:p>
        </p:txBody>
      </p:sp>
      <p:sp>
        <p:nvSpPr>
          <p:cNvPr id="9" name="TextBox 8"/>
          <p:cNvSpPr txBox="1"/>
          <p:nvPr/>
        </p:nvSpPr>
        <p:spPr>
          <a:xfrm>
            <a:off x="9742091" y="1435608"/>
            <a:ext cx="1809523"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Voreinstellung</a:t>
            </a:r>
          </a:p>
        </p:txBody>
      </p:sp>
      <p:sp>
        <p:nvSpPr>
          <p:cNvPr id="10" name="TextBox 9"/>
          <p:cNvSpPr txBox="1"/>
          <p:nvPr/>
        </p:nvSpPr>
        <p:spPr>
          <a:xfrm>
            <a:off x="676656" y="1856232"/>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Primärfarbe</a:t>
            </a:r>
          </a:p>
        </p:txBody>
      </p:sp>
      <p:sp>
        <p:nvSpPr>
          <p:cNvPr id="11" name="TextBox 10"/>
          <p:cNvSpPr txBox="1"/>
          <p:nvPr/>
        </p:nvSpPr>
        <p:spPr>
          <a:xfrm>
            <a:off x="3665261" y="1856232"/>
            <a:ext cx="5893950"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Schaltflächen, aktive Zustände, Herz-Symbol, Akzente</a:t>
            </a:r>
          </a:p>
        </p:txBody>
      </p:sp>
      <p:sp>
        <p:nvSpPr>
          <p:cNvPr id="12" name="TextBox 11"/>
          <p:cNvSpPr txBox="1"/>
          <p:nvPr/>
        </p:nvSpPr>
        <p:spPr>
          <a:xfrm>
            <a:off x="9742091" y="1856232"/>
            <a:ext cx="18095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kräftiges Orange</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Sekundärfarbe</a:t>
            </a:r>
          </a:p>
        </p:txBody>
      </p:sp>
      <p:sp>
        <p:nvSpPr>
          <p:cNvPr id="16" name="TextBox 15"/>
          <p:cNvSpPr txBox="1"/>
          <p:nvPr/>
        </p:nvSpPr>
        <p:spPr>
          <a:xfrm>
            <a:off x="3665261" y="2397633"/>
            <a:ext cx="5893950"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Kennzeichen, dezente Flächen, Tabellenköpfe</a:t>
            </a:r>
          </a:p>
        </p:txBody>
      </p:sp>
      <p:sp>
        <p:nvSpPr>
          <p:cNvPr id="17" name="TextBox 16"/>
          <p:cNvSpPr txBox="1"/>
          <p:nvPr/>
        </p:nvSpPr>
        <p:spPr>
          <a:xfrm>
            <a:off x="9742091" y="2397633"/>
            <a:ext cx="18095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helles Blaugrau</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Hintergrund (Toolbar)</a:t>
            </a:r>
          </a:p>
        </p:txBody>
      </p:sp>
      <p:sp>
        <p:nvSpPr>
          <p:cNvPr id="20" name="TextBox 19"/>
          <p:cNvSpPr txBox="1"/>
          <p:nvPr/>
        </p:nvSpPr>
        <p:spPr>
          <a:xfrm>
            <a:off x="3665261" y="2939033"/>
            <a:ext cx="5893950"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Die Such- und Filterleiste über dem Verzeichnis</a:t>
            </a:r>
          </a:p>
        </p:txBody>
      </p:sp>
      <p:sp>
        <p:nvSpPr>
          <p:cNvPr id="21" name="TextBox 20"/>
          <p:cNvSpPr txBox="1"/>
          <p:nvPr/>
        </p:nvSpPr>
        <p:spPr>
          <a:xfrm>
            <a:off x="9742091" y="2939033"/>
            <a:ext cx="18095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sehr helles Creme</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Rahmenfarbe</a:t>
            </a:r>
          </a:p>
        </p:txBody>
      </p:sp>
      <p:sp>
        <p:nvSpPr>
          <p:cNvPr id="25" name="TextBox 24"/>
          <p:cNvSpPr txBox="1"/>
          <p:nvPr/>
        </p:nvSpPr>
        <p:spPr>
          <a:xfrm>
            <a:off x="3665261" y="3480434"/>
            <a:ext cx="5893950"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Linien, Kartenrahmen, Trenner</a:t>
            </a:r>
          </a:p>
        </p:txBody>
      </p:sp>
      <p:sp>
        <p:nvSpPr>
          <p:cNvPr id="26" name="TextBox 25"/>
          <p:cNvSpPr txBox="1"/>
          <p:nvPr/>
        </p:nvSpPr>
        <p:spPr>
          <a:xfrm>
            <a:off x="9742091" y="3480434"/>
            <a:ext cx="18095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helles Blau</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030979"/>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030979"/>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149851"/>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1" name="TextBox 30"/>
          <p:cNvSpPr txBox="1"/>
          <p:nvPr/>
        </p:nvSpPr>
        <p:spPr>
          <a:xfrm>
            <a:off x="1773936" y="4149851"/>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Farbe eines </a:t>
            </a:r>
            <a:r>
              <a:rPr sz="1000" b="1" i="0" lang="de-DE">
                <a:solidFill>
                  <a:srgbClr val="2B3844"/>
                </a:solidFill>
                <a:latin typeface="Segoe UI"/>
              </a:rPr>
              <a:t>Ausstellertyps</a:t>
            </a:r>
            <a:r>
              <a:rPr sz="1000" b="0" i="0" lang="de-DE">
                <a:solidFill>
                  <a:srgbClr val="2B3844"/>
                </a:solidFill>
                <a:latin typeface="Segoe UI"/>
              </a:rPr>
              <a:t> stellen Sie nicht hier, sondern beim Typ selbst ein – siehe Kapitel 6. Sie färbt die linke Kante jeder Kachel.</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29 / 153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2: Funktionen &amp; Standards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URL Slug</a:t>
            </a:r>
            <a:r>
              <a:rPr sz="1150" b="0" i="0" lang="de-DE">
                <a:solidFill>
                  <a:srgbClr val="25333F"/>
                </a:solidFill>
                <a:latin typeface="Segoe UI"/>
              </a:rPr>
              <a:t> – der Pfad der Ausstellerseiten. Aus </a:t>
            </a:r>
            <a:r>
              <a:rPr sz="1150" b="0" i="0" lang="de-DE">
                <a:solidFill>
                  <a:srgbClr val="25333F"/>
                </a:solidFill>
                <a:latin typeface="Consolas"/>
              </a:rPr>
              <a:t>exhibitor</a:t>
            </a:r>
            <a:r>
              <a:rPr sz="1150" b="0" i="0" lang="de-DE">
                <a:solidFill>
                  <a:srgbClr val="25333F"/>
                </a:solidFill>
                <a:latin typeface="Segoe UI"/>
              </a:rPr>
              <a:t> wird z. B. </a:t>
            </a:r>
            <a:r>
              <a:rPr sz="1150" b="0" i="0" lang="de-DE">
                <a:solidFill>
                  <a:srgbClr val="25333F"/>
                </a:solidFill>
                <a:latin typeface="Consolas"/>
              </a:rPr>
              <a:t>aussteller</a:t>
            </a:r>
            <a:r>
              <a:rPr sz="1150" b="0" i="0" lang="de-DE">
                <a:solidFill>
                  <a:srgbClr val="25333F"/>
                </a:solidFill>
                <a:latin typeface="Segoe UI"/>
              </a:rPr>
              <a:t>.</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Danach zwingend einmal </a:t>
            </a:r>
            <a:r>
              <a:rPr sz="950" b="0" i="0" lang="de-DE">
                <a:solidFill>
                  <a:srgbClr val="6B7A88"/>
                </a:solidFill>
                <a:latin typeface="Consolas"/>
              </a:rPr>
              <a:t>Einstellungen → Permalinks</a:t>
            </a:r>
            <a:r>
              <a:rPr sz="950" b="0" i="0" lang="de-DE">
                <a:solidFill>
                  <a:srgbClr val="6B7A88"/>
                </a:solidFill>
                <a:latin typeface="Segoe UI"/>
              </a:rPr>
              <a:t> speichern.</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Details öffnen in</a:t>
            </a:r>
            <a:r>
              <a:rPr sz="1150" b="0" i="0" lang="de-DE">
                <a:solidFill>
                  <a:srgbClr val="25333F"/>
                </a:solidFill>
                <a:latin typeface="Segoe UI"/>
              </a:rPr>
              <a:t> – </a:t>
            </a:r>
            <a:r>
              <a:rPr sz="1150" b="0" i="1" lang="de-DE">
                <a:solidFill>
                  <a:srgbClr val="25333F"/>
                </a:solidFill>
                <a:latin typeface="Segoe UI"/>
              </a:rPr>
              <a:t>Gleiches Fenster</a:t>
            </a:r>
            <a:r>
              <a:rPr sz="1150" b="0" i="0" lang="de-DE">
                <a:solidFill>
                  <a:srgbClr val="25333F"/>
                </a:solidFill>
                <a:latin typeface="Segoe UI"/>
              </a:rPr>
              <a:t> oder </a:t>
            </a:r>
            <a:r>
              <a:rPr sz="1150" b="0" i="1" lang="de-DE">
                <a:solidFill>
                  <a:srgbClr val="25333F"/>
                </a:solidFill>
                <a:latin typeface="Segoe UI"/>
              </a:rPr>
              <a:t>Neues Fenster</a:t>
            </a:r>
            <a:r>
              <a:rPr sz="1150" b="0" i="0" lang="de-DE">
                <a:solidFill>
                  <a:srgbClr val="25333F"/>
                </a:solidFill>
                <a:latin typeface="Segoe UI"/>
              </a:rPr>
              <a:t>. Gilt nur für die Variante „Separate Seite“.</a:t>
            </a:r>
          </a:p>
        </p:txBody>
      </p:sp>
      <p:sp>
        <p:nvSpPr>
          <p:cNvPr id="13" name="Oval 12"/>
          <p:cNvSpPr/>
          <p:nvPr/>
        </p:nvSpPr>
        <p:spPr>
          <a:xfrm>
            <a:off x="566928" y="27411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823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732024"/>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Standard-Ansicht</a:t>
            </a:r>
            <a:r>
              <a:rPr sz="1150" b="0" i="0" lang="de-DE">
                <a:solidFill>
                  <a:srgbClr val="25333F"/>
                </a:solidFill>
                <a:latin typeface="Segoe UI"/>
              </a:rPr>
              <a:t> – ob das Verzeichnis mit Kacheln oder mit der Tabelle startet.</a:t>
            </a:r>
          </a:p>
        </p:txBody>
      </p:sp>
      <p:sp>
        <p:nvSpPr>
          <p:cNvPr id="16" name="Oval 15"/>
          <p:cNvSpPr/>
          <p:nvPr/>
        </p:nvSpPr>
        <p:spPr>
          <a:xfrm>
            <a:off x="566928" y="33352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7642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326130"/>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Paginierungs-Typ</a:t>
            </a:r>
            <a:r>
              <a:rPr sz="1150" b="0" i="0" lang="de-DE">
                <a:solidFill>
                  <a:srgbClr val="25333F"/>
                </a:solidFill>
                <a:latin typeface="Segoe UI"/>
              </a:rPr>
              <a:t> – Seitenzahlen, eine „Mehr laden“-Schaltfläche oder alles auf einmal.</a:t>
            </a:r>
          </a:p>
        </p:txBody>
      </p:sp>
      <p:sp>
        <p:nvSpPr>
          <p:cNvPr id="19" name="TextBox 18"/>
          <p:cNvSpPr txBox="1"/>
          <p:nvPr/>
        </p:nvSpPr>
        <p:spPr>
          <a:xfrm>
            <a:off x="950976" y="3728211"/>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 Seitenzahlen wählen Ihre Gäste selbst, wie viele sie sehen.</a:t>
            </a:r>
          </a:p>
        </p:txBody>
      </p:sp>
      <p:sp>
        <p:nvSpPr>
          <p:cNvPr id="20" name="Oval 19"/>
          <p:cNvSpPr/>
          <p:nvPr/>
        </p:nvSpPr>
        <p:spPr>
          <a:xfrm>
            <a:off x="566928" y="41198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6102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110736"/>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Einträge pro Seite</a:t>
            </a:r>
            <a:r>
              <a:rPr sz="1150" b="0" i="0" lang="de-DE">
                <a:solidFill>
                  <a:srgbClr val="25333F"/>
                </a:solidFill>
                <a:latin typeface="Segoe UI"/>
              </a:rPr>
              <a:t> – wie viele Aussteller gleichzeitig erscheinen. Voreinstellung: 12.</a:t>
            </a:r>
          </a:p>
        </p:txBody>
      </p:sp>
      <p:sp>
        <p:nvSpPr>
          <p:cNvPr id="23" name="Oval 22"/>
          <p:cNvSpPr/>
          <p:nvPr/>
        </p:nvSpPr>
        <p:spPr>
          <a:xfrm>
            <a:off x="566928" y="47139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7551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5" name="TextBox 24"/>
          <p:cNvSpPr txBox="1"/>
          <p:nvPr/>
        </p:nvSpPr>
        <p:spPr>
          <a:xfrm>
            <a:off x="950976" y="4704842"/>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Zusätzliche Filter</a:t>
            </a:r>
            <a:r>
              <a:rPr sz="1150" b="0" i="0" lang="de-DE">
                <a:solidFill>
                  <a:srgbClr val="25333F"/>
                </a:solidFill>
                <a:latin typeface="Segoe UI"/>
              </a:rPr>
              <a:t> – Schalter für Produkt, Land, „Verkauf“ und – mit dem Event Calendar – Veranstaltungen.</a:t>
            </a:r>
          </a:p>
        </p:txBody>
      </p:sp>
      <p:sp>
        <p:nvSpPr>
          <p:cNvPr id="26" name="TextBox 25"/>
          <p:cNvSpPr txBox="1"/>
          <p:nvPr/>
        </p:nvSpPr>
        <p:spPr>
          <a:xfrm>
            <a:off x="950976" y="510692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zugehörigen Felder können Sie immer pflegen; die Schalter steuern nur, ob Ihre Gäste danach filtern dürfen.</a:t>
            </a:r>
          </a:p>
        </p:txBody>
      </p:sp>
      <p:sp>
        <p:nvSpPr>
          <p:cNvPr id="27" name="Rectangle 26"/>
          <p:cNvSpPr/>
          <p:nvPr/>
        </p:nvSpPr>
        <p:spPr>
          <a:xfrm>
            <a:off x="5315407" y="1353312"/>
            <a:ext cx="6309360" cy="41148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30" name="Rectangle 29"/>
          <p:cNvSpPr/>
          <p:nvPr/>
        </p:nvSpPr>
        <p:spPr>
          <a:xfrm>
            <a:off x="5315407" y="1572768"/>
            <a:ext cx="1481328" cy="38953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2" name="Rectangle 31"/>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4" name="Rectangle 33"/>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6" name="TextBox 35"/>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7" name="TextBox 36"/>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8" name="TextBox 37"/>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9" name="TextBox 38"/>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0" name="TextBox 39"/>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1" name="TextBox 40"/>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2" name="TextBox 41"/>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3" name="TextBox 42"/>
          <p:cNvSpPr txBox="1"/>
          <p:nvPr/>
        </p:nvSpPr>
        <p:spPr>
          <a:xfrm>
            <a:off x="6997903"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44" name="Rectangle 43"/>
          <p:cNvSpPr/>
          <p:nvPr/>
        </p:nvSpPr>
        <p:spPr>
          <a:xfrm>
            <a:off x="6997903" y="2029968"/>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97903" y="2107692"/>
            <a:ext cx="56159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46" name="Rectangle 45"/>
          <p:cNvSpPr/>
          <p:nvPr/>
        </p:nvSpPr>
        <p:spPr>
          <a:xfrm>
            <a:off x="7596076" y="2029968"/>
            <a:ext cx="72315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7596076" y="2029968"/>
            <a:ext cx="72315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596076" y="2107692"/>
            <a:ext cx="723152"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Funktionen &amp; Standards</a:t>
            </a:r>
          </a:p>
        </p:txBody>
      </p:sp>
      <p:sp>
        <p:nvSpPr>
          <p:cNvPr id="49" name="Rectangle 48"/>
          <p:cNvSpPr/>
          <p:nvPr/>
        </p:nvSpPr>
        <p:spPr>
          <a:xfrm>
            <a:off x="8355804"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355804" y="2107692"/>
            <a:ext cx="50774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51" name="Rectangle 50"/>
          <p:cNvSpPr/>
          <p:nvPr/>
        </p:nvSpPr>
        <p:spPr>
          <a:xfrm>
            <a:off x="8900125"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8900125" y="2107692"/>
            <a:ext cx="50774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3" name="Rectangle 52"/>
          <p:cNvSpPr/>
          <p:nvPr/>
        </p:nvSpPr>
        <p:spPr>
          <a:xfrm>
            <a:off x="9444446" y="2029968"/>
            <a:ext cx="66930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44446" y="2107692"/>
            <a:ext cx="66930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5" name="Rectangle 54"/>
          <p:cNvSpPr/>
          <p:nvPr/>
        </p:nvSpPr>
        <p:spPr>
          <a:xfrm>
            <a:off x="10150322" y="2029968"/>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150322" y="2107692"/>
            <a:ext cx="21156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7" name="Rectangle 56"/>
          <p:cNvSpPr/>
          <p:nvPr/>
        </p:nvSpPr>
        <p:spPr>
          <a:xfrm>
            <a:off x="10398458" y="2029968"/>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398458" y="2107692"/>
            <a:ext cx="642374"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59" name="Rectangle 58"/>
          <p:cNvSpPr/>
          <p:nvPr/>
        </p:nvSpPr>
        <p:spPr>
          <a:xfrm>
            <a:off x="11077409" y="2029968"/>
            <a:ext cx="34618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077409" y="2107692"/>
            <a:ext cx="34618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61" name="Rectangle 60"/>
          <p:cNvSpPr/>
          <p:nvPr/>
        </p:nvSpPr>
        <p:spPr>
          <a:xfrm>
            <a:off x="6997903" y="2304288"/>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2450592"/>
            <a:ext cx="4425696"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97903" y="245059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97903" y="272491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107631" y="2519172"/>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Allgemeine Einstellungen</a:t>
            </a:r>
          </a:p>
        </p:txBody>
      </p:sp>
      <p:sp>
        <p:nvSpPr>
          <p:cNvPr id="66" name="TextBox 65"/>
          <p:cNvSpPr txBox="1"/>
          <p:nvPr/>
        </p:nvSpPr>
        <p:spPr>
          <a:xfrm>
            <a:off x="7125919" y="2852928"/>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URL Slug</a:t>
            </a:r>
          </a:p>
        </p:txBody>
      </p:sp>
      <p:sp>
        <p:nvSpPr>
          <p:cNvPr id="67" name="Rounded Rectangle 66"/>
          <p:cNvSpPr/>
          <p:nvPr/>
        </p:nvSpPr>
        <p:spPr>
          <a:xfrm>
            <a:off x="7125919" y="3063240"/>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217359" y="3113532"/>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exhibitor</a:t>
            </a:r>
          </a:p>
        </p:txBody>
      </p:sp>
      <p:sp>
        <p:nvSpPr>
          <p:cNvPr id="69" name="TextBox 68"/>
          <p:cNvSpPr txBox="1"/>
          <p:nvPr/>
        </p:nvSpPr>
        <p:spPr>
          <a:xfrm>
            <a:off x="9366199" y="2852928"/>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Globale Hallenplan-Seite</a:t>
            </a:r>
          </a:p>
        </p:txBody>
      </p:sp>
      <p:sp>
        <p:nvSpPr>
          <p:cNvPr id="70" name="Rounded Rectangle 69"/>
          <p:cNvSpPr/>
          <p:nvPr/>
        </p:nvSpPr>
        <p:spPr>
          <a:xfrm>
            <a:off x="9366199" y="3063240"/>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457639" y="3113532"/>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https://...</a:t>
            </a:r>
          </a:p>
        </p:txBody>
      </p:sp>
      <p:sp>
        <p:nvSpPr>
          <p:cNvPr id="72" name="Rectangle 71"/>
          <p:cNvSpPr/>
          <p:nvPr/>
        </p:nvSpPr>
        <p:spPr>
          <a:xfrm>
            <a:off x="6997903" y="3666744"/>
            <a:ext cx="4425696"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997903" y="36667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6997903" y="3941063"/>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7107631" y="3735324"/>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Standardeinstellungen anzeigen</a:t>
            </a:r>
          </a:p>
        </p:txBody>
      </p:sp>
      <p:sp>
        <p:nvSpPr>
          <p:cNvPr id="76" name="TextBox 75"/>
          <p:cNvSpPr txBox="1"/>
          <p:nvPr/>
        </p:nvSpPr>
        <p:spPr>
          <a:xfrm>
            <a:off x="7125919" y="4069079"/>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Standard-Ansicht</a:t>
            </a:r>
          </a:p>
        </p:txBody>
      </p:sp>
      <p:sp>
        <p:nvSpPr>
          <p:cNvPr id="77" name="Rounded Rectangle 76"/>
          <p:cNvSpPr/>
          <p:nvPr/>
        </p:nvSpPr>
        <p:spPr>
          <a:xfrm>
            <a:off x="7125919" y="427939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217359" y="4329683"/>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Grid</a:t>
            </a:r>
          </a:p>
        </p:txBody>
      </p:sp>
      <p:sp>
        <p:nvSpPr>
          <p:cNvPr id="79" name="TextBox 78"/>
          <p:cNvSpPr txBox="1"/>
          <p:nvPr/>
        </p:nvSpPr>
        <p:spPr>
          <a:xfrm>
            <a:off x="8835847" y="4329683"/>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0" name="TextBox 79"/>
          <p:cNvSpPr txBox="1"/>
          <p:nvPr/>
        </p:nvSpPr>
        <p:spPr>
          <a:xfrm>
            <a:off x="9366199" y="4069079"/>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Paginierungs-Typ</a:t>
            </a:r>
          </a:p>
        </p:txBody>
      </p:sp>
      <p:sp>
        <p:nvSpPr>
          <p:cNvPr id="81" name="Rounded Rectangle 80"/>
          <p:cNvSpPr/>
          <p:nvPr/>
        </p:nvSpPr>
        <p:spPr>
          <a:xfrm>
            <a:off x="9366199" y="427939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457639" y="4329683"/>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Nummern (1, 2, 3)</a:t>
            </a:r>
          </a:p>
        </p:txBody>
      </p:sp>
      <p:sp>
        <p:nvSpPr>
          <p:cNvPr id="83" name="TextBox 82"/>
          <p:cNvSpPr txBox="1"/>
          <p:nvPr/>
        </p:nvSpPr>
        <p:spPr>
          <a:xfrm>
            <a:off x="11076127" y="4329683"/>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84" name="TextBox 83"/>
          <p:cNvSpPr txBox="1"/>
          <p:nvPr/>
        </p:nvSpPr>
        <p:spPr>
          <a:xfrm>
            <a:off x="7125919" y="4608575"/>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Einträge pro Seite</a:t>
            </a:r>
          </a:p>
        </p:txBody>
      </p:sp>
      <p:sp>
        <p:nvSpPr>
          <p:cNvPr id="85" name="Rounded Rectangle 84"/>
          <p:cNvSpPr/>
          <p:nvPr/>
        </p:nvSpPr>
        <p:spPr>
          <a:xfrm>
            <a:off x="7125919" y="4818888"/>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7217359" y="4869179"/>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12</a:t>
            </a:r>
          </a:p>
        </p:txBody>
      </p:sp>
      <p:sp>
        <p:nvSpPr>
          <p:cNvPr id="87" name="Oval 86"/>
          <p:cNvSpPr/>
          <p:nvPr/>
        </p:nvSpPr>
        <p:spPr>
          <a:xfrm>
            <a:off x="678759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78759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9" name="Oval 88"/>
          <p:cNvSpPr/>
          <p:nvPr/>
        </p:nvSpPr>
        <p:spPr>
          <a:xfrm>
            <a:off x="678759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6787591" y="43205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1" name="Oval 90"/>
          <p:cNvSpPr/>
          <p:nvPr/>
        </p:nvSpPr>
        <p:spPr>
          <a:xfrm>
            <a:off x="902787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027871" y="43205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3" name="Oval 92"/>
          <p:cNvSpPr/>
          <p:nvPr/>
        </p:nvSpPr>
        <p:spPr>
          <a:xfrm>
            <a:off x="6787591" y="4800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6787591" y="48600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5" name="Rectangle 94"/>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98" name="TextBox 9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Feld </a:t>
            </a:r>
            <a:r>
              <a:rPr sz="1000" b="1" i="0" lang="de-DE">
                <a:solidFill>
                  <a:srgbClr val="2B3844"/>
                </a:solidFill>
                <a:latin typeface="Segoe UI"/>
              </a:rPr>
              <a:t>Globale Hallenplan-Seite</a:t>
            </a:r>
            <a:r>
              <a:rPr sz="1000" b="0" i="0" lang="de-DE">
                <a:solidFill>
                  <a:srgbClr val="2B3844"/>
                </a:solidFill>
                <a:latin typeface="Segoe UI"/>
              </a:rPr>
              <a:t> lässt sich in dieser Fassung nicht speichern und ist nach dem Speichern wieder leer. „Auf Karte anzeigen“ öffnet den Plan deshalb immer als Fenster über der aktuellen Seite – für die Praxis der bequemere Weg.</a:t>
            </a:r>
          </a:p>
        </p:txBody>
      </p:sp>
      <p:sp>
        <p:nvSpPr>
          <p:cNvPr id="99" name="Rectangle 9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01" name="TextBox 10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30 / 153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vier zusätzlichen Filter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Produkt-Filter</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Feinere Warengruppen als die Kategorien: Prints, Plüschtiere, Schmuck. Wer eine Oberkategorie wählt, bekommt auch alle Unterkategorien.</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 aus</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Länder-Filter</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Zeigt neben jedem Land die passende Flagge. 250 Flaggen sind im Plugin enthalten, nichts kommt von fremden Servern.</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 aus</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Verkauf am Stand</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Drei Werte: </a:t>
            </a:r>
            <a:r>
              <a:rPr sz="1050" b="0" i="1" lang="de-DE">
                <a:solidFill>
                  <a:srgbClr val="3B4A57"/>
                </a:solidFill>
                <a:latin typeface="Segoe UI"/>
              </a:rPr>
              <a:t>Ja</a:t>
            </a:r>
            <a:r>
              <a:rPr sz="1050" b="0" i="0" lang="de-DE">
                <a:solidFill>
                  <a:srgbClr val="3B4A57"/>
                </a:solidFill>
                <a:latin typeface="Segoe UI"/>
              </a:rPr>
              <a:t>, </a:t>
            </a:r>
            <a:r>
              <a:rPr sz="1050" b="0" i="1" lang="de-DE">
                <a:solidFill>
                  <a:srgbClr val="3B4A57"/>
                </a:solidFill>
                <a:latin typeface="Segoe UI"/>
              </a:rPr>
              <a:t>Nein</a:t>
            </a:r>
            <a:r>
              <a:rPr sz="1050" b="0" i="0" lang="de-DE">
                <a:solidFill>
                  <a:srgbClr val="3B4A57"/>
                </a:solidFill>
                <a:latin typeface="Segoe UI"/>
              </a:rPr>
              <a:t> und </a:t>
            </a:r>
            <a:r>
              <a:rPr sz="1050" b="0" i="1" lang="de-DE">
                <a:solidFill>
                  <a:srgbClr val="3B4A57"/>
                </a:solidFill>
                <a:latin typeface="Segoe UI"/>
              </a:rPr>
              <a:t>Keine Angabe</a:t>
            </a:r>
            <a:r>
              <a:rPr sz="1050" b="0" i="0" lang="de-DE">
                <a:solidFill>
                  <a:srgbClr val="3B4A57"/>
                </a:solidFill>
                <a:latin typeface="Segoe UI"/>
              </a:rPr>
              <a:t>. So sind auch die Aussteller auffindbar, die sich noch nicht festgelegt haben.</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 aus</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Veranstaltungs-Filter</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1" lang="de-DE">
                <a:solidFill>
                  <a:srgbClr val="3B4A57"/>
                </a:solidFill>
                <a:latin typeface="Segoe UI"/>
              </a:rPr>
              <a:t>Mit Veranstaltung</a:t>
            </a:r>
            <a:r>
              <a:rPr sz="1050" b="0" i="0" lang="de-DE">
                <a:solidFill>
                  <a:srgbClr val="3B4A57"/>
                </a:solidFill>
                <a:latin typeface="Segoe UI"/>
              </a:rPr>
              <a:t> oder </a:t>
            </a:r>
            <a:r>
              <a:rPr sz="1050" b="0" i="1" lang="de-DE">
                <a:solidFill>
                  <a:srgbClr val="3B4A57"/>
                </a:solidFill>
                <a:latin typeface="Segoe UI"/>
              </a:rPr>
              <a:t>Ohne Veranstaltung</a:t>
            </a:r>
            <a:r>
              <a:rPr sz="1050" b="0" i="0" lang="de-DE">
                <a:solidFill>
                  <a:srgbClr val="3B4A57"/>
                </a:solidFill>
                <a:latin typeface="Segoe UI"/>
              </a:rPr>
              <a:t> – ob ein Aussteller eigene Programmpunkte anbietet. Nur mit dem Event Calendar sichtbar.</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 aus</a:t>
            </a:r>
          </a:p>
        </p:txBody>
      </p:sp>
      <p:sp>
        <p:nvSpPr>
          <p:cNvPr id="26" name="Rectangle 2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9" name="TextBox 2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Sind in einem Filter mehrere Einträge gewählt, zeigt eine </a:t>
            </a:r>
            <a:r>
              <a:rPr sz="1000" b="1" i="0" lang="de-DE">
                <a:solidFill>
                  <a:srgbClr val="2B3844"/>
                </a:solidFill>
                <a:latin typeface="Segoe UI"/>
              </a:rPr>
              <a:t>Sprechblase</a:t>
            </a:r>
            <a:r>
              <a:rPr sz="1000" b="0" i="0" lang="de-DE">
                <a:solidFill>
                  <a:srgbClr val="2B3844"/>
                </a:solidFill>
                <a:latin typeface="Segoe UI"/>
              </a:rPr>
              <a:t> beim Überfahren mit der Maus, welche es sind. Jeder Filter lässt sich je Seite übersteuern, z. B. </a:t>
            </a:r>
            <a:r>
              <a:rPr sz="1000" b="0" i="0" lang="de-DE">
                <a:solidFill>
                  <a:srgbClr val="2B3844"/>
                </a:solidFill>
                <a:latin typeface="Consolas"/>
              </a:rPr>
              <a:t>[event_exhibitor_list parent_id="12" filter_events="true"]</a:t>
            </a:r>
            <a:r>
              <a:rPr sz="1000" b="0" i="0" lang="de-DE">
                <a:solidFill>
                  <a:srgbClr val="2B3844"/>
                </a:solidFill>
                <a:latin typeface="Segoe UI"/>
              </a:rPr>
              <a:t>.</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31 / 153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Vier weitere Karten im Reiter „Funktionen &amp; Standards“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Link zum Filter kopieren</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Eine Schaltfläche in der Filterleiste kopiert die Adresse der gefilterten Liste. Wer den Link öffnet, sieht genau diese Auswahl. </a:t>
            </a:r>
            <a:r>
              <a:rPr sz="1050" b="1" i="0" lang="de-DE">
                <a:solidFill>
                  <a:srgbClr val="3B4A57"/>
                </a:solidFill>
                <a:latin typeface="Segoe UI"/>
              </a:rPr>
              <a:t>Filter-Link: Suchbegriff</a:t>
            </a:r>
            <a:r>
              <a:rPr sz="1050" b="0" i="0" lang="de-DE">
                <a:solidFill>
                  <a:srgbClr val="3B4A57"/>
                </a:solidFill>
                <a:latin typeface="Segoe UI"/>
              </a:rPr>
              <a:t> nimmt auch die Suche mit.</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 an</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Kartensuche &amp; Schnellfilter</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1" i="0" lang="de-DE">
                <a:solidFill>
                  <a:srgbClr val="3B4A57"/>
                </a:solidFill>
                <a:latin typeface="Segoe UI"/>
              </a:rPr>
              <a:t>Ausstellersuche auf der Karte</a:t>
            </a:r>
            <a:r>
              <a:rPr sz="1050" b="0" i="0" lang="de-DE">
                <a:solidFill>
                  <a:srgbClr val="3B4A57"/>
                </a:solidFill>
                <a:latin typeface="Segoe UI"/>
              </a:rPr>
              <a:t> zeigt eine Lupe auf jedem Hallenplan. Neun Schalter für die Schnellfilter, je Filter </a:t>
            </a:r>
            <a:r>
              <a:rPr sz="1050" b="1" i="0" lang="de-DE">
                <a:solidFill>
                  <a:srgbClr val="3B4A57"/>
                </a:solidFill>
                <a:latin typeface="Segoe UI"/>
              </a:rPr>
              <a:t>Zugeordnete Aussteller</a:t>
            </a:r>
            <a:r>
              <a:rPr sz="1050" b="0" i="0" lang="de-DE">
                <a:solidFill>
                  <a:srgbClr val="3B4A57"/>
                </a:solidFill>
                <a:latin typeface="Segoe UI"/>
              </a:rPr>
              <a:t>.</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Lupe: aus · Schnellfilter: an</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Kartendienste &amp; externe Karten</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Nur für das Messegelände (PRO): </a:t>
            </a:r>
            <a:r>
              <a:rPr sz="1050" b="1" i="0" lang="de-DE">
                <a:solidFill>
                  <a:srgbClr val="3B4A57"/>
                </a:solidFill>
                <a:latin typeface="Segoe UI"/>
              </a:rPr>
              <a:t>Kartenkachel-Anbieter</a:t>
            </a:r>
            <a:r>
              <a:rPr sz="1050" b="0" i="0" lang="de-DE">
                <a:solidFill>
                  <a:srgbClr val="3B4A57"/>
                </a:solidFill>
                <a:latin typeface="Segoe UI"/>
              </a:rPr>
              <a:t> – auch </a:t>
            </a:r>
            <a:r>
              <a:rPr sz="1050" b="1" i="0" lang="de-DE">
                <a:solidFill>
                  <a:srgbClr val="3B4A57"/>
                </a:solidFill>
                <a:latin typeface="Segoe UI"/>
              </a:rPr>
              <a:t>CARTO Voyager</a:t>
            </a:r>
            <a:r>
              <a:rPr sz="1050" b="0" i="0" lang="de-DE">
                <a:solidFill>
                  <a:srgbClr val="3B4A57"/>
                </a:solidFill>
                <a:latin typeface="Segoe UI"/>
              </a:rPr>
              <a:t> in Farbe –, API-Schlüssel, </a:t>
            </a:r>
            <a:r>
              <a:rPr sz="1050" b="1" i="0" lang="de-DE">
                <a:solidFill>
                  <a:srgbClr val="3B4A57"/>
                </a:solidFill>
                <a:latin typeface="Segoe UI"/>
              </a:rPr>
              <a:t>Einwilligung</a:t>
            </a:r>
            <a:r>
              <a:rPr sz="1050" b="0" i="0" lang="de-DE">
                <a:solidFill>
                  <a:srgbClr val="3B4A57"/>
                </a:solidFill>
                <a:latin typeface="Segoe UI"/>
              </a:rPr>
              <a:t> und </a:t>
            </a:r>
            <a:r>
              <a:rPr sz="1050" b="1" i="0" lang="de-DE">
                <a:solidFill>
                  <a:srgbClr val="3B4A57"/>
                </a:solidFill>
                <a:latin typeface="Segoe UI"/>
              </a:rPr>
              <a:t>Kartenhintergrund in Graustufen darstellen</a:t>
            </a:r>
            <a:r>
              <a:rPr sz="1050" b="0" i="0" lang="de-DE">
                <a:solidFill>
                  <a:srgbClr val="3B4A57"/>
                </a:solidFill>
                <a:latin typeface="Segoe UI"/>
              </a:rPr>
              <a:t>.</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Anbieter: OpenStreetMap · Graustufen: an</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Vollbild-Button für Hallenpläne</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In der Karte </a:t>
            </a:r>
            <a:r>
              <a:rPr sz="1050" b="1" i="0" lang="de-DE">
                <a:solidFill>
                  <a:srgbClr val="3B4A57"/>
                </a:solidFill>
                <a:latin typeface="Segoe UI"/>
              </a:rPr>
              <a:t>Standardeinstellungen anzeigen</a:t>
            </a:r>
            <a:r>
              <a:rPr sz="1050" b="0" i="0" lang="de-DE">
                <a:solidFill>
                  <a:srgbClr val="3B4A57"/>
                </a:solidFill>
                <a:latin typeface="Segoe UI"/>
              </a:rPr>
              <a:t>: ein Knopf zwischen Minus und Kreispfeil öffnet den eingebetteten Plan bildschirmfüllend.</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 aus · je Shortcode </a:t>
            </a:r>
            <a:r>
              <a:rPr sz="850" b="1" i="0" lang="de-DE">
                <a:solidFill>
                  <a:srgbClr val="C25708"/>
                </a:solidFill>
                <a:latin typeface="Consolas"/>
              </a:rPr>
              <a:t>fullscreen</a:t>
            </a:r>
          </a:p>
        </p:txBody>
      </p:sp>
      <p:sp>
        <p:nvSpPr>
          <p:cNvPr id="26" name="Rectangle 2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9" name="TextBox 2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CARTO braucht einen kostenlosen Schlüssel, sonst steht „API KEY REQUIRED“ auf den Kacheln. Esri Light Gray reicht bis Zoom 16 – eine höhere Zoomstufe wird dafür von selbst begrenzt. Ohne Graustufen bleiben die Farben des Stils leicht abgeschwächt erhalten.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32 / 153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3: Labels &amp; Texte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67512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6751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2" name="TextBox 21"/>
          <p:cNvSpPr txBox="1"/>
          <p:nvPr/>
        </p:nvSpPr>
        <p:spPr>
          <a:xfrm>
            <a:off x="2249424"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23" name="Rectangle 22"/>
          <p:cNvSpPr/>
          <p:nvPr/>
        </p:nvSpPr>
        <p:spPr>
          <a:xfrm>
            <a:off x="2249424" y="2029968"/>
            <a:ext cx="61085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249424" y="2107692"/>
            <a:ext cx="61085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25" name="Rectangle 24"/>
          <p:cNvSpPr/>
          <p:nvPr/>
        </p:nvSpPr>
        <p:spPr>
          <a:xfrm>
            <a:off x="2896859" y="2029968"/>
            <a:ext cx="7865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896859" y="2107692"/>
            <a:ext cx="78658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27" name="Rectangle 26"/>
          <p:cNvSpPr/>
          <p:nvPr/>
        </p:nvSpPr>
        <p:spPr>
          <a:xfrm>
            <a:off x="3720022" y="2029968"/>
            <a:ext cx="552284"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3720022" y="2029968"/>
            <a:ext cx="552284"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720022" y="2107692"/>
            <a:ext cx="552284"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Labels &amp; Texte</a:t>
            </a:r>
          </a:p>
        </p:txBody>
      </p:sp>
      <p:sp>
        <p:nvSpPr>
          <p:cNvPr id="30" name="Rectangle 29"/>
          <p:cNvSpPr/>
          <p:nvPr/>
        </p:nvSpPr>
        <p:spPr>
          <a:xfrm>
            <a:off x="4308882" y="2029968"/>
            <a:ext cx="55228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308882" y="2107692"/>
            <a:ext cx="552284"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32" name="Rectangle 31"/>
          <p:cNvSpPr/>
          <p:nvPr/>
        </p:nvSpPr>
        <p:spPr>
          <a:xfrm>
            <a:off x="4897742" y="2029968"/>
            <a:ext cx="728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897742" y="2107692"/>
            <a:ext cx="72801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34" name="Rectangle 33"/>
          <p:cNvSpPr/>
          <p:nvPr/>
        </p:nvSpPr>
        <p:spPr>
          <a:xfrm>
            <a:off x="5662329" y="2029968"/>
            <a:ext cx="23011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2329" y="2107692"/>
            <a:ext cx="23011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36" name="Rectangle 35"/>
          <p:cNvSpPr/>
          <p:nvPr/>
        </p:nvSpPr>
        <p:spPr>
          <a:xfrm>
            <a:off x="5929023" y="2029968"/>
            <a:ext cx="69872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929023" y="2107692"/>
            <a:ext cx="698723"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38" name="Rectangle 37"/>
          <p:cNvSpPr/>
          <p:nvPr/>
        </p:nvSpPr>
        <p:spPr>
          <a:xfrm>
            <a:off x="6664322" y="2029968"/>
            <a:ext cx="37655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664322" y="2107692"/>
            <a:ext cx="37655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40" name="Rectangle 39"/>
          <p:cNvSpPr/>
          <p:nvPr/>
        </p:nvSpPr>
        <p:spPr>
          <a:xfrm>
            <a:off x="2249424" y="2304288"/>
            <a:ext cx="479145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249424" y="2450592"/>
            <a:ext cx="4791455"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249424" y="2450592"/>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2724912"/>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59152" y="2519172"/>
            <a:ext cx="457199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Daten &amp; Spalten</a:t>
            </a:r>
          </a:p>
        </p:txBody>
      </p:sp>
      <p:sp>
        <p:nvSpPr>
          <p:cNvPr id="45" name="TextBox 44"/>
          <p:cNvSpPr txBox="1"/>
          <p:nvPr/>
        </p:nvSpPr>
        <p:spPr>
          <a:xfrm>
            <a:off x="2377440" y="2852928"/>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Standort-Label</a:t>
            </a:r>
          </a:p>
        </p:txBody>
      </p:sp>
      <p:sp>
        <p:nvSpPr>
          <p:cNvPr id="46" name="Rounded Rectangle 45"/>
          <p:cNvSpPr/>
          <p:nvPr/>
        </p:nvSpPr>
        <p:spPr>
          <a:xfrm>
            <a:off x="237744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468880" y="3113532"/>
            <a:ext cx="17739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Halle</a:t>
            </a:r>
          </a:p>
        </p:txBody>
      </p:sp>
      <p:sp>
        <p:nvSpPr>
          <p:cNvPr id="48" name="TextBox 47"/>
          <p:cNvSpPr txBox="1"/>
          <p:nvPr/>
        </p:nvSpPr>
        <p:spPr>
          <a:xfrm>
            <a:off x="4754880" y="2852928"/>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Stand-Label</a:t>
            </a:r>
          </a:p>
        </p:txBody>
      </p:sp>
      <p:sp>
        <p:nvSpPr>
          <p:cNvPr id="49" name="Rounded Rectangle 48"/>
          <p:cNvSpPr/>
          <p:nvPr/>
        </p:nvSpPr>
        <p:spPr>
          <a:xfrm>
            <a:off x="475488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846320" y="3113532"/>
            <a:ext cx="17739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Standnummer</a:t>
            </a:r>
          </a:p>
        </p:txBody>
      </p:sp>
      <p:sp>
        <p:nvSpPr>
          <p:cNvPr id="51" name="TextBox 50"/>
          <p:cNvSpPr txBox="1"/>
          <p:nvPr/>
        </p:nvSpPr>
        <p:spPr>
          <a:xfrm>
            <a:off x="2377440" y="3392424"/>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Typ-Label</a:t>
            </a:r>
          </a:p>
        </p:txBody>
      </p:sp>
      <p:sp>
        <p:nvSpPr>
          <p:cNvPr id="52" name="Rounded Rectangle 51"/>
          <p:cNvSpPr/>
          <p:nvPr/>
        </p:nvSpPr>
        <p:spPr>
          <a:xfrm>
            <a:off x="2377440" y="3602736"/>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468880" y="3653028"/>
            <a:ext cx="17739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Typ</a:t>
            </a:r>
          </a:p>
        </p:txBody>
      </p:sp>
      <p:sp>
        <p:nvSpPr>
          <p:cNvPr id="54" name="TextBox 53"/>
          <p:cNvSpPr txBox="1"/>
          <p:nvPr/>
        </p:nvSpPr>
        <p:spPr>
          <a:xfrm>
            <a:off x="4754880" y="3392424"/>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Kategorie-Label</a:t>
            </a:r>
          </a:p>
        </p:txBody>
      </p:sp>
      <p:sp>
        <p:nvSpPr>
          <p:cNvPr id="55" name="Rounded Rectangle 54"/>
          <p:cNvSpPr/>
          <p:nvPr/>
        </p:nvSpPr>
        <p:spPr>
          <a:xfrm>
            <a:off x="4754880" y="3602736"/>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4846320" y="3653028"/>
            <a:ext cx="17739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Kategorie</a:t>
            </a:r>
          </a:p>
        </p:txBody>
      </p:sp>
      <p:sp>
        <p:nvSpPr>
          <p:cNvPr id="57" name="Rectangle 56"/>
          <p:cNvSpPr/>
          <p:nvPr/>
        </p:nvSpPr>
        <p:spPr>
          <a:xfrm>
            <a:off x="2249424" y="4206240"/>
            <a:ext cx="4791455"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2249424" y="4206240"/>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2249424" y="4480559"/>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2359152" y="4274820"/>
            <a:ext cx="457199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Filter &amp; Suche</a:t>
            </a:r>
          </a:p>
        </p:txBody>
      </p:sp>
      <p:sp>
        <p:nvSpPr>
          <p:cNvPr id="61" name="TextBox 60"/>
          <p:cNvSpPr txBox="1"/>
          <p:nvPr/>
        </p:nvSpPr>
        <p:spPr>
          <a:xfrm>
            <a:off x="2377440" y="4608575"/>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Dropdown-Suchplatzhalter</a:t>
            </a:r>
          </a:p>
        </p:txBody>
      </p:sp>
      <p:sp>
        <p:nvSpPr>
          <p:cNvPr id="62" name="Rounded Rectangle 61"/>
          <p:cNvSpPr/>
          <p:nvPr/>
        </p:nvSpPr>
        <p:spPr>
          <a:xfrm>
            <a:off x="2377440" y="4818888"/>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468880" y="4869179"/>
            <a:ext cx="17739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Suchen...</a:t>
            </a:r>
          </a:p>
        </p:txBody>
      </p:sp>
      <p:sp>
        <p:nvSpPr>
          <p:cNvPr id="64" name="TextBox 63"/>
          <p:cNvSpPr txBox="1"/>
          <p:nvPr/>
        </p:nvSpPr>
        <p:spPr>
          <a:xfrm>
            <a:off x="4754880" y="4608575"/>
            <a:ext cx="2157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Filter zurücksetzen</a:t>
            </a:r>
          </a:p>
        </p:txBody>
      </p:sp>
      <p:sp>
        <p:nvSpPr>
          <p:cNvPr id="65" name="Rounded Rectangle 64"/>
          <p:cNvSpPr/>
          <p:nvPr/>
        </p:nvSpPr>
        <p:spPr>
          <a:xfrm>
            <a:off x="4754880" y="4818888"/>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4846320" y="4869179"/>
            <a:ext cx="17739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Filter zurücksetzen</a:t>
            </a:r>
          </a:p>
        </p:txBody>
      </p:sp>
      <p:sp>
        <p:nvSpPr>
          <p:cNvPr id="67" name="TextBox 66"/>
          <p:cNvSpPr txBox="1"/>
          <p:nvPr/>
        </p:nvSpPr>
        <p:spPr>
          <a:xfrm>
            <a:off x="7653527" y="1353312"/>
            <a:ext cx="397123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Jedes Wort ist austauschbar</a:t>
            </a:r>
          </a:p>
        </p:txBody>
      </p:sp>
      <p:sp>
        <p:nvSpPr>
          <p:cNvPr id="68" name="TextBox 67"/>
          <p:cNvSpPr txBox="1"/>
          <p:nvPr/>
        </p:nvSpPr>
        <p:spPr>
          <a:xfrm>
            <a:off x="7653527" y="1737360"/>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Fünf Gruppen</a:t>
            </a:r>
          </a:p>
        </p:txBody>
      </p:sp>
      <p:sp>
        <p:nvSpPr>
          <p:cNvPr id="69" name="TextBox 68"/>
          <p:cNvSpPr txBox="1"/>
          <p:nvPr/>
        </p:nvSpPr>
        <p:spPr>
          <a:xfrm>
            <a:off x="7653527" y="1957070"/>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Daten &amp; Spalten, Filter &amp; Suche, </a:t>
            </a:r>
            <a:r>
              <a:rPr sz="1000" b="1" i="0" lang="de-DE">
                <a:solidFill>
                  <a:srgbClr val="3B4A57"/>
                </a:solidFill>
                <a:latin typeface="Segoe UI"/>
              </a:rPr>
              <a:t>Ausstellerkarte</a:t>
            </a:r>
            <a:r>
              <a:rPr sz="1000" b="0" i="0" lang="de-DE">
                <a:solidFill>
                  <a:srgbClr val="3B4A57"/>
                </a:solidFill>
                <a:latin typeface="Segoe UI"/>
              </a:rPr>
              <a:t>, Favoriten &amp; Teilen, Systemmeldungen. Jede Karte klappt per Klick auf; beim ersten Öffnen sind alle zu.</a:t>
            </a:r>
          </a:p>
        </p:txBody>
      </p:sp>
      <p:sp>
        <p:nvSpPr>
          <p:cNvPr id="70" name="TextBox 69"/>
          <p:cNvSpPr txBox="1"/>
          <p:nvPr/>
        </p:nvSpPr>
        <p:spPr>
          <a:xfrm>
            <a:off x="7653527" y="2641346"/>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Leer bedeutet Standard</a:t>
            </a:r>
          </a:p>
        </p:txBody>
      </p:sp>
      <p:sp>
        <p:nvSpPr>
          <p:cNvPr id="71" name="TextBox 70"/>
          <p:cNvSpPr txBox="1"/>
          <p:nvPr/>
        </p:nvSpPr>
        <p:spPr>
          <a:xfrm>
            <a:off x="7653527" y="2861056"/>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Felder starten leer; blass steht der Text darin, der ohne Ihre Eingabe erscheint – in der Sprache Ihrer Website.</a:t>
            </a:r>
          </a:p>
        </p:txBody>
      </p:sp>
      <p:sp>
        <p:nvSpPr>
          <p:cNvPr id="72" name="TextBox 71"/>
          <p:cNvSpPr txBox="1"/>
          <p:nvPr/>
        </p:nvSpPr>
        <p:spPr>
          <a:xfrm>
            <a:off x="7653527" y="3390392"/>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Nur Abweichungen zählen</a:t>
            </a:r>
          </a:p>
        </p:txBody>
      </p:sp>
      <p:sp>
        <p:nvSpPr>
          <p:cNvPr id="73" name="TextBox 72"/>
          <p:cNvSpPr txBox="1"/>
          <p:nvPr/>
        </p:nvSpPr>
        <p:spPr>
          <a:xfrm>
            <a:off x="7653527" y="3610102"/>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Text gleich dem Standard wird gar nicht erst gespeichert. So liefern Übersetzungen und Updates ihn weiter.</a:t>
            </a:r>
          </a:p>
        </p:txBody>
      </p:sp>
      <p:sp>
        <p:nvSpPr>
          <p:cNvPr id="74" name="TextBox 73"/>
          <p:cNvSpPr txBox="1"/>
          <p:nvPr/>
        </p:nvSpPr>
        <p:spPr>
          <a:xfrm>
            <a:off x="7653527" y="4139438"/>
            <a:ext cx="397123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Typische Änderungen</a:t>
            </a:r>
          </a:p>
        </p:txBody>
      </p:sp>
      <p:sp>
        <p:nvSpPr>
          <p:cNvPr id="75" name="TextBox 74"/>
          <p:cNvSpPr txBox="1"/>
          <p:nvPr/>
        </p:nvSpPr>
        <p:spPr>
          <a:xfrm>
            <a:off x="7653527" y="4359148"/>
            <a:ext cx="397123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Aus „Stand“ wird „Standnummer“, aus „Halle“ wird „Bereich“, aus „Aussteller“ wird „Künstler“.</a:t>
            </a:r>
          </a:p>
        </p:txBody>
      </p:sp>
      <p:sp>
        <p:nvSpPr>
          <p:cNvPr id="76" name="Rectangle 7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9" name="TextBox 7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die Liste wirkt </a:t>
            </a:r>
            <a:r>
              <a:rPr sz="1000" b="1" i="0" lang="de-DE">
                <a:solidFill>
                  <a:srgbClr val="2B3844"/>
                </a:solidFill>
                <a:latin typeface="Segoe UI"/>
              </a:rPr>
              <a:t>Dropdown-Suchplatzhalter</a:t>
            </a:r>
            <a:r>
              <a:rPr sz="1000" b="0" i="0" lang="de-DE">
                <a:solidFill>
                  <a:srgbClr val="2B3844"/>
                </a:solidFill>
                <a:latin typeface="Segoe UI"/>
              </a:rPr>
              <a:t>; </a:t>
            </a:r>
            <a:r>
              <a:rPr sz="1000" b="1" i="0" lang="de-DE">
                <a:solidFill>
                  <a:srgbClr val="2B3844"/>
                </a:solidFill>
                <a:latin typeface="Segoe UI"/>
              </a:rPr>
              <a:t>Suchplatzhalter</a:t>
            </a:r>
            <a:r>
              <a:rPr sz="1000" b="0" i="0" lang="de-DE">
                <a:solidFill>
                  <a:srgbClr val="2B3844"/>
                </a:solidFill>
                <a:latin typeface="Segoe UI"/>
              </a:rPr>
              <a:t> dient nur als Rückfall für das Suchfeld der Karte. Neu mit dem Event Calendar: </a:t>
            </a:r>
            <a:r>
              <a:rPr sz="1000" b="1" i="0" lang="de-DE">
                <a:solidFill>
                  <a:srgbClr val="2B3844"/>
                </a:solidFill>
                <a:latin typeface="Segoe UI"/>
              </a:rPr>
              <a:t>Text für das Raum-Programm</a:t>
            </a:r>
            <a:r>
              <a:rPr sz="1000" b="0" i="0" lang="de-DE">
                <a:solidFill>
                  <a:srgbClr val="2B3844"/>
                </a:solidFill>
                <a:latin typeface="Segoe UI"/>
              </a:rPr>
              <a:t> und </a:t>
            </a:r>
            <a:r>
              <a:rPr sz="1000" b="1" i="0" lang="de-DE">
                <a:solidFill>
                  <a:srgbClr val="2B3844"/>
                </a:solidFill>
                <a:latin typeface="Segoe UI"/>
              </a:rPr>
              <a:t>Text für Raum ohne Programm</a:t>
            </a:r>
            <a:r>
              <a:rPr sz="1000" b="0" i="0" lang="de-DE">
                <a:solidFill>
                  <a:srgbClr val="2B3844"/>
                </a:solidFill>
                <a:latin typeface="Segoe UI"/>
              </a:rPr>
              <a:t> (Kapitel 9.12).</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33 / 153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4: Vollbild &amp; App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Darstellung auf Smartphones und Tablets</a:t>
            </a:r>
            <a:r>
              <a:rPr sz="1150" b="0" i="0" lang="de-DE">
                <a:solidFill>
                  <a:srgbClr val="25333F"/>
                </a:solidFill>
                <a:latin typeface="Segoe UI"/>
              </a:rPr>
              <a:t> – </a:t>
            </a:r>
            <a:r>
              <a:rPr sz="1150" b="0" i="1" lang="de-DE">
                <a:solidFill>
                  <a:srgbClr val="25333F"/>
                </a:solidFill>
                <a:latin typeface="Segoe UI"/>
              </a:rPr>
              <a:t>Klassisch</a:t>
            </a:r>
            <a:r>
              <a:rPr sz="1150" b="0" i="0" lang="de-DE">
                <a:solidFill>
                  <a:srgbClr val="25333F"/>
                </a:solidFill>
                <a:latin typeface="Segoe UI"/>
              </a:rPr>
              <a:t> oder </a:t>
            </a:r>
            <a:r>
              <a:rPr sz="1150" b="0" i="1" lang="de-DE">
                <a:solidFill>
                  <a:srgbClr val="25333F"/>
                </a:solidFill>
                <a:latin typeface="Segoe UI"/>
              </a:rPr>
              <a:t>App-Modus</a:t>
            </a:r>
            <a:r>
              <a:rPr sz="1150" b="0" i="0" lang="de-DE">
                <a:solidFill>
                  <a:srgbClr val="25333F"/>
                </a:solidFill>
                <a:latin typeface="Segoe UI"/>
              </a:rPr>
              <a:t> mit Leiste unten.</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Computer zeigen immer die klassische Ansicht.</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Programm und Aussteller verknüpfen</a:t>
            </a:r>
            <a:r>
              <a:rPr sz="1150" b="0" i="0" lang="de-DE">
                <a:solidFill>
                  <a:srgbClr val="25333F"/>
                </a:solidFill>
                <a:latin typeface="Segoe UI"/>
              </a:rPr>
              <a:t>, </a:t>
            </a:r>
            <a:r>
              <a:rPr sz="1150" b="1" i="0" lang="de-DE">
                <a:solidFill>
                  <a:srgbClr val="25333F"/>
                </a:solidFill>
                <a:latin typeface="Segoe UI"/>
              </a:rPr>
              <a:t>Sprecher-</a:t>
            </a:r>
            <a:r>
              <a:rPr sz="1150" b="0" i="0" lang="de-DE">
                <a:solidFill>
                  <a:srgbClr val="25333F"/>
                </a:solidFill>
                <a:latin typeface="Segoe UI"/>
              </a:rPr>
              <a:t> und </a:t>
            </a:r>
            <a:r>
              <a:rPr sz="1150" b="1" i="0" lang="de-DE">
                <a:solidFill>
                  <a:srgbClr val="25333F"/>
                </a:solidFill>
                <a:latin typeface="Segoe UI"/>
              </a:rPr>
              <a:t>Live-Ticker-Button</a:t>
            </a:r>
            <a:r>
              <a:rPr sz="1150" b="0" i="0" lang="de-DE">
                <a:solidFill>
                  <a:srgbClr val="25333F"/>
                </a:solidFill>
                <a:latin typeface="Segoe UI"/>
              </a:rPr>
              <a:t>.</a:t>
            </a:r>
          </a:p>
        </p:txBody>
      </p:sp>
      <p:sp>
        <p:nvSpPr>
          <p:cNvPr id="13" name="TextBox 12"/>
          <p:cNvSpPr txBox="1"/>
          <p:nvPr/>
        </p:nvSpPr>
        <p:spPr>
          <a:xfrm>
            <a:off x="950976" y="2540000"/>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Programm, Sprecher und Live-Ticker gibt es nur mit dem Event Calendar.</a:t>
            </a:r>
          </a:p>
        </p:txBody>
      </p:sp>
      <p:sp>
        <p:nvSpPr>
          <p:cNvPr id="14" name="Oval 13"/>
          <p:cNvSpPr/>
          <p:nvPr/>
        </p:nvSpPr>
        <p:spPr>
          <a:xfrm>
            <a:off x="566928" y="30764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1175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3067304"/>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Logo / Bild</a:t>
            </a:r>
            <a:r>
              <a:rPr sz="1150" b="0" i="0" lang="de-DE">
                <a:solidFill>
                  <a:srgbClr val="25333F"/>
                </a:solidFill>
                <a:latin typeface="Segoe UI"/>
              </a:rPr>
              <a:t>, </a:t>
            </a:r>
            <a:r>
              <a:rPr sz="1150" b="1" i="0" lang="de-DE">
                <a:solidFill>
                  <a:srgbClr val="25333F"/>
                </a:solidFill>
                <a:latin typeface="Segoe UI"/>
              </a:rPr>
              <a:t>Logo verlinken</a:t>
            </a:r>
            <a:r>
              <a:rPr sz="1150" b="0" i="0" lang="de-DE">
                <a:solidFill>
                  <a:srgbClr val="25333F"/>
                </a:solidFill>
                <a:latin typeface="Segoe UI"/>
              </a:rPr>
              <a:t> und </a:t>
            </a:r>
            <a:r>
              <a:rPr sz="1150" b="1" i="0" lang="de-DE">
                <a:solidFill>
                  <a:srgbClr val="25333F"/>
                </a:solidFill>
                <a:latin typeface="Segoe UI"/>
              </a:rPr>
              <a:t>Text im Kopf</a:t>
            </a:r>
            <a:r>
              <a:rPr sz="1150" b="0" i="0" lang="de-DE">
                <a:solidFill>
                  <a:srgbClr val="25333F"/>
                </a:solidFill>
                <a:latin typeface="Segoe UI"/>
              </a:rPr>
              <a:t> gestalten den Kopf der Vollbildseite.</a:t>
            </a:r>
          </a:p>
        </p:txBody>
      </p:sp>
      <p:sp>
        <p:nvSpPr>
          <p:cNvPr id="17" name="TextBox 16"/>
          <p:cNvSpPr txBox="1"/>
          <p:nvPr/>
        </p:nvSpPr>
        <p:spPr>
          <a:xfrm>
            <a:off x="950976" y="3469386"/>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Ohne Bild erscheint das Logo der Website.</a:t>
            </a:r>
          </a:p>
        </p:txBody>
      </p:sp>
      <p:sp>
        <p:nvSpPr>
          <p:cNvPr id="18" name="Oval 17"/>
          <p:cNvSpPr/>
          <p:nvPr/>
        </p:nvSpPr>
        <p:spPr>
          <a:xfrm>
            <a:off x="566928" y="386105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90220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851910"/>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Drei </a:t>
            </a:r>
            <a:r>
              <a:rPr sz="1150" b="1" i="0" lang="de-DE">
                <a:solidFill>
                  <a:srgbClr val="25333F"/>
                </a:solidFill>
                <a:latin typeface="Segoe UI"/>
              </a:rPr>
              <a:t>Farben</a:t>
            </a:r>
            <a:r>
              <a:rPr sz="1150" b="0" i="0" lang="de-DE">
                <a:solidFill>
                  <a:srgbClr val="25333F"/>
                </a:solidFill>
                <a:latin typeface="Segoe UI"/>
              </a:rPr>
              <a:t>: Kopf, Navigationsleiste, Icons und Buttons.</a:t>
            </a:r>
          </a:p>
        </p:txBody>
      </p:sp>
      <p:sp>
        <p:nvSpPr>
          <p:cNvPr id="21" name="TextBox 20"/>
          <p:cNvSpPr txBox="1"/>
          <p:nvPr/>
        </p:nvSpPr>
        <p:spPr>
          <a:xfrm>
            <a:off x="950976" y="4075811"/>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Auf dunklem Grund wird die Schrift automatisch weiß.</a:t>
            </a:r>
          </a:p>
        </p:txBody>
      </p:sp>
      <p:sp>
        <p:nvSpPr>
          <p:cNvPr id="22" name="Oval 21"/>
          <p:cNvSpPr/>
          <p:nvPr/>
        </p:nvSpPr>
        <p:spPr>
          <a:xfrm>
            <a:off x="566928" y="4467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50862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4" name="TextBox 23"/>
          <p:cNvSpPr txBox="1"/>
          <p:nvPr/>
        </p:nvSpPr>
        <p:spPr>
          <a:xfrm>
            <a:off x="950976" y="4458335"/>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Zusatz-Button</a:t>
            </a:r>
            <a:r>
              <a:rPr sz="1150" b="0" i="0" lang="de-DE">
                <a:solidFill>
                  <a:srgbClr val="25333F"/>
                </a:solidFill>
                <a:latin typeface="Segoe UI"/>
              </a:rPr>
              <a:t> – ein Link, etwa „Home“, oder eine eigene Infoseite.</a:t>
            </a:r>
          </a:p>
        </p:txBody>
      </p:sp>
      <p:sp>
        <p:nvSpPr>
          <p:cNvPr id="25" name="TextBox 24"/>
          <p:cNvSpPr txBox="1"/>
          <p:nvPr/>
        </p:nvSpPr>
        <p:spPr>
          <a:xfrm>
            <a:off x="950976" y="4860417"/>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nächste Folie zeigt, wie er eingerichtet wird.</a:t>
            </a:r>
          </a:p>
        </p:txBody>
      </p:sp>
      <p:sp>
        <p:nvSpPr>
          <p:cNvPr id="26" name="Rectangle 25"/>
          <p:cNvSpPr/>
          <p:nvPr/>
        </p:nvSpPr>
        <p:spPr>
          <a:xfrm>
            <a:off x="5315407" y="1353312"/>
            <a:ext cx="6309360" cy="42062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9" name="Rectangle 28"/>
          <p:cNvSpPr/>
          <p:nvPr/>
        </p:nvSpPr>
        <p:spPr>
          <a:xfrm>
            <a:off x="5315407" y="1572768"/>
            <a:ext cx="1481328" cy="39867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1" name="Rectangle 30"/>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3" name="Rectangle 32"/>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5" name="TextBox 34"/>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6" name="TextBox 35"/>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7" name="TextBox 36"/>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8" name="TextBox 37"/>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9" name="TextBox 38"/>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0" name="TextBox 39"/>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1" name="TextBox 40"/>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2" name="TextBox 41"/>
          <p:cNvSpPr txBox="1"/>
          <p:nvPr/>
        </p:nvSpPr>
        <p:spPr>
          <a:xfrm>
            <a:off x="6997903"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43" name="Rectangle 42"/>
          <p:cNvSpPr/>
          <p:nvPr/>
        </p:nvSpPr>
        <p:spPr>
          <a:xfrm>
            <a:off x="6997903" y="2029968"/>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997903" y="2107692"/>
            <a:ext cx="56159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45" name="Rectangle 44"/>
          <p:cNvSpPr/>
          <p:nvPr/>
        </p:nvSpPr>
        <p:spPr>
          <a:xfrm>
            <a:off x="7596076" y="2029968"/>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596076" y="2107692"/>
            <a:ext cx="72315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47" name="Rectangle 46"/>
          <p:cNvSpPr/>
          <p:nvPr/>
        </p:nvSpPr>
        <p:spPr>
          <a:xfrm>
            <a:off x="8355804"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8355804" y="2107692"/>
            <a:ext cx="50774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49" name="Rectangle 48"/>
          <p:cNvSpPr/>
          <p:nvPr/>
        </p:nvSpPr>
        <p:spPr>
          <a:xfrm>
            <a:off x="8900125" y="2029968"/>
            <a:ext cx="507745"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8900125" y="2029968"/>
            <a:ext cx="507745"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900125" y="2107692"/>
            <a:ext cx="507745"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Vollbild &amp; App</a:t>
            </a:r>
          </a:p>
        </p:txBody>
      </p:sp>
      <p:sp>
        <p:nvSpPr>
          <p:cNvPr id="52" name="Rectangle 51"/>
          <p:cNvSpPr/>
          <p:nvPr/>
        </p:nvSpPr>
        <p:spPr>
          <a:xfrm>
            <a:off x="9444446" y="2029968"/>
            <a:ext cx="66930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44446" y="2107692"/>
            <a:ext cx="66930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4" name="Rectangle 53"/>
          <p:cNvSpPr/>
          <p:nvPr/>
        </p:nvSpPr>
        <p:spPr>
          <a:xfrm>
            <a:off x="10150322" y="2029968"/>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150322" y="2107692"/>
            <a:ext cx="21156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6" name="Rectangle 55"/>
          <p:cNvSpPr/>
          <p:nvPr/>
        </p:nvSpPr>
        <p:spPr>
          <a:xfrm>
            <a:off x="10398458" y="2029968"/>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0398458" y="2107692"/>
            <a:ext cx="642374"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58" name="Rectangle 57"/>
          <p:cNvSpPr/>
          <p:nvPr/>
        </p:nvSpPr>
        <p:spPr>
          <a:xfrm>
            <a:off x="11077409" y="2029968"/>
            <a:ext cx="34618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1077409" y="2107692"/>
            <a:ext cx="34618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60" name="Rectangle 59"/>
          <p:cNvSpPr/>
          <p:nvPr/>
        </p:nvSpPr>
        <p:spPr>
          <a:xfrm>
            <a:off x="6997903" y="2304288"/>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6997903" y="2450592"/>
            <a:ext cx="4425696" cy="134416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245059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97903" y="272491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107631" y="2519172"/>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Vollbildmodus</a:t>
            </a:r>
          </a:p>
        </p:txBody>
      </p:sp>
      <p:sp>
        <p:nvSpPr>
          <p:cNvPr id="65" name="TextBox 64"/>
          <p:cNvSpPr txBox="1"/>
          <p:nvPr/>
        </p:nvSpPr>
        <p:spPr>
          <a:xfrm>
            <a:off x="7125919" y="2852928"/>
            <a:ext cx="416966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Darstellung auf Smartphones und Tablets</a:t>
            </a:r>
          </a:p>
        </p:txBody>
      </p:sp>
      <p:sp>
        <p:nvSpPr>
          <p:cNvPr id="66" name="Rounded Rectangle 65"/>
          <p:cNvSpPr/>
          <p:nvPr/>
        </p:nvSpPr>
        <p:spPr>
          <a:xfrm>
            <a:off x="7125919" y="3063240"/>
            <a:ext cx="41696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217359" y="3113532"/>
            <a:ext cx="378561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App-Modus – Navigationsleiste unten</a:t>
            </a:r>
          </a:p>
        </p:txBody>
      </p:sp>
      <p:sp>
        <p:nvSpPr>
          <p:cNvPr id="68" name="TextBox 67"/>
          <p:cNvSpPr txBox="1"/>
          <p:nvPr/>
        </p:nvSpPr>
        <p:spPr>
          <a:xfrm>
            <a:off x="11076127" y="311353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9" name="Rectangle 68"/>
          <p:cNvSpPr/>
          <p:nvPr/>
        </p:nvSpPr>
        <p:spPr>
          <a:xfrm>
            <a:off x="7125919" y="341071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308799" y="3396996"/>
            <a:ext cx="1746504"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Programm und Aussteller verknüpfen</a:t>
            </a:r>
          </a:p>
        </p:txBody>
      </p:sp>
      <p:sp>
        <p:nvSpPr>
          <p:cNvPr id="71" name="Rectangle 70"/>
          <p:cNvSpPr/>
          <p:nvPr/>
        </p:nvSpPr>
        <p:spPr>
          <a:xfrm>
            <a:off x="9366199" y="341071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9549079" y="3396996"/>
            <a:ext cx="1746504"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Sprecher-Button</a:t>
            </a:r>
          </a:p>
        </p:txBody>
      </p:sp>
      <p:sp>
        <p:nvSpPr>
          <p:cNvPr id="73" name="Rectangle 72"/>
          <p:cNvSpPr/>
          <p:nvPr/>
        </p:nvSpPr>
        <p:spPr>
          <a:xfrm>
            <a:off x="6997903" y="3941064"/>
            <a:ext cx="4425696"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6997903" y="394106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6997903" y="421538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107631" y="4009644"/>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Kopfzeile, Farben, Zusatz-Button</a:t>
            </a:r>
          </a:p>
        </p:txBody>
      </p:sp>
      <p:sp>
        <p:nvSpPr>
          <p:cNvPr id="77" name="TextBox 76"/>
          <p:cNvSpPr txBox="1"/>
          <p:nvPr/>
        </p:nvSpPr>
        <p:spPr>
          <a:xfrm>
            <a:off x="7125919" y="4343400"/>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Logo / Bild</a:t>
            </a:r>
          </a:p>
        </p:txBody>
      </p:sp>
      <p:sp>
        <p:nvSpPr>
          <p:cNvPr id="78" name="Rounded Rectangle 77"/>
          <p:cNvSpPr/>
          <p:nvPr/>
        </p:nvSpPr>
        <p:spPr>
          <a:xfrm>
            <a:off x="7125919" y="455371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217359" y="4604004"/>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logo-messe.png</a:t>
            </a:r>
          </a:p>
        </p:txBody>
      </p:sp>
      <p:sp>
        <p:nvSpPr>
          <p:cNvPr id="80" name="TextBox 79"/>
          <p:cNvSpPr txBox="1"/>
          <p:nvPr/>
        </p:nvSpPr>
        <p:spPr>
          <a:xfrm>
            <a:off x="9366199" y="4343400"/>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Text im Kopf</a:t>
            </a:r>
          </a:p>
        </p:txBody>
      </p:sp>
      <p:sp>
        <p:nvSpPr>
          <p:cNvPr id="81" name="Rounded Rectangle 80"/>
          <p:cNvSpPr/>
          <p:nvPr/>
        </p:nvSpPr>
        <p:spPr>
          <a:xfrm>
            <a:off x="9366199" y="455371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457639" y="4604004"/>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Comic Con 2026</a:t>
            </a:r>
          </a:p>
        </p:txBody>
      </p:sp>
      <p:sp>
        <p:nvSpPr>
          <p:cNvPr id="83" name="TextBox 82"/>
          <p:cNvSpPr txBox="1"/>
          <p:nvPr/>
        </p:nvSpPr>
        <p:spPr>
          <a:xfrm>
            <a:off x="7125919" y="4882896"/>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Hintergrund Kopf</a:t>
            </a:r>
          </a:p>
        </p:txBody>
      </p:sp>
      <p:sp>
        <p:nvSpPr>
          <p:cNvPr id="84" name="Rounded Rectangle 83"/>
          <p:cNvSpPr/>
          <p:nvPr/>
        </p:nvSpPr>
        <p:spPr>
          <a:xfrm>
            <a:off x="7125919" y="5093208"/>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217359" y="5143500"/>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#fbfbfb</a:t>
            </a:r>
          </a:p>
        </p:txBody>
      </p:sp>
      <p:sp>
        <p:nvSpPr>
          <p:cNvPr id="86" name="TextBox 85"/>
          <p:cNvSpPr txBox="1"/>
          <p:nvPr/>
        </p:nvSpPr>
        <p:spPr>
          <a:xfrm>
            <a:off x="9366199" y="4882896"/>
            <a:ext cx="192938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Zusatz-Button</a:t>
            </a:r>
          </a:p>
        </p:txBody>
      </p:sp>
      <p:sp>
        <p:nvSpPr>
          <p:cNvPr id="87" name="Rounded Rectangle 86"/>
          <p:cNvSpPr/>
          <p:nvPr/>
        </p:nvSpPr>
        <p:spPr>
          <a:xfrm>
            <a:off x="9366199" y="5093208"/>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9457639" y="5143500"/>
            <a:ext cx="154533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Home</a:t>
            </a:r>
          </a:p>
        </p:txBody>
      </p:sp>
      <p:sp>
        <p:nvSpPr>
          <p:cNvPr id="89" name="Oval 88"/>
          <p:cNvSpPr/>
          <p:nvPr/>
        </p:nvSpPr>
        <p:spPr>
          <a:xfrm>
            <a:off x="678759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678759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91" name="Oval 90"/>
          <p:cNvSpPr/>
          <p:nvPr/>
        </p:nvSpPr>
        <p:spPr>
          <a:xfrm>
            <a:off x="6787591" y="33101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6787591" y="33695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3" name="Oval 92"/>
          <p:cNvSpPr/>
          <p:nvPr/>
        </p:nvSpPr>
        <p:spPr>
          <a:xfrm>
            <a:off x="6787591" y="45354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6787591" y="45948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5" name="Oval 94"/>
          <p:cNvSpPr/>
          <p:nvPr/>
        </p:nvSpPr>
        <p:spPr>
          <a:xfrm>
            <a:off x="6787591" y="50749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6787591" y="51343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7" name="Oval 96"/>
          <p:cNvSpPr/>
          <p:nvPr/>
        </p:nvSpPr>
        <p:spPr>
          <a:xfrm>
            <a:off x="9027871" y="50749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9027871" y="51343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9" name="Rectangle 9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2" name="TextBox 10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Ist der </a:t>
            </a:r>
            <a:r>
              <a:rPr sz="1000" b="0" i="1" lang="de-DE">
                <a:solidFill>
                  <a:srgbClr val="2B3844"/>
                </a:solidFill>
                <a:latin typeface="Segoe UI"/>
              </a:rPr>
              <a:t>Event Calendar</a:t>
            </a:r>
            <a:r>
              <a:rPr sz="1000" b="0" i="0" lang="de-DE">
                <a:solidFill>
                  <a:srgbClr val="2B3844"/>
                </a:solidFill>
                <a:latin typeface="Segoe UI"/>
              </a:rPr>
              <a:t> aktiv, teilen sich beide Plugins diese Einstellungen: Was Sie hier speichern, gilt auch für die Vollbildseiten des Kalenders – und umgekehrt. Der Reiter gehört zum Paket </a:t>
            </a:r>
            <a:r>
              <a:rPr sz="1000" b="1" i="0" lang="de-DE">
                <a:solidFill>
                  <a:srgbClr val="2B3844"/>
                </a:solidFill>
                <a:latin typeface="Segoe UI"/>
              </a:rPr>
              <a:t>PRO</a:t>
            </a:r>
            <a:r>
              <a:rPr sz="1000" b="0" i="0" lang="de-DE">
                <a:solidFill>
                  <a:srgbClr val="2B3844"/>
                </a:solidFill>
                <a:latin typeface="Segoe UI"/>
              </a:rPr>
              <a:t>.</a:t>
            </a:r>
          </a:p>
        </p:txBody>
      </p:sp>
      <p:sp>
        <p:nvSpPr>
          <p:cNvPr id="103" name="Rectangle 10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05" name="TextBox 10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34 / 153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Zusatz-Button: Link oder eigene Infoseite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Feld</a:t>
            </a:r>
          </a:p>
        </p:txBody>
      </p:sp>
      <p:sp>
        <p:nvSpPr>
          <p:cNvPr id="8" name="TextBox 7"/>
          <p:cNvSpPr txBox="1"/>
          <p:nvPr/>
        </p:nvSpPr>
        <p:spPr>
          <a:xfrm>
            <a:off x="3052720" y="1435608"/>
            <a:ext cx="849889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Wirkung</a:t>
            </a:r>
          </a:p>
        </p:txBody>
      </p:sp>
      <p:sp>
        <p:nvSpPr>
          <p:cNvPr id="9" name="TextBox 8"/>
          <p:cNvSpPr txBox="1"/>
          <p:nvPr/>
        </p:nvSpPr>
        <p:spPr>
          <a:xfrm>
            <a:off x="676656" y="1856232"/>
            <a:ext cx="21931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Button anzeigen</a:t>
            </a:r>
          </a:p>
        </p:txBody>
      </p:sp>
      <p:sp>
        <p:nvSpPr>
          <p:cNvPr id="10" name="TextBox 9"/>
          <p:cNvSpPr txBox="1"/>
          <p:nvPr/>
        </p:nvSpPr>
        <p:spPr>
          <a:xfrm>
            <a:off x="3052720" y="1856232"/>
            <a:ext cx="849889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Schaltet den Knopf ein – im App-Modus unten in der Leiste, sonst im Kopf</a:t>
            </a:r>
          </a:p>
        </p:txBody>
      </p:sp>
      <p:sp>
        <p:nvSpPr>
          <p:cNvPr id="11" name="Rectangle 10"/>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90140"/>
            <a:ext cx="21931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Button-Typ</a:t>
            </a:r>
          </a:p>
        </p:txBody>
      </p:sp>
      <p:sp>
        <p:nvSpPr>
          <p:cNvPr id="14" name="TextBox 13"/>
          <p:cNvSpPr txBox="1"/>
          <p:nvPr/>
        </p:nvSpPr>
        <p:spPr>
          <a:xfrm>
            <a:off x="3052720" y="2390140"/>
            <a:ext cx="84988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Link zu externer Website</a:t>
            </a:r>
            <a:r>
              <a:rPr sz="1000" b="0" i="0" lang="de-DE">
                <a:solidFill>
                  <a:srgbClr val="1F2933"/>
                </a:solidFill>
                <a:latin typeface="Segoe UI"/>
              </a:rPr>
              <a:t> oder </a:t>
            </a:r>
            <a:r>
              <a:rPr sz="1000" b="1" i="0" lang="de-DE">
                <a:solidFill>
                  <a:srgbClr val="1F2933"/>
                </a:solidFill>
                <a:latin typeface="Segoe UI"/>
              </a:rPr>
              <a:t>Eigene Infoseite in der Vollbild-App</a:t>
            </a:r>
          </a:p>
        </p:txBody>
      </p:sp>
      <p:sp>
        <p:nvSpPr>
          <p:cNvPr id="15" name="Rectangle 14"/>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24048"/>
            <a:ext cx="21931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Text · Icon</a:t>
            </a:r>
          </a:p>
        </p:txBody>
      </p:sp>
      <p:sp>
        <p:nvSpPr>
          <p:cNvPr id="17" name="TextBox 16"/>
          <p:cNvSpPr txBox="1"/>
          <p:nvPr/>
        </p:nvSpPr>
        <p:spPr>
          <a:xfrm>
            <a:off x="3052720" y="2924048"/>
            <a:ext cx="849889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Beschriftung unter dem Symbol; optional eine Symbolklasse wie </a:t>
            </a:r>
            <a:r>
              <a:rPr sz="1000" b="0" i="0" lang="de-DE">
                <a:solidFill>
                  <a:srgbClr val="1F2933"/>
                </a:solidFill>
                <a:latin typeface="Consolas"/>
              </a:rPr>
              <a:t>dashicons-info</a:t>
            </a:r>
          </a:p>
        </p:txBody>
      </p:sp>
      <p:sp>
        <p:nvSpPr>
          <p:cNvPr id="18" name="Rectangle 17"/>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457955"/>
            <a:ext cx="21931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Link</a:t>
            </a:r>
          </a:p>
        </p:txBody>
      </p:sp>
      <p:sp>
        <p:nvSpPr>
          <p:cNvPr id="21" name="TextBox 20"/>
          <p:cNvSpPr txBox="1"/>
          <p:nvPr/>
        </p:nvSpPr>
        <p:spPr>
          <a:xfrm>
            <a:off x="3052720" y="3457955"/>
            <a:ext cx="849889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Nur beim Link: die vollständige Adresse mit </a:t>
            </a:r>
            <a:r>
              <a:rPr sz="1000" b="0" i="0" lang="de-DE">
                <a:solidFill>
                  <a:srgbClr val="1F2933"/>
                </a:solidFill>
                <a:latin typeface="Consolas"/>
              </a:rPr>
              <a:t>https://</a:t>
            </a:r>
          </a:p>
        </p:txBody>
      </p:sp>
      <p:sp>
        <p:nvSpPr>
          <p:cNvPr id="22" name="Rectangle 21"/>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991863"/>
            <a:ext cx="21931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Inhalt</a:t>
            </a:r>
          </a:p>
        </p:txBody>
      </p:sp>
      <p:sp>
        <p:nvSpPr>
          <p:cNvPr id="24" name="TextBox 23"/>
          <p:cNvSpPr txBox="1"/>
          <p:nvPr/>
        </p:nvSpPr>
        <p:spPr>
          <a:xfrm>
            <a:off x="3052720" y="3991863"/>
            <a:ext cx="849889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Nur bei der Infoseite: Text, Überschriften, Links und Bilder im Editor</a:t>
            </a:r>
          </a:p>
        </p:txBody>
      </p:sp>
      <p:sp>
        <p:nvSpPr>
          <p:cNvPr id="25" name="Rectangle 24"/>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525771"/>
            <a:ext cx="21931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Darstellung</a:t>
            </a:r>
          </a:p>
        </p:txBody>
      </p:sp>
      <p:sp>
        <p:nvSpPr>
          <p:cNvPr id="28" name="TextBox 27"/>
          <p:cNvSpPr txBox="1"/>
          <p:nvPr/>
        </p:nvSpPr>
        <p:spPr>
          <a:xfrm>
            <a:off x="3052720" y="4525771"/>
            <a:ext cx="84988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Box / Rahmen</a:t>
            </a:r>
            <a:r>
              <a:rPr sz="1000" b="0" i="0" lang="de-DE">
                <a:solidFill>
                  <a:srgbClr val="1F2933"/>
                </a:solidFill>
                <a:latin typeface="Segoe UI"/>
              </a:rPr>
              <a:t> oder </a:t>
            </a:r>
            <a:r>
              <a:rPr sz="1000" b="1" i="0" lang="de-DE">
                <a:solidFill>
                  <a:srgbClr val="1F2933"/>
                </a:solidFill>
                <a:latin typeface="Segoe UI"/>
              </a:rPr>
              <a:t>Clean</a:t>
            </a:r>
            <a:r>
              <a:rPr sz="1000" b="0" i="0" lang="de-DE">
                <a:solidFill>
                  <a:srgbClr val="1F2933"/>
                </a:solidFill>
                <a:latin typeface="Segoe UI"/>
              </a:rPr>
              <a:t> – ohne Kasten, fügt sich in die Seite</a:t>
            </a:r>
          </a:p>
        </p:txBody>
      </p:sp>
      <p:sp>
        <p:nvSpPr>
          <p:cNvPr id="29" name="Rectangle 28"/>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5059679"/>
            <a:ext cx="219318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Startseite</a:t>
            </a:r>
          </a:p>
        </p:txBody>
      </p:sp>
      <p:sp>
        <p:nvSpPr>
          <p:cNvPr id="31" name="TextBox 30"/>
          <p:cNvSpPr txBox="1"/>
          <p:nvPr/>
        </p:nvSpPr>
        <p:spPr>
          <a:xfrm>
            <a:off x="3052720" y="5059679"/>
            <a:ext cx="849889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Diese Infoseite als Startseite der Vollbild-App verwenden</a:t>
            </a:r>
            <a:r>
              <a:rPr sz="1000" b="0" i="0" lang="de-DE">
                <a:solidFill>
                  <a:srgbClr val="1F2933"/>
                </a:solidFill>
                <a:latin typeface="Segoe UI"/>
              </a:rPr>
              <a:t>: Wer die Vollbild-Karte öffnet, landet zuerst hier; der Knopf steht ganz links</a:t>
            </a:r>
          </a:p>
        </p:txBody>
      </p:sp>
      <p:sp>
        <p:nvSpPr>
          <p:cNvPr id="32" name="Rectangle 31"/>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602731"/>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5602731"/>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6" name="TextBox 35"/>
          <p:cNvSpPr txBox="1"/>
          <p:nvPr/>
        </p:nvSpPr>
        <p:spPr>
          <a:xfrm>
            <a:off x="1773936" y="5721603"/>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Infoseite hat die Adresse </a:t>
            </a:r>
            <a:r>
              <a:rPr sz="1000" b="0" i="0" lang="de-DE">
                <a:solidFill>
                  <a:srgbClr val="2B3844"/>
                </a:solidFill>
                <a:latin typeface="Consolas"/>
              </a:rPr>
              <a:t>/?eem_info</a:t>
            </a:r>
            <a:r>
              <a:rPr sz="1000" b="0" i="0" lang="de-DE">
                <a:solidFill>
                  <a:srgbClr val="2B3844"/>
                </a:solidFill>
                <a:latin typeface="Segoe UI"/>
              </a:rPr>
              <a:t>. Damit lässt sich eine kleine Startseite mit Begrüßung, Anfahrt und Öffnungszeiten bauen – ohne eigene WordPress-Seite. Adressen mit Etage, Halle oder Stand öffnen weiter direkt die Karte.</a:t>
            </a:r>
          </a:p>
        </p:txBody>
      </p:sp>
      <p:sp>
        <p:nvSpPr>
          <p:cNvPr id="37" name="Rectangle 3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35 / 153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5: Sicherheit &amp; Wartung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Favoriten Spam-Schutz</a:t>
            </a:r>
            <a:r>
              <a:rPr sz="1150" b="0" i="0" lang="de-DE">
                <a:solidFill>
                  <a:srgbClr val="25333F"/>
                </a:solidFill>
                <a:latin typeface="Segoe UI"/>
              </a:rPr>
              <a:t> – der Mindestabstand in Sekunden je Anschluss.</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Voreinstellung 1 Sekunde, einstellbar von 0 bis 10. Er begrenzt nur, wie oft die Statistik steigt. Das Merken selbst ist nie betroffen – es funktioniert immer sofort.</a:t>
            </a:r>
          </a:p>
        </p:txBody>
      </p:sp>
      <p:sp>
        <p:nvSpPr>
          <p:cNvPr id="10" name="Oval 9"/>
          <p:cNvSpPr/>
          <p:nvPr/>
        </p:nvSpPr>
        <p:spPr>
          <a:xfrm>
            <a:off x="566928" y="243662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47777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42747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Der Zähler ist eine </a:t>
            </a:r>
            <a:r>
              <a:rPr sz="1150" b="1" i="0" lang="de-DE">
                <a:solidFill>
                  <a:srgbClr val="25333F"/>
                </a:solidFill>
                <a:latin typeface="Segoe UI"/>
              </a:rPr>
              <a:t>anonyme Statistik</a:t>
            </a:r>
            <a:r>
              <a:rPr sz="1150" b="0" i="0" lang="de-DE">
                <a:solidFill>
                  <a:srgbClr val="25333F"/>
                </a:solidFill>
                <a:latin typeface="Segoe UI"/>
              </a:rPr>
              <a:t>. Es wird nicht gespeichert, </a:t>
            </a:r>
            <a:r>
              <a:rPr sz="1150" b="0" i="1" lang="de-DE">
                <a:solidFill>
                  <a:srgbClr val="25333F"/>
                </a:solidFill>
                <a:latin typeface="Segoe UI"/>
              </a:rPr>
              <a:t>wer</a:t>
            </a:r>
            <a:r>
              <a:rPr sz="1150" b="0" i="0" lang="de-DE">
                <a:solidFill>
                  <a:srgbClr val="25333F"/>
                </a:solidFill>
                <a:latin typeface="Segoe UI"/>
              </a:rPr>
              <a:t> geklickt hat, sondern nur </a:t>
            </a:r>
            <a:r>
              <a:rPr sz="1150" b="0" i="1" lang="de-DE">
                <a:solidFill>
                  <a:srgbClr val="25333F"/>
                </a:solidFill>
                <a:latin typeface="Segoe UI"/>
              </a:rPr>
              <a:t>wie oft</a:t>
            </a:r>
            <a:r>
              <a:rPr sz="1150" b="0" i="0" lang="de-DE">
                <a:solidFill>
                  <a:srgbClr val="25333F"/>
                </a:solidFill>
                <a:latin typeface="Segoe UI"/>
              </a:rPr>
              <a:t>.</a:t>
            </a:r>
          </a:p>
        </p:txBody>
      </p:sp>
      <p:sp>
        <p:nvSpPr>
          <p:cNvPr id="13" name="Oval 12"/>
          <p:cNvSpPr/>
          <p:nvPr/>
        </p:nvSpPr>
        <p:spPr>
          <a:xfrm>
            <a:off x="566928" y="303072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307187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3021584"/>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Daten bei Deinstallation löschen</a:t>
            </a:r>
            <a:r>
              <a:rPr sz="1150" b="0" i="0" lang="de-DE">
                <a:solidFill>
                  <a:srgbClr val="25333F"/>
                </a:solidFill>
                <a:latin typeface="Segoe UI"/>
              </a:rPr>
              <a:t> – beim </a:t>
            </a:r>
            <a:r>
              <a:rPr sz="1150" b="0" i="1" lang="de-DE">
                <a:solidFill>
                  <a:srgbClr val="25333F"/>
                </a:solidFill>
                <a:latin typeface="Segoe UI"/>
              </a:rPr>
              <a:t>Löschen</a:t>
            </a:r>
            <a:r>
              <a:rPr sz="1150" b="0" i="0" lang="de-DE">
                <a:solidFill>
                  <a:srgbClr val="25333F"/>
                </a:solidFill>
                <a:latin typeface="Segoe UI"/>
              </a:rPr>
              <a:t> des Plugins verschwindet dann alles.</a:t>
            </a:r>
          </a:p>
        </p:txBody>
      </p:sp>
      <p:sp>
        <p:nvSpPr>
          <p:cNvPr id="16" name="TextBox 15"/>
          <p:cNvSpPr txBox="1"/>
          <p:nvPr/>
        </p:nvSpPr>
        <p:spPr>
          <a:xfrm>
            <a:off x="950976" y="3423666"/>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Aussteller, Veranstaltungen, Listen, Einstellungen, API-Schlüssel. Deaktivieren lässt alles stehen.</a:t>
            </a:r>
          </a:p>
        </p:txBody>
      </p:sp>
      <p:sp>
        <p:nvSpPr>
          <p:cNvPr id="17" name="Oval 16"/>
          <p:cNvSpPr/>
          <p:nvPr/>
        </p:nvSpPr>
        <p:spPr>
          <a:xfrm>
            <a:off x="566928" y="396011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400126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950969"/>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dem Speichern-Knopf: </a:t>
            </a:r>
            <a:r>
              <a:rPr sz="1150" b="1" i="0" lang="de-DE">
                <a:solidFill>
                  <a:srgbClr val="25333F"/>
                </a:solidFill>
                <a:latin typeface="Segoe UI"/>
              </a:rPr>
              <a:t>Einstellungen sichern &amp; wiederherstellen</a:t>
            </a:r>
            <a:r>
              <a:rPr sz="1150" b="0" i="0" lang="de-DE">
                <a:solidFill>
                  <a:srgbClr val="25333F"/>
                </a:solidFill>
                <a:latin typeface="Segoe UI"/>
              </a:rPr>
              <a:t>.</a:t>
            </a:r>
          </a:p>
        </p:txBody>
      </p:sp>
      <p:sp>
        <p:nvSpPr>
          <p:cNvPr id="20" name="TextBox 19"/>
          <p:cNvSpPr txBox="1"/>
          <p:nvPr/>
        </p:nvSpPr>
        <p:spPr>
          <a:xfrm>
            <a:off x="950976" y="4353051"/>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Seit Oktober 2026 hier statt auf der Seite Import / Export – siehe Kapitel 7.9.</a:t>
            </a:r>
          </a:p>
        </p:txBody>
      </p:sp>
      <p:sp>
        <p:nvSpPr>
          <p:cNvPr id="21" name="Rectangle 20"/>
          <p:cNvSpPr/>
          <p:nvPr/>
        </p:nvSpPr>
        <p:spPr>
          <a:xfrm>
            <a:off x="5315407" y="1353312"/>
            <a:ext cx="630936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4" name="Rectangle 23"/>
          <p:cNvSpPr/>
          <p:nvPr/>
        </p:nvSpPr>
        <p:spPr>
          <a:xfrm>
            <a:off x="531540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6" name="Rectangle 25"/>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8" name="Rectangle 27"/>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0" name="TextBox 29"/>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1" name="TextBox 30"/>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2" name="TextBox 31"/>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3" name="TextBox 32"/>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4" name="TextBox 33"/>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35" name="TextBox 34"/>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TextBox 36"/>
          <p:cNvSpPr txBox="1"/>
          <p:nvPr/>
        </p:nvSpPr>
        <p:spPr>
          <a:xfrm>
            <a:off x="6997903"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38" name="Rectangle 37"/>
          <p:cNvSpPr/>
          <p:nvPr/>
        </p:nvSpPr>
        <p:spPr>
          <a:xfrm>
            <a:off x="6997903" y="2029968"/>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97903" y="2107692"/>
            <a:ext cx="561596"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40" name="Rectangle 39"/>
          <p:cNvSpPr/>
          <p:nvPr/>
        </p:nvSpPr>
        <p:spPr>
          <a:xfrm>
            <a:off x="7596076" y="2029968"/>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596076" y="2107692"/>
            <a:ext cx="72315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42" name="Rectangle 41"/>
          <p:cNvSpPr/>
          <p:nvPr/>
        </p:nvSpPr>
        <p:spPr>
          <a:xfrm>
            <a:off x="8355804"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8355804" y="2107692"/>
            <a:ext cx="50774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44" name="Rectangle 43"/>
          <p:cNvSpPr/>
          <p:nvPr/>
        </p:nvSpPr>
        <p:spPr>
          <a:xfrm>
            <a:off x="8900125"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900125" y="2107692"/>
            <a:ext cx="50774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46" name="Rectangle 45"/>
          <p:cNvSpPr/>
          <p:nvPr/>
        </p:nvSpPr>
        <p:spPr>
          <a:xfrm>
            <a:off x="9444446" y="2029968"/>
            <a:ext cx="669300"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9444446" y="2029968"/>
            <a:ext cx="669300"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444446" y="2107692"/>
            <a:ext cx="669300"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Sicherheit &amp; Wartung</a:t>
            </a:r>
          </a:p>
        </p:txBody>
      </p:sp>
      <p:sp>
        <p:nvSpPr>
          <p:cNvPr id="49" name="Rectangle 48"/>
          <p:cNvSpPr/>
          <p:nvPr/>
        </p:nvSpPr>
        <p:spPr>
          <a:xfrm>
            <a:off x="10150322" y="2029968"/>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150322" y="2107692"/>
            <a:ext cx="21156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1" name="Rectangle 50"/>
          <p:cNvSpPr/>
          <p:nvPr/>
        </p:nvSpPr>
        <p:spPr>
          <a:xfrm>
            <a:off x="10398458" y="2029968"/>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398458" y="2107692"/>
            <a:ext cx="642374"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53" name="Rectangle 52"/>
          <p:cNvSpPr/>
          <p:nvPr/>
        </p:nvSpPr>
        <p:spPr>
          <a:xfrm>
            <a:off x="11077409" y="2029968"/>
            <a:ext cx="34618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1077409" y="2107692"/>
            <a:ext cx="34618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55" name="Rectangle 54"/>
          <p:cNvSpPr/>
          <p:nvPr/>
        </p:nvSpPr>
        <p:spPr>
          <a:xfrm>
            <a:off x="6997903" y="2304288"/>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997903" y="2450592"/>
            <a:ext cx="4425696" cy="12893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997903" y="245059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997903" y="272491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107631" y="2519172"/>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Sicherheit &amp; Favoriten</a:t>
            </a:r>
          </a:p>
        </p:txBody>
      </p:sp>
      <p:sp>
        <p:nvSpPr>
          <p:cNvPr id="60" name="TextBox 59"/>
          <p:cNvSpPr txBox="1"/>
          <p:nvPr/>
        </p:nvSpPr>
        <p:spPr>
          <a:xfrm>
            <a:off x="7125919" y="2852928"/>
            <a:ext cx="219456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Favoriten Spam-Schutz</a:t>
            </a:r>
          </a:p>
        </p:txBody>
      </p:sp>
      <p:sp>
        <p:nvSpPr>
          <p:cNvPr id="61" name="Rounded Rectangle 60"/>
          <p:cNvSpPr/>
          <p:nvPr/>
        </p:nvSpPr>
        <p:spPr>
          <a:xfrm>
            <a:off x="7125919" y="3063240"/>
            <a:ext cx="109728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217359" y="3113532"/>
            <a:ext cx="713232"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a:t>
            </a:r>
          </a:p>
        </p:txBody>
      </p:sp>
      <p:sp>
        <p:nvSpPr>
          <p:cNvPr id="63" name="TextBox 62"/>
          <p:cNvSpPr txBox="1"/>
          <p:nvPr/>
        </p:nvSpPr>
        <p:spPr>
          <a:xfrm>
            <a:off x="8351215" y="3113532"/>
            <a:ext cx="1097280" cy="146304"/>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Sekunden</a:t>
            </a:r>
          </a:p>
        </p:txBody>
      </p:sp>
      <p:sp>
        <p:nvSpPr>
          <p:cNvPr id="64" name="TextBox 63"/>
          <p:cNvSpPr txBox="1"/>
          <p:nvPr/>
        </p:nvSpPr>
        <p:spPr>
          <a:xfrm>
            <a:off x="7125919" y="3401568"/>
            <a:ext cx="4169663"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Betrifft nur die Statistik – nie das Merken selbst.</a:t>
            </a:r>
          </a:p>
        </p:txBody>
      </p:sp>
      <p:sp>
        <p:nvSpPr>
          <p:cNvPr id="65" name="Rectangle 64"/>
          <p:cNvSpPr/>
          <p:nvPr/>
        </p:nvSpPr>
        <p:spPr>
          <a:xfrm>
            <a:off x="6997903" y="3886200"/>
            <a:ext cx="4425696" cy="10607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6997903" y="3886200"/>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6997903" y="4160520"/>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07631" y="3954780"/>
            <a:ext cx="420624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Wartung &amp; Deinstallation</a:t>
            </a:r>
          </a:p>
        </p:txBody>
      </p:sp>
      <p:sp>
        <p:nvSpPr>
          <p:cNvPr id="69" name="Rectangle 68"/>
          <p:cNvSpPr/>
          <p:nvPr/>
        </p:nvSpPr>
        <p:spPr>
          <a:xfrm>
            <a:off x="7125919" y="4306823"/>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308799" y="4293107"/>
            <a:ext cx="398678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Daten bei Deinstallation löschen</a:t>
            </a:r>
          </a:p>
        </p:txBody>
      </p:sp>
      <p:sp>
        <p:nvSpPr>
          <p:cNvPr id="71" name="TextBox 70"/>
          <p:cNvSpPr txBox="1"/>
          <p:nvPr/>
        </p:nvSpPr>
        <p:spPr>
          <a:xfrm>
            <a:off x="7125919" y="4581144"/>
            <a:ext cx="4169663" cy="365760"/>
          </a:xfrm>
          <a:prstGeom prst="rect">
            <a:avLst/>
          </a:prstGeom>
          <a:noFill/>
        </p:spPr>
        <p:txBody>
          <a:bodyPr wrap="square" lIns="0" rIns="0" tIns="0" bIns="0" anchor="t">
            <a:spAutoFit/>
          </a:bodyPr>
          <a:lstStyle/>
          <a:p>
            <a:pPr algn="l">
              <a:lnSpc>
                <a:spcPct val="125000"/>
              </a:lnSpc>
            </a:pPr>
            <a:r>
              <a:rPr sz="700" b="0" i="0" lang="de-DE">
                <a:solidFill>
                  <a:srgbClr val="C0392B"/>
                </a:solidFill>
                <a:latin typeface="Segoe UI"/>
              </a:rPr>
              <a:t>Warnung: Ist dies aktiv, werden beim Löschen des Plugins alle Ausstellerdaten unwiderruflich vernichtet.</a:t>
            </a:r>
          </a:p>
        </p:txBody>
      </p:sp>
      <p:sp>
        <p:nvSpPr>
          <p:cNvPr id="72" name="Oval 71"/>
          <p:cNvSpPr/>
          <p:nvPr/>
        </p:nvSpPr>
        <p:spPr>
          <a:xfrm>
            <a:off x="678759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78759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4" name="Oval 73"/>
          <p:cNvSpPr/>
          <p:nvPr/>
        </p:nvSpPr>
        <p:spPr>
          <a:xfrm>
            <a:off x="6787591" y="4224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6787591" y="42839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6" name="Rectangle 75"/>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79" name="TextBox 7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Der Löschschalter wirkt seit dem 29.09.2026.</a:t>
            </a:r>
            <a:r>
              <a:rPr sz="1000" b="0" i="0" lang="de-DE">
                <a:solidFill>
                  <a:srgbClr val="2B3844"/>
                </a:solidFill>
                <a:latin typeface="Segoe UI"/>
              </a:rPr>
              <a:t> Früher blieb beim Entfernen des Plugins alles erhalten – darauf können Sie sich nicht mehr verlassen. Ist der Haken gesetzt, sind die Daten nach dem Löschen unwiderruflich weg.</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36 / 153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6: API – die öffentliche Schnittstelle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Öffentliche API aktivieren</a:t>
            </a:r>
            <a:r>
              <a:rPr sz="1150" b="0" i="0" lang="de-DE">
                <a:solidFill>
                  <a:srgbClr val="25333F"/>
                </a:solidFill>
                <a:latin typeface="Segoe UI"/>
              </a:rPr>
              <a:t> einschalten und speichern.</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Ab Werk ist sie aus – dann gibt es ihre Adressen gar nicht.</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a:t>
            </a:r>
            <a:r>
              <a:rPr sz="1150" b="1" i="0" lang="de-DE">
                <a:solidFill>
                  <a:srgbClr val="25333F"/>
                </a:solidFill>
                <a:latin typeface="Segoe UI"/>
              </a:rPr>
              <a:t>Basis-Adresse</a:t>
            </a:r>
            <a:r>
              <a:rPr sz="1150" b="0" i="0" lang="de-DE">
                <a:solidFill>
                  <a:srgbClr val="25333F"/>
                </a:solidFill>
                <a:latin typeface="Segoe UI"/>
              </a:rPr>
              <a:t> kopieren. Sie geben Sie an Ihre Partner weiter.</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53843"/>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Zugriff</a:t>
            </a:r>
            <a:r>
              <a:rPr sz="1150" b="0" i="0" lang="de-DE">
                <a:solidFill>
                  <a:srgbClr val="25333F"/>
                </a:solidFill>
                <a:latin typeface="Segoe UI"/>
              </a:rPr>
              <a:t>: bei </a:t>
            </a:r>
            <a:r>
              <a:rPr sz="1150" b="0" i="1" lang="de-DE">
                <a:solidFill>
                  <a:srgbClr val="25333F"/>
                </a:solidFill>
                <a:latin typeface="Segoe UI"/>
              </a:rPr>
              <a:t>API-Schlüssel erforderlich</a:t>
            </a:r>
            <a:r>
              <a:rPr sz="1150" b="0" i="0" lang="de-DE">
                <a:solidFill>
                  <a:srgbClr val="25333F"/>
                </a:solidFill>
                <a:latin typeface="Segoe UI"/>
              </a:rPr>
              <a:t> bleiben.</a:t>
            </a:r>
          </a:p>
        </p:txBody>
      </p:sp>
      <p:sp>
        <p:nvSpPr>
          <p:cNvPr id="16" name="TextBox 15"/>
          <p:cNvSpPr txBox="1"/>
          <p:nvPr/>
        </p:nvSpPr>
        <p:spPr>
          <a:xfrm>
            <a:off x="950976" y="2777743"/>
            <a:ext cx="3861511" cy="219456"/>
          </a:xfrm>
          <a:prstGeom prst="rect">
            <a:avLst/>
          </a:prstGeom>
          <a:noFill/>
        </p:spPr>
        <p:txBody>
          <a:bodyPr wrap="square" lIns="0" rIns="0" tIns="0" bIns="0" anchor="t">
            <a:spAutoFit/>
          </a:bodyPr>
          <a:lstStyle/>
          <a:p>
            <a:pPr algn="l">
              <a:lnSpc>
                <a:spcPct val="120000"/>
              </a:lnSpc>
            </a:pPr>
            <a:r>
              <a:rPr sz="950" b="0" i="1" lang="de-DE">
                <a:solidFill>
                  <a:srgbClr val="6B7A88"/>
                </a:solidFill>
                <a:latin typeface="Segoe UI"/>
              </a:rPr>
              <a:t>Öffentlich</a:t>
            </a:r>
            <a:r>
              <a:rPr sz="950" b="0" i="0" lang="de-DE">
                <a:solidFill>
                  <a:srgbClr val="6B7A88"/>
                </a:solidFill>
                <a:latin typeface="Segoe UI"/>
              </a:rPr>
              <a:t> heißt: Jeder darf ohne Schlüssel abrufen.</a:t>
            </a:r>
          </a:p>
        </p:txBody>
      </p:sp>
      <p:sp>
        <p:nvSpPr>
          <p:cNvPr id="17" name="Oval 16"/>
          <p:cNvSpPr/>
          <p:nvPr/>
        </p:nvSpPr>
        <p:spPr>
          <a:xfrm>
            <a:off x="566928" y="31694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21056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160268"/>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Mengenbegrenzung</a:t>
            </a:r>
            <a:r>
              <a:rPr sz="1150" b="0" i="0" lang="de-DE">
                <a:solidFill>
                  <a:srgbClr val="25333F"/>
                </a:solidFill>
                <a:latin typeface="Segoe UI"/>
              </a:rPr>
              <a:t> und </a:t>
            </a:r>
            <a:r>
              <a:rPr sz="1150" b="1" i="0" lang="de-DE">
                <a:solidFill>
                  <a:srgbClr val="25333F"/>
                </a:solidFill>
                <a:latin typeface="Segoe UI"/>
              </a:rPr>
              <a:t>Zwischenspeicher</a:t>
            </a:r>
            <a:r>
              <a:rPr sz="1150" b="0" i="0" lang="de-DE">
                <a:solidFill>
                  <a:srgbClr val="25333F"/>
                </a:solidFill>
                <a:latin typeface="Segoe UI"/>
              </a:rPr>
              <a:t> passen fast immer.</a:t>
            </a:r>
          </a:p>
        </p:txBody>
      </p:sp>
      <p:sp>
        <p:nvSpPr>
          <p:cNvPr id="20" name="TextBox 19"/>
          <p:cNvSpPr txBox="1"/>
          <p:nvPr/>
        </p:nvSpPr>
        <p:spPr>
          <a:xfrm>
            <a:off x="950976" y="356235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120 Anfragen pro Minute, 300 Sekunden. Änderungen kommen trotzdem sofort an.</a:t>
            </a:r>
          </a:p>
        </p:txBody>
      </p:sp>
      <p:sp>
        <p:nvSpPr>
          <p:cNvPr id="21" name="Rectangle 20"/>
          <p:cNvSpPr/>
          <p:nvPr/>
        </p:nvSpPr>
        <p:spPr>
          <a:xfrm>
            <a:off x="5223967" y="1353312"/>
            <a:ext cx="640080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4" name="Rectangle 23"/>
          <p:cNvSpPr/>
          <p:nvPr/>
        </p:nvSpPr>
        <p:spPr>
          <a:xfrm>
            <a:off x="522396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8" name="Rectangle 27"/>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35" name="TextBox 34"/>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TextBox 36"/>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38" name="Rectangle 37"/>
          <p:cNvSpPr/>
          <p:nvPr/>
        </p:nvSpPr>
        <p:spPr>
          <a:xfrm>
            <a:off x="6906463" y="2029968"/>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40" name="Rectangle 39"/>
          <p:cNvSpPr/>
          <p:nvPr/>
        </p:nvSpPr>
        <p:spPr>
          <a:xfrm>
            <a:off x="7516951"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516951" y="2107692"/>
            <a:ext cx="73901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42" name="Rectangle 41"/>
          <p:cNvSpPr/>
          <p:nvPr/>
        </p:nvSpPr>
        <p:spPr>
          <a:xfrm>
            <a:off x="8292538"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8292538"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44" name="Rectangle 43"/>
          <p:cNvSpPr/>
          <p:nvPr/>
        </p:nvSpPr>
        <p:spPr>
          <a:xfrm>
            <a:off x="8847994"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847994"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46" name="Rectangle 45"/>
          <p:cNvSpPr/>
          <p:nvPr/>
        </p:nvSpPr>
        <p:spPr>
          <a:xfrm>
            <a:off x="9403450"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9403450" y="2107692"/>
            <a:ext cx="68397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48" name="Rectangle 47"/>
          <p:cNvSpPr/>
          <p:nvPr/>
        </p:nvSpPr>
        <p:spPr>
          <a:xfrm>
            <a:off x="10124003" y="2029968"/>
            <a:ext cx="216199"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10124003" y="2029968"/>
            <a:ext cx="216199"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124003" y="2107692"/>
            <a:ext cx="216199"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API</a:t>
            </a:r>
          </a:p>
        </p:txBody>
      </p:sp>
      <p:sp>
        <p:nvSpPr>
          <p:cNvPr id="51" name="Rectangle 50"/>
          <p:cNvSpPr/>
          <p:nvPr/>
        </p:nvSpPr>
        <p:spPr>
          <a:xfrm>
            <a:off x="10376779" y="2029968"/>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376779" y="2107692"/>
            <a:ext cx="656461"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53" name="Rectangle 52"/>
          <p:cNvSpPr/>
          <p:nvPr/>
        </p:nvSpPr>
        <p:spPr>
          <a:xfrm>
            <a:off x="11069817" y="2029968"/>
            <a:ext cx="35378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1069817" y="2107692"/>
            <a:ext cx="353781"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55" name="Rectangle 54"/>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906463" y="2450592"/>
            <a:ext cx="4517136" cy="26883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906463" y="24505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906463" y="27249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016191" y="25191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Öffentliche Schnittstelle (REST-API)</a:t>
            </a:r>
          </a:p>
        </p:txBody>
      </p:sp>
      <p:sp>
        <p:nvSpPr>
          <p:cNvPr id="60" name="TextBox 59"/>
          <p:cNvSpPr txBox="1"/>
          <p:nvPr/>
        </p:nvSpPr>
        <p:spPr>
          <a:xfrm>
            <a:off x="7034479" y="2852928"/>
            <a:ext cx="219456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Status</a:t>
            </a:r>
          </a:p>
        </p:txBody>
      </p:sp>
      <p:sp>
        <p:nvSpPr>
          <p:cNvPr id="61" name="Rectangle 60"/>
          <p:cNvSpPr/>
          <p:nvPr/>
        </p:nvSpPr>
        <p:spPr>
          <a:xfrm>
            <a:off x="7034479" y="310896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217359" y="3095244"/>
            <a:ext cx="2926080"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Öffentliche API aktivieren</a:t>
            </a:r>
          </a:p>
        </p:txBody>
      </p:sp>
      <p:sp>
        <p:nvSpPr>
          <p:cNvPr id="63" name="Rounded Rectangle 62"/>
          <p:cNvSpPr/>
          <p:nvPr/>
        </p:nvSpPr>
        <p:spPr>
          <a:xfrm>
            <a:off x="9229039" y="3081528"/>
            <a:ext cx="448056" cy="182880"/>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229039" y="3107131"/>
            <a:ext cx="448056" cy="137160"/>
          </a:xfrm>
          <a:prstGeom prst="rect">
            <a:avLst/>
          </a:prstGeom>
          <a:noFill/>
        </p:spPr>
        <p:txBody>
          <a:bodyPr wrap="square" lIns="0" rIns="0" tIns="0" bIns="0" anchor="t">
            <a:spAutoFit/>
          </a:bodyPr>
          <a:lstStyle/>
          <a:p>
            <a:pPr algn="ctr">
              <a:lnSpc>
                <a:spcPct val="100000"/>
              </a:lnSpc>
            </a:pPr>
            <a:r>
              <a:rPr sz="700" b="1" i="0" lang="de-DE">
                <a:solidFill>
                  <a:srgbClr val="1E8E5A"/>
                </a:solidFill>
                <a:latin typeface="Segoe UI"/>
              </a:rPr>
              <a:t>Aktiv</a:t>
            </a:r>
          </a:p>
        </p:txBody>
      </p:sp>
      <p:sp>
        <p:nvSpPr>
          <p:cNvPr id="65" name="TextBox 64"/>
          <p:cNvSpPr txBox="1"/>
          <p:nvPr/>
        </p:nvSpPr>
        <p:spPr>
          <a:xfrm>
            <a:off x="7034479" y="3392424"/>
            <a:ext cx="330098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Basis-Adresse</a:t>
            </a:r>
          </a:p>
        </p:txBody>
      </p:sp>
      <p:sp>
        <p:nvSpPr>
          <p:cNvPr id="66" name="Rounded Rectangle 65"/>
          <p:cNvSpPr/>
          <p:nvPr/>
        </p:nvSpPr>
        <p:spPr>
          <a:xfrm>
            <a:off x="7034479" y="3602736"/>
            <a:ext cx="3300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125919" y="3653028"/>
            <a:ext cx="291693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…/wp-json/event-exhibitor-manager/public/v1/</a:t>
            </a:r>
          </a:p>
        </p:txBody>
      </p:sp>
      <p:sp>
        <p:nvSpPr>
          <p:cNvPr id="68" name="Rounded Rectangle 67"/>
          <p:cNvSpPr/>
          <p:nvPr/>
        </p:nvSpPr>
        <p:spPr>
          <a:xfrm>
            <a:off x="10426903" y="3602736"/>
            <a:ext cx="86868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426903" y="3653028"/>
            <a:ext cx="86868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Kopieren</a:t>
            </a:r>
          </a:p>
        </p:txBody>
      </p:sp>
      <p:sp>
        <p:nvSpPr>
          <p:cNvPr id="70" name="TextBox 69"/>
          <p:cNvSpPr txBox="1"/>
          <p:nvPr/>
        </p:nvSpPr>
        <p:spPr>
          <a:xfrm>
            <a:off x="7034479" y="3931920"/>
            <a:ext cx="2194560"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Zugriff</a:t>
            </a:r>
          </a:p>
        </p:txBody>
      </p:sp>
      <p:sp>
        <p:nvSpPr>
          <p:cNvPr id="71" name="Oval 70"/>
          <p:cNvSpPr/>
          <p:nvPr/>
        </p:nvSpPr>
        <p:spPr>
          <a:xfrm>
            <a:off x="7034479" y="4187952"/>
            <a:ext cx="118872" cy="118872"/>
          </a:xfrm>
          <a:prstGeom prst="ellipse">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217359" y="4174235"/>
            <a:ext cx="2926080"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API-Schlüssel erforderlich (empfohlen)</a:t>
            </a:r>
          </a:p>
        </p:txBody>
      </p:sp>
      <p:sp>
        <p:nvSpPr>
          <p:cNvPr id="73" name="Oval 72"/>
          <p:cNvSpPr/>
          <p:nvPr/>
        </p:nvSpPr>
        <p:spPr>
          <a:xfrm>
            <a:off x="9676363" y="4187952"/>
            <a:ext cx="118872" cy="118872"/>
          </a:xfrm>
          <a:prstGeom prst="ellipse">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9859243" y="4174235"/>
            <a:ext cx="1436339"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Öffentlich</a:t>
            </a:r>
          </a:p>
        </p:txBody>
      </p:sp>
      <p:sp>
        <p:nvSpPr>
          <p:cNvPr id="75" name="TextBox 74"/>
          <p:cNvSpPr txBox="1"/>
          <p:nvPr/>
        </p:nvSpPr>
        <p:spPr>
          <a:xfrm>
            <a:off x="7034479" y="4471416"/>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Mengenbegrenzung</a:t>
            </a:r>
          </a:p>
        </p:txBody>
      </p:sp>
      <p:sp>
        <p:nvSpPr>
          <p:cNvPr id="76" name="Rounded Rectangle 75"/>
          <p:cNvSpPr/>
          <p:nvPr/>
        </p:nvSpPr>
        <p:spPr>
          <a:xfrm>
            <a:off x="7034479" y="468172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125919" y="4732020"/>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120  Anfragen pro Minute</a:t>
            </a:r>
          </a:p>
        </p:txBody>
      </p:sp>
      <p:sp>
        <p:nvSpPr>
          <p:cNvPr id="78" name="TextBox 77"/>
          <p:cNvSpPr txBox="1"/>
          <p:nvPr/>
        </p:nvSpPr>
        <p:spPr>
          <a:xfrm>
            <a:off x="9320479" y="4471416"/>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Zwischenspeicher-Dauer</a:t>
            </a:r>
          </a:p>
        </p:txBody>
      </p:sp>
      <p:sp>
        <p:nvSpPr>
          <p:cNvPr id="79" name="Rounded Rectangle 78"/>
          <p:cNvSpPr/>
          <p:nvPr/>
        </p:nvSpPr>
        <p:spPr>
          <a:xfrm>
            <a:off x="9320479" y="468172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411919" y="4732020"/>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300  Sekunden</a:t>
            </a:r>
          </a:p>
        </p:txBody>
      </p:sp>
      <p:sp>
        <p:nvSpPr>
          <p:cNvPr id="81" name="Oval 80"/>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3" name="Oval 82"/>
          <p:cNvSpPr/>
          <p:nvPr/>
        </p:nvSpPr>
        <p:spPr>
          <a:xfrm>
            <a:off x="6696151" y="3584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96151" y="36438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5" name="Oval 84"/>
          <p:cNvSpPr/>
          <p:nvPr/>
        </p:nvSpPr>
        <p:spPr>
          <a:xfrm>
            <a:off x="6696151" y="4123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696151" y="41833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7" name="Oval 86"/>
          <p:cNvSpPr/>
          <p:nvPr/>
        </p:nvSpPr>
        <p:spPr>
          <a:xfrm>
            <a:off x="6696151" y="4663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696151" y="47228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9" name="Rectangle 8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2" name="TextBox 9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Den Reiter sehen nur </a:t>
            </a:r>
            <a:r>
              <a:rPr sz="1000" b="1" i="0" lang="de-DE">
                <a:solidFill>
                  <a:srgbClr val="2B3844"/>
                </a:solidFill>
                <a:latin typeface="Segoe UI"/>
              </a:rPr>
              <a:t>Administratoren</a:t>
            </a:r>
            <a:r>
              <a:rPr sz="1000" b="0" i="0" lang="de-DE">
                <a:solidFill>
                  <a:srgbClr val="2B3844"/>
                </a:solidFill>
                <a:latin typeface="Segoe UI"/>
              </a:rPr>
              <a:t>. Er gibt Ihre Daten für Messe-Apps, Partner-Websites und Infobildschirme frei – nur lesend. Ihre eigene Ausstellerliste und der Hallenplan laufen unabhängig davon immer.</a:t>
            </a:r>
          </a:p>
        </p:txBody>
      </p:sp>
      <p:sp>
        <p:nvSpPr>
          <p:cNvPr id="93" name="Rectangle 9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95" name="TextBox 9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37 / 153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Datenumfang: was die API weitergibt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Bereich</a:t>
            </a:r>
          </a:p>
        </p:txBody>
      </p:sp>
      <p:sp>
        <p:nvSpPr>
          <p:cNvPr id="8" name="TextBox 7"/>
          <p:cNvSpPr txBox="1"/>
          <p:nvPr/>
        </p:nvSpPr>
        <p:spPr>
          <a:xfrm>
            <a:off x="3665261" y="1435608"/>
            <a:ext cx="1211802"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Standard</a:t>
            </a:r>
          </a:p>
        </p:txBody>
      </p:sp>
      <p:sp>
        <p:nvSpPr>
          <p:cNvPr id="9" name="TextBox 8"/>
          <p:cNvSpPr txBox="1"/>
          <p:nvPr/>
        </p:nvSpPr>
        <p:spPr>
          <a:xfrm>
            <a:off x="5059943" y="1435608"/>
            <a:ext cx="6491671"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Was dazugehört</a:t>
            </a:r>
          </a:p>
        </p:txBody>
      </p:sp>
      <p:sp>
        <p:nvSpPr>
          <p:cNvPr id="10" name="TextBox 9"/>
          <p:cNvSpPr txBox="1"/>
          <p:nvPr/>
        </p:nvSpPr>
        <p:spPr>
          <a:xfrm>
            <a:off x="676656" y="1934908"/>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Immer enthalten</a:t>
            </a:r>
          </a:p>
        </p:txBody>
      </p:sp>
      <p:sp>
        <p:nvSpPr>
          <p:cNvPr id="11" name="TextBox 10"/>
          <p:cNvSpPr txBox="1"/>
          <p:nvPr/>
        </p:nvSpPr>
        <p:spPr>
          <a:xfrm>
            <a:off x="3665261" y="1934908"/>
            <a:ext cx="121180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t>
            </a:r>
          </a:p>
        </p:txBody>
      </p:sp>
      <p:sp>
        <p:nvSpPr>
          <p:cNvPr id="12" name="TextBox 11"/>
          <p:cNvSpPr txBox="1"/>
          <p:nvPr/>
        </p:nvSpPr>
        <p:spPr>
          <a:xfrm>
            <a:off x="5059943" y="1856232"/>
            <a:ext cx="6491671" cy="497586"/>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Name, Veranstaltung, Stand, Standort, Typ, Kategorien, Produkte, Land, Logo, Kurzbeschreibung, Verkauf am Stand, Link</a:t>
            </a:r>
          </a:p>
        </p:txBody>
      </p:sp>
      <p:sp>
        <p:nvSpPr>
          <p:cNvPr id="13" name="Rectangle 12"/>
          <p:cNvSpPr/>
          <p:nvPr/>
        </p:nvSpPr>
        <p:spPr>
          <a:xfrm>
            <a:off x="566928" y="23629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62962"/>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554986"/>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Ausführliche Beschreibung</a:t>
            </a:r>
          </a:p>
        </p:txBody>
      </p:sp>
      <p:sp>
        <p:nvSpPr>
          <p:cNvPr id="16" name="TextBox 15"/>
          <p:cNvSpPr txBox="1"/>
          <p:nvPr/>
        </p:nvSpPr>
        <p:spPr>
          <a:xfrm>
            <a:off x="3665261" y="2554986"/>
            <a:ext cx="121180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an</a:t>
            </a:r>
          </a:p>
        </p:txBody>
      </p:sp>
      <p:sp>
        <p:nvSpPr>
          <p:cNvPr id="17" name="TextBox 16"/>
          <p:cNvSpPr txBox="1"/>
          <p:nvPr/>
        </p:nvSpPr>
        <p:spPr>
          <a:xfrm>
            <a:off x="5059943" y="2554986"/>
            <a:ext cx="6491671"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Der lange Beschreibungstext</a:t>
            </a:r>
          </a:p>
        </p:txBody>
      </p:sp>
      <p:sp>
        <p:nvSpPr>
          <p:cNvPr id="18" name="Rectangle 17"/>
          <p:cNvSpPr/>
          <p:nvPr/>
        </p:nvSpPr>
        <p:spPr>
          <a:xfrm>
            <a:off x="566928" y="29043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096387"/>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Produktgalerie</a:t>
            </a:r>
          </a:p>
        </p:txBody>
      </p:sp>
      <p:sp>
        <p:nvSpPr>
          <p:cNvPr id="20" name="TextBox 19"/>
          <p:cNvSpPr txBox="1"/>
          <p:nvPr/>
        </p:nvSpPr>
        <p:spPr>
          <a:xfrm>
            <a:off x="3665261" y="3096387"/>
            <a:ext cx="121180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an</a:t>
            </a:r>
          </a:p>
        </p:txBody>
      </p:sp>
      <p:sp>
        <p:nvSpPr>
          <p:cNvPr id="21" name="TextBox 20"/>
          <p:cNvSpPr txBox="1"/>
          <p:nvPr/>
        </p:nvSpPr>
        <p:spPr>
          <a:xfrm>
            <a:off x="5059943" y="3096387"/>
            <a:ext cx="6491671"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Die Bilder der Galerie</a:t>
            </a:r>
          </a:p>
        </p:txBody>
      </p:sp>
      <p:sp>
        <p:nvSpPr>
          <p:cNvPr id="22" name="Rectangle 21"/>
          <p:cNvSpPr/>
          <p:nvPr/>
        </p:nvSpPr>
        <p:spPr>
          <a:xfrm>
            <a:off x="566928" y="34457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445764"/>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637788"/>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Links &amp; Social Media</a:t>
            </a:r>
          </a:p>
        </p:txBody>
      </p:sp>
      <p:sp>
        <p:nvSpPr>
          <p:cNvPr id="25" name="TextBox 24"/>
          <p:cNvSpPr txBox="1"/>
          <p:nvPr/>
        </p:nvSpPr>
        <p:spPr>
          <a:xfrm>
            <a:off x="3665261" y="3637788"/>
            <a:ext cx="121180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an</a:t>
            </a:r>
          </a:p>
        </p:txBody>
      </p:sp>
      <p:sp>
        <p:nvSpPr>
          <p:cNvPr id="26" name="TextBox 25"/>
          <p:cNvSpPr txBox="1"/>
          <p:nvPr/>
        </p:nvSpPr>
        <p:spPr>
          <a:xfrm>
            <a:off x="5059943" y="3637788"/>
            <a:ext cx="6491671"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Website, Shop, alle Link-Plattformen, interne Infoseite</a:t>
            </a:r>
          </a:p>
        </p:txBody>
      </p:sp>
      <p:sp>
        <p:nvSpPr>
          <p:cNvPr id="27" name="Rectangle 26"/>
          <p:cNvSpPr/>
          <p:nvPr/>
        </p:nvSpPr>
        <p:spPr>
          <a:xfrm>
            <a:off x="566928" y="39871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179189"/>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Kontaktdaten</a:t>
            </a:r>
          </a:p>
        </p:txBody>
      </p:sp>
      <p:sp>
        <p:nvSpPr>
          <p:cNvPr id="29" name="TextBox 28"/>
          <p:cNvSpPr txBox="1"/>
          <p:nvPr/>
        </p:nvSpPr>
        <p:spPr>
          <a:xfrm>
            <a:off x="3665261" y="4179189"/>
            <a:ext cx="121180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aus</a:t>
            </a:r>
          </a:p>
        </p:txBody>
      </p:sp>
      <p:sp>
        <p:nvSpPr>
          <p:cNvPr id="30" name="TextBox 29"/>
          <p:cNvSpPr txBox="1"/>
          <p:nvPr/>
        </p:nvSpPr>
        <p:spPr>
          <a:xfrm>
            <a:off x="5059943" y="4179189"/>
            <a:ext cx="6491671"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Ansprechpartner, Telefonnummer, Postanschrift</a:t>
            </a:r>
          </a:p>
        </p:txBody>
      </p:sp>
      <p:sp>
        <p:nvSpPr>
          <p:cNvPr id="31" name="Rectangle 30"/>
          <p:cNvSpPr/>
          <p:nvPr/>
        </p:nvSpPr>
        <p:spPr>
          <a:xfrm>
            <a:off x="566928" y="45285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528566"/>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720590"/>
            <a:ext cx="2805725"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E-Mail-Adressen</a:t>
            </a:r>
          </a:p>
        </p:txBody>
      </p:sp>
      <p:sp>
        <p:nvSpPr>
          <p:cNvPr id="34" name="TextBox 33"/>
          <p:cNvSpPr txBox="1"/>
          <p:nvPr/>
        </p:nvSpPr>
        <p:spPr>
          <a:xfrm>
            <a:off x="3665261" y="4720590"/>
            <a:ext cx="121180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aus</a:t>
            </a:r>
          </a:p>
        </p:txBody>
      </p:sp>
      <p:sp>
        <p:nvSpPr>
          <p:cNvPr id="35" name="TextBox 34"/>
          <p:cNvSpPr txBox="1"/>
          <p:nvPr/>
        </p:nvSpPr>
        <p:spPr>
          <a:xfrm>
            <a:off x="5059943" y="4720590"/>
            <a:ext cx="6491671"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Nur zusammen mit „Kontaktdaten“</a:t>
            </a:r>
          </a:p>
        </p:txBody>
      </p:sp>
      <p:sp>
        <p:nvSpPr>
          <p:cNvPr id="36" name="Rectangle 35"/>
          <p:cNvSpPr/>
          <p:nvPr/>
        </p:nvSpPr>
        <p:spPr>
          <a:xfrm>
            <a:off x="566928" y="50699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271134"/>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271134"/>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390006"/>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40" name="TextBox 39"/>
          <p:cNvSpPr txBox="1"/>
          <p:nvPr/>
        </p:nvSpPr>
        <p:spPr>
          <a:xfrm>
            <a:off x="1773936" y="5390006"/>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Kontaktdaten und E-Mail-Adressen sind Personendaten.</a:t>
            </a:r>
            <a:r>
              <a:rPr sz="1000" b="0" i="0" lang="de-DE">
                <a:solidFill>
                  <a:srgbClr val="2B3844"/>
                </a:solidFill>
                <a:latin typeface="Segoe UI"/>
              </a:rPr>
              <a:t> Schalten Sie sie nur ein, wenn Ihre Aussteller der Weitergabe zugestimmt haben. Nie weitergegeben werden Favoriten-Zähler, Entwürfe und ausgeblendete Standortangaben.</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38 / 153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API-Schlüssel anlegen und testen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API-Schlüssel</a:t>
            </a:r>
            <a:r>
              <a:rPr sz="1150" b="0" i="0" lang="de-DE">
                <a:solidFill>
                  <a:srgbClr val="25333F"/>
                </a:solidFill>
                <a:latin typeface="Segoe UI"/>
              </a:rPr>
              <a:t> einen </a:t>
            </a:r>
            <a:r>
              <a:rPr sz="1150" b="1" i="0" lang="de-DE">
                <a:solidFill>
                  <a:srgbClr val="25333F"/>
                </a:solidFill>
                <a:latin typeface="Segoe UI"/>
              </a:rPr>
              <a:t>Namen</a:t>
            </a:r>
            <a:r>
              <a:rPr sz="1150" b="0" i="0" lang="de-DE">
                <a:solidFill>
                  <a:srgbClr val="25333F"/>
                </a:solidFill>
                <a:latin typeface="Segoe UI"/>
              </a:rPr>
              <a:t> eintragen – z. B. „Messe-App“.</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Eine eigene Mengenbegrenzung ist freiwillig.</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Schlüssel erzeugen</a:t>
            </a:r>
            <a:r>
              <a:rPr sz="1150" b="0" i="0" lang="de-DE">
                <a:solidFill>
                  <a:srgbClr val="25333F"/>
                </a:solidFill>
                <a:latin typeface="Segoe UI"/>
              </a:rPr>
              <a:t> klicken.</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53843"/>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Schlüssel im gelben Kasten </a:t>
            </a:r>
            <a:r>
              <a:rPr sz="1150" b="1" i="0" lang="de-DE">
                <a:solidFill>
                  <a:srgbClr val="25333F"/>
                </a:solidFill>
                <a:latin typeface="Segoe UI"/>
              </a:rPr>
              <a:t>sofort kopieren</a:t>
            </a:r>
            <a:r>
              <a:rPr sz="1150" b="0" i="0" lang="de-DE">
                <a:solidFill>
                  <a:srgbClr val="25333F"/>
                </a:solidFill>
                <a:latin typeface="Segoe UI"/>
              </a:rPr>
              <a:t> und sicher weitergeben.</a:t>
            </a:r>
          </a:p>
        </p:txBody>
      </p:sp>
      <p:sp>
        <p:nvSpPr>
          <p:cNvPr id="16" name="TextBox 15"/>
          <p:cNvSpPr txBox="1"/>
          <p:nvPr/>
        </p:nvSpPr>
        <p:spPr>
          <a:xfrm>
            <a:off x="950976" y="2955925"/>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 wird nur dieses eine Mal angezeigt.</a:t>
            </a:r>
          </a:p>
        </p:txBody>
      </p:sp>
      <p:sp>
        <p:nvSpPr>
          <p:cNvPr id="17" name="Oval 16"/>
          <p:cNvSpPr/>
          <p:nvPr/>
        </p:nvSpPr>
        <p:spPr>
          <a:xfrm>
            <a:off x="566928" y="33475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8874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338449"/>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Endpunkte &amp; Test</a:t>
            </a:r>
            <a:r>
              <a:rPr sz="1150" b="0" i="0" lang="de-DE">
                <a:solidFill>
                  <a:srgbClr val="25333F"/>
                </a:solidFill>
                <a:latin typeface="Segoe UI"/>
              </a:rPr>
              <a:t> eine </a:t>
            </a:r>
            <a:r>
              <a:rPr sz="1150" b="1" i="0" lang="de-DE">
                <a:solidFill>
                  <a:srgbClr val="25333F"/>
                </a:solidFill>
                <a:latin typeface="Segoe UI"/>
              </a:rPr>
              <a:t>Testanfrage</a:t>
            </a:r>
            <a:r>
              <a:rPr sz="1150" b="0" i="0" lang="de-DE">
                <a:solidFill>
                  <a:srgbClr val="25333F"/>
                </a:solidFill>
                <a:latin typeface="Segoe UI"/>
              </a:rPr>
              <a:t> senden – mit dem Häkchen </a:t>
            </a:r>
            <a:r>
              <a:rPr sz="1150" b="1" i="0" lang="de-DE">
                <a:solidFill>
                  <a:srgbClr val="25333F"/>
                </a:solidFill>
                <a:latin typeface="Segoe UI"/>
              </a:rPr>
              <a:t>Als externe Anwendung senden</a:t>
            </a:r>
            <a:r>
              <a:rPr sz="1150" b="0" i="0" lang="de-DE">
                <a:solidFill>
                  <a:srgbClr val="25333F"/>
                </a:solidFill>
                <a:latin typeface="Segoe UI"/>
              </a:rPr>
              <a:t>.</a:t>
            </a:r>
          </a:p>
        </p:txBody>
      </p:sp>
      <p:sp>
        <p:nvSpPr>
          <p:cNvPr id="20" name="TextBox 19"/>
          <p:cNvSpPr txBox="1"/>
          <p:nvPr/>
        </p:nvSpPr>
        <p:spPr>
          <a:xfrm>
            <a:off x="950976" y="374053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So sehen Sie genau, was Ihr Partner bekommt.</a:t>
            </a:r>
          </a:p>
        </p:txBody>
      </p:sp>
      <p:sp>
        <p:nvSpPr>
          <p:cNvPr id="21" name="Oval 20"/>
          <p:cNvSpPr/>
          <p:nvPr/>
        </p:nvSpPr>
        <p:spPr>
          <a:xfrm>
            <a:off x="566928" y="413219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17334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3" name="TextBox 22"/>
          <p:cNvSpPr txBox="1"/>
          <p:nvPr/>
        </p:nvSpPr>
        <p:spPr>
          <a:xfrm>
            <a:off x="950976" y="4123055"/>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Nicht mehr gebrauchte Schlüssel </a:t>
            </a:r>
            <a:r>
              <a:rPr sz="1150" b="1" i="0" lang="de-DE">
                <a:solidFill>
                  <a:srgbClr val="25333F"/>
                </a:solidFill>
                <a:latin typeface="Segoe UI"/>
              </a:rPr>
              <a:t>sperren</a:t>
            </a:r>
            <a:r>
              <a:rPr sz="1150" b="0" i="0" lang="de-DE">
                <a:solidFill>
                  <a:srgbClr val="25333F"/>
                </a:solidFill>
                <a:latin typeface="Segoe UI"/>
              </a:rPr>
              <a:t> – wirkt sofort.</a:t>
            </a:r>
          </a:p>
        </p:txBody>
      </p:sp>
      <p:sp>
        <p:nvSpPr>
          <p:cNvPr id="24" name="TextBox 23"/>
          <p:cNvSpPr txBox="1"/>
          <p:nvPr/>
        </p:nvSpPr>
        <p:spPr>
          <a:xfrm>
            <a:off x="950976" y="4346956"/>
            <a:ext cx="3861511" cy="219456"/>
          </a:xfrm>
          <a:prstGeom prst="rect">
            <a:avLst/>
          </a:prstGeom>
          <a:noFill/>
        </p:spPr>
        <p:txBody>
          <a:bodyPr wrap="square" lIns="0" rIns="0" tIns="0" bIns="0" anchor="t">
            <a:spAutoFit/>
          </a:bodyPr>
          <a:lstStyle/>
          <a:p>
            <a:pPr algn="l">
              <a:lnSpc>
                <a:spcPct val="120000"/>
              </a:lnSpc>
            </a:pPr>
            <a:r>
              <a:rPr sz="950" b="1" i="0" lang="de-DE">
                <a:solidFill>
                  <a:srgbClr val="6B7A88"/>
                </a:solidFill>
                <a:latin typeface="Segoe UI"/>
              </a:rPr>
              <a:t>Entsperren</a:t>
            </a:r>
            <a:r>
              <a:rPr sz="950" b="0" i="0" lang="de-DE">
                <a:solidFill>
                  <a:srgbClr val="6B7A88"/>
                </a:solidFill>
                <a:latin typeface="Segoe UI"/>
              </a:rPr>
              <a:t> gibt einen gesperrten Schlüssel wieder frei.</a:t>
            </a:r>
          </a:p>
        </p:txBody>
      </p:sp>
      <p:sp>
        <p:nvSpPr>
          <p:cNvPr id="25" name="Rectangle 24"/>
          <p:cNvSpPr/>
          <p:nvPr/>
        </p:nvSpPr>
        <p:spPr>
          <a:xfrm>
            <a:off x="5223967" y="1353312"/>
            <a:ext cx="640080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8" name="Rectangle 27"/>
          <p:cNvSpPr/>
          <p:nvPr/>
        </p:nvSpPr>
        <p:spPr>
          <a:xfrm>
            <a:off x="522396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0" name="Rectangle 29"/>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2" name="Rectangle 31"/>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4" name="TextBox 33"/>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5" name="TextBox 34"/>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6" name="TextBox 35"/>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7" name="TextBox 36"/>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8" name="TextBox 37"/>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39" name="TextBox 38"/>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0" name="TextBox 39"/>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1" name="TextBox 40"/>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42" name="Rectangle 41"/>
          <p:cNvSpPr/>
          <p:nvPr/>
        </p:nvSpPr>
        <p:spPr>
          <a:xfrm>
            <a:off x="6906463" y="2029968"/>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44" name="Rectangle 43"/>
          <p:cNvSpPr/>
          <p:nvPr/>
        </p:nvSpPr>
        <p:spPr>
          <a:xfrm>
            <a:off x="7516951"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516951" y="2107692"/>
            <a:ext cx="73901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46" name="Rectangle 45"/>
          <p:cNvSpPr/>
          <p:nvPr/>
        </p:nvSpPr>
        <p:spPr>
          <a:xfrm>
            <a:off x="8292538"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8292538"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48" name="Rectangle 47"/>
          <p:cNvSpPr/>
          <p:nvPr/>
        </p:nvSpPr>
        <p:spPr>
          <a:xfrm>
            <a:off x="8847994"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847994"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0" name="Rectangle 49"/>
          <p:cNvSpPr/>
          <p:nvPr/>
        </p:nvSpPr>
        <p:spPr>
          <a:xfrm>
            <a:off x="9403450"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9403450" y="2107692"/>
            <a:ext cx="68397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52" name="Rectangle 51"/>
          <p:cNvSpPr/>
          <p:nvPr/>
        </p:nvSpPr>
        <p:spPr>
          <a:xfrm>
            <a:off x="10124003" y="2029968"/>
            <a:ext cx="216199"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10124003" y="2029968"/>
            <a:ext cx="216199"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0124003" y="2107692"/>
            <a:ext cx="216199"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API</a:t>
            </a:r>
          </a:p>
        </p:txBody>
      </p:sp>
      <p:sp>
        <p:nvSpPr>
          <p:cNvPr id="55" name="Rectangle 54"/>
          <p:cNvSpPr/>
          <p:nvPr/>
        </p:nvSpPr>
        <p:spPr>
          <a:xfrm>
            <a:off x="10376779" y="2029968"/>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376779" y="2107692"/>
            <a:ext cx="656461"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57" name="Rectangle 56"/>
          <p:cNvSpPr/>
          <p:nvPr/>
        </p:nvSpPr>
        <p:spPr>
          <a:xfrm>
            <a:off x="11069817" y="2029968"/>
            <a:ext cx="35378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1069817" y="2107692"/>
            <a:ext cx="353781"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59" name="Rectangle 58"/>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6906463" y="2450592"/>
            <a:ext cx="4517136" cy="277977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6906463" y="24505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7249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016191" y="25191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API-Schlüssel</a:t>
            </a:r>
          </a:p>
        </p:txBody>
      </p:sp>
      <p:sp>
        <p:nvSpPr>
          <p:cNvPr id="64" name="TextBox 63"/>
          <p:cNvSpPr txBox="1"/>
          <p:nvPr/>
        </p:nvSpPr>
        <p:spPr>
          <a:xfrm>
            <a:off x="7034479" y="2852928"/>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65" name="Rounded Rectangle 64"/>
          <p:cNvSpPr/>
          <p:nvPr/>
        </p:nvSpPr>
        <p:spPr>
          <a:xfrm>
            <a:off x="7034479" y="306324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125919" y="3113532"/>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Messe-App</a:t>
            </a:r>
          </a:p>
        </p:txBody>
      </p:sp>
      <p:sp>
        <p:nvSpPr>
          <p:cNvPr id="67" name="TextBox 66"/>
          <p:cNvSpPr txBox="1"/>
          <p:nvPr/>
        </p:nvSpPr>
        <p:spPr>
          <a:xfrm>
            <a:off x="9320479" y="2852928"/>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Eigene Mengenbegrenzung</a:t>
            </a:r>
          </a:p>
        </p:txBody>
      </p:sp>
      <p:sp>
        <p:nvSpPr>
          <p:cNvPr id="68" name="Rounded Rectangle 67"/>
          <p:cNvSpPr/>
          <p:nvPr/>
        </p:nvSpPr>
        <p:spPr>
          <a:xfrm>
            <a:off x="9320479" y="306324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411919" y="3113532"/>
            <a:ext cx="1591055" cy="146304"/>
          </a:xfrm>
          <a:prstGeom prst="rect">
            <a:avLst/>
          </a:prstGeom>
          <a:noFill/>
        </p:spPr>
        <p:txBody>
          <a:bodyPr wrap="square" lIns="0" rIns="0" tIns="0" bIns="0" anchor="t">
            <a:spAutoFit/>
          </a:bodyPr>
          <a:lstStyle/>
          <a:p>
            <a:pPr algn="l">
              <a:lnSpc>
                <a:spcPct val="100000"/>
              </a:lnSpc>
            </a:pPr>
          </a:p>
        </p:txBody>
      </p:sp>
      <p:sp>
        <p:nvSpPr>
          <p:cNvPr id="70" name="Rounded Rectangle 69"/>
          <p:cNvSpPr/>
          <p:nvPr/>
        </p:nvSpPr>
        <p:spPr>
          <a:xfrm>
            <a:off x="7034479" y="3438144"/>
            <a:ext cx="141732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034479" y="3488436"/>
            <a:ext cx="141732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Schlüssel erzeugen</a:t>
            </a:r>
          </a:p>
        </p:txBody>
      </p:sp>
      <p:sp>
        <p:nvSpPr>
          <p:cNvPr id="72" name="Rectangle 71"/>
          <p:cNvSpPr/>
          <p:nvPr/>
        </p:nvSpPr>
        <p:spPr>
          <a:xfrm>
            <a:off x="7034479" y="3767328"/>
            <a:ext cx="4261103" cy="566928"/>
          </a:xfrm>
          <a:prstGeom prst="rect">
            <a:avLst/>
          </a:prstGeom>
          <a:solidFill>
            <a:srgbClr val="FCF4DB"/>
          </a:solidFill>
          <a:ln w="11430">
            <a:solidFill>
              <a:srgbClr val="DBA61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125919" y="3822191"/>
            <a:ext cx="4078223" cy="164592"/>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Neuer API-Schlüssel für „Messe-App“:</a:t>
            </a:r>
          </a:p>
        </p:txBody>
      </p:sp>
      <p:sp>
        <p:nvSpPr>
          <p:cNvPr id="74" name="TextBox 73"/>
          <p:cNvSpPr txBox="1"/>
          <p:nvPr/>
        </p:nvSpPr>
        <p:spPr>
          <a:xfrm>
            <a:off x="7125919" y="4041648"/>
            <a:ext cx="3072383"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eempk_7Hq2vR…Xz4a</a:t>
            </a:r>
          </a:p>
        </p:txBody>
      </p:sp>
      <p:sp>
        <p:nvSpPr>
          <p:cNvPr id="75" name="Rounded Rectangle 74"/>
          <p:cNvSpPr/>
          <p:nvPr/>
        </p:nvSpPr>
        <p:spPr>
          <a:xfrm>
            <a:off x="10335463" y="4014216"/>
            <a:ext cx="86868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10335463" y="4064508"/>
            <a:ext cx="86868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Kopieren</a:t>
            </a:r>
          </a:p>
        </p:txBody>
      </p:sp>
      <p:sp>
        <p:nvSpPr>
          <p:cNvPr id="77" name="Rectangle 76"/>
          <p:cNvSpPr/>
          <p:nvPr/>
        </p:nvSpPr>
        <p:spPr>
          <a:xfrm>
            <a:off x="7034479" y="4425696"/>
            <a:ext cx="426110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098487" y="4480560"/>
            <a:ext cx="1357335"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79" name="TextBox 78"/>
          <p:cNvSpPr txBox="1"/>
          <p:nvPr/>
        </p:nvSpPr>
        <p:spPr>
          <a:xfrm>
            <a:off x="8547262" y="4480560"/>
            <a:ext cx="1186891"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Schlüssel</a:t>
            </a:r>
          </a:p>
        </p:txBody>
      </p:sp>
      <p:sp>
        <p:nvSpPr>
          <p:cNvPr id="80" name="TextBox 79"/>
          <p:cNvSpPr txBox="1"/>
          <p:nvPr/>
        </p:nvSpPr>
        <p:spPr>
          <a:xfrm>
            <a:off x="9825593" y="4480560"/>
            <a:ext cx="675558"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Status</a:t>
            </a:r>
          </a:p>
        </p:txBody>
      </p:sp>
      <p:sp>
        <p:nvSpPr>
          <p:cNvPr id="81" name="TextBox 80"/>
          <p:cNvSpPr txBox="1"/>
          <p:nvPr/>
        </p:nvSpPr>
        <p:spPr>
          <a:xfrm>
            <a:off x="10592592" y="4480560"/>
            <a:ext cx="675558" cy="137160"/>
          </a:xfrm>
          <a:prstGeom prst="rect">
            <a:avLst/>
          </a:prstGeom>
          <a:noFill/>
        </p:spPr>
        <p:txBody>
          <a:bodyPr wrap="square" lIns="0" rIns="0" tIns="0" bIns="0" anchor="t">
            <a:spAutoFit/>
          </a:bodyPr>
          <a:lstStyle/>
          <a:p>
            <a:pPr algn="l">
              <a:lnSpc>
                <a:spcPct val="100000"/>
              </a:lnSpc>
            </a:pPr>
          </a:p>
        </p:txBody>
      </p:sp>
      <p:sp>
        <p:nvSpPr>
          <p:cNvPr id="82" name="Rectangle 81"/>
          <p:cNvSpPr/>
          <p:nvPr/>
        </p:nvSpPr>
        <p:spPr>
          <a:xfrm>
            <a:off x="7034479" y="4663440"/>
            <a:ext cx="42611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098487" y="4709160"/>
            <a:ext cx="135733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Messe-App</a:t>
            </a:r>
          </a:p>
        </p:txBody>
      </p:sp>
      <p:sp>
        <p:nvSpPr>
          <p:cNvPr id="84" name="TextBox 83"/>
          <p:cNvSpPr txBox="1"/>
          <p:nvPr/>
        </p:nvSpPr>
        <p:spPr>
          <a:xfrm>
            <a:off x="8547262" y="4709160"/>
            <a:ext cx="1186891"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eempk_…Xz4a</a:t>
            </a:r>
          </a:p>
        </p:txBody>
      </p:sp>
      <p:sp>
        <p:nvSpPr>
          <p:cNvPr id="85" name="TextBox 84"/>
          <p:cNvSpPr txBox="1"/>
          <p:nvPr/>
        </p:nvSpPr>
        <p:spPr>
          <a:xfrm>
            <a:off x="9825593" y="4709160"/>
            <a:ext cx="67555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Aktiv</a:t>
            </a:r>
          </a:p>
        </p:txBody>
      </p:sp>
      <p:sp>
        <p:nvSpPr>
          <p:cNvPr id="86" name="TextBox 85"/>
          <p:cNvSpPr txBox="1"/>
          <p:nvPr/>
        </p:nvSpPr>
        <p:spPr>
          <a:xfrm>
            <a:off x="10592592" y="4709160"/>
            <a:ext cx="675558" cy="137160"/>
          </a:xfrm>
          <a:prstGeom prst="rect">
            <a:avLst/>
          </a:prstGeom>
          <a:noFill/>
        </p:spPr>
        <p:txBody>
          <a:bodyPr wrap="square" lIns="0" rIns="0" tIns="0" bIns="0" anchor="t">
            <a:spAutoFit/>
          </a:bodyPr>
          <a:lstStyle/>
          <a:p>
            <a:pPr algn="l">
              <a:lnSpc>
                <a:spcPct val="100000"/>
              </a:lnSpc>
            </a:pPr>
            <a:r>
              <a:rPr sz="750" b="0" i="0" lang="de-DE">
                <a:solidFill>
                  <a:srgbClr val="2271B1"/>
                </a:solidFill>
                <a:latin typeface="Segoe UI"/>
              </a:rPr>
              <a:t>Sperren</a:t>
            </a:r>
          </a:p>
        </p:txBody>
      </p:sp>
      <p:sp>
        <p:nvSpPr>
          <p:cNvPr id="87" name="Rectangle 86"/>
          <p:cNvSpPr/>
          <p:nvPr/>
        </p:nvSpPr>
        <p:spPr>
          <a:xfrm>
            <a:off x="7034479" y="4882896"/>
            <a:ext cx="4261103" cy="21945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7034479" y="4882896"/>
            <a:ext cx="42611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7098487" y="4928616"/>
            <a:ext cx="135733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Partner-Website</a:t>
            </a:r>
          </a:p>
        </p:txBody>
      </p:sp>
      <p:sp>
        <p:nvSpPr>
          <p:cNvPr id="90" name="TextBox 89"/>
          <p:cNvSpPr txBox="1"/>
          <p:nvPr/>
        </p:nvSpPr>
        <p:spPr>
          <a:xfrm>
            <a:off x="8547262" y="4928616"/>
            <a:ext cx="1186891"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eempk_…9kLm</a:t>
            </a:r>
          </a:p>
        </p:txBody>
      </p:sp>
      <p:sp>
        <p:nvSpPr>
          <p:cNvPr id="91" name="TextBox 90"/>
          <p:cNvSpPr txBox="1"/>
          <p:nvPr/>
        </p:nvSpPr>
        <p:spPr>
          <a:xfrm>
            <a:off x="9825593" y="4928616"/>
            <a:ext cx="67555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Gesperrt</a:t>
            </a:r>
          </a:p>
        </p:txBody>
      </p:sp>
      <p:sp>
        <p:nvSpPr>
          <p:cNvPr id="92" name="TextBox 91"/>
          <p:cNvSpPr txBox="1"/>
          <p:nvPr/>
        </p:nvSpPr>
        <p:spPr>
          <a:xfrm>
            <a:off x="10592592" y="4928616"/>
            <a:ext cx="675558" cy="137160"/>
          </a:xfrm>
          <a:prstGeom prst="rect">
            <a:avLst/>
          </a:prstGeom>
          <a:noFill/>
        </p:spPr>
        <p:txBody>
          <a:bodyPr wrap="square" lIns="0" rIns="0" tIns="0" bIns="0" anchor="t">
            <a:spAutoFit/>
          </a:bodyPr>
          <a:lstStyle/>
          <a:p>
            <a:pPr algn="l">
              <a:lnSpc>
                <a:spcPct val="100000"/>
              </a:lnSpc>
            </a:pPr>
            <a:r>
              <a:rPr sz="750" b="0" i="0" lang="de-DE">
                <a:solidFill>
                  <a:srgbClr val="2271B1"/>
                </a:solidFill>
                <a:latin typeface="Segoe UI"/>
              </a:rPr>
              <a:t>Entsperren</a:t>
            </a:r>
          </a:p>
        </p:txBody>
      </p:sp>
      <p:sp>
        <p:nvSpPr>
          <p:cNvPr id="93" name="Rectangle 92"/>
          <p:cNvSpPr/>
          <p:nvPr/>
        </p:nvSpPr>
        <p:spPr>
          <a:xfrm>
            <a:off x="7034479" y="5102352"/>
            <a:ext cx="42611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Oval 93"/>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96" name="Oval 95"/>
          <p:cNvSpPr/>
          <p:nvPr/>
        </p:nvSpPr>
        <p:spPr>
          <a:xfrm>
            <a:off x="6696151" y="34244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6696151" y="34838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8" name="Oval 97"/>
          <p:cNvSpPr/>
          <p:nvPr/>
        </p:nvSpPr>
        <p:spPr>
          <a:xfrm>
            <a:off x="6696151" y="39136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6696151" y="397306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00" name="Oval 99"/>
          <p:cNvSpPr/>
          <p:nvPr/>
        </p:nvSpPr>
        <p:spPr>
          <a:xfrm>
            <a:off x="10171968" y="4636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10171968" y="46954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102" name="Rectangle 101"/>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Rectangle 102"/>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5" name="TextBox 104"/>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Legen Sie </a:t>
            </a:r>
            <a:r>
              <a:rPr sz="1000" b="1" i="0" lang="de-DE">
                <a:solidFill>
                  <a:srgbClr val="2B3844"/>
                </a:solidFill>
                <a:latin typeface="Segoe UI"/>
              </a:rPr>
              <a:t>je Partner einen eigenen Schlüssel</a:t>
            </a:r>
            <a:r>
              <a:rPr sz="1000" b="0" i="0" lang="de-DE">
                <a:solidFill>
                  <a:srgbClr val="2B3844"/>
                </a:solidFill>
                <a:latin typeface="Segoe UI"/>
              </a:rPr>
              <a:t> an. Die Schlüssel gelten nur für dieses Plugin – für die Schnittstelle des Event Calendars bekommt ein Partner einen zweiten.</a:t>
            </a:r>
          </a:p>
        </p:txBody>
      </p:sp>
      <p:sp>
        <p:nvSpPr>
          <p:cNvPr id="106" name="Rectangle 10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TextBox 10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108" name="TextBox 10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39 / 153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7: Der Shortcode-Generator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Oben den Typ wählen: </a:t>
            </a:r>
            <a:r>
              <a:rPr sz="1150" b="1" i="0" lang="de-DE">
                <a:solidFill>
                  <a:srgbClr val="25333F"/>
                </a:solidFill>
                <a:latin typeface="Segoe UI"/>
              </a:rPr>
              <a:t>Ausstellerliste</a:t>
            </a:r>
            <a:r>
              <a:rPr sz="1150" b="0" i="0" lang="de-DE">
                <a:solidFill>
                  <a:srgbClr val="25333F"/>
                </a:solidFill>
                <a:latin typeface="Segoe UI"/>
              </a:rPr>
              <a:t>, </a:t>
            </a:r>
            <a:r>
              <a:rPr sz="1150" b="1" i="0" lang="de-DE">
                <a:solidFill>
                  <a:srgbClr val="25333F"/>
                </a:solidFill>
                <a:latin typeface="Segoe UI"/>
              </a:rPr>
              <a:t>Interaktiver Hallenplan</a:t>
            </a:r>
            <a:r>
              <a:rPr sz="1150" b="0" i="0" lang="de-DE">
                <a:solidFill>
                  <a:srgbClr val="25333F"/>
                </a:solidFill>
                <a:latin typeface="Segoe UI"/>
              </a:rPr>
              <a:t> oder </a:t>
            </a:r>
            <a:r>
              <a:rPr sz="1150" b="1" i="0" lang="de-DE">
                <a:solidFill>
                  <a:srgbClr val="25333F"/>
                </a:solidFill>
                <a:latin typeface="Segoe UI"/>
              </a:rPr>
              <a:t>Link zur Vollbildseite</a:t>
            </a:r>
            <a:r>
              <a:rPr sz="1150" b="0" i="0" lang="de-DE">
                <a:solidFill>
                  <a:srgbClr val="25333F"/>
                </a:solidFill>
                <a:latin typeface="Segoe UI"/>
              </a:rPr>
              <a:t>.</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dritte Typ baut eine Adresse zur Vollbild-Karte oder -Liste, auch als QR-Code zum Herunterladen.</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Feld </a:t>
            </a:r>
            <a:r>
              <a:rPr sz="1150" b="1" i="0" lang="de-DE">
                <a:solidFill>
                  <a:srgbClr val="25333F"/>
                </a:solidFill>
                <a:latin typeface="Segoe UI"/>
              </a:rPr>
              <a:t>Veranstaltung</a:t>
            </a:r>
            <a:r>
              <a:rPr sz="1150" b="0" i="0" lang="de-DE">
                <a:solidFill>
                  <a:srgbClr val="25333F"/>
                </a:solidFill>
                <a:latin typeface="Segoe UI"/>
              </a:rPr>
              <a:t> Ihre Messe auswählen – die ID wird automatisch eingesetzt.</a:t>
            </a:r>
          </a:p>
        </p:txBody>
      </p:sp>
      <p:sp>
        <p:nvSpPr>
          <p:cNvPr id="13" name="TextBox 12"/>
          <p:cNvSpPr txBox="1"/>
          <p:nvPr/>
        </p:nvSpPr>
        <p:spPr>
          <a:xfrm>
            <a:off x="950976" y="268478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erspart Ihnen das Nachschlagen und Abtippen der Nummer.</a:t>
            </a:r>
          </a:p>
        </p:txBody>
      </p:sp>
      <p:sp>
        <p:nvSpPr>
          <p:cNvPr id="14" name="Oval 13"/>
          <p:cNvSpPr/>
          <p:nvPr/>
        </p:nvSpPr>
        <p:spPr>
          <a:xfrm>
            <a:off x="566928" y="30764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1175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306730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Optionen darunter setzen: Ansicht, Detailansicht, Seitennavigation, Einträge pro Seite, Vorfilterung, die Ausblenden-Schalter und die </a:t>
            </a:r>
            <a:r>
              <a:rPr sz="1150" b="1" i="0" lang="de-DE">
                <a:solidFill>
                  <a:srgbClr val="25333F"/>
                </a:solidFill>
                <a:latin typeface="Segoe UI"/>
              </a:rPr>
              <a:t>Reihe hervorgehobener Aussteller</a:t>
            </a:r>
            <a:r>
              <a:rPr sz="1150" b="0" i="0" lang="de-DE">
                <a:solidFill>
                  <a:srgbClr val="25333F"/>
                </a:solidFill>
                <a:latin typeface="Segoe UI"/>
              </a:rPr>
              <a:t>.</a:t>
            </a:r>
          </a:p>
        </p:txBody>
      </p:sp>
      <p:sp>
        <p:nvSpPr>
          <p:cNvPr id="17" name="Oval 16"/>
          <p:cNvSpPr/>
          <p:nvPr/>
        </p:nvSpPr>
        <p:spPr>
          <a:xfrm>
            <a:off x="566928" y="402691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406806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401777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Rechts auf </a:t>
            </a:r>
            <a:r>
              <a:rPr sz="1150" b="1" i="0" lang="de-DE">
                <a:solidFill>
                  <a:srgbClr val="25333F"/>
                </a:solidFill>
                <a:latin typeface="Segoe UI"/>
              </a:rPr>
              <a:t>In Zwischenablage kopieren</a:t>
            </a:r>
            <a:r>
              <a:rPr sz="1150" b="0" i="0" lang="de-DE">
                <a:solidFill>
                  <a:srgbClr val="25333F"/>
                </a:solidFill>
                <a:latin typeface="Segoe UI"/>
              </a:rPr>
              <a:t> klicken.</a:t>
            </a:r>
          </a:p>
        </p:txBody>
      </p:sp>
      <p:sp>
        <p:nvSpPr>
          <p:cNvPr id="20" name="TextBox 19"/>
          <p:cNvSpPr txBox="1"/>
          <p:nvPr/>
        </p:nvSpPr>
        <p:spPr>
          <a:xfrm>
            <a:off x="950976" y="4241673"/>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Den Baustein dann in die Seite einfügen. Werte, die ohnehin dem Standard entsprechen, lässt der Generator bewusst weg – er bleibt kurz und lesbar.</a:t>
            </a:r>
          </a:p>
        </p:txBody>
      </p:sp>
      <p:sp>
        <p:nvSpPr>
          <p:cNvPr id="21" name="Rectangle 20"/>
          <p:cNvSpPr/>
          <p:nvPr/>
        </p:nvSpPr>
        <p:spPr>
          <a:xfrm>
            <a:off x="5223967" y="1353312"/>
            <a:ext cx="640080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4" name="Rectangle 23"/>
          <p:cNvSpPr/>
          <p:nvPr/>
        </p:nvSpPr>
        <p:spPr>
          <a:xfrm>
            <a:off x="522396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8" name="Rectangle 27"/>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35" name="TextBox 34"/>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TextBox 36"/>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38" name="Rectangle 37"/>
          <p:cNvSpPr/>
          <p:nvPr/>
        </p:nvSpPr>
        <p:spPr>
          <a:xfrm>
            <a:off x="6906463" y="2029968"/>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40" name="Rectangle 39"/>
          <p:cNvSpPr/>
          <p:nvPr/>
        </p:nvSpPr>
        <p:spPr>
          <a:xfrm>
            <a:off x="7516951"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516951" y="2107692"/>
            <a:ext cx="73901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42" name="Rectangle 41"/>
          <p:cNvSpPr/>
          <p:nvPr/>
        </p:nvSpPr>
        <p:spPr>
          <a:xfrm>
            <a:off x="8292538"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8292538"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44" name="Rectangle 43"/>
          <p:cNvSpPr/>
          <p:nvPr/>
        </p:nvSpPr>
        <p:spPr>
          <a:xfrm>
            <a:off x="8847994"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847994" y="2107692"/>
            <a:ext cx="51887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46" name="Rectangle 45"/>
          <p:cNvSpPr/>
          <p:nvPr/>
        </p:nvSpPr>
        <p:spPr>
          <a:xfrm>
            <a:off x="9403450"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9403450" y="2107692"/>
            <a:ext cx="68397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Sicherheit &amp; Wartung</a:t>
            </a:r>
          </a:p>
        </p:txBody>
      </p:sp>
      <p:sp>
        <p:nvSpPr>
          <p:cNvPr id="48" name="Rectangle 47"/>
          <p:cNvSpPr/>
          <p:nvPr/>
        </p:nvSpPr>
        <p:spPr>
          <a:xfrm>
            <a:off x="10124003" y="2029968"/>
            <a:ext cx="21619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0124003" y="2107692"/>
            <a:ext cx="21619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0" name="Rectangle 49"/>
          <p:cNvSpPr/>
          <p:nvPr/>
        </p:nvSpPr>
        <p:spPr>
          <a:xfrm>
            <a:off x="10376779" y="2029968"/>
            <a:ext cx="656461"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10376779" y="2029968"/>
            <a:ext cx="656461"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376779" y="2107692"/>
            <a:ext cx="656461"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Shortcode Generator</a:t>
            </a:r>
          </a:p>
        </p:txBody>
      </p:sp>
      <p:sp>
        <p:nvSpPr>
          <p:cNvPr id="53" name="Rectangle 52"/>
          <p:cNvSpPr/>
          <p:nvPr/>
        </p:nvSpPr>
        <p:spPr>
          <a:xfrm>
            <a:off x="11069817" y="2029968"/>
            <a:ext cx="35378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1069817" y="2107692"/>
            <a:ext cx="353781"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55" name="Rectangle 54"/>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906463" y="2450592"/>
            <a:ext cx="2348910" cy="21488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906463" y="2450592"/>
            <a:ext cx="234891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906463" y="2724912"/>
            <a:ext cx="2348910"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016191" y="2519172"/>
            <a:ext cx="2129454"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Shortcode konfigurieren</a:t>
            </a:r>
          </a:p>
        </p:txBody>
      </p:sp>
      <p:sp>
        <p:nvSpPr>
          <p:cNvPr id="60" name="TextBox 59"/>
          <p:cNvSpPr txBox="1"/>
          <p:nvPr/>
        </p:nvSpPr>
        <p:spPr>
          <a:xfrm>
            <a:off x="7034479" y="2852928"/>
            <a:ext cx="2092878"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Typ wählen</a:t>
            </a:r>
          </a:p>
        </p:txBody>
      </p:sp>
      <p:sp>
        <p:nvSpPr>
          <p:cNvPr id="61" name="Rounded Rectangle 60"/>
          <p:cNvSpPr/>
          <p:nvPr/>
        </p:nvSpPr>
        <p:spPr>
          <a:xfrm>
            <a:off x="7034479" y="3063240"/>
            <a:ext cx="209287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125919" y="3113532"/>
            <a:ext cx="170883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Ausstellerliste (Grid/Tabelle)</a:t>
            </a:r>
          </a:p>
        </p:txBody>
      </p:sp>
      <p:sp>
        <p:nvSpPr>
          <p:cNvPr id="63" name="TextBox 62"/>
          <p:cNvSpPr txBox="1"/>
          <p:nvPr/>
        </p:nvSpPr>
        <p:spPr>
          <a:xfrm>
            <a:off x="8907901" y="311353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4" name="TextBox 63"/>
          <p:cNvSpPr txBox="1"/>
          <p:nvPr/>
        </p:nvSpPr>
        <p:spPr>
          <a:xfrm>
            <a:off x="7034479" y="3392424"/>
            <a:ext cx="2092878"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 *</a:t>
            </a:r>
          </a:p>
        </p:txBody>
      </p:sp>
      <p:sp>
        <p:nvSpPr>
          <p:cNvPr id="65" name="Rounded Rectangle 64"/>
          <p:cNvSpPr/>
          <p:nvPr/>
        </p:nvSpPr>
        <p:spPr>
          <a:xfrm>
            <a:off x="7034479" y="3602736"/>
            <a:ext cx="209287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125919" y="3653028"/>
            <a:ext cx="170883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Comic Con 2026 (ID: 12)</a:t>
            </a:r>
          </a:p>
        </p:txBody>
      </p:sp>
      <p:sp>
        <p:nvSpPr>
          <p:cNvPr id="67" name="TextBox 66"/>
          <p:cNvSpPr txBox="1"/>
          <p:nvPr/>
        </p:nvSpPr>
        <p:spPr>
          <a:xfrm>
            <a:off x="8907901" y="365302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8" name="TextBox 67"/>
          <p:cNvSpPr txBox="1"/>
          <p:nvPr/>
        </p:nvSpPr>
        <p:spPr>
          <a:xfrm>
            <a:off x="7034479" y="3931920"/>
            <a:ext cx="2092878"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Einträge pro Seite</a:t>
            </a:r>
          </a:p>
        </p:txBody>
      </p:sp>
      <p:sp>
        <p:nvSpPr>
          <p:cNvPr id="69" name="Rounded Rectangle 68"/>
          <p:cNvSpPr/>
          <p:nvPr/>
        </p:nvSpPr>
        <p:spPr>
          <a:xfrm>
            <a:off x="7034479" y="4142232"/>
            <a:ext cx="209287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125919" y="4192524"/>
            <a:ext cx="170883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12</a:t>
            </a:r>
          </a:p>
        </p:txBody>
      </p:sp>
      <p:sp>
        <p:nvSpPr>
          <p:cNvPr id="71" name="Rectangle 70"/>
          <p:cNvSpPr/>
          <p:nvPr/>
        </p:nvSpPr>
        <p:spPr>
          <a:xfrm>
            <a:off x="9456541" y="2450592"/>
            <a:ext cx="1967057" cy="14813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9456541" y="2450592"/>
            <a:ext cx="1967057"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9456541" y="2724912"/>
            <a:ext cx="1967057"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9566269" y="2519172"/>
            <a:ext cx="1747601"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Dein Shortcode</a:t>
            </a:r>
          </a:p>
        </p:txBody>
      </p:sp>
      <p:sp>
        <p:nvSpPr>
          <p:cNvPr id="75" name="Rectangle 74"/>
          <p:cNvSpPr/>
          <p:nvPr/>
        </p:nvSpPr>
        <p:spPr>
          <a:xfrm>
            <a:off x="9584557" y="2852928"/>
            <a:ext cx="1711025" cy="621792"/>
          </a:xfrm>
          <a:prstGeom prst="rect">
            <a:avLst/>
          </a:prstGeom>
          <a:solidFill>
            <a:srgbClr val="F7FAFC"/>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657709" y="2944368"/>
            <a:ext cx="1564721" cy="457200"/>
          </a:xfrm>
          <a:prstGeom prst="rect">
            <a:avLst/>
          </a:prstGeom>
          <a:noFill/>
        </p:spPr>
        <p:txBody>
          <a:bodyPr wrap="square" lIns="0" rIns="0" tIns="0" bIns="0" anchor="t">
            <a:spAutoFit/>
          </a:bodyPr>
          <a:lstStyle/>
          <a:p>
            <a:pPr algn="l">
              <a:lnSpc>
                <a:spcPct val="120000"/>
              </a:lnSpc>
            </a:pPr>
            <a:r>
              <a:rPr sz="750" b="0" i="0" lang="de-DE">
                <a:solidFill>
                  <a:srgbClr val="1F2933"/>
                </a:solidFill>
                <a:latin typeface="Consolas"/>
              </a:rPr>
              <a:t>[event_exhibitor_list</a:t>
            </a:r>
          </a:p>
          <a:p>
            <a:pPr algn="l">
              <a:lnSpc>
                <a:spcPct val="120000"/>
              </a:lnSpc>
            </a:pPr>
            <a:r>
              <a:rPr sz="750" b="0" i="0" lang="de-DE">
                <a:solidFill>
                  <a:srgbClr val="1F2933"/>
                </a:solidFill>
                <a:latin typeface="Consolas"/>
              </a:rPr>
              <a:t>  parent_id="12"]</a:t>
            </a:r>
          </a:p>
        </p:txBody>
      </p:sp>
      <p:sp>
        <p:nvSpPr>
          <p:cNvPr id="77" name="Rounded Rectangle 76"/>
          <p:cNvSpPr/>
          <p:nvPr/>
        </p:nvSpPr>
        <p:spPr>
          <a:xfrm>
            <a:off x="9584557" y="3602736"/>
            <a:ext cx="171102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9584557" y="3653028"/>
            <a:ext cx="1711025"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In Zwischenablage kopieren</a:t>
            </a:r>
          </a:p>
        </p:txBody>
      </p:sp>
      <p:sp>
        <p:nvSpPr>
          <p:cNvPr id="79" name="Oval 78"/>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1" name="Oval 80"/>
          <p:cNvSpPr/>
          <p:nvPr/>
        </p:nvSpPr>
        <p:spPr>
          <a:xfrm>
            <a:off x="6696151" y="3584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6696151" y="36438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3" name="Oval 82"/>
          <p:cNvSpPr/>
          <p:nvPr/>
        </p:nvSpPr>
        <p:spPr>
          <a:xfrm>
            <a:off x="6696151" y="4123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96151" y="41833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5" name="Oval 84"/>
          <p:cNvSpPr/>
          <p:nvPr/>
        </p:nvSpPr>
        <p:spPr>
          <a:xfrm>
            <a:off x="9319381" y="35570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9319381" y="36164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7" name="Rectangle 8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0" name="TextBox 8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Generator kennt nicht alle Möglichkeiten. </a:t>
            </a:r>
            <a:r>
              <a:rPr sz="1000" b="0" i="0" lang="de-DE">
                <a:solidFill>
                  <a:srgbClr val="2B3844"/>
                </a:solidFill>
                <a:latin typeface="Consolas"/>
              </a:rPr>
              <a:t>type</a:t>
            </a:r>
            <a:r>
              <a:rPr sz="1000" b="0" i="0" lang="de-DE">
                <a:solidFill>
                  <a:srgbClr val="2B3844"/>
                </a:solidFill>
                <a:latin typeface="Segoe UI"/>
              </a:rPr>
              <a:t>, die vier </a:t>
            </a:r>
            <a:r>
              <a:rPr sz="1000" b="0" i="0" lang="de-DE">
                <a:solidFill>
                  <a:srgbClr val="2B3844"/>
                </a:solidFill>
                <a:latin typeface="Consolas"/>
              </a:rPr>
              <a:t>filter_*</a:t>
            </a:r>
            <a:r>
              <a:rPr sz="1000" b="0" i="0" lang="de-DE">
                <a:solidFill>
                  <a:srgbClr val="2B3844"/>
                </a:solidFill>
                <a:latin typeface="Segoe UI"/>
              </a:rPr>
              <a:t>-Schalter sowie </a:t>
            </a:r>
            <a:r>
              <a:rPr sz="1000" b="0" i="0" lang="de-DE">
                <a:solidFill>
                  <a:srgbClr val="2B3844"/>
                </a:solidFill>
                <a:latin typeface="Consolas"/>
              </a:rPr>
              <a:t>booth</a:t>
            </a:r>
            <a:r>
              <a:rPr sz="1000" b="0" i="0" lang="de-DE">
                <a:solidFill>
                  <a:srgbClr val="2B3844"/>
                </a:solidFill>
                <a:latin typeface="Segoe UI"/>
              </a:rPr>
              <a:t> und </a:t>
            </a:r>
            <a:r>
              <a:rPr sz="1000" b="0" i="0" lang="de-DE">
                <a:solidFill>
                  <a:srgbClr val="2B3844"/>
                </a:solidFill>
                <a:latin typeface="Consolas"/>
              </a:rPr>
              <a:t>hall</a:t>
            </a:r>
            <a:r>
              <a:rPr sz="1000" b="0" i="0" lang="de-DE">
                <a:solidFill>
                  <a:srgbClr val="2B3844"/>
                </a:solidFill>
                <a:latin typeface="Segoe UI"/>
              </a:rPr>
              <a:t> beim Hallenplan tragen Sie bei Bedarf von Hand nach – der Spickzettel im Anhang listet alle auf.</a:t>
            </a:r>
          </a:p>
        </p:txBody>
      </p:sp>
      <p:sp>
        <p:nvSpPr>
          <p:cNvPr id="91" name="Rectangle 9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93" name="TextBox 9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40 / 153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3.9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Reiter 8 „Über uns“ – und die Hilfe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Über uns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Versionsnummer, Lizenzhinweise und die Karte </a:t>
            </a:r>
            <a:r>
              <a:rPr sz="1050" b="1" i="0" lang="de-DE">
                <a:solidFill>
                  <a:srgbClr val="3B4A57"/>
                </a:solidFill>
                <a:latin typeface="Segoe UI"/>
              </a:rPr>
              <a:t>Paket &amp; Lizenz</a:t>
            </a:r>
            <a:r>
              <a:rPr sz="1050" b="0" i="0" lang="de-DE">
                <a:solidFill>
                  <a:srgbClr val="3B4A57"/>
                </a:solidFill>
                <a:latin typeface="Segoe UI"/>
              </a:rPr>
              <a:t>: Paket, Status, gültig bis – dazu </a:t>
            </a:r>
            <a:r>
              <a:rPr sz="1050" b="1" i="0" lang="de-DE">
                <a:solidFill>
                  <a:srgbClr val="3B4A57"/>
                </a:solidFill>
                <a:latin typeface="Segoe UI"/>
              </a:rPr>
              <a:t>Lizenz verwalten</a:t>
            </a:r>
            <a:r>
              <a:rPr sz="1050" b="0" i="0" lang="de-DE">
                <a:solidFill>
                  <a:srgbClr val="3B4A57"/>
                </a:solidFill>
                <a:latin typeface="Segoe UI"/>
              </a:rPr>
              <a:t> bzw. </a:t>
            </a:r>
            <a:r>
              <a:rPr sz="1050" b="1" i="0" lang="de-DE">
                <a:solidFill>
                  <a:srgbClr val="3B4A57"/>
                </a:solidFill>
                <a:latin typeface="Segoe UI"/>
              </a:rPr>
              <a:t>Lizenz aktivieren</a:t>
            </a:r>
            <a:r>
              <a:rPr sz="1050" b="0" i="0" lang="de-DE">
                <a:solidFill>
                  <a:srgbClr val="3B4A57"/>
                </a:solidFill>
                <a:latin typeface="Segoe UI"/>
              </a:rPr>
              <a: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Hier finden Sie Paket und Version</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Hilfe</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eigener Menüpunkt: </a:t>
            </a:r>
            <a:r>
              <a:rPr sz="1050" b="0" i="0" lang="de-DE">
                <a:solidFill>
                  <a:srgbClr val="3B4A57"/>
                </a:solidFill>
                <a:latin typeface="Consolas"/>
              </a:rPr>
              <a:t>Aussteller → Hilfe</a:t>
            </a:r>
            <a:r>
              <a:rPr sz="1050" b="0" i="0" lang="de-DE">
                <a:solidFill>
                  <a:srgbClr val="3B4A57"/>
                </a:solidFill>
                <a:latin typeface="Segoe UI"/>
              </a:rPr>
              <a:t>, immer ganz unten. Kurzdokumentation mit Schnellstart, allen Parametern, Hallenplan und Sonderflächen.</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Für alle, die Beiträge bearbeiten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API-Anleitung</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Zweite Karte der Hilfe: Einrichtung, Beispiele, Codebeispiele und Fehlersuche in zwölf Abschnitten – mit echten Werten Ihrer Website zum Ausprobieren.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Für Ihre Entwickler und Partner</a:t>
            </a:r>
          </a:p>
        </p:txBody>
      </p:sp>
      <p:sp>
        <p:nvSpPr>
          <p:cNvPr id="21" name="Rectangle 20"/>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Alte Lesezeichen auf den früheren Hilfe-Reiter der Einstellungen funktionieren weiter – sie werden automatisch auf die neue Hilfe-Seite umgeleitet.</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3 · Die Einstellungen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41 / 153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4</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Das Dashboard</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Die eine Seite, die Ihnen sagt, ob Ihre Ausstellerdaten vorzeigbar sind. Die elf Prüfkacheln gehören zum Paket PRO.</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Aufbau</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vier Kennzahlen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elf Prüfkacheln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Ansicht anpassen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Analysen &amp; Verteilungen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Assistent</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4 · Das Dashboard</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42 / 153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Aufbau der Seite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2062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9867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21" name="TextBox 20"/>
          <p:cNvSpPr txBox="1"/>
          <p:nvPr/>
        </p:nvSpPr>
        <p:spPr>
          <a:xfrm>
            <a:off x="713232" y="35067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2" name="TextBox 21"/>
          <p:cNvSpPr txBox="1"/>
          <p:nvPr/>
        </p:nvSpPr>
        <p:spPr>
          <a:xfrm>
            <a:off x="713232" y="374446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3" name="Rounded Rectangle 22"/>
          <p:cNvSpPr/>
          <p:nvPr/>
        </p:nvSpPr>
        <p:spPr>
          <a:xfrm>
            <a:off x="2249424" y="1700784"/>
            <a:ext cx="237744" cy="237744"/>
          </a:xfrm>
          <a:prstGeom prst="roundRect">
            <a:avLst>
              <a:gd name="adj" fmla="val 18000"/>
            </a:avLst>
          </a:prstGeom>
          <a:solidFill>
            <a:srgbClr val="1D2B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87463" y="1743577"/>
            <a:ext cx="161665" cy="3328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Oval 24"/>
          <p:cNvSpPr/>
          <p:nvPr/>
        </p:nvSpPr>
        <p:spPr>
          <a:xfrm>
            <a:off x="2349276" y="1795881"/>
            <a:ext cx="38039" cy="38039"/>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2296972" y="1843430"/>
            <a:ext cx="142646" cy="166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306482" y="1860072"/>
            <a:ext cx="123626" cy="3566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560320" y="1700784"/>
            <a:ext cx="3657600" cy="237744"/>
          </a:xfrm>
          <a:prstGeom prst="rect">
            <a:avLst/>
          </a:prstGeom>
          <a:noFill/>
        </p:spPr>
        <p:txBody>
          <a:bodyPr wrap="square" lIns="0" rIns="0" tIns="0" bIns="0" anchor="t">
            <a:spAutoFit/>
          </a:bodyPr>
          <a:lstStyle/>
          <a:p>
            <a:pPr algn="l">
              <a:lnSpc>
                <a:spcPct val="100000"/>
              </a:lnSpc>
            </a:pPr>
            <a:r>
              <a:rPr sz="1050" b="0" i="0" lang="de-DE">
                <a:solidFill>
                  <a:srgbClr val="1F2933"/>
                </a:solidFill>
                <a:latin typeface="Segoe UI"/>
              </a:rPr>
              <a:t>Aussteller-Manager Dashboard</a:t>
            </a:r>
          </a:p>
        </p:txBody>
      </p:sp>
      <p:sp>
        <p:nvSpPr>
          <p:cNvPr id="29" name="TextBox 28"/>
          <p:cNvSpPr txBox="1"/>
          <p:nvPr/>
        </p:nvSpPr>
        <p:spPr>
          <a:xfrm>
            <a:off x="4663440" y="1769364"/>
            <a:ext cx="731520"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Veranstaltung:</a:t>
            </a:r>
          </a:p>
        </p:txBody>
      </p:sp>
      <p:sp>
        <p:nvSpPr>
          <p:cNvPr id="30" name="Rounded Rectangle 29"/>
          <p:cNvSpPr/>
          <p:nvPr/>
        </p:nvSpPr>
        <p:spPr>
          <a:xfrm>
            <a:off x="5440679" y="1719072"/>
            <a:ext cx="1874519" cy="256032"/>
          </a:xfrm>
          <a:prstGeom prst="roundRect">
            <a:avLst>
              <a:gd name="adj" fmla="val 14000"/>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550408" y="1769364"/>
            <a:ext cx="1463040" cy="164592"/>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Comic Con 2026</a:t>
            </a:r>
          </a:p>
        </p:txBody>
      </p:sp>
      <p:sp>
        <p:nvSpPr>
          <p:cNvPr id="32" name="TextBox 31"/>
          <p:cNvSpPr txBox="1"/>
          <p:nvPr/>
        </p:nvSpPr>
        <p:spPr>
          <a:xfrm>
            <a:off x="7022592" y="1769364"/>
            <a:ext cx="146304" cy="164592"/>
          </a:xfrm>
          <a:prstGeom prst="rect">
            <a:avLst/>
          </a:prstGeom>
          <a:noFill/>
        </p:spPr>
        <p:txBody>
          <a:bodyPr wrap="square" lIns="0" rIns="0" tIns="0" bIns="0" anchor="t">
            <a:spAutoFit/>
          </a:bodyPr>
          <a:lstStyle/>
          <a:p>
            <a:pPr algn="l">
              <a:lnSpc>
                <a:spcPct val="100000"/>
              </a:lnSpc>
            </a:pPr>
            <a:r>
              <a:rPr sz="700" b="1" i="0" lang="de-DE">
                <a:solidFill>
                  <a:srgbClr val="505A64"/>
                </a:solidFill>
                <a:latin typeface="Segoe UI"/>
              </a:rPr>
              <a:t>v</a:t>
            </a:r>
          </a:p>
        </p:txBody>
      </p:sp>
      <p:sp>
        <p:nvSpPr>
          <p:cNvPr id="33" name="Rectangle 32"/>
          <p:cNvSpPr/>
          <p:nvPr/>
        </p:nvSpPr>
        <p:spPr>
          <a:xfrm>
            <a:off x="2249424" y="2029968"/>
            <a:ext cx="5065775" cy="530352"/>
          </a:xfrm>
          <a:prstGeom prst="rect">
            <a:avLst/>
          </a:prstGeom>
          <a:solidFill>
            <a:srgbClr val="1E5C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6827276" y="2137135"/>
            <a:ext cx="335767" cy="69128"/>
          </a:xfrm>
          <a:prstGeom prst="rect">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Oval 34"/>
          <p:cNvSpPr/>
          <p:nvPr/>
        </p:nvSpPr>
        <p:spPr>
          <a:xfrm>
            <a:off x="6955657" y="2245766"/>
            <a:ext cx="79004" cy="79004"/>
          </a:xfrm>
          <a:prstGeom prst="ellipse">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6847027" y="2344521"/>
            <a:ext cx="296265" cy="34564"/>
          </a:xfrm>
          <a:prstGeom prst="rect">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866778" y="2379085"/>
            <a:ext cx="256763" cy="74066"/>
          </a:xfrm>
          <a:prstGeom prst="rect">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395728" y="2093976"/>
            <a:ext cx="3291840" cy="182880"/>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Willkommen bei Event Exhibitor</a:t>
            </a:r>
          </a:p>
        </p:txBody>
      </p:sp>
      <p:sp>
        <p:nvSpPr>
          <p:cNvPr id="39" name="TextBox 38"/>
          <p:cNvSpPr txBox="1"/>
          <p:nvPr/>
        </p:nvSpPr>
        <p:spPr>
          <a:xfrm>
            <a:off x="2395728" y="2286000"/>
            <a:ext cx="4023360" cy="128016"/>
          </a:xfrm>
          <a:prstGeom prst="rect">
            <a:avLst/>
          </a:prstGeom>
          <a:noFill/>
        </p:spPr>
        <p:txBody>
          <a:bodyPr wrap="square" lIns="0" rIns="0" tIns="0" bIns="0" anchor="t">
            <a:spAutoFit/>
          </a:bodyPr>
          <a:lstStyle/>
          <a:p>
            <a:pPr algn="l">
              <a:lnSpc>
                <a:spcPct val="100000"/>
              </a:lnSpc>
            </a:pPr>
            <a:r>
              <a:rPr sz="600" b="0" i="0" lang="de-DE">
                <a:solidFill>
                  <a:srgbClr val="C8DCEC"/>
                </a:solidFill>
                <a:latin typeface="Segoe UI"/>
              </a:rPr>
              <a:t>Du hast erfolgreich 148 Aussteller registriert.</a:t>
            </a:r>
          </a:p>
        </p:txBody>
      </p:sp>
      <p:sp>
        <p:nvSpPr>
          <p:cNvPr id="40" name="Rounded Rectangle 39"/>
          <p:cNvSpPr/>
          <p:nvPr/>
        </p:nvSpPr>
        <p:spPr>
          <a:xfrm>
            <a:off x="2395728" y="2414016"/>
            <a:ext cx="960120" cy="10972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395728" y="2421331"/>
            <a:ext cx="960120" cy="100584"/>
          </a:xfrm>
          <a:prstGeom prst="rect">
            <a:avLst/>
          </a:prstGeom>
          <a:noFill/>
        </p:spPr>
        <p:txBody>
          <a:bodyPr wrap="square" lIns="0" rIns="0" tIns="0" bIns="0" anchor="t">
            <a:spAutoFit/>
          </a:bodyPr>
          <a:lstStyle/>
          <a:p>
            <a:pPr algn="ctr">
              <a:lnSpc>
                <a:spcPct val="100000"/>
              </a:lnSpc>
            </a:pPr>
            <a:r>
              <a:rPr sz="550" b="1" i="0" lang="de-DE">
                <a:solidFill>
                  <a:srgbClr val="1E5C8A"/>
                </a:solidFill>
                <a:latin typeface="Segoe UI"/>
              </a:rPr>
              <a:t>Schnellstart-Assistent</a:t>
            </a:r>
          </a:p>
        </p:txBody>
      </p:sp>
      <p:sp>
        <p:nvSpPr>
          <p:cNvPr id="42" name="Rounded Rectangle 41"/>
          <p:cNvSpPr/>
          <p:nvPr/>
        </p:nvSpPr>
        <p:spPr>
          <a:xfrm>
            <a:off x="3429000" y="2414016"/>
            <a:ext cx="621792" cy="109728"/>
          </a:xfrm>
          <a:prstGeom prst="roundRect">
            <a:avLst>
              <a:gd name="adj" fmla="val 6000"/>
            </a:avLst>
          </a:prstGeom>
          <a:solidFill>
            <a:srgbClr val="356E96"/>
          </a:solidFill>
          <a:ln w="6350">
            <a:solidFill>
              <a:srgbClr val="7EA6C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3429000" y="2421331"/>
            <a:ext cx="621792" cy="100584"/>
          </a:xfrm>
          <a:prstGeom prst="rect">
            <a:avLst/>
          </a:prstGeom>
          <a:noFill/>
        </p:spPr>
        <p:txBody>
          <a:bodyPr wrap="square" lIns="0" rIns="0" tIns="0" bIns="0" anchor="t">
            <a:spAutoFit/>
          </a:bodyPr>
          <a:lstStyle/>
          <a:p>
            <a:pPr algn="ctr">
              <a:lnSpc>
                <a:spcPct val="100000"/>
              </a:lnSpc>
            </a:pPr>
            <a:r>
              <a:rPr sz="550" b="0" i="0" lang="de-DE">
                <a:solidFill>
                  <a:srgbClr val="FFFFFF"/>
                </a:solidFill>
                <a:latin typeface="Segoe UI"/>
              </a:rPr>
              <a:t>Datenimport</a:t>
            </a:r>
          </a:p>
        </p:txBody>
      </p:sp>
      <p:sp>
        <p:nvSpPr>
          <p:cNvPr id="44" name="Rounded Rectangle 43"/>
          <p:cNvSpPr/>
          <p:nvPr/>
        </p:nvSpPr>
        <p:spPr>
          <a:xfrm>
            <a:off x="4087368" y="2414016"/>
            <a:ext cx="621792" cy="109728"/>
          </a:xfrm>
          <a:prstGeom prst="roundRect">
            <a:avLst>
              <a:gd name="adj" fmla="val 6000"/>
            </a:avLst>
          </a:prstGeom>
          <a:solidFill>
            <a:srgbClr val="356E96"/>
          </a:solidFill>
          <a:ln w="6350">
            <a:solidFill>
              <a:srgbClr val="7EA6C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087368" y="2421331"/>
            <a:ext cx="621792" cy="100584"/>
          </a:xfrm>
          <a:prstGeom prst="rect">
            <a:avLst/>
          </a:prstGeom>
          <a:noFill/>
        </p:spPr>
        <p:txBody>
          <a:bodyPr wrap="square" lIns="0" rIns="0" tIns="0" bIns="0" anchor="t">
            <a:spAutoFit/>
          </a:bodyPr>
          <a:lstStyle/>
          <a:p>
            <a:pPr algn="ctr">
              <a:lnSpc>
                <a:spcPct val="100000"/>
              </a:lnSpc>
            </a:pPr>
            <a:r>
              <a:rPr sz="550" b="0" i="0" lang="de-DE">
                <a:solidFill>
                  <a:srgbClr val="FFFFFF"/>
                </a:solidFill>
                <a:latin typeface="Segoe UI"/>
              </a:rPr>
              <a:t>Einstellungen</a:t>
            </a:r>
          </a:p>
        </p:txBody>
      </p:sp>
      <p:sp>
        <p:nvSpPr>
          <p:cNvPr id="46" name="TextBox 45"/>
          <p:cNvSpPr txBox="1"/>
          <p:nvPr/>
        </p:nvSpPr>
        <p:spPr>
          <a:xfrm>
            <a:off x="2249424" y="2633472"/>
            <a:ext cx="2743200" cy="146304"/>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Allgemeine Übersicht</a:t>
            </a:r>
          </a:p>
        </p:txBody>
      </p:sp>
      <p:sp>
        <p:nvSpPr>
          <p:cNvPr id="47" name="Rectangle 46"/>
          <p:cNvSpPr/>
          <p:nvPr/>
        </p:nvSpPr>
        <p:spPr>
          <a:xfrm>
            <a:off x="2249424"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816352"/>
            <a:ext cx="45720" cy="621792"/>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414016" y="2898648"/>
            <a:ext cx="896111"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1</a:t>
            </a:r>
          </a:p>
        </p:txBody>
      </p:sp>
      <p:sp>
        <p:nvSpPr>
          <p:cNvPr id="50" name="TextBox 49"/>
          <p:cNvSpPr txBox="1"/>
          <p:nvPr/>
        </p:nvSpPr>
        <p:spPr>
          <a:xfrm>
            <a:off x="2414016" y="3154680"/>
            <a:ext cx="896111"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Veranstaltungen gesamt</a:t>
            </a:r>
          </a:p>
        </p:txBody>
      </p:sp>
      <p:sp>
        <p:nvSpPr>
          <p:cNvPr id="51" name="Rectangle 50"/>
          <p:cNvSpPr/>
          <p:nvPr/>
        </p:nvSpPr>
        <p:spPr>
          <a:xfrm>
            <a:off x="3547872"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3547872" y="2816352"/>
            <a:ext cx="45720" cy="621792"/>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3712464" y="2898648"/>
            <a:ext cx="896111"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148</a:t>
            </a:r>
          </a:p>
        </p:txBody>
      </p:sp>
      <p:sp>
        <p:nvSpPr>
          <p:cNvPr id="54" name="TextBox 53"/>
          <p:cNvSpPr txBox="1"/>
          <p:nvPr/>
        </p:nvSpPr>
        <p:spPr>
          <a:xfrm>
            <a:off x="3712464" y="3154680"/>
            <a:ext cx="896111"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Aussteller gesamt</a:t>
            </a:r>
          </a:p>
        </p:txBody>
      </p:sp>
      <p:sp>
        <p:nvSpPr>
          <p:cNvPr id="55" name="TextBox 54"/>
          <p:cNvSpPr txBox="1"/>
          <p:nvPr/>
        </p:nvSpPr>
        <p:spPr>
          <a:xfrm>
            <a:off x="4480560" y="2880360"/>
            <a:ext cx="164592"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a:t>
            </a:r>
          </a:p>
        </p:txBody>
      </p:sp>
      <p:sp>
        <p:nvSpPr>
          <p:cNvPr id="56" name="Rectangle 55"/>
          <p:cNvSpPr/>
          <p:nvPr/>
        </p:nvSpPr>
        <p:spPr>
          <a:xfrm>
            <a:off x="4846320"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4846320" y="2816352"/>
            <a:ext cx="45720" cy="621792"/>
          </a:xfrm>
          <a:prstGeom prst="rect">
            <a:avLst/>
          </a:prstGeom>
          <a:solidFill>
            <a:srgbClr val="34495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010912" y="2898648"/>
            <a:ext cx="896111"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4</a:t>
            </a:r>
          </a:p>
        </p:txBody>
      </p:sp>
      <p:sp>
        <p:nvSpPr>
          <p:cNvPr id="59" name="TextBox 58"/>
          <p:cNvSpPr txBox="1"/>
          <p:nvPr/>
        </p:nvSpPr>
        <p:spPr>
          <a:xfrm>
            <a:off x="5010912" y="3154680"/>
            <a:ext cx="896111"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Standorte gesamt</a:t>
            </a:r>
          </a:p>
        </p:txBody>
      </p:sp>
      <p:sp>
        <p:nvSpPr>
          <p:cNvPr id="60" name="Rectangle 59"/>
          <p:cNvSpPr/>
          <p:nvPr/>
        </p:nvSpPr>
        <p:spPr>
          <a:xfrm>
            <a:off x="6144768"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6144768" y="2816352"/>
            <a:ext cx="45720" cy="6217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309360" y="2898648"/>
            <a:ext cx="896111"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612</a:t>
            </a:r>
          </a:p>
        </p:txBody>
      </p:sp>
      <p:sp>
        <p:nvSpPr>
          <p:cNvPr id="63" name="TextBox 62"/>
          <p:cNvSpPr txBox="1"/>
          <p:nvPr/>
        </p:nvSpPr>
        <p:spPr>
          <a:xfrm>
            <a:off x="6309360" y="3154680"/>
            <a:ext cx="896111"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Favoriten gesamt</a:t>
            </a:r>
          </a:p>
        </p:txBody>
      </p:sp>
      <p:sp>
        <p:nvSpPr>
          <p:cNvPr id="64" name="TextBox 63"/>
          <p:cNvSpPr txBox="1"/>
          <p:nvPr/>
        </p:nvSpPr>
        <p:spPr>
          <a:xfrm>
            <a:off x="2249424" y="3529584"/>
            <a:ext cx="2926080" cy="146304"/>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Daten-Vollständigkeit &amp; Audit</a:t>
            </a:r>
          </a:p>
        </p:txBody>
      </p:sp>
      <p:sp>
        <p:nvSpPr>
          <p:cNvPr id="65" name="Rounded Rectangle 64"/>
          <p:cNvSpPr/>
          <p:nvPr/>
        </p:nvSpPr>
        <p:spPr>
          <a:xfrm>
            <a:off x="6400800" y="3493008"/>
            <a:ext cx="914400" cy="219456"/>
          </a:xfrm>
          <a:prstGeom prst="roundRect">
            <a:avLst>
              <a:gd name="adj" fmla="val 14000"/>
            </a:avLst>
          </a:prstGeom>
          <a:solidFill>
            <a:srgbClr val="FFFFFF"/>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400800" y="3543300"/>
            <a:ext cx="914400"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Ansicht anpassen</a:t>
            </a:r>
          </a:p>
        </p:txBody>
      </p:sp>
      <p:sp>
        <p:nvSpPr>
          <p:cNvPr id="67" name="Rectangle 66"/>
          <p:cNvSpPr/>
          <p:nvPr/>
        </p:nvSpPr>
        <p:spPr>
          <a:xfrm>
            <a:off x="2249424"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2249424" y="3712464"/>
            <a:ext cx="45720" cy="603504"/>
          </a:xfrm>
          <a:prstGeom prst="rect">
            <a:avLst/>
          </a:prstGeom>
          <a:solidFill>
            <a:srgbClr val="D636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2414016" y="3794760"/>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12</a:t>
            </a:r>
          </a:p>
        </p:txBody>
      </p:sp>
      <p:sp>
        <p:nvSpPr>
          <p:cNvPr id="70" name="TextBox 69"/>
          <p:cNvSpPr txBox="1"/>
          <p:nvPr/>
        </p:nvSpPr>
        <p:spPr>
          <a:xfrm>
            <a:off x="2414016" y="4050792"/>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Fehlendes Logo</a:t>
            </a:r>
          </a:p>
        </p:txBody>
      </p:sp>
      <p:sp>
        <p:nvSpPr>
          <p:cNvPr id="71" name="Rectangle 70"/>
          <p:cNvSpPr/>
          <p:nvPr/>
        </p:nvSpPr>
        <p:spPr>
          <a:xfrm>
            <a:off x="3284524"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3284524" y="3712464"/>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3449116" y="3794760"/>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3</a:t>
            </a:r>
          </a:p>
        </p:txBody>
      </p:sp>
      <p:sp>
        <p:nvSpPr>
          <p:cNvPr id="74" name="TextBox 73"/>
          <p:cNvSpPr txBox="1"/>
          <p:nvPr/>
        </p:nvSpPr>
        <p:spPr>
          <a:xfrm>
            <a:off x="3449116" y="4050792"/>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Keine Halle zugewiesen</a:t>
            </a:r>
          </a:p>
        </p:txBody>
      </p:sp>
      <p:sp>
        <p:nvSpPr>
          <p:cNvPr id="75" name="Rectangle 74"/>
          <p:cNvSpPr/>
          <p:nvPr/>
        </p:nvSpPr>
        <p:spPr>
          <a:xfrm>
            <a:off x="4319625"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4319625" y="3712464"/>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4484217" y="3794760"/>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0</a:t>
            </a:r>
          </a:p>
        </p:txBody>
      </p:sp>
      <p:sp>
        <p:nvSpPr>
          <p:cNvPr id="78" name="TextBox 77"/>
          <p:cNvSpPr txBox="1"/>
          <p:nvPr/>
        </p:nvSpPr>
        <p:spPr>
          <a:xfrm>
            <a:off x="4484217" y="4050792"/>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 Standnummer</a:t>
            </a:r>
          </a:p>
        </p:txBody>
      </p:sp>
      <p:sp>
        <p:nvSpPr>
          <p:cNvPr id="79" name="Rectangle 78"/>
          <p:cNvSpPr/>
          <p:nvPr/>
        </p:nvSpPr>
        <p:spPr>
          <a:xfrm>
            <a:off x="5354726"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5354726" y="3712464"/>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519318" y="3794760"/>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27</a:t>
            </a:r>
          </a:p>
        </p:txBody>
      </p:sp>
      <p:sp>
        <p:nvSpPr>
          <p:cNvPr id="82" name="TextBox 81"/>
          <p:cNvSpPr txBox="1"/>
          <p:nvPr/>
        </p:nvSpPr>
        <p:spPr>
          <a:xfrm>
            <a:off x="5519318" y="4050792"/>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 Beschreibung</a:t>
            </a:r>
          </a:p>
        </p:txBody>
      </p:sp>
      <p:sp>
        <p:nvSpPr>
          <p:cNvPr id="83" name="Rectangle 82"/>
          <p:cNvSpPr/>
          <p:nvPr/>
        </p:nvSpPr>
        <p:spPr>
          <a:xfrm>
            <a:off x="6389827"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6389827" y="3712464"/>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6554419" y="3794760"/>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0</a:t>
            </a:r>
          </a:p>
        </p:txBody>
      </p:sp>
      <p:sp>
        <p:nvSpPr>
          <p:cNvPr id="86" name="TextBox 85"/>
          <p:cNvSpPr txBox="1"/>
          <p:nvPr/>
        </p:nvSpPr>
        <p:spPr>
          <a:xfrm>
            <a:off x="6554419" y="4050792"/>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Fehlender Typ</a:t>
            </a:r>
          </a:p>
        </p:txBody>
      </p:sp>
      <p:sp>
        <p:nvSpPr>
          <p:cNvPr id="87" name="Rectangle 86"/>
          <p:cNvSpPr/>
          <p:nvPr/>
        </p:nvSpPr>
        <p:spPr>
          <a:xfrm>
            <a:off x="2249424"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2249424" y="4389120"/>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2414016" y="4471416"/>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5</a:t>
            </a:r>
          </a:p>
        </p:txBody>
      </p:sp>
      <p:sp>
        <p:nvSpPr>
          <p:cNvPr id="90" name="TextBox 89"/>
          <p:cNvSpPr txBox="1"/>
          <p:nvPr/>
        </p:nvSpPr>
        <p:spPr>
          <a:xfrm>
            <a:off x="2414016" y="4727448"/>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 Kategorie</a:t>
            </a:r>
          </a:p>
        </p:txBody>
      </p:sp>
      <p:sp>
        <p:nvSpPr>
          <p:cNvPr id="91" name="Rectangle 90"/>
          <p:cNvSpPr/>
          <p:nvPr/>
        </p:nvSpPr>
        <p:spPr>
          <a:xfrm>
            <a:off x="3284524"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3284524" y="4389120"/>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3449116" y="4471416"/>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0</a:t>
            </a:r>
          </a:p>
        </p:txBody>
      </p:sp>
      <p:sp>
        <p:nvSpPr>
          <p:cNvPr id="94" name="TextBox 93"/>
          <p:cNvSpPr txBox="1"/>
          <p:nvPr/>
        </p:nvSpPr>
        <p:spPr>
          <a:xfrm>
            <a:off x="3449116" y="4727448"/>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 Produkte</a:t>
            </a:r>
          </a:p>
        </p:txBody>
      </p:sp>
      <p:sp>
        <p:nvSpPr>
          <p:cNvPr id="95" name="Rectangle 94"/>
          <p:cNvSpPr/>
          <p:nvPr/>
        </p:nvSpPr>
        <p:spPr>
          <a:xfrm>
            <a:off x="4319625"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4319625" y="4389120"/>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4484217" y="4471416"/>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0</a:t>
            </a:r>
          </a:p>
        </p:txBody>
      </p:sp>
      <p:sp>
        <p:nvSpPr>
          <p:cNvPr id="98" name="TextBox 97"/>
          <p:cNvSpPr txBox="1"/>
          <p:nvPr/>
        </p:nvSpPr>
        <p:spPr>
          <a:xfrm>
            <a:off x="4484217" y="4727448"/>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Fehlendes Land</a:t>
            </a:r>
          </a:p>
        </p:txBody>
      </p:sp>
      <p:sp>
        <p:nvSpPr>
          <p:cNvPr id="99" name="Rectangle 98"/>
          <p:cNvSpPr/>
          <p:nvPr/>
        </p:nvSpPr>
        <p:spPr>
          <a:xfrm>
            <a:off x="5354726"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354726" y="4389120"/>
            <a:ext cx="45720" cy="603504"/>
          </a:xfrm>
          <a:prstGeom prst="rect">
            <a:avLst/>
          </a:prstGeom>
          <a:solidFill>
            <a:srgbClr val="D636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519318" y="4471416"/>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8</a:t>
            </a:r>
          </a:p>
        </p:txBody>
      </p:sp>
      <p:sp>
        <p:nvSpPr>
          <p:cNvPr id="102" name="TextBox 101"/>
          <p:cNvSpPr txBox="1"/>
          <p:nvPr/>
        </p:nvSpPr>
        <p:spPr>
          <a:xfrm>
            <a:off x="5519318" y="4727448"/>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 Kontaktinfo</a:t>
            </a:r>
          </a:p>
        </p:txBody>
      </p:sp>
      <p:sp>
        <p:nvSpPr>
          <p:cNvPr id="103" name="Rectangle 102"/>
          <p:cNvSpPr/>
          <p:nvPr/>
        </p:nvSpPr>
        <p:spPr>
          <a:xfrm>
            <a:off x="6389827"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Rectangle 103"/>
          <p:cNvSpPr/>
          <p:nvPr/>
        </p:nvSpPr>
        <p:spPr>
          <a:xfrm>
            <a:off x="6389827" y="4389120"/>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TextBox 104"/>
          <p:cNvSpPr txBox="1"/>
          <p:nvPr/>
        </p:nvSpPr>
        <p:spPr>
          <a:xfrm>
            <a:off x="6554419" y="4471416"/>
            <a:ext cx="651052"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41</a:t>
            </a:r>
          </a:p>
        </p:txBody>
      </p:sp>
      <p:sp>
        <p:nvSpPr>
          <p:cNvPr id="106" name="TextBox 105"/>
          <p:cNvSpPr txBox="1"/>
          <p:nvPr/>
        </p:nvSpPr>
        <p:spPr>
          <a:xfrm>
            <a:off x="6554419" y="4727448"/>
            <a:ext cx="651052"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 Galeriebilder</a:t>
            </a:r>
          </a:p>
        </p:txBody>
      </p:sp>
      <p:sp>
        <p:nvSpPr>
          <p:cNvPr id="107" name="TextBox 106"/>
          <p:cNvSpPr txBox="1"/>
          <p:nvPr/>
        </p:nvSpPr>
        <p:spPr>
          <a:xfrm>
            <a:off x="2249424" y="5084064"/>
            <a:ext cx="2743200" cy="146304"/>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Analysen &amp; Verteilungen</a:t>
            </a:r>
          </a:p>
        </p:txBody>
      </p:sp>
      <p:sp>
        <p:nvSpPr>
          <p:cNvPr id="108" name="Oval 107"/>
          <p:cNvSpPr/>
          <p:nvPr/>
        </p:nvSpPr>
        <p:spPr>
          <a:xfrm>
            <a:off x="6245351" y="14538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6245351" y="15133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10" name="Oval 109"/>
          <p:cNvSpPr/>
          <p:nvPr/>
        </p:nvSpPr>
        <p:spPr>
          <a:xfrm>
            <a:off x="1911096" y="29900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1911096" y="30495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12" name="Oval 111"/>
          <p:cNvSpPr/>
          <p:nvPr/>
        </p:nvSpPr>
        <p:spPr>
          <a:xfrm>
            <a:off x="1911096" y="4215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1911096" y="42748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14" name="Oval 113"/>
          <p:cNvSpPr/>
          <p:nvPr/>
        </p:nvSpPr>
        <p:spPr>
          <a:xfrm>
            <a:off x="1911096" y="5020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1911096" y="507949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16" name="TextBox 115"/>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Vier Bereiche von oben nach unten</a:t>
            </a:r>
          </a:p>
        </p:txBody>
      </p:sp>
      <p:sp>
        <p:nvSpPr>
          <p:cNvPr id="117" name="TextBox 116"/>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Veranstaltung wählen</a:t>
            </a:r>
          </a:p>
        </p:txBody>
      </p:sp>
      <p:sp>
        <p:nvSpPr>
          <p:cNvPr id="118" name="TextBox 117"/>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Oben grenzen Sie alle Zahlen auf eine einzelne Messe ein.</a:t>
            </a:r>
          </a:p>
        </p:txBody>
      </p:sp>
      <p:sp>
        <p:nvSpPr>
          <p:cNvPr id="119" name="TextBox 118"/>
          <p:cNvSpPr txBox="1"/>
          <p:nvPr/>
        </p:nvSpPr>
        <p:spPr>
          <a:xfrm>
            <a:off x="7927847" y="233146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Allgemeine Übersicht</a:t>
            </a:r>
          </a:p>
        </p:txBody>
      </p:sp>
      <p:sp>
        <p:nvSpPr>
          <p:cNvPr id="120" name="TextBox 119"/>
          <p:cNvSpPr txBox="1"/>
          <p:nvPr/>
        </p:nvSpPr>
        <p:spPr>
          <a:xfrm>
            <a:off x="7927847" y="255117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Vier Kennzahlen zum Bestand.</a:t>
            </a:r>
          </a:p>
        </p:txBody>
      </p:sp>
      <p:sp>
        <p:nvSpPr>
          <p:cNvPr id="121" name="TextBox 120"/>
          <p:cNvSpPr txBox="1"/>
          <p:nvPr/>
        </p:nvSpPr>
        <p:spPr>
          <a:xfrm>
            <a:off x="7927847" y="292557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Daten-Vollständigkeit &amp; Audit</a:t>
            </a:r>
          </a:p>
        </p:txBody>
      </p:sp>
      <p:sp>
        <p:nvSpPr>
          <p:cNvPr id="122" name="TextBox 121"/>
          <p:cNvSpPr txBox="1"/>
          <p:nvPr/>
        </p:nvSpPr>
        <p:spPr>
          <a:xfrm>
            <a:off x="7927847" y="3145282"/>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Elf Kacheln. Grün heißt erledigt, gelb und rot zeigen offene Punkte.</a:t>
            </a:r>
          </a:p>
        </p:txBody>
      </p:sp>
      <p:sp>
        <p:nvSpPr>
          <p:cNvPr id="123" name="TextBox 122"/>
          <p:cNvSpPr txBox="1"/>
          <p:nvPr/>
        </p:nvSpPr>
        <p:spPr>
          <a:xfrm>
            <a:off x="7927847" y="367461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Analysen &amp; Verteilungen</a:t>
            </a:r>
          </a:p>
        </p:txBody>
      </p:sp>
      <p:sp>
        <p:nvSpPr>
          <p:cNvPr id="124" name="TextBox 123"/>
          <p:cNvSpPr txBox="1"/>
          <p:nvPr/>
        </p:nvSpPr>
        <p:spPr>
          <a:xfrm>
            <a:off x="7927847" y="389432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Vier Auswertungen, jede mit CSV-Export.</a:t>
            </a:r>
          </a:p>
        </p:txBody>
      </p:sp>
      <p:sp>
        <p:nvSpPr>
          <p:cNvPr id="125" name="Rectangle 12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TextBox 12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28" name="TextBox 12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erreichen das Dashboard über </a:t>
            </a:r>
            <a:r>
              <a:rPr sz="1000" b="0" i="0" lang="de-DE">
                <a:solidFill>
                  <a:srgbClr val="2B3844"/>
                </a:solidFill>
                <a:latin typeface="Consolas"/>
              </a:rPr>
              <a:t>Aussteller → Dashboard</a:t>
            </a:r>
            <a:r>
              <a:rPr sz="1000" b="0" i="0" lang="de-DE">
                <a:solidFill>
                  <a:srgbClr val="2B3844"/>
                </a:solidFill>
                <a:latin typeface="Segoe UI"/>
              </a:rPr>
              <a:t>. Es ist der erste Eintrag im Menü – und der beste Startpunkt für jeden Arbeitstag. Vor der Überschrift steht das Plugin-Logo, derselbe Messestand wie im Menü.</a:t>
            </a:r>
          </a:p>
        </p:txBody>
      </p:sp>
      <p:sp>
        <p:nvSpPr>
          <p:cNvPr id="129" name="Rectangle 12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TextBox 12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131" name="TextBox 13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43 / 153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vier Kennzahlen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Veranstaltungen gesamt</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Wie viele Messen Sie angelegt haben. Ist oben eine Veranstaltung gewählt, steht hier immer 1.</a:t>
            </a:r>
          </a:p>
        </p:txBody>
      </p:sp>
      <p:sp>
        <p:nvSpPr>
          <p:cNvPr id="10" name="Rounded Rectangle 9"/>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Aussteller gesamt</a:t>
            </a:r>
          </a:p>
        </p:txBody>
      </p:sp>
      <p:sp>
        <p:nvSpPr>
          <p:cNvPr id="13" name="TextBox 12"/>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Alle veröffentlichten Aussteller, darunter die Zeile </a:t>
            </a:r>
            <a:r>
              <a:rPr sz="1050" b="1" i="0" lang="de-DE">
                <a:solidFill>
                  <a:srgbClr val="3B4A57"/>
                </a:solidFill>
                <a:latin typeface="Segoe UI"/>
              </a:rPr>
              <a:t>davon n hervorgehoben</a:t>
            </a:r>
            <a:r>
              <a:rPr sz="1050" b="0" i="0" lang="de-DE">
                <a:solidFill>
                  <a:srgbClr val="3B4A57"/>
                </a:solidFill>
                <a:latin typeface="Segoe UI"/>
              </a:rPr>
              <a:t>. Über das kleine Symbol in der Ecke laden Sie </a:t>
            </a:r>
            <a:r>
              <a:rPr sz="1050" b="1" i="0" lang="de-DE">
                <a:solidFill>
                  <a:srgbClr val="3B4A57"/>
                </a:solidFill>
                <a:latin typeface="Segoe UI"/>
              </a:rPr>
              <a:t>Alle Aussteller exportieren</a:t>
            </a:r>
            <a:r>
              <a:rPr sz="1050" b="0" i="0" lang="de-DE">
                <a:solidFill>
                  <a:srgbClr val="3B4A57"/>
                </a:solidFill>
                <a:latin typeface="Segoe UI"/>
              </a:rPr>
              <a:t> als CSV herunter.</a:t>
            </a:r>
          </a:p>
        </p:txBody>
      </p:sp>
      <p:sp>
        <p:nvSpPr>
          <p:cNvPr id="14" name="TextBox 13"/>
          <p:cNvSpPr txBox="1"/>
          <p:nvPr/>
        </p:nvSpPr>
        <p:spPr>
          <a:xfrm>
            <a:off x="3601135" y="3739896"/>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Mit Export-Symbol</a:t>
            </a:r>
          </a:p>
        </p:txBody>
      </p:sp>
      <p:sp>
        <p:nvSpPr>
          <p:cNvPr id="15" name="Rounded Rectangle 14"/>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Standorte gesamt</a:t>
            </a:r>
          </a:p>
        </p:txBody>
      </p:sp>
      <p:sp>
        <p:nvSpPr>
          <p:cNvPr id="18" name="TextBox 17"/>
          <p:cNvSpPr txBox="1"/>
          <p:nvPr/>
        </p:nvSpPr>
        <p:spPr>
          <a:xfrm>
            <a:off x="643417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Wie viele Hallen und Räume angelegt sind.</a:t>
            </a:r>
          </a:p>
        </p:txBody>
      </p:sp>
      <p:sp>
        <p:nvSpPr>
          <p:cNvPr id="19" name="TextBox 18"/>
          <p:cNvSpPr txBox="1"/>
          <p:nvPr/>
        </p:nvSpPr>
        <p:spPr>
          <a:xfrm>
            <a:off x="6434175" y="3739896"/>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Siehe Hinweis unten</a:t>
            </a:r>
          </a:p>
        </p:txBody>
      </p:sp>
      <p:sp>
        <p:nvSpPr>
          <p:cNvPr id="20" name="Rounded Rectangle 19"/>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Favoriten gesamt</a:t>
            </a:r>
          </a:p>
        </p:txBody>
      </p:sp>
      <p:sp>
        <p:nvSpPr>
          <p:cNvPr id="23" name="TextBox 22"/>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Wie oft Ihre Gäste insgesamt auf ein Herz geklickt haben – anonym gezählt, ohne Personenbezug.</a:t>
            </a:r>
          </a:p>
        </p:txBody>
      </p:sp>
      <p:sp>
        <p:nvSpPr>
          <p:cNvPr id="24" name="Rectangle 23"/>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7" name="TextBox 26"/>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Kachel </a:t>
            </a:r>
            <a:r>
              <a:rPr sz="1000" b="1" i="0" lang="de-DE">
                <a:solidFill>
                  <a:srgbClr val="2B3844"/>
                </a:solidFill>
                <a:latin typeface="Segoe UI"/>
              </a:rPr>
              <a:t>Standorte gesamt</a:t>
            </a:r>
            <a:r>
              <a:rPr sz="1000" b="0" i="0" lang="de-DE">
                <a:solidFill>
                  <a:srgbClr val="2B3844"/>
                </a:solidFill>
                <a:latin typeface="Segoe UI"/>
              </a:rPr>
              <a:t> zählt richtig, solange oben </a:t>
            </a:r>
            <a:r>
              <a:rPr sz="1000" b="0" i="1" lang="de-DE">
                <a:solidFill>
                  <a:srgbClr val="2B3844"/>
                </a:solidFill>
                <a:latin typeface="Segoe UI"/>
              </a:rPr>
              <a:t>-- Alle Veranstaltungen --</a:t>
            </a:r>
            <a:r>
              <a:rPr sz="1000" b="0" i="0" lang="de-DE">
                <a:solidFill>
                  <a:srgbClr val="2B3844"/>
                </a:solidFill>
                <a:latin typeface="Segoe UI"/>
              </a:rPr>
              <a:t> eingestellt ist. Wählen Sie eine einzelne Messe, zählt sie zusätzlich Typen, Kategorien, Produkte und Länder mit und zeigt eine zu hohe Zahl. Verlassen Sie sich dann auf </a:t>
            </a:r>
            <a:r>
              <a:rPr sz="1000" b="0" i="0" lang="de-DE">
                <a:solidFill>
                  <a:srgbClr val="2B3844"/>
                </a:solidFill>
                <a:latin typeface="Consolas"/>
              </a:rPr>
              <a:t>Aussteller → Standorte</a:t>
            </a:r>
            <a:r>
              <a:rPr sz="1000" b="0" i="0" lang="de-DE">
                <a:solidFill>
                  <a:srgbClr val="2B3844"/>
                </a:solidFill>
                <a:latin typeface="Segoe UI"/>
              </a:rPr>
              <a:t>.</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44 / 153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elf Prüfkacheln und was sie bedeuten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Kachel</a:t>
            </a:r>
          </a:p>
        </p:txBody>
      </p:sp>
      <p:sp>
        <p:nvSpPr>
          <p:cNvPr id="8" name="TextBox 7"/>
          <p:cNvSpPr txBox="1"/>
          <p:nvPr/>
        </p:nvSpPr>
        <p:spPr>
          <a:xfrm>
            <a:off x="3665261" y="1435608"/>
            <a:ext cx="3303826"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Was fehlt</a:t>
            </a:r>
          </a:p>
        </p:txBody>
      </p:sp>
      <p:sp>
        <p:nvSpPr>
          <p:cNvPr id="9" name="TextBox 8"/>
          <p:cNvSpPr txBox="1"/>
          <p:nvPr/>
        </p:nvSpPr>
        <p:spPr>
          <a:xfrm>
            <a:off x="7151967" y="1435608"/>
            <a:ext cx="4399647"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Warum das stört</a:t>
            </a:r>
          </a:p>
        </p:txBody>
      </p:sp>
      <p:sp>
        <p:nvSpPr>
          <p:cNvPr id="10" name="Rectangle 9"/>
          <p:cNvSpPr/>
          <p:nvPr/>
        </p:nvSpPr>
        <p:spPr>
          <a:xfrm>
            <a:off x="566928" y="1664208"/>
            <a:ext cx="11057839" cy="347472"/>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566928" y="1664208"/>
            <a:ext cx="41148" cy="34747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76656" y="1770507"/>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Fehlendes Logo</a:t>
            </a:r>
          </a:p>
        </p:txBody>
      </p:sp>
      <p:sp>
        <p:nvSpPr>
          <p:cNvPr id="13" name="TextBox 12"/>
          <p:cNvSpPr txBox="1"/>
          <p:nvPr/>
        </p:nvSpPr>
        <p:spPr>
          <a:xfrm>
            <a:off x="3665261" y="1770507"/>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 Beitragsbild gesetzt</a:t>
            </a:r>
          </a:p>
        </p:txBody>
      </p:sp>
      <p:sp>
        <p:nvSpPr>
          <p:cNvPr id="14" name="TextBox 13"/>
          <p:cNvSpPr txBox="1"/>
          <p:nvPr/>
        </p:nvSpPr>
        <p:spPr>
          <a:xfrm>
            <a:off x="7151967" y="1770507"/>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Die Kachel zeigt den Platzhalter statt des Ausstellerlogos</a:t>
            </a:r>
          </a:p>
        </p:txBody>
      </p:sp>
      <p:sp>
        <p:nvSpPr>
          <p:cNvPr id="15" name="Rectangle 14"/>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011680"/>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117979"/>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Keine Halle zugewiesen</a:t>
            </a:r>
          </a:p>
        </p:txBody>
      </p:sp>
      <p:sp>
        <p:nvSpPr>
          <p:cNvPr id="18" name="TextBox 17"/>
          <p:cNvSpPr txBox="1"/>
          <p:nvPr/>
        </p:nvSpPr>
        <p:spPr>
          <a:xfrm>
            <a:off x="3665261" y="2117979"/>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 Standort ausgewählt</a:t>
            </a:r>
          </a:p>
        </p:txBody>
      </p:sp>
      <p:sp>
        <p:nvSpPr>
          <p:cNvPr id="19" name="TextBox 18"/>
          <p:cNvSpPr txBox="1"/>
          <p:nvPr/>
        </p:nvSpPr>
        <p:spPr>
          <a:xfrm>
            <a:off x="7151967" y="2117979"/>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Der Aussteller lässt sich keinem Hallenplan zuordnen</a:t>
            </a:r>
          </a:p>
        </p:txBody>
      </p:sp>
      <p:sp>
        <p:nvSpPr>
          <p:cNvPr id="20" name="Rectangle 19"/>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676656" y="2465451"/>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 Standnummer</a:t>
            </a:r>
          </a:p>
        </p:txBody>
      </p:sp>
      <p:sp>
        <p:nvSpPr>
          <p:cNvPr id="22" name="TextBox 21"/>
          <p:cNvSpPr txBox="1"/>
          <p:nvPr/>
        </p:nvSpPr>
        <p:spPr>
          <a:xfrm>
            <a:off x="3665261" y="2465451"/>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Feld „Stand-IDs“ leer</a:t>
            </a:r>
          </a:p>
        </p:txBody>
      </p:sp>
      <p:sp>
        <p:nvSpPr>
          <p:cNvPr id="23" name="TextBox 22"/>
          <p:cNvSpPr txBox="1"/>
          <p:nvPr/>
        </p:nvSpPr>
        <p:spPr>
          <a:xfrm>
            <a:off x="7151967" y="2465451"/>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Im Hallenplan nicht auffindbar, auf dem Standschild fehlt die Nummer</a:t>
            </a:r>
          </a:p>
        </p:txBody>
      </p:sp>
      <p:sp>
        <p:nvSpPr>
          <p:cNvPr id="24" name="Rectangle 23"/>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2706624"/>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676656" y="2812923"/>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 Beschreibung</a:t>
            </a:r>
          </a:p>
        </p:txBody>
      </p:sp>
      <p:sp>
        <p:nvSpPr>
          <p:cNvPr id="27" name="TextBox 26"/>
          <p:cNvSpPr txBox="1"/>
          <p:nvPr/>
        </p:nvSpPr>
        <p:spPr>
          <a:xfrm>
            <a:off x="3665261" y="2812923"/>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Der große Textbereich ist leer</a:t>
            </a:r>
          </a:p>
        </p:txBody>
      </p:sp>
      <p:sp>
        <p:nvSpPr>
          <p:cNvPr id="28" name="TextBox 27"/>
          <p:cNvSpPr txBox="1"/>
          <p:nvPr/>
        </p:nvSpPr>
        <p:spPr>
          <a:xfrm>
            <a:off x="7151967" y="2812923"/>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Die Detailansicht hat nichts zu erzählen</a:t>
            </a:r>
          </a:p>
        </p:txBody>
      </p:sp>
      <p:sp>
        <p:nvSpPr>
          <p:cNvPr id="29" name="Rectangle 28"/>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160395"/>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Fehlender Typ</a:t>
            </a:r>
          </a:p>
        </p:txBody>
      </p:sp>
      <p:sp>
        <p:nvSpPr>
          <p:cNvPr id="31" name="TextBox 30"/>
          <p:cNvSpPr txBox="1"/>
          <p:nvPr/>
        </p:nvSpPr>
        <p:spPr>
          <a:xfrm>
            <a:off x="3665261" y="3160395"/>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 Ausstellertyp gewählt</a:t>
            </a:r>
          </a:p>
        </p:txBody>
      </p:sp>
      <p:sp>
        <p:nvSpPr>
          <p:cNvPr id="32" name="TextBox 31"/>
          <p:cNvSpPr txBox="1"/>
          <p:nvPr/>
        </p:nvSpPr>
        <p:spPr>
          <a:xfrm>
            <a:off x="7151967" y="3160395"/>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Keine Akzentfarbe, kein Ersatzlogo, nicht nach Typ filterbar</a:t>
            </a:r>
          </a:p>
        </p:txBody>
      </p:sp>
      <p:sp>
        <p:nvSpPr>
          <p:cNvPr id="33" name="Rectangle 32"/>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3401568"/>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76656" y="3507866"/>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 Kategorie</a:t>
            </a:r>
          </a:p>
        </p:txBody>
      </p:sp>
      <p:sp>
        <p:nvSpPr>
          <p:cNvPr id="36" name="TextBox 35"/>
          <p:cNvSpPr txBox="1"/>
          <p:nvPr/>
        </p:nvSpPr>
        <p:spPr>
          <a:xfrm>
            <a:off x="3665261" y="3507866"/>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Keine Kategorie zugeordnet</a:t>
            </a:r>
          </a:p>
        </p:txBody>
      </p:sp>
      <p:sp>
        <p:nvSpPr>
          <p:cNvPr id="37" name="TextBox 36"/>
          <p:cNvSpPr txBox="1"/>
          <p:nvPr/>
        </p:nvSpPr>
        <p:spPr>
          <a:xfrm>
            <a:off x="7151967" y="3507866"/>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Schlechter auffindbar, kein Kennzeichen auf der Kachel</a:t>
            </a:r>
          </a:p>
        </p:txBody>
      </p:sp>
      <p:sp>
        <p:nvSpPr>
          <p:cNvPr id="38" name="Rectangle 37"/>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6656" y="3855338"/>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 Produkte</a:t>
            </a:r>
          </a:p>
        </p:txBody>
      </p:sp>
      <p:sp>
        <p:nvSpPr>
          <p:cNvPr id="40" name="TextBox 39"/>
          <p:cNvSpPr txBox="1"/>
          <p:nvPr/>
        </p:nvSpPr>
        <p:spPr>
          <a:xfrm>
            <a:off x="3665261" y="3855338"/>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Keine Produktzuordnung</a:t>
            </a:r>
          </a:p>
        </p:txBody>
      </p:sp>
      <p:sp>
        <p:nvSpPr>
          <p:cNvPr id="41" name="TextBox 40"/>
          <p:cNvSpPr txBox="1"/>
          <p:nvPr/>
        </p:nvSpPr>
        <p:spPr>
          <a:xfrm>
            <a:off x="7151967" y="3855338"/>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Nur wichtig, wenn Sie den Produktfilter nutzen</a:t>
            </a:r>
          </a:p>
        </p:txBody>
      </p:sp>
      <p:sp>
        <p:nvSpPr>
          <p:cNvPr id="42" name="Rectangle 41"/>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66928" y="4096511"/>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4202811"/>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Fehlendes Land</a:t>
            </a:r>
          </a:p>
        </p:txBody>
      </p:sp>
      <p:sp>
        <p:nvSpPr>
          <p:cNvPr id="45" name="TextBox 44"/>
          <p:cNvSpPr txBox="1"/>
          <p:nvPr/>
        </p:nvSpPr>
        <p:spPr>
          <a:xfrm>
            <a:off x="3665261" y="4202811"/>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 Land zugeordnet</a:t>
            </a:r>
          </a:p>
        </p:txBody>
      </p:sp>
      <p:sp>
        <p:nvSpPr>
          <p:cNvPr id="46" name="TextBox 45"/>
          <p:cNvSpPr txBox="1"/>
          <p:nvPr/>
        </p:nvSpPr>
        <p:spPr>
          <a:xfrm>
            <a:off x="7151967" y="4202811"/>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Keine Flagge, nicht im Länderfilter</a:t>
            </a:r>
          </a:p>
        </p:txBody>
      </p:sp>
      <p:sp>
        <p:nvSpPr>
          <p:cNvPr id="47" name="Rectangle 46"/>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4550282"/>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 Angabe Verkauf am Stand</a:t>
            </a:r>
          </a:p>
        </p:txBody>
      </p:sp>
      <p:sp>
        <p:nvSpPr>
          <p:cNvPr id="49" name="TextBox 48"/>
          <p:cNvSpPr txBox="1"/>
          <p:nvPr/>
        </p:nvSpPr>
        <p:spPr>
          <a:xfrm>
            <a:off x="3665261" y="4550282"/>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Weder Ja noch Nein gesetzt</a:t>
            </a:r>
          </a:p>
        </p:txBody>
      </p:sp>
      <p:sp>
        <p:nvSpPr>
          <p:cNvPr id="50" name="TextBox 49"/>
          <p:cNvSpPr txBox="1"/>
          <p:nvPr/>
        </p:nvSpPr>
        <p:spPr>
          <a:xfrm>
            <a:off x="7151967" y="4550282"/>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Der Aussteller bleibt aus diesem Filter heraus</a:t>
            </a:r>
          </a:p>
        </p:txBody>
      </p:sp>
      <p:sp>
        <p:nvSpPr>
          <p:cNvPr id="51" name="Rectangle 50"/>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566928" y="4791455"/>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4791455"/>
            <a:ext cx="11057839" cy="347472"/>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4791455"/>
            <a:ext cx="41148" cy="34747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4897754"/>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 Kontaktinfo</a:t>
            </a:r>
          </a:p>
        </p:txBody>
      </p:sp>
      <p:sp>
        <p:nvSpPr>
          <p:cNvPr id="56" name="TextBox 55"/>
          <p:cNvSpPr txBox="1"/>
          <p:nvPr/>
        </p:nvSpPr>
        <p:spPr>
          <a:xfrm>
            <a:off x="3665261" y="4897754"/>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Keines der 28 Kontakt- und Link-Felder gefüllt</a:t>
            </a:r>
          </a:p>
        </p:txBody>
      </p:sp>
      <p:sp>
        <p:nvSpPr>
          <p:cNvPr id="57" name="TextBox 56"/>
          <p:cNvSpPr txBox="1"/>
          <p:nvPr/>
        </p:nvSpPr>
        <p:spPr>
          <a:xfrm>
            <a:off x="7151967" y="4897754"/>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Die Detailansicht bleibt fast leer</a:t>
            </a:r>
          </a:p>
        </p:txBody>
      </p:sp>
      <p:sp>
        <p:nvSpPr>
          <p:cNvPr id="58" name="Rectangle 57"/>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76656" y="5245226"/>
            <a:ext cx="280572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Fehlende Galeriebilder</a:t>
            </a:r>
          </a:p>
        </p:txBody>
      </p:sp>
      <p:sp>
        <p:nvSpPr>
          <p:cNvPr id="60" name="TextBox 59"/>
          <p:cNvSpPr txBox="1"/>
          <p:nvPr/>
        </p:nvSpPr>
        <p:spPr>
          <a:xfrm>
            <a:off x="3665261" y="5245226"/>
            <a:ext cx="33038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Keine Bilder in der Produktgalerie</a:t>
            </a:r>
          </a:p>
        </p:txBody>
      </p:sp>
      <p:sp>
        <p:nvSpPr>
          <p:cNvPr id="61" name="TextBox 60"/>
          <p:cNvSpPr txBox="1"/>
          <p:nvPr/>
        </p:nvSpPr>
        <p:spPr>
          <a:xfrm>
            <a:off x="7151967" y="5245226"/>
            <a:ext cx="439964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Die Detailansicht zeigt keine Galerie</a:t>
            </a:r>
          </a:p>
        </p:txBody>
      </p:sp>
      <p:sp>
        <p:nvSpPr>
          <p:cNvPr id="62" name="Rectangle 61"/>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6" name="TextBox 65"/>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beiden hervorgehobenen Kacheln sind </a:t>
            </a:r>
            <a:r>
              <a:rPr sz="1000" b="1" i="0" lang="de-DE">
                <a:solidFill>
                  <a:srgbClr val="2B3844"/>
                </a:solidFill>
                <a:latin typeface="Segoe UI"/>
              </a:rPr>
              <a:t>rot</a:t>
            </a:r>
            <a:r>
              <a:rPr sz="1000" b="0" i="0" lang="de-DE">
                <a:solidFill>
                  <a:srgbClr val="2B3844"/>
                </a:solidFill>
                <a:latin typeface="Segoe UI"/>
              </a:rPr>
              <a:t> eingefärbt – sie wiegen am schwersten. Die übrigen neun sind gelb: unschön, aber nicht dramatisch. Steht der Zähler auf </a:t>
            </a:r>
            <a:r>
              <a:rPr sz="1000" b="1" i="0" lang="de-DE">
                <a:solidFill>
                  <a:srgbClr val="2B3844"/>
                </a:solidFill>
                <a:latin typeface="Segoe UI"/>
              </a:rPr>
              <a:t>0</a:t>
            </a:r>
            <a:r>
              <a:rPr sz="1000" b="0" i="0" lang="de-DE">
                <a:solidFill>
                  <a:srgbClr val="2B3844"/>
                </a:solidFill>
                <a:latin typeface="Segoe UI"/>
              </a:rPr>
              <a:t>, wird die Kachel grün.</a:t>
            </a:r>
          </a:p>
        </p:txBody>
      </p:sp>
      <p:sp>
        <p:nvSpPr>
          <p:cNvPr id="67" name="Rectangle 6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69" name="TextBox 6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45 / 153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So arbeiten Sie eine Prüfkachel ab</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Klicken Sie auf eine Kachel mit einer Zahl größer als null.</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Es öffnet sich ein Fenster mit den betroffenen Ausstellern.</a:t>
            </a:r>
          </a:p>
        </p:txBody>
      </p:sp>
      <p:sp>
        <p:nvSpPr>
          <p:cNvPr id="12" name="TextBox 11"/>
          <p:cNvSpPr txBox="1"/>
          <p:nvPr/>
        </p:nvSpPr>
        <p:spPr>
          <a:xfrm>
            <a:off x="950976" y="2349500"/>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Höchstens 100 Einträge auf einmal. Sind es mehr, öffnen Sie die Liste nach dem Abarbeiten einfach erneut.</a:t>
            </a:r>
          </a:p>
        </p:txBody>
      </p:sp>
      <p:sp>
        <p:nvSpPr>
          <p:cNvPr id="13" name="Oval 12"/>
          <p:cNvSpPr/>
          <p:nvPr/>
        </p:nvSpPr>
        <p:spPr>
          <a:xfrm>
            <a:off x="566928" y="28859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92709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876804"/>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Bearbeiten</a:t>
            </a:r>
            <a:r>
              <a:rPr sz="1150" b="0" i="0" lang="de-DE">
                <a:solidFill>
                  <a:srgbClr val="25333F"/>
                </a:solidFill>
                <a:latin typeface="Segoe UI"/>
              </a:rPr>
              <a:t> klicken – Sie landen direkt in der Eingabemaske.</a:t>
            </a:r>
          </a:p>
        </p:txBody>
      </p:sp>
      <p:sp>
        <p:nvSpPr>
          <p:cNvPr id="16" name="Oval 15"/>
          <p:cNvSpPr/>
          <p:nvPr/>
        </p:nvSpPr>
        <p:spPr>
          <a:xfrm>
            <a:off x="566928" y="348005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52120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470910"/>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Ergänzen, speichern, zurück zum Dashboard.</a:t>
            </a:r>
          </a:p>
        </p:txBody>
      </p:sp>
      <p:sp>
        <p:nvSpPr>
          <p:cNvPr id="19" name="TextBox 18"/>
          <p:cNvSpPr txBox="1"/>
          <p:nvPr/>
        </p:nvSpPr>
        <p:spPr>
          <a:xfrm>
            <a:off x="950976" y="3694810"/>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Zähler sinkt beim nächsten Aufruf der Seite.</a:t>
            </a:r>
          </a:p>
        </p:txBody>
      </p:sp>
      <p:sp>
        <p:nvSpPr>
          <p:cNvPr id="20" name="Oval 19"/>
          <p:cNvSpPr/>
          <p:nvPr/>
        </p:nvSpPr>
        <p:spPr>
          <a:xfrm>
            <a:off x="566928" y="4086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2762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077335"/>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vielen Einträgen lohnt der Umweg über den </a:t>
            </a:r>
            <a:r>
              <a:rPr sz="1150" b="1" i="0" lang="de-DE">
                <a:solidFill>
                  <a:srgbClr val="25333F"/>
                </a:solidFill>
                <a:latin typeface="Segoe UI"/>
              </a:rPr>
              <a:t>Massen-Editor</a:t>
            </a:r>
            <a:r>
              <a:rPr sz="1150" b="0" i="0" lang="de-DE">
                <a:solidFill>
                  <a:srgbClr val="25333F"/>
                </a:solidFill>
                <a:latin typeface="Segoe UI"/>
              </a:rPr>
              <a:t> – dort ändern Sie alle auf einmal.</a:t>
            </a:r>
          </a:p>
        </p:txBody>
      </p:sp>
      <p:sp>
        <p:nvSpPr>
          <p:cNvPr id="23" name="TextBox 22"/>
          <p:cNvSpPr txBox="1"/>
          <p:nvPr/>
        </p:nvSpPr>
        <p:spPr>
          <a:xfrm>
            <a:off x="950976" y="4479417"/>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Siehe Kapitel 8.</a:t>
            </a:r>
          </a:p>
        </p:txBody>
      </p:sp>
      <p:sp>
        <p:nvSpPr>
          <p:cNvPr id="24" name="Rectangle 23"/>
          <p:cNvSpPr/>
          <p:nvPr/>
        </p:nvSpPr>
        <p:spPr>
          <a:xfrm>
            <a:off x="5406847" y="1353312"/>
            <a:ext cx="621792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5406847"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5406847"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33" name="TextBox 32"/>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5" name="TextBox 34"/>
          <p:cNvSpPr txBox="1"/>
          <p:nvPr/>
        </p:nvSpPr>
        <p:spPr>
          <a:xfrm>
            <a:off x="5553151" y="277520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553151" y="301294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Rectangle 36"/>
          <p:cNvSpPr/>
          <p:nvPr/>
        </p:nvSpPr>
        <p:spPr>
          <a:xfrm>
            <a:off x="7089343" y="1755648"/>
            <a:ext cx="1371599" cy="640080"/>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7089343" y="1755648"/>
            <a:ext cx="45720" cy="640080"/>
          </a:xfrm>
          <a:prstGeom prst="rect">
            <a:avLst/>
          </a:prstGeom>
          <a:solidFill>
            <a:srgbClr val="D636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253935" y="1837944"/>
            <a:ext cx="1097279"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12</a:t>
            </a:r>
          </a:p>
        </p:txBody>
      </p:sp>
      <p:sp>
        <p:nvSpPr>
          <p:cNvPr id="40" name="TextBox 39"/>
          <p:cNvSpPr txBox="1"/>
          <p:nvPr/>
        </p:nvSpPr>
        <p:spPr>
          <a:xfrm>
            <a:off x="7253935" y="2093976"/>
            <a:ext cx="1097279"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Fehlendes Logo</a:t>
            </a:r>
          </a:p>
        </p:txBody>
      </p:sp>
      <p:sp>
        <p:nvSpPr>
          <p:cNvPr id="41" name="Rectangle 40"/>
          <p:cNvSpPr/>
          <p:nvPr/>
        </p:nvSpPr>
        <p:spPr>
          <a:xfrm>
            <a:off x="7089343" y="2304288"/>
            <a:ext cx="1371599" cy="9144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089343" y="2327148"/>
            <a:ext cx="1280159" cy="128016"/>
          </a:xfrm>
          <a:prstGeom prst="rect">
            <a:avLst/>
          </a:prstGeom>
          <a:noFill/>
        </p:spPr>
        <p:txBody>
          <a:bodyPr wrap="square" lIns="0" rIns="0" tIns="0" bIns="0" anchor="t">
            <a:spAutoFit/>
          </a:bodyPr>
          <a:lstStyle/>
          <a:p>
            <a:pPr algn="r">
              <a:lnSpc>
                <a:spcPct val="100000"/>
              </a:lnSpc>
            </a:pPr>
            <a:r>
              <a:rPr sz="550" b="0" i="0" lang="de-DE">
                <a:solidFill>
                  <a:srgbClr val="2271B1"/>
                </a:solidFill>
                <a:latin typeface="Segoe UI"/>
              </a:rPr>
              <a:t>Details anzeigen →</a:t>
            </a:r>
          </a:p>
        </p:txBody>
      </p:sp>
      <p:sp>
        <p:nvSpPr>
          <p:cNvPr id="43" name="Rectangle 42"/>
          <p:cNvSpPr/>
          <p:nvPr/>
        </p:nvSpPr>
        <p:spPr>
          <a:xfrm>
            <a:off x="8570671" y="1755648"/>
            <a:ext cx="1371599" cy="640080"/>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8570671" y="1755648"/>
            <a:ext cx="45720" cy="640080"/>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735263" y="1837944"/>
            <a:ext cx="1097279"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3</a:t>
            </a:r>
          </a:p>
        </p:txBody>
      </p:sp>
      <p:sp>
        <p:nvSpPr>
          <p:cNvPr id="46" name="TextBox 45"/>
          <p:cNvSpPr txBox="1"/>
          <p:nvPr/>
        </p:nvSpPr>
        <p:spPr>
          <a:xfrm>
            <a:off x="8735263" y="2093976"/>
            <a:ext cx="1097279"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Keine Halle zugewiesen</a:t>
            </a:r>
          </a:p>
        </p:txBody>
      </p:sp>
      <p:sp>
        <p:nvSpPr>
          <p:cNvPr id="47" name="Rectangle 46"/>
          <p:cNvSpPr/>
          <p:nvPr/>
        </p:nvSpPr>
        <p:spPr>
          <a:xfrm>
            <a:off x="8570671" y="2304288"/>
            <a:ext cx="1371599" cy="9144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8570671" y="2327148"/>
            <a:ext cx="1280159" cy="128016"/>
          </a:xfrm>
          <a:prstGeom prst="rect">
            <a:avLst/>
          </a:prstGeom>
          <a:noFill/>
        </p:spPr>
        <p:txBody>
          <a:bodyPr wrap="square" lIns="0" rIns="0" tIns="0" bIns="0" anchor="t">
            <a:spAutoFit/>
          </a:bodyPr>
          <a:lstStyle/>
          <a:p>
            <a:pPr algn="r">
              <a:lnSpc>
                <a:spcPct val="100000"/>
              </a:lnSpc>
            </a:pPr>
            <a:r>
              <a:rPr sz="550" b="0" i="0" lang="de-DE">
                <a:solidFill>
                  <a:srgbClr val="2271B1"/>
                </a:solidFill>
                <a:latin typeface="Segoe UI"/>
              </a:rPr>
              <a:t>Details anzeigen →</a:t>
            </a:r>
          </a:p>
        </p:txBody>
      </p:sp>
      <p:sp>
        <p:nvSpPr>
          <p:cNvPr id="49" name="Rectangle 48"/>
          <p:cNvSpPr/>
          <p:nvPr/>
        </p:nvSpPr>
        <p:spPr>
          <a:xfrm>
            <a:off x="10051999" y="1755648"/>
            <a:ext cx="1371599" cy="640080"/>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10051999" y="1755648"/>
            <a:ext cx="45720" cy="640080"/>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10216591" y="1837944"/>
            <a:ext cx="1097279" cy="237744"/>
          </a:xfrm>
          <a:prstGeom prst="rect">
            <a:avLst/>
          </a:prstGeom>
          <a:noFill/>
        </p:spPr>
        <p:txBody>
          <a:bodyPr wrap="square" lIns="0" rIns="0" tIns="0" bIns="0" anchor="t">
            <a:spAutoFit/>
          </a:bodyPr>
          <a:lstStyle/>
          <a:p>
            <a:pPr algn="l">
              <a:lnSpc>
                <a:spcPct val="100000"/>
              </a:lnSpc>
            </a:pPr>
            <a:r>
              <a:rPr sz="1300" b="1" i="0" lang="de-DE">
                <a:solidFill>
                  <a:srgbClr val="1F2933"/>
                </a:solidFill>
                <a:latin typeface="Segoe UI"/>
              </a:rPr>
              <a:t>0</a:t>
            </a:r>
          </a:p>
        </p:txBody>
      </p:sp>
      <p:sp>
        <p:nvSpPr>
          <p:cNvPr id="52" name="TextBox 51"/>
          <p:cNvSpPr txBox="1"/>
          <p:nvPr/>
        </p:nvSpPr>
        <p:spPr>
          <a:xfrm>
            <a:off x="10216591" y="2093976"/>
            <a:ext cx="1097279" cy="256032"/>
          </a:xfrm>
          <a:prstGeom prst="rect">
            <a:avLst/>
          </a:prstGeom>
          <a:noFill/>
        </p:spPr>
        <p:txBody>
          <a:bodyPr wrap="square" lIns="0" rIns="0" tIns="0" bIns="0" anchor="t">
            <a:spAutoFit/>
          </a:bodyPr>
          <a:lstStyle/>
          <a:p>
            <a:pPr algn="l">
              <a:lnSpc>
                <a:spcPct val="115000"/>
              </a:lnSpc>
            </a:pPr>
            <a:r>
              <a:rPr sz="650" b="0" i="0" lang="de-DE">
                <a:solidFill>
                  <a:srgbClr val="6B7A88"/>
                </a:solidFill>
                <a:latin typeface="Segoe UI"/>
              </a:rPr>
              <a:t>Fehlender Typ</a:t>
            </a:r>
          </a:p>
        </p:txBody>
      </p:sp>
      <p:sp>
        <p:nvSpPr>
          <p:cNvPr id="53" name="Rectangle 52"/>
          <p:cNvSpPr/>
          <p:nvPr/>
        </p:nvSpPr>
        <p:spPr>
          <a:xfrm>
            <a:off x="10051999" y="2304288"/>
            <a:ext cx="1371599" cy="9144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0051999" y="2327148"/>
            <a:ext cx="1280159" cy="128016"/>
          </a:xfrm>
          <a:prstGeom prst="rect">
            <a:avLst/>
          </a:prstGeom>
          <a:noFill/>
        </p:spPr>
        <p:txBody>
          <a:bodyPr wrap="square" lIns="0" rIns="0" tIns="0" bIns="0" anchor="t">
            <a:spAutoFit/>
          </a:bodyPr>
          <a:lstStyle/>
          <a:p>
            <a:pPr algn="r">
              <a:lnSpc>
                <a:spcPct val="100000"/>
              </a:lnSpc>
            </a:pPr>
            <a:r>
              <a:rPr sz="550" b="0" i="0" lang="de-DE">
                <a:solidFill>
                  <a:srgbClr val="2271B1"/>
                </a:solidFill>
                <a:latin typeface="Segoe UI"/>
              </a:rPr>
              <a:t>Details anzeigen →</a:t>
            </a:r>
          </a:p>
        </p:txBody>
      </p:sp>
      <p:sp>
        <p:nvSpPr>
          <p:cNvPr id="55" name="Rectangle 54"/>
          <p:cNvSpPr/>
          <p:nvPr/>
        </p:nvSpPr>
        <p:spPr>
          <a:xfrm>
            <a:off x="7363663" y="2660904"/>
            <a:ext cx="3785615" cy="1920240"/>
          </a:xfrm>
          <a:prstGeom prst="rect">
            <a:avLst/>
          </a:prstGeom>
          <a:solidFill>
            <a:srgbClr val="FFFFFF"/>
          </a:solidFill>
          <a:ln w="1651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509967" y="2788920"/>
            <a:ext cx="3328415" cy="182880"/>
          </a:xfrm>
          <a:prstGeom prst="rect">
            <a:avLst/>
          </a:prstGeom>
          <a:noFill/>
        </p:spPr>
        <p:txBody>
          <a:bodyPr wrap="square" lIns="0" rIns="0" tIns="0" bIns="0" anchor="t">
            <a:spAutoFit/>
          </a:bodyPr>
          <a:lstStyle/>
          <a:p>
            <a:pPr algn="l">
              <a:lnSpc>
                <a:spcPct val="100000"/>
              </a:lnSpc>
            </a:pPr>
            <a:r>
              <a:rPr sz="1000" b="1" i="0" lang="de-DE">
                <a:solidFill>
                  <a:srgbClr val="0B3A5D"/>
                </a:solidFill>
                <a:latin typeface="Segoe UI"/>
              </a:rPr>
              <a:t>Fehlendes Logo</a:t>
            </a:r>
          </a:p>
        </p:txBody>
      </p:sp>
      <p:sp>
        <p:nvSpPr>
          <p:cNvPr id="57" name="TextBox 56"/>
          <p:cNvSpPr txBox="1"/>
          <p:nvPr/>
        </p:nvSpPr>
        <p:spPr>
          <a:xfrm>
            <a:off x="10856671" y="2770632"/>
            <a:ext cx="182880" cy="182880"/>
          </a:xfrm>
          <a:prstGeom prst="rect">
            <a:avLst/>
          </a:prstGeom>
          <a:noFill/>
        </p:spPr>
        <p:txBody>
          <a:bodyPr wrap="square" lIns="0" rIns="0" tIns="0" bIns="0" anchor="t">
            <a:spAutoFit/>
          </a:bodyPr>
          <a:lstStyle/>
          <a:p>
            <a:pPr algn="l">
              <a:lnSpc>
                <a:spcPct val="100000"/>
              </a:lnSpc>
            </a:pPr>
            <a:r>
              <a:rPr sz="1100" b="0" i="0" lang="de-DE">
                <a:solidFill>
                  <a:srgbClr val="6B7A88"/>
                </a:solidFill>
                <a:latin typeface="Segoe UI"/>
              </a:rPr>
              <a:t>×</a:t>
            </a:r>
          </a:p>
        </p:txBody>
      </p:sp>
      <p:sp>
        <p:nvSpPr>
          <p:cNvPr id="58" name="Rectangle 57"/>
          <p:cNvSpPr/>
          <p:nvPr/>
        </p:nvSpPr>
        <p:spPr>
          <a:xfrm>
            <a:off x="7509967" y="3044952"/>
            <a:ext cx="3493008"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528255" y="3191256"/>
            <a:ext cx="2596896"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Manga Corner</a:t>
            </a:r>
          </a:p>
        </p:txBody>
      </p:sp>
      <p:sp>
        <p:nvSpPr>
          <p:cNvPr id="60" name="Rounded Rectangle 59"/>
          <p:cNvSpPr/>
          <p:nvPr/>
        </p:nvSpPr>
        <p:spPr>
          <a:xfrm>
            <a:off x="10308031" y="3136392"/>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10308031" y="3180283"/>
            <a:ext cx="658368" cy="137160"/>
          </a:xfrm>
          <a:prstGeom prst="rect">
            <a:avLst/>
          </a:prstGeom>
          <a:noFill/>
        </p:spPr>
        <p:txBody>
          <a:bodyPr wrap="square" lIns="0" rIns="0" tIns="0" bIns="0" anchor="t">
            <a:spAutoFit/>
          </a:bodyPr>
          <a:lstStyle/>
          <a:p>
            <a:pPr algn="ctr">
              <a:lnSpc>
                <a:spcPct val="100000"/>
              </a:lnSpc>
            </a:pPr>
            <a:r>
              <a:rPr sz="650" b="0" i="0" lang="de-DE">
                <a:solidFill>
                  <a:srgbClr val="2271B1"/>
                </a:solidFill>
                <a:latin typeface="Segoe UI"/>
              </a:rPr>
              <a:t>Bearbeiten</a:t>
            </a:r>
          </a:p>
        </p:txBody>
      </p:sp>
      <p:sp>
        <p:nvSpPr>
          <p:cNvPr id="62" name="Rectangle 61"/>
          <p:cNvSpPr/>
          <p:nvPr/>
        </p:nvSpPr>
        <p:spPr>
          <a:xfrm>
            <a:off x="7509967" y="3429000"/>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528255" y="3520440"/>
            <a:ext cx="2596896"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Kaffeerösterei Ost</a:t>
            </a:r>
          </a:p>
        </p:txBody>
      </p:sp>
      <p:sp>
        <p:nvSpPr>
          <p:cNvPr id="64" name="Rounded Rectangle 63"/>
          <p:cNvSpPr/>
          <p:nvPr/>
        </p:nvSpPr>
        <p:spPr>
          <a:xfrm>
            <a:off x="10308031" y="3465576"/>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0308031" y="3509467"/>
            <a:ext cx="658368" cy="137160"/>
          </a:xfrm>
          <a:prstGeom prst="rect">
            <a:avLst/>
          </a:prstGeom>
          <a:noFill/>
        </p:spPr>
        <p:txBody>
          <a:bodyPr wrap="square" lIns="0" rIns="0" tIns="0" bIns="0" anchor="t">
            <a:spAutoFit/>
          </a:bodyPr>
          <a:lstStyle/>
          <a:p>
            <a:pPr algn="ctr">
              <a:lnSpc>
                <a:spcPct val="100000"/>
              </a:lnSpc>
            </a:pPr>
            <a:r>
              <a:rPr sz="650" b="0" i="0" lang="de-DE">
                <a:solidFill>
                  <a:srgbClr val="2271B1"/>
                </a:solidFill>
                <a:latin typeface="Segoe UI"/>
              </a:rPr>
              <a:t>Bearbeiten</a:t>
            </a:r>
          </a:p>
        </p:txBody>
      </p:sp>
      <p:sp>
        <p:nvSpPr>
          <p:cNvPr id="66" name="Rectangle 65"/>
          <p:cNvSpPr/>
          <p:nvPr/>
        </p:nvSpPr>
        <p:spPr>
          <a:xfrm>
            <a:off x="7509967" y="3758184"/>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528255" y="3849624"/>
            <a:ext cx="2596896"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Studio Nordlicht</a:t>
            </a:r>
          </a:p>
        </p:txBody>
      </p:sp>
      <p:sp>
        <p:nvSpPr>
          <p:cNvPr id="68" name="Rounded Rectangle 67"/>
          <p:cNvSpPr/>
          <p:nvPr/>
        </p:nvSpPr>
        <p:spPr>
          <a:xfrm>
            <a:off x="10308031" y="3794760"/>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308031" y="3838651"/>
            <a:ext cx="658368" cy="137160"/>
          </a:xfrm>
          <a:prstGeom prst="rect">
            <a:avLst/>
          </a:prstGeom>
          <a:noFill/>
        </p:spPr>
        <p:txBody>
          <a:bodyPr wrap="square" lIns="0" rIns="0" tIns="0" bIns="0" anchor="t">
            <a:spAutoFit/>
          </a:bodyPr>
          <a:lstStyle/>
          <a:p>
            <a:pPr algn="ctr">
              <a:lnSpc>
                <a:spcPct val="100000"/>
              </a:lnSpc>
            </a:pPr>
            <a:r>
              <a:rPr sz="650" b="0" i="0" lang="de-DE">
                <a:solidFill>
                  <a:srgbClr val="2271B1"/>
                </a:solidFill>
                <a:latin typeface="Segoe UI"/>
              </a:rPr>
              <a:t>Bearbeiten</a:t>
            </a:r>
          </a:p>
        </p:txBody>
      </p:sp>
      <p:sp>
        <p:nvSpPr>
          <p:cNvPr id="70" name="Rectangle 69"/>
          <p:cNvSpPr/>
          <p:nvPr/>
        </p:nvSpPr>
        <p:spPr>
          <a:xfrm>
            <a:off x="7509967" y="4087368"/>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528255" y="4178808"/>
            <a:ext cx="2596896" cy="164592"/>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Buchhandlung Lettner</a:t>
            </a:r>
          </a:p>
        </p:txBody>
      </p:sp>
      <p:sp>
        <p:nvSpPr>
          <p:cNvPr id="72" name="Rounded Rectangle 71"/>
          <p:cNvSpPr/>
          <p:nvPr/>
        </p:nvSpPr>
        <p:spPr>
          <a:xfrm>
            <a:off x="10308031" y="4123944"/>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10308031" y="4167835"/>
            <a:ext cx="658368" cy="137160"/>
          </a:xfrm>
          <a:prstGeom prst="rect">
            <a:avLst/>
          </a:prstGeom>
          <a:noFill/>
        </p:spPr>
        <p:txBody>
          <a:bodyPr wrap="square" lIns="0" rIns="0" tIns="0" bIns="0" anchor="t">
            <a:spAutoFit/>
          </a:bodyPr>
          <a:lstStyle/>
          <a:p>
            <a:pPr algn="ctr">
              <a:lnSpc>
                <a:spcPct val="100000"/>
              </a:lnSpc>
            </a:pPr>
            <a:r>
              <a:rPr sz="650" b="0" i="0" lang="de-DE">
                <a:solidFill>
                  <a:srgbClr val="2271B1"/>
                </a:solidFill>
                <a:latin typeface="Segoe UI"/>
              </a:rPr>
              <a:t>Bearbeiten</a:t>
            </a:r>
          </a:p>
        </p:txBody>
      </p:sp>
      <p:sp>
        <p:nvSpPr>
          <p:cNvPr id="74" name="Rectangle 73"/>
          <p:cNvSpPr/>
          <p:nvPr/>
        </p:nvSpPr>
        <p:spPr>
          <a:xfrm>
            <a:off x="7509967" y="4416552"/>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Oval 74"/>
          <p:cNvSpPr/>
          <p:nvPr/>
        </p:nvSpPr>
        <p:spPr>
          <a:xfrm>
            <a:off x="6787591" y="1938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787591" y="19979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7" name="Oval 76"/>
          <p:cNvSpPr/>
          <p:nvPr/>
        </p:nvSpPr>
        <p:spPr>
          <a:xfrm>
            <a:off x="7098487"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098487" y="27294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9" name="Oval 78"/>
          <p:cNvSpPr/>
          <p:nvPr/>
        </p:nvSpPr>
        <p:spPr>
          <a:xfrm>
            <a:off x="10006279" y="31089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10006279" y="31683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1" name="Rectangle 8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Grün mit einer Null heißt: nichts zu tun. Auch grüne Kacheln bleiben anklickbar – das Fenster meldet dann, dass nichts zu ergänzen ist.</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46 / 153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Ansicht anpassen: nur zeigen, was Sie brauchen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58368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7" name="TextBox 16"/>
          <p:cNvSpPr txBox="1"/>
          <p:nvPr/>
        </p:nvSpPr>
        <p:spPr>
          <a:xfrm>
            <a:off x="713232" y="277520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18" name="TextBox 17"/>
          <p:cNvSpPr txBox="1"/>
          <p:nvPr/>
        </p:nvSpPr>
        <p:spPr>
          <a:xfrm>
            <a:off x="713232" y="301294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19" name="TextBox 18"/>
          <p:cNvSpPr txBox="1"/>
          <p:nvPr/>
        </p:nvSpPr>
        <p:spPr>
          <a:xfrm>
            <a:off x="2249424" y="1737360"/>
            <a:ext cx="2926080" cy="164592"/>
          </a:xfrm>
          <a:prstGeom prst="rect">
            <a:avLst/>
          </a:prstGeom>
          <a:noFill/>
        </p:spPr>
        <p:txBody>
          <a:bodyPr wrap="square" lIns="0" rIns="0" tIns="0" bIns="0" anchor="t">
            <a:spAutoFit/>
          </a:bodyPr>
          <a:lstStyle/>
          <a:p>
            <a:pPr algn="l">
              <a:lnSpc>
                <a:spcPct val="100000"/>
              </a:lnSpc>
            </a:pPr>
            <a:r>
              <a:rPr sz="900" b="1" i="0" lang="de-DE">
                <a:solidFill>
                  <a:srgbClr val="1F2933"/>
                </a:solidFill>
                <a:latin typeface="Segoe UI"/>
              </a:rPr>
              <a:t>Daten-Vollständigkeit &amp; Audit</a:t>
            </a:r>
          </a:p>
        </p:txBody>
      </p:sp>
      <p:sp>
        <p:nvSpPr>
          <p:cNvPr id="20" name="Rounded Rectangle 19"/>
          <p:cNvSpPr/>
          <p:nvPr/>
        </p:nvSpPr>
        <p:spPr>
          <a:xfrm>
            <a:off x="5897880" y="1700784"/>
            <a:ext cx="1051560" cy="237744"/>
          </a:xfrm>
          <a:prstGeom prst="roundRect">
            <a:avLst>
              <a:gd name="adj" fmla="val 14000"/>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897880" y="1751076"/>
            <a:ext cx="1051560" cy="146304"/>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Ansicht anpassen</a:t>
            </a:r>
          </a:p>
        </p:txBody>
      </p:sp>
      <p:sp>
        <p:nvSpPr>
          <p:cNvPr id="22" name="Rectangle 21"/>
          <p:cNvSpPr/>
          <p:nvPr/>
        </p:nvSpPr>
        <p:spPr>
          <a:xfrm>
            <a:off x="2249424" y="2029968"/>
            <a:ext cx="4700016" cy="1737360"/>
          </a:xfrm>
          <a:prstGeom prst="rect">
            <a:avLst/>
          </a:prstGeom>
          <a:solidFill>
            <a:srgbClr val="F7FAFC"/>
          </a:solidFill>
          <a:ln w="1270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377440" y="2121408"/>
            <a:ext cx="2743200"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Sichtbare Audit-Kacheln</a:t>
            </a:r>
          </a:p>
        </p:txBody>
      </p:sp>
      <p:sp>
        <p:nvSpPr>
          <p:cNvPr id="24" name="Rectangle 23"/>
          <p:cNvSpPr/>
          <p:nvPr/>
        </p:nvSpPr>
        <p:spPr>
          <a:xfrm>
            <a:off x="2377440" y="235915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82012" y="235458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26" name="TextBox 25"/>
          <p:cNvSpPr txBox="1"/>
          <p:nvPr/>
        </p:nvSpPr>
        <p:spPr>
          <a:xfrm>
            <a:off x="2560320" y="234543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Fehlendes Logo</a:t>
            </a:r>
          </a:p>
        </p:txBody>
      </p:sp>
      <p:sp>
        <p:nvSpPr>
          <p:cNvPr id="27" name="Rectangle 26"/>
          <p:cNvSpPr/>
          <p:nvPr/>
        </p:nvSpPr>
        <p:spPr>
          <a:xfrm>
            <a:off x="2377440" y="254203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382012" y="253746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29" name="TextBox 28"/>
          <p:cNvSpPr txBox="1"/>
          <p:nvPr/>
        </p:nvSpPr>
        <p:spPr>
          <a:xfrm>
            <a:off x="2560320" y="252831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Keine Halle zugewiesen</a:t>
            </a:r>
          </a:p>
        </p:txBody>
      </p:sp>
      <p:sp>
        <p:nvSpPr>
          <p:cNvPr id="30" name="Rectangle 29"/>
          <p:cNvSpPr/>
          <p:nvPr/>
        </p:nvSpPr>
        <p:spPr>
          <a:xfrm>
            <a:off x="2377440" y="272491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82012" y="272034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32" name="TextBox 31"/>
          <p:cNvSpPr txBox="1"/>
          <p:nvPr/>
        </p:nvSpPr>
        <p:spPr>
          <a:xfrm>
            <a:off x="2560320" y="271119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 Standnummer</a:t>
            </a:r>
          </a:p>
        </p:txBody>
      </p:sp>
      <p:sp>
        <p:nvSpPr>
          <p:cNvPr id="33" name="Rectangle 32"/>
          <p:cNvSpPr/>
          <p:nvPr/>
        </p:nvSpPr>
        <p:spPr>
          <a:xfrm>
            <a:off x="2377440" y="290779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82012" y="290322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35" name="TextBox 34"/>
          <p:cNvSpPr txBox="1"/>
          <p:nvPr/>
        </p:nvSpPr>
        <p:spPr>
          <a:xfrm>
            <a:off x="2560320" y="289407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 Beschreibung</a:t>
            </a:r>
          </a:p>
        </p:txBody>
      </p:sp>
      <p:sp>
        <p:nvSpPr>
          <p:cNvPr id="36" name="Rectangle 35"/>
          <p:cNvSpPr/>
          <p:nvPr/>
        </p:nvSpPr>
        <p:spPr>
          <a:xfrm>
            <a:off x="2377440" y="309067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382012" y="308610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38" name="TextBox 37"/>
          <p:cNvSpPr txBox="1"/>
          <p:nvPr/>
        </p:nvSpPr>
        <p:spPr>
          <a:xfrm>
            <a:off x="2560320" y="307695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Fehlender Typ</a:t>
            </a:r>
          </a:p>
        </p:txBody>
      </p:sp>
      <p:sp>
        <p:nvSpPr>
          <p:cNvPr id="39" name="Rectangle 38"/>
          <p:cNvSpPr/>
          <p:nvPr/>
        </p:nvSpPr>
        <p:spPr>
          <a:xfrm>
            <a:off x="4599432" y="235915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4604004" y="235458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41" name="TextBox 40"/>
          <p:cNvSpPr txBox="1"/>
          <p:nvPr/>
        </p:nvSpPr>
        <p:spPr>
          <a:xfrm>
            <a:off x="4782312" y="234543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 Kategorie</a:t>
            </a:r>
          </a:p>
        </p:txBody>
      </p:sp>
      <p:sp>
        <p:nvSpPr>
          <p:cNvPr id="42" name="Rectangle 41"/>
          <p:cNvSpPr/>
          <p:nvPr/>
        </p:nvSpPr>
        <p:spPr>
          <a:xfrm>
            <a:off x="4599432" y="254203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782312" y="252831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 Produkte</a:t>
            </a:r>
          </a:p>
        </p:txBody>
      </p:sp>
      <p:sp>
        <p:nvSpPr>
          <p:cNvPr id="44" name="Rectangle 43"/>
          <p:cNvSpPr/>
          <p:nvPr/>
        </p:nvSpPr>
        <p:spPr>
          <a:xfrm>
            <a:off x="4599432" y="272491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782312" y="271119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Fehlendes Land</a:t>
            </a:r>
          </a:p>
        </p:txBody>
      </p:sp>
      <p:sp>
        <p:nvSpPr>
          <p:cNvPr id="46" name="Rectangle 45"/>
          <p:cNvSpPr/>
          <p:nvPr/>
        </p:nvSpPr>
        <p:spPr>
          <a:xfrm>
            <a:off x="4599432" y="290779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604004" y="290322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48" name="TextBox 47"/>
          <p:cNvSpPr txBox="1"/>
          <p:nvPr/>
        </p:nvSpPr>
        <p:spPr>
          <a:xfrm>
            <a:off x="4782312" y="289407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 Kontaktinfo</a:t>
            </a:r>
          </a:p>
        </p:txBody>
      </p:sp>
      <p:sp>
        <p:nvSpPr>
          <p:cNvPr id="49" name="Rectangle 48"/>
          <p:cNvSpPr/>
          <p:nvPr/>
        </p:nvSpPr>
        <p:spPr>
          <a:xfrm>
            <a:off x="4599432" y="309067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604004" y="3086100"/>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51" name="TextBox 50"/>
          <p:cNvSpPr txBox="1"/>
          <p:nvPr/>
        </p:nvSpPr>
        <p:spPr>
          <a:xfrm>
            <a:off x="4782312" y="3076956"/>
            <a:ext cx="1892807"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Fehlende Galeriebilder</a:t>
            </a:r>
          </a:p>
        </p:txBody>
      </p:sp>
      <p:sp>
        <p:nvSpPr>
          <p:cNvPr id="52" name="Rectangle 51"/>
          <p:cNvSpPr/>
          <p:nvPr/>
        </p:nvSpPr>
        <p:spPr>
          <a:xfrm>
            <a:off x="2377440" y="3273552"/>
            <a:ext cx="4443983"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2377440" y="33467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2382012" y="3342132"/>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55" name="TextBox 54"/>
          <p:cNvSpPr txBox="1"/>
          <p:nvPr/>
        </p:nvSpPr>
        <p:spPr>
          <a:xfrm>
            <a:off x="2560320" y="3332988"/>
            <a:ext cx="2560320" cy="164592"/>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Kacheln mit Wert 0 ausblenden</a:t>
            </a:r>
          </a:p>
        </p:txBody>
      </p:sp>
      <p:sp>
        <p:nvSpPr>
          <p:cNvPr id="56" name="Rounded Rectangle 55"/>
          <p:cNvSpPr/>
          <p:nvPr/>
        </p:nvSpPr>
        <p:spPr>
          <a:xfrm>
            <a:off x="2377440" y="3529584"/>
            <a:ext cx="640080" cy="164592"/>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377440" y="3552444"/>
            <a:ext cx="640080" cy="128016"/>
          </a:xfrm>
          <a:prstGeom prst="rect">
            <a:avLst/>
          </a:prstGeom>
          <a:noFill/>
        </p:spPr>
        <p:txBody>
          <a:bodyPr wrap="square" lIns="0" rIns="0" tIns="0" bIns="0" anchor="t">
            <a:spAutoFit/>
          </a:bodyPr>
          <a:lstStyle/>
          <a:p>
            <a:pPr algn="ctr">
              <a:lnSpc>
                <a:spcPct val="100000"/>
              </a:lnSpc>
            </a:pPr>
            <a:r>
              <a:rPr sz="550" b="0" i="0" lang="de-DE">
                <a:solidFill>
                  <a:srgbClr val="1F2933"/>
                </a:solidFill>
                <a:latin typeface="Segoe UI"/>
              </a:rPr>
              <a:t>Alle auswählen</a:t>
            </a:r>
          </a:p>
        </p:txBody>
      </p:sp>
      <p:sp>
        <p:nvSpPr>
          <p:cNvPr id="58" name="Rounded Rectangle 57"/>
          <p:cNvSpPr/>
          <p:nvPr/>
        </p:nvSpPr>
        <p:spPr>
          <a:xfrm>
            <a:off x="3072384" y="3529584"/>
            <a:ext cx="475488" cy="164592"/>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3072384" y="3552444"/>
            <a:ext cx="475488" cy="128016"/>
          </a:xfrm>
          <a:prstGeom prst="rect">
            <a:avLst/>
          </a:prstGeom>
          <a:noFill/>
        </p:spPr>
        <p:txBody>
          <a:bodyPr wrap="square" lIns="0" rIns="0" tIns="0" bIns="0" anchor="t">
            <a:spAutoFit/>
          </a:bodyPr>
          <a:lstStyle/>
          <a:p>
            <a:pPr algn="ctr">
              <a:lnSpc>
                <a:spcPct val="100000"/>
              </a:lnSpc>
            </a:pPr>
            <a:r>
              <a:rPr sz="550" b="0" i="0" lang="de-DE">
                <a:solidFill>
                  <a:srgbClr val="1F2933"/>
                </a:solidFill>
                <a:latin typeface="Segoe UI"/>
              </a:rPr>
              <a:t>Schließen</a:t>
            </a:r>
          </a:p>
        </p:txBody>
      </p:sp>
      <p:sp>
        <p:nvSpPr>
          <p:cNvPr id="60" name="Oval 59"/>
          <p:cNvSpPr/>
          <p:nvPr/>
        </p:nvSpPr>
        <p:spPr>
          <a:xfrm>
            <a:off x="5623559" y="1682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623559" y="17419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2" name="Oval 61"/>
          <p:cNvSpPr/>
          <p:nvPr/>
        </p:nvSpPr>
        <p:spPr>
          <a:xfrm>
            <a:off x="2057400" y="3273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057400" y="33329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4" name="Oval 63"/>
          <p:cNvSpPr/>
          <p:nvPr/>
        </p:nvSpPr>
        <p:spPr>
          <a:xfrm>
            <a:off x="2057400" y="34747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057400" y="35341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6" name="TextBox 65"/>
          <p:cNvSpPr txBox="1"/>
          <p:nvPr/>
        </p:nvSpPr>
        <p:spPr>
          <a:xfrm>
            <a:off x="7562088" y="1353312"/>
            <a:ext cx="406267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Schaltfläche „Ansicht anpassen“</a:t>
            </a:r>
          </a:p>
        </p:txBody>
      </p:sp>
      <p:sp>
        <p:nvSpPr>
          <p:cNvPr id="67" name="TextBox 66"/>
          <p:cNvSpPr txBox="1"/>
          <p:nvPr/>
        </p:nvSpPr>
        <p:spPr>
          <a:xfrm>
            <a:off x="7562088" y="1737360"/>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Kacheln abwählen</a:t>
            </a:r>
          </a:p>
        </p:txBody>
      </p:sp>
      <p:sp>
        <p:nvSpPr>
          <p:cNvPr id="68" name="TextBox 67"/>
          <p:cNvSpPr txBox="1"/>
          <p:nvPr/>
        </p:nvSpPr>
        <p:spPr>
          <a:xfrm>
            <a:off x="7562088" y="1957070"/>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Nutzen Sie keine Produkte oder Länder? Dann nehmen Sie unter </a:t>
            </a:r>
            <a:r>
              <a:rPr sz="1000" b="1" i="0" lang="de-DE">
                <a:solidFill>
                  <a:srgbClr val="3B4A57"/>
                </a:solidFill>
                <a:latin typeface="Segoe UI"/>
              </a:rPr>
              <a:t>Sichtbare Audit-Kacheln</a:t>
            </a:r>
            <a:r>
              <a:rPr sz="1000" b="0" i="0" lang="de-DE">
                <a:solidFill>
                  <a:srgbClr val="3B4A57"/>
                </a:solidFill>
                <a:latin typeface="Segoe UI"/>
              </a:rPr>
              <a:t> die Haken heraus – die Kacheln stünden sonst dauerhaft auf einer hohen Zahl.</a:t>
            </a:r>
          </a:p>
        </p:txBody>
      </p:sp>
      <p:sp>
        <p:nvSpPr>
          <p:cNvPr id="69" name="TextBox 68"/>
          <p:cNvSpPr txBox="1"/>
          <p:nvPr/>
        </p:nvSpPr>
        <p:spPr>
          <a:xfrm>
            <a:off x="7562088" y="2641346"/>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Erledigtes ausblenden</a:t>
            </a:r>
          </a:p>
        </p:txBody>
      </p:sp>
      <p:sp>
        <p:nvSpPr>
          <p:cNvPr id="70" name="TextBox 69"/>
          <p:cNvSpPr txBox="1"/>
          <p:nvPr/>
        </p:nvSpPr>
        <p:spPr>
          <a:xfrm>
            <a:off x="7562088" y="2861056"/>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Haken </a:t>
            </a:r>
            <a:r>
              <a:rPr sz="1000" b="1" i="0" lang="de-DE">
                <a:solidFill>
                  <a:srgbClr val="3B4A57"/>
                </a:solidFill>
                <a:latin typeface="Segoe UI"/>
              </a:rPr>
              <a:t>Kacheln mit Wert 0 ausblenden</a:t>
            </a:r>
            <a:r>
              <a:rPr sz="1000" b="0" i="0" lang="de-DE">
                <a:solidFill>
                  <a:srgbClr val="3B4A57"/>
                </a:solidFill>
                <a:latin typeface="Segoe UI"/>
              </a:rPr>
              <a:t> lässt nur noch stehen, was wirklich offen ist.</a:t>
            </a:r>
          </a:p>
        </p:txBody>
      </p:sp>
      <p:sp>
        <p:nvSpPr>
          <p:cNvPr id="71" name="TextBox 70"/>
          <p:cNvSpPr txBox="1"/>
          <p:nvPr/>
        </p:nvSpPr>
        <p:spPr>
          <a:xfrm>
            <a:off x="7562088" y="3390392"/>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Alle auswählen / Schließen</a:t>
            </a:r>
          </a:p>
        </p:txBody>
      </p:sp>
      <p:sp>
        <p:nvSpPr>
          <p:cNvPr id="72" name="TextBox 71"/>
          <p:cNvSpPr txBox="1"/>
          <p:nvPr/>
        </p:nvSpPr>
        <p:spPr>
          <a:xfrm>
            <a:off x="7562088" y="3610102"/>
            <a:ext cx="406267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Alle auswählen</a:t>
            </a:r>
            <a:r>
              <a:rPr sz="1000" b="0" i="0" lang="de-DE">
                <a:solidFill>
                  <a:srgbClr val="3B4A57"/>
                </a:solidFill>
                <a:latin typeface="Segoe UI"/>
              </a:rPr>
              <a:t> setzt alle Haken, </a:t>
            </a:r>
            <a:r>
              <a:rPr sz="1000" b="1" i="0" lang="de-DE">
                <a:solidFill>
                  <a:srgbClr val="3B4A57"/>
                </a:solidFill>
                <a:latin typeface="Segoe UI"/>
              </a:rPr>
              <a:t>Schließen</a:t>
            </a:r>
            <a:r>
              <a:rPr sz="1000" b="0" i="0" lang="de-DE">
                <a:solidFill>
                  <a:srgbClr val="3B4A57"/>
                </a:solidFill>
                <a:latin typeface="Segoe UI"/>
              </a:rPr>
              <a:t> klappt den Kasten wieder ein.</a:t>
            </a:r>
          </a:p>
        </p:txBody>
      </p:sp>
      <p:sp>
        <p:nvSpPr>
          <p:cNvPr id="73" name="TextBox 72"/>
          <p:cNvSpPr txBox="1"/>
          <p:nvPr/>
        </p:nvSpPr>
        <p:spPr>
          <a:xfrm>
            <a:off x="7562088" y="4139438"/>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Je Benutzer gespeichert</a:t>
            </a:r>
          </a:p>
        </p:txBody>
      </p:sp>
      <p:sp>
        <p:nvSpPr>
          <p:cNvPr id="74" name="TextBox 73"/>
          <p:cNvSpPr txBox="1"/>
          <p:nvPr/>
        </p:nvSpPr>
        <p:spPr>
          <a:xfrm>
            <a:off x="7562088" y="4359148"/>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Ihre Auswahl gilt nur für Ihr eigenes Konto. Kolleginnen und Kollegen behalten ihre eigene Zusammenstellung.</a:t>
            </a:r>
          </a:p>
        </p:txBody>
      </p:sp>
      <p:sp>
        <p:nvSpPr>
          <p:cNvPr id="75" name="Rectangle 7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8" name="TextBox 7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Kachel </a:t>
            </a:r>
            <a:r>
              <a:rPr sz="1000" b="1" i="0" lang="de-DE">
                <a:solidFill>
                  <a:srgbClr val="2B3844"/>
                </a:solidFill>
                <a:latin typeface="Segoe UI"/>
              </a:rPr>
              <a:t>Ohne Veranstaltung</a:t>
            </a:r>
            <a:r>
              <a:rPr sz="1000" b="0" i="0" lang="de-DE">
                <a:solidFill>
                  <a:srgbClr val="2B3844"/>
                </a:solidFill>
                <a:latin typeface="Segoe UI"/>
              </a:rPr>
              <a:t> lässt sich bewusst nicht abwählen. Sie erscheint nur, wenn es verwaiste Einträge gibt – und die sollten Sie immer sehen.</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47 / 153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wichtigste Kachel, die Sie hoffentlich nie sehen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„Ohne Veranstaltung“ meldet Einträge, die niemandem gehören.</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Sie steht als erste Kachel im Prüfraster – aber nur dann, wenn es Einträge gibt, die weder eine Veranstaltung als Elternteil haben noch selbst eine Veranstaltung sind. Das sind fast immer Aussteller, bei denen die Zuordnung vergessen wurde oder deren Import ohne Ziel-Veranstaltung lief. Solche Einträge erscheinen in keiner Liste und in keinem Plan.</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48 / 153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vier Auswertungen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2004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29809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7" name="TextBox 16"/>
          <p:cNvSpPr txBox="1"/>
          <p:nvPr/>
        </p:nvSpPr>
        <p:spPr>
          <a:xfrm>
            <a:off x="713232" y="277520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18" name="TextBox 17"/>
          <p:cNvSpPr txBox="1"/>
          <p:nvPr/>
        </p:nvSpPr>
        <p:spPr>
          <a:xfrm>
            <a:off x="713232" y="301294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19" name="TextBox 18"/>
          <p:cNvSpPr txBox="1"/>
          <p:nvPr/>
        </p:nvSpPr>
        <p:spPr>
          <a:xfrm>
            <a:off x="2249424" y="1719072"/>
            <a:ext cx="2743200" cy="164592"/>
          </a:xfrm>
          <a:prstGeom prst="rect">
            <a:avLst/>
          </a:prstGeom>
          <a:noFill/>
        </p:spPr>
        <p:txBody>
          <a:bodyPr wrap="square" lIns="0" rIns="0" tIns="0" bIns="0" anchor="t">
            <a:spAutoFit/>
          </a:bodyPr>
          <a:lstStyle/>
          <a:p>
            <a:pPr algn="l">
              <a:lnSpc>
                <a:spcPct val="100000"/>
              </a:lnSpc>
            </a:pPr>
            <a:r>
              <a:rPr sz="900" b="1" i="0" lang="de-DE">
                <a:solidFill>
                  <a:srgbClr val="1F2933"/>
                </a:solidFill>
                <a:latin typeface="Segoe UI"/>
              </a:rPr>
              <a:t>Analysen &amp; Verteilungen</a:t>
            </a:r>
          </a:p>
        </p:txBody>
      </p:sp>
      <p:sp>
        <p:nvSpPr>
          <p:cNvPr id="20" name="Rectangle 19"/>
          <p:cNvSpPr/>
          <p:nvPr/>
        </p:nvSpPr>
        <p:spPr>
          <a:xfrm>
            <a:off x="2249424" y="1956816"/>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2249424" y="1956816"/>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2359152" y="2016252"/>
            <a:ext cx="1664207"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Top 10 Favoriten</a:t>
            </a:r>
          </a:p>
        </p:txBody>
      </p:sp>
      <p:sp>
        <p:nvSpPr>
          <p:cNvPr id="23" name="TextBox 22"/>
          <p:cNvSpPr txBox="1"/>
          <p:nvPr/>
        </p:nvSpPr>
        <p:spPr>
          <a:xfrm>
            <a:off x="4142232" y="2011680"/>
            <a:ext cx="164592" cy="146304"/>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24" name="TextBox 23"/>
          <p:cNvSpPr txBox="1"/>
          <p:nvPr/>
        </p:nvSpPr>
        <p:spPr>
          <a:xfrm>
            <a:off x="2359152" y="2249424"/>
            <a:ext cx="1344167" cy="128016"/>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Aussteller</a:t>
            </a:r>
          </a:p>
        </p:txBody>
      </p:sp>
      <p:sp>
        <p:nvSpPr>
          <p:cNvPr id="25" name="TextBox 24"/>
          <p:cNvSpPr txBox="1"/>
          <p:nvPr/>
        </p:nvSpPr>
        <p:spPr>
          <a:xfrm>
            <a:off x="3867912" y="2249424"/>
            <a:ext cx="438912" cy="128016"/>
          </a:xfrm>
          <a:prstGeom prst="rect">
            <a:avLst/>
          </a:prstGeom>
          <a:noFill/>
        </p:spPr>
        <p:txBody>
          <a:bodyPr wrap="square" lIns="0" rIns="0" tIns="0" bIns="0" anchor="t">
            <a:spAutoFit/>
          </a:bodyPr>
          <a:lstStyle/>
          <a:p>
            <a:pPr algn="r">
              <a:lnSpc>
                <a:spcPct val="100000"/>
              </a:lnSpc>
            </a:pPr>
            <a:r>
              <a:rPr sz="550" b="1" i="0" lang="de-DE">
                <a:solidFill>
                  <a:srgbClr val="6B7A88"/>
                </a:solidFill>
                <a:latin typeface="Segoe UI"/>
              </a:rPr>
              <a:t>Favoriten</a:t>
            </a:r>
          </a:p>
        </p:txBody>
      </p:sp>
      <p:sp>
        <p:nvSpPr>
          <p:cNvPr id="26" name="TextBox 25"/>
          <p:cNvSpPr txBox="1"/>
          <p:nvPr/>
        </p:nvSpPr>
        <p:spPr>
          <a:xfrm>
            <a:off x="2359152" y="2414016"/>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Papierwerk Berlin</a:t>
            </a:r>
          </a:p>
        </p:txBody>
      </p:sp>
      <p:sp>
        <p:nvSpPr>
          <p:cNvPr id="27" name="TextBox 26"/>
          <p:cNvSpPr txBox="1"/>
          <p:nvPr/>
        </p:nvSpPr>
        <p:spPr>
          <a:xfrm>
            <a:off x="3867912" y="2414016"/>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87</a:t>
            </a:r>
          </a:p>
        </p:txBody>
      </p:sp>
      <p:sp>
        <p:nvSpPr>
          <p:cNvPr id="28" name="Rectangle 27"/>
          <p:cNvSpPr/>
          <p:nvPr/>
        </p:nvSpPr>
        <p:spPr>
          <a:xfrm>
            <a:off x="2359152" y="258775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359152" y="2633472"/>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Studio Nordlicht</a:t>
            </a:r>
          </a:p>
        </p:txBody>
      </p:sp>
      <p:sp>
        <p:nvSpPr>
          <p:cNvPr id="30" name="TextBox 29"/>
          <p:cNvSpPr txBox="1"/>
          <p:nvPr/>
        </p:nvSpPr>
        <p:spPr>
          <a:xfrm>
            <a:off x="3867912" y="2633472"/>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64</a:t>
            </a:r>
          </a:p>
        </p:txBody>
      </p:sp>
      <p:sp>
        <p:nvSpPr>
          <p:cNvPr id="31" name="Rectangle 30"/>
          <p:cNvSpPr/>
          <p:nvPr/>
        </p:nvSpPr>
        <p:spPr>
          <a:xfrm>
            <a:off x="2359152" y="2807208"/>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359152" y="2852928"/>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Manga Corner</a:t>
            </a:r>
          </a:p>
        </p:txBody>
      </p:sp>
      <p:sp>
        <p:nvSpPr>
          <p:cNvPr id="33" name="TextBox 32"/>
          <p:cNvSpPr txBox="1"/>
          <p:nvPr/>
        </p:nvSpPr>
        <p:spPr>
          <a:xfrm>
            <a:off x="3867912" y="2852928"/>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51</a:t>
            </a:r>
          </a:p>
        </p:txBody>
      </p:sp>
      <p:sp>
        <p:nvSpPr>
          <p:cNvPr id="34" name="Rectangle 33"/>
          <p:cNvSpPr/>
          <p:nvPr/>
        </p:nvSpPr>
        <p:spPr>
          <a:xfrm>
            <a:off x="2359152" y="3026664"/>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4599432" y="1956816"/>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4599432" y="1956816"/>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709160" y="2016252"/>
            <a:ext cx="1664207"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Kategorie-Verteilung</a:t>
            </a:r>
          </a:p>
        </p:txBody>
      </p:sp>
      <p:sp>
        <p:nvSpPr>
          <p:cNvPr id="38" name="TextBox 37"/>
          <p:cNvSpPr txBox="1"/>
          <p:nvPr/>
        </p:nvSpPr>
        <p:spPr>
          <a:xfrm>
            <a:off x="6492240" y="2011680"/>
            <a:ext cx="164592" cy="146304"/>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39" name="TextBox 38"/>
          <p:cNvSpPr txBox="1"/>
          <p:nvPr/>
        </p:nvSpPr>
        <p:spPr>
          <a:xfrm>
            <a:off x="4709160" y="2249424"/>
            <a:ext cx="1344167" cy="128016"/>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Kategorie-Name</a:t>
            </a:r>
          </a:p>
        </p:txBody>
      </p:sp>
      <p:sp>
        <p:nvSpPr>
          <p:cNvPr id="40" name="TextBox 39"/>
          <p:cNvSpPr txBox="1"/>
          <p:nvPr/>
        </p:nvSpPr>
        <p:spPr>
          <a:xfrm>
            <a:off x="6217920" y="2249424"/>
            <a:ext cx="438912" cy="128016"/>
          </a:xfrm>
          <a:prstGeom prst="rect">
            <a:avLst/>
          </a:prstGeom>
          <a:noFill/>
        </p:spPr>
        <p:txBody>
          <a:bodyPr wrap="square" lIns="0" rIns="0" tIns="0" bIns="0" anchor="t">
            <a:spAutoFit/>
          </a:bodyPr>
          <a:lstStyle/>
          <a:p>
            <a:pPr algn="r">
              <a:lnSpc>
                <a:spcPct val="100000"/>
              </a:lnSpc>
            </a:pPr>
            <a:r>
              <a:rPr sz="550" b="1" i="0" lang="de-DE">
                <a:solidFill>
                  <a:srgbClr val="6B7A88"/>
                </a:solidFill>
                <a:latin typeface="Segoe UI"/>
              </a:rPr>
              <a:t>Anzahl</a:t>
            </a:r>
          </a:p>
        </p:txBody>
      </p:sp>
      <p:sp>
        <p:nvSpPr>
          <p:cNvPr id="41" name="TextBox 40"/>
          <p:cNvSpPr txBox="1"/>
          <p:nvPr/>
        </p:nvSpPr>
        <p:spPr>
          <a:xfrm>
            <a:off x="4709160" y="2414016"/>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Manga</a:t>
            </a:r>
          </a:p>
        </p:txBody>
      </p:sp>
      <p:sp>
        <p:nvSpPr>
          <p:cNvPr id="42" name="TextBox 41"/>
          <p:cNvSpPr txBox="1"/>
          <p:nvPr/>
        </p:nvSpPr>
        <p:spPr>
          <a:xfrm>
            <a:off x="6217920" y="2414016"/>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38</a:t>
            </a:r>
          </a:p>
        </p:txBody>
      </p:sp>
      <p:sp>
        <p:nvSpPr>
          <p:cNvPr id="43" name="Rectangle 42"/>
          <p:cNvSpPr/>
          <p:nvPr/>
        </p:nvSpPr>
        <p:spPr>
          <a:xfrm>
            <a:off x="4709160" y="258775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709160" y="2633472"/>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Mode</a:t>
            </a:r>
          </a:p>
        </p:txBody>
      </p:sp>
      <p:sp>
        <p:nvSpPr>
          <p:cNvPr id="45" name="TextBox 44"/>
          <p:cNvSpPr txBox="1"/>
          <p:nvPr/>
        </p:nvSpPr>
        <p:spPr>
          <a:xfrm>
            <a:off x="6217920" y="2633472"/>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24</a:t>
            </a:r>
          </a:p>
        </p:txBody>
      </p:sp>
      <p:sp>
        <p:nvSpPr>
          <p:cNvPr id="46" name="Rectangle 45"/>
          <p:cNvSpPr/>
          <p:nvPr/>
        </p:nvSpPr>
        <p:spPr>
          <a:xfrm>
            <a:off x="4709160" y="2807208"/>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709160" y="2852928"/>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Handwerk</a:t>
            </a:r>
          </a:p>
        </p:txBody>
      </p:sp>
      <p:sp>
        <p:nvSpPr>
          <p:cNvPr id="48" name="TextBox 47"/>
          <p:cNvSpPr txBox="1"/>
          <p:nvPr/>
        </p:nvSpPr>
        <p:spPr>
          <a:xfrm>
            <a:off x="6217920" y="2852928"/>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19</a:t>
            </a:r>
          </a:p>
        </p:txBody>
      </p:sp>
      <p:sp>
        <p:nvSpPr>
          <p:cNvPr id="49" name="Rectangle 48"/>
          <p:cNvSpPr/>
          <p:nvPr/>
        </p:nvSpPr>
        <p:spPr>
          <a:xfrm>
            <a:off x="4709160" y="3026664"/>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2249424" y="3255264"/>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2249424" y="3255264"/>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2359152" y="3314700"/>
            <a:ext cx="1664207"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Aussteller-Typen</a:t>
            </a:r>
          </a:p>
        </p:txBody>
      </p:sp>
      <p:sp>
        <p:nvSpPr>
          <p:cNvPr id="53" name="TextBox 52"/>
          <p:cNvSpPr txBox="1"/>
          <p:nvPr/>
        </p:nvSpPr>
        <p:spPr>
          <a:xfrm>
            <a:off x="4142232" y="3310128"/>
            <a:ext cx="164592" cy="146304"/>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54" name="TextBox 53"/>
          <p:cNvSpPr txBox="1"/>
          <p:nvPr/>
        </p:nvSpPr>
        <p:spPr>
          <a:xfrm>
            <a:off x="2359152" y="3547872"/>
            <a:ext cx="1344167" cy="128016"/>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Typ</a:t>
            </a:r>
          </a:p>
        </p:txBody>
      </p:sp>
      <p:sp>
        <p:nvSpPr>
          <p:cNvPr id="55" name="TextBox 54"/>
          <p:cNvSpPr txBox="1"/>
          <p:nvPr/>
        </p:nvSpPr>
        <p:spPr>
          <a:xfrm>
            <a:off x="3867912" y="3547872"/>
            <a:ext cx="438912" cy="128016"/>
          </a:xfrm>
          <a:prstGeom prst="rect">
            <a:avLst/>
          </a:prstGeom>
          <a:noFill/>
        </p:spPr>
        <p:txBody>
          <a:bodyPr wrap="square" lIns="0" rIns="0" tIns="0" bIns="0" anchor="t">
            <a:spAutoFit/>
          </a:bodyPr>
          <a:lstStyle/>
          <a:p>
            <a:pPr algn="r">
              <a:lnSpc>
                <a:spcPct val="100000"/>
              </a:lnSpc>
            </a:pPr>
            <a:r>
              <a:rPr sz="550" b="1" i="0" lang="de-DE">
                <a:solidFill>
                  <a:srgbClr val="6B7A88"/>
                </a:solidFill>
                <a:latin typeface="Segoe UI"/>
              </a:rPr>
              <a:t>Anzahl</a:t>
            </a:r>
          </a:p>
        </p:txBody>
      </p:sp>
      <p:sp>
        <p:nvSpPr>
          <p:cNvPr id="56" name="TextBox 55"/>
          <p:cNvSpPr txBox="1"/>
          <p:nvPr/>
        </p:nvSpPr>
        <p:spPr>
          <a:xfrm>
            <a:off x="2359152" y="3712464"/>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Händler</a:t>
            </a:r>
          </a:p>
        </p:txBody>
      </p:sp>
      <p:sp>
        <p:nvSpPr>
          <p:cNvPr id="57" name="TextBox 56"/>
          <p:cNvSpPr txBox="1"/>
          <p:nvPr/>
        </p:nvSpPr>
        <p:spPr>
          <a:xfrm>
            <a:off x="3867912" y="3712464"/>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96</a:t>
            </a:r>
          </a:p>
        </p:txBody>
      </p:sp>
      <p:sp>
        <p:nvSpPr>
          <p:cNvPr id="58" name="Rectangle 57"/>
          <p:cNvSpPr/>
          <p:nvPr/>
        </p:nvSpPr>
        <p:spPr>
          <a:xfrm>
            <a:off x="2359152" y="3886200"/>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2359152" y="3931920"/>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Künstler</a:t>
            </a:r>
          </a:p>
        </p:txBody>
      </p:sp>
      <p:sp>
        <p:nvSpPr>
          <p:cNvPr id="60" name="TextBox 59"/>
          <p:cNvSpPr txBox="1"/>
          <p:nvPr/>
        </p:nvSpPr>
        <p:spPr>
          <a:xfrm>
            <a:off x="3867912" y="3931920"/>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38</a:t>
            </a:r>
          </a:p>
        </p:txBody>
      </p:sp>
      <p:sp>
        <p:nvSpPr>
          <p:cNvPr id="61" name="Rectangle 60"/>
          <p:cNvSpPr/>
          <p:nvPr/>
        </p:nvSpPr>
        <p:spPr>
          <a:xfrm>
            <a:off x="2359152" y="4105656"/>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2359152" y="4151376"/>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Verein</a:t>
            </a:r>
          </a:p>
        </p:txBody>
      </p:sp>
      <p:sp>
        <p:nvSpPr>
          <p:cNvPr id="63" name="TextBox 62"/>
          <p:cNvSpPr txBox="1"/>
          <p:nvPr/>
        </p:nvSpPr>
        <p:spPr>
          <a:xfrm>
            <a:off x="3867912" y="4151376"/>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14</a:t>
            </a:r>
          </a:p>
        </p:txBody>
      </p:sp>
      <p:sp>
        <p:nvSpPr>
          <p:cNvPr id="64" name="Rectangle 63"/>
          <p:cNvSpPr/>
          <p:nvPr/>
        </p:nvSpPr>
        <p:spPr>
          <a:xfrm>
            <a:off x="2359152" y="432511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4599432" y="3255264"/>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4599432" y="3255264"/>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4709160" y="3314700"/>
            <a:ext cx="1664207"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Standort-Übersicht</a:t>
            </a:r>
          </a:p>
        </p:txBody>
      </p:sp>
      <p:sp>
        <p:nvSpPr>
          <p:cNvPr id="68" name="TextBox 67"/>
          <p:cNvSpPr txBox="1"/>
          <p:nvPr/>
        </p:nvSpPr>
        <p:spPr>
          <a:xfrm>
            <a:off x="6492240" y="3310128"/>
            <a:ext cx="164592" cy="146304"/>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69" name="TextBox 68"/>
          <p:cNvSpPr txBox="1"/>
          <p:nvPr/>
        </p:nvSpPr>
        <p:spPr>
          <a:xfrm>
            <a:off x="4709160" y="3547872"/>
            <a:ext cx="1344167" cy="128016"/>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Halle / Raum</a:t>
            </a:r>
          </a:p>
        </p:txBody>
      </p:sp>
      <p:sp>
        <p:nvSpPr>
          <p:cNvPr id="70" name="TextBox 69"/>
          <p:cNvSpPr txBox="1"/>
          <p:nvPr/>
        </p:nvSpPr>
        <p:spPr>
          <a:xfrm>
            <a:off x="6217920" y="3547872"/>
            <a:ext cx="438912" cy="128016"/>
          </a:xfrm>
          <a:prstGeom prst="rect">
            <a:avLst/>
          </a:prstGeom>
          <a:noFill/>
        </p:spPr>
        <p:txBody>
          <a:bodyPr wrap="square" lIns="0" rIns="0" tIns="0" bIns="0" anchor="t">
            <a:spAutoFit/>
          </a:bodyPr>
          <a:lstStyle/>
          <a:p>
            <a:pPr algn="r">
              <a:lnSpc>
                <a:spcPct val="100000"/>
              </a:lnSpc>
            </a:pPr>
            <a:r>
              <a:rPr sz="550" b="1" i="0" lang="de-DE">
                <a:solidFill>
                  <a:srgbClr val="6B7A88"/>
                </a:solidFill>
                <a:latin typeface="Segoe UI"/>
              </a:rPr>
              <a:t>Anzahl</a:t>
            </a:r>
          </a:p>
        </p:txBody>
      </p:sp>
      <p:sp>
        <p:nvSpPr>
          <p:cNvPr id="71" name="TextBox 70"/>
          <p:cNvSpPr txBox="1"/>
          <p:nvPr/>
        </p:nvSpPr>
        <p:spPr>
          <a:xfrm>
            <a:off x="4709160" y="3712464"/>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Halle 01</a:t>
            </a:r>
          </a:p>
        </p:txBody>
      </p:sp>
      <p:sp>
        <p:nvSpPr>
          <p:cNvPr id="72" name="TextBox 71"/>
          <p:cNvSpPr txBox="1"/>
          <p:nvPr/>
        </p:nvSpPr>
        <p:spPr>
          <a:xfrm>
            <a:off x="6217920" y="3712464"/>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62</a:t>
            </a:r>
          </a:p>
        </p:txBody>
      </p:sp>
      <p:sp>
        <p:nvSpPr>
          <p:cNvPr id="73" name="Rectangle 72"/>
          <p:cNvSpPr/>
          <p:nvPr/>
        </p:nvSpPr>
        <p:spPr>
          <a:xfrm>
            <a:off x="4709160" y="3886200"/>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4709160" y="3931920"/>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Halle 02</a:t>
            </a:r>
          </a:p>
        </p:txBody>
      </p:sp>
      <p:sp>
        <p:nvSpPr>
          <p:cNvPr id="75" name="TextBox 74"/>
          <p:cNvSpPr txBox="1"/>
          <p:nvPr/>
        </p:nvSpPr>
        <p:spPr>
          <a:xfrm>
            <a:off x="6217920" y="3931920"/>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48</a:t>
            </a:r>
          </a:p>
        </p:txBody>
      </p:sp>
      <p:sp>
        <p:nvSpPr>
          <p:cNvPr id="76" name="Rectangle 75"/>
          <p:cNvSpPr/>
          <p:nvPr/>
        </p:nvSpPr>
        <p:spPr>
          <a:xfrm>
            <a:off x="4709160" y="4105656"/>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4709160" y="4151376"/>
            <a:ext cx="1344167" cy="146304"/>
          </a:xfrm>
          <a:prstGeom prst="rect">
            <a:avLst/>
          </a:prstGeom>
          <a:noFill/>
        </p:spPr>
        <p:txBody>
          <a:bodyPr wrap="square" lIns="0" rIns="0" tIns="0" bIns="0" anchor="t">
            <a:spAutoFit/>
          </a:bodyPr>
          <a:lstStyle/>
          <a:p>
            <a:pPr algn="l">
              <a:lnSpc>
                <a:spcPct val="100000"/>
              </a:lnSpc>
            </a:pPr>
            <a:r>
              <a:rPr sz="700" b="0" i="0" lang="de-DE">
                <a:solidFill>
                  <a:srgbClr val="2271B1"/>
                </a:solidFill>
                <a:latin typeface="Segoe UI"/>
              </a:rPr>
              <a:t>Artist Alley</a:t>
            </a:r>
          </a:p>
        </p:txBody>
      </p:sp>
      <p:sp>
        <p:nvSpPr>
          <p:cNvPr id="78" name="TextBox 77"/>
          <p:cNvSpPr txBox="1"/>
          <p:nvPr/>
        </p:nvSpPr>
        <p:spPr>
          <a:xfrm>
            <a:off x="6217920" y="4151376"/>
            <a:ext cx="438912" cy="146304"/>
          </a:xfrm>
          <a:prstGeom prst="rect">
            <a:avLst/>
          </a:prstGeom>
          <a:noFill/>
        </p:spPr>
        <p:txBody>
          <a:bodyPr wrap="square" lIns="0" rIns="0" tIns="0" bIns="0" anchor="t">
            <a:spAutoFit/>
          </a:bodyPr>
          <a:lstStyle/>
          <a:p>
            <a:pPr algn="r">
              <a:lnSpc>
                <a:spcPct val="100000"/>
              </a:lnSpc>
            </a:pPr>
            <a:r>
              <a:rPr sz="700" b="0" i="0" lang="de-DE">
                <a:solidFill>
                  <a:srgbClr val="6B7A88"/>
                </a:solidFill>
                <a:latin typeface="Segoe UI"/>
              </a:rPr>
              <a:t>26</a:t>
            </a:r>
          </a:p>
        </p:txBody>
      </p:sp>
      <p:sp>
        <p:nvSpPr>
          <p:cNvPr id="79" name="Rectangle 78"/>
          <p:cNvSpPr/>
          <p:nvPr/>
        </p:nvSpPr>
        <p:spPr>
          <a:xfrm>
            <a:off x="4709160" y="432511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Oval 79"/>
          <p:cNvSpPr/>
          <p:nvPr/>
        </p:nvSpPr>
        <p:spPr>
          <a:xfrm>
            <a:off x="4087368" y="16916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4087368" y="17510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82" name="TextBox 81"/>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Zahlen zum Weiterarbeiten</a:t>
            </a:r>
          </a:p>
        </p:txBody>
      </p:sp>
      <p:sp>
        <p:nvSpPr>
          <p:cNvPr id="83" name="TextBox 82"/>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Top 10 Favoriten</a:t>
            </a:r>
          </a:p>
        </p:txBody>
      </p:sp>
      <p:sp>
        <p:nvSpPr>
          <p:cNvPr id="84" name="TextBox 83"/>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Welche Aussteller Ihre Gäste am häufigsten vorgemerkt haben. Jeder Name führt direkt in die Bearbeitung.</a:t>
            </a:r>
          </a:p>
        </p:txBody>
      </p:sp>
      <p:sp>
        <p:nvSpPr>
          <p:cNvPr id="85" name="TextBox 84"/>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Kategorie-Verteilung</a:t>
            </a:r>
          </a:p>
        </p:txBody>
      </p:sp>
      <p:sp>
        <p:nvSpPr>
          <p:cNvPr id="86" name="TextBox 85"/>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Wie sich Ihr Bestand auf die Kategorien verteilt. Ein Klick öffnet den Massen-Editor, vorgefiltert auf genau diese Kategorie.</a:t>
            </a:r>
          </a:p>
        </p:txBody>
      </p:sp>
      <p:sp>
        <p:nvSpPr>
          <p:cNvPr id="87" name="TextBox 86"/>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Aussteller-Typen</a:t>
            </a:r>
          </a:p>
        </p:txBody>
      </p:sp>
      <p:sp>
        <p:nvSpPr>
          <p:cNvPr id="88" name="TextBox 87"/>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Dasselbe für die Typen.</a:t>
            </a:r>
          </a:p>
        </p:txBody>
      </p:sp>
      <p:sp>
        <p:nvSpPr>
          <p:cNvPr id="89" name="TextBox 88"/>
          <p:cNvSpPr txBox="1"/>
          <p:nvPr/>
        </p:nvSpPr>
        <p:spPr>
          <a:xfrm>
            <a:off x="7379208" y="3829557"/>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Standort-Übersicht</a:t>
            </a:r>
          </a:p>
        </p:txBody>
      </p:sp>
      <p:sp>
        <p:nvSpPr>
          <p:cNvPr id="90" name="TextBox 89"/>
          <p:cNvSpPr txBox="1"/>
          <p:nvPr/>
        </p:nvSpPr>
        <p:spPr>
          <a:xfrm>
            <a:off x="7379208" y="4049267"/>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Dasselbe für die Hallen – gut geeignet, um vor dem Aufbau die Belegung zu prüfen.</a:t>
            </a:r>
          </a:p>
        </p:txBody>
      </p:sp>
      <p:sp>
        <p:nvSpPr>
          <p:cNvPr id="91" name="TextBox 90"/>
          <p:cNvSpPr txBox="1"/>
          <p:nvPr/>
        </p:nvSpPr>
        <p:spPr>
          <a:xfrm>
            <a:off x="7379208" y="4578603"/>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5  Symbol = CSV</a:t>
            </a:r>
          </a:p>
        </p:txBody>
      </p:sp>
      <p:sp>
        <p:nvSpPr>
          <p:cNvPr id="92" name="TextBox 91"/>
          <p:cNvSpPr txBox="1"/>
          <p:nvPr/>
        </p:nvSpPr>
        <p:spPr>
          <a:xfrm>
            <a:off x="7379208" y="4798314"/>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Jede Karte lädt über das Symbol oben rechts die </a:t>
            </a:r>
            <a:r>
              <a:rPr sz="1000" b="1" i="0" lang="de-DE">
                <a:solidFill>
                  <a:srgbClr val="3B4A57"/>
                </a:solidFill>
                <a:latin typeface="Segoe UI"/>
              </a:rPr>
              <a:t>vollständige</a:t>
            </a:r>
            <a:r>
              <a:rPr sz="1000" b="0" i="0" lang="de-DE">
                <a:solidFill>
                  <a:srgbClr val="3B4A57"/>
                </a:solidFill>
                <a:latin typeface="Segoe UI"/>
              </a:rPr>
              <a:t> Liste herunter, nicht nur die gezeigten zehn Zeilen.</a:t>
            </a:r>
          </a:p>
        </p:txBody>
      </p:sp>
      <p:sp>
        <p:nvSpPr>
          <p:cNvPr id="93" name="Rectangle 9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6" name="TextBox 9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vier Exporte folgen der Veranstaltung, die Sie oben gewählt haben – die Zahlen in der Datei stimmen also mit der Karte darüber überein. Beim Favoriten-Export steht die Veranstaltung zusätzlich in einer eigenen Spalte </a:t>
            </a:r>
            <a:r>
              <a:rPr sz="1000" b="0" i="0" lang="de-DE">
                <a:solidFill>
                  <a:srgbClr val="2B3844"/>
                </a:solidFill>
                <a:latin typeface="Consolas"/>
              </a:rPr>
              <a:t>Event</a:t>
            </a:r>
            <a:r>
              <a:rPr sz="1000" b="0" i="0" lang="de-DE">
                <a:solidFill>
                  <a:srgbClr val="2B3844"/>
                </a:solidFill>
                <a:latin typeface="Segoe UI"/>
              </a:rPr>
              <a:t>. Das Trennzeichen ist hier immer das Komma.</a:t>
            </a:r>
          </a:p>
        </p:txBody>
      </p:sp>
      <p:sp>
        <p:nvSpPr>
          <p:cNvPr id="97" name="Rectangle 9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99" name="TextBox 9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49 / 153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4.6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Schnellstart-Assistent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Oben im blauen Bereich auf </a:t>
            </a:r>
            <a:r>
              <a:rPr sz="1150" b="1" i="0" lang="de-DE">
                <a:solidFill>
                  <a:srgbClr val="25333F"/>
                </a:solidFill>
                <a:latin typeface="Segoe UI"/>
              </a:rPr>
              <a:t>Schnellstart-Assistent</a:t>
            </a:r>
            <a:r>
              <a:rPr sz="1150" b="0" i="0" lang="de-DE">
                <a:solidFill>
                  <a:srgbClr val="25333F"/>
                </a:solidFill>
                <a:latin typeface="Segoe UI"/>
              </a:rPr>
              <a:t> klicken.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Sechs Schritte durchgehen – der grüne Balken zeigt, wie weit Sie sind.</a:t>
            </a:r>
          </a:p>
        </p:txBody>
      </p:sp>
      <p:sp>
        <p:nvSpPr>
          <p:cNvPr id="12" name="TextBox 11"/>
          <p:cNvSpPr txBox="1"/>
          <p:nvPr/>
        </p:nvSpPr>
        <p:spPr>
          <a:xfrm>
            <a:off x="950976" y="2171319"/>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Basis-Informationen, Standort &amp; Stände, Logo &amp; Galerie, Klassifizierung, Beschreibung, Kontakt &amp; Soziales mit allen 24 Link-Plattformen. In Schritt 2 steht jede Halle mit ihren Räumen darunter, eingerückt wie in der Bearbeitungsmaske.</a:t>
            </a:r>
          </a:p>
        </p:txBody>
      </p:sp>
      <p:sp>
        <p:nvSpPr>
          <p:cNvPr id="13" name="Oval 12"/>
          <p:cNvSpPr/>
          <p:nvPr/>
        </p:nvSpPr>
        <p:spPr>
          <a:xfrm>
            <a:off x="566928" y="299732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303847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988183"/>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Mit </a:t>
            </a:r>
            <a:r>
              <a:rPr sz="1150" b="1" i="0" lang="de-DE">
                <a:solidFill>
                  <a:srgbClr val="25333F"/>
                </a:solidFill>
                <a:latin typeface="Segoe UI"/>
              </a:rPr>
              <a:t>Nächster Schritt</a:t>
            </a:r>
            <a:r>
              <a:rPr sz="1150" b="0" i="0" lang="de-DE">
                <a:solidFill>
                  <a:srgbClr val="25333F"/>
                </a:solidFill>
                <a:latin typeface="Segoe UI"/>
              </a:rPr>
              <a:t> vorwärts, mit </a:t>
            </a:r>
            <a:r>
              <a:rPr sz="1150" b="1" i="0" lang="de-DE">
                <a:solidFill>
                  <a:srgbClr val="25333F"/>
                </a:solidFill>
                <a:latin typeface="Segoe UI"/>
              </a:rPr>
              <a:t>Zurück</a:t>
            </a:r>
            <a:r>
              <a:rPr sz="1150" b="0" i="0" lang="de-DE">
                <a:solidFill>
                  <a:srgbClr val="25333F"/>
                </a:solidFill>
                <a:latin typeface="Segoe UI"/>
              </a:rPr>
              <a:t> wieder zurück.</a:t>
            </a:r>
          </a:p>
        </p:txBody>
      </p:sp>
      <p:sp>
        <p:nvSpPr>
          <p:cNvPr id="16" name="Oval 15"/>
          <p:cNvSpPr/>
          <p:nvPr/>
        </p:nvSpPr>
        <p:spPr>
          <a:xfrm>
            <a:off x="566928" y="341325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45440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404108"/>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letzten Schritt heißt die grüne Schaltfläche </a:t>
            </a:r>
            <a:r>
              <a:rPr sz="1150" b="1" i="0" lang="de-DE">
                <a:solidFill>
                  <a:srgbClr val="25333F"/>
                </a:solidFill>
                <a:latin typeface="Segoe UI"/>
              </a:rPr>
              <a:t>Aussteller erstellen</a:t>
            </a:r>
            <a:r>
              <a:rPr sz="1150" b="0" i="0" lang="de-DE">
                <a:solidFill>
                  <a:srgbClr val="25333F"/>
                </a:solidFill>
                <a:latin typeface="Segoe UI"/>
              </a:rPr>
              <a:t>.</a:t>
            </a:r>
          </a:p>
        </p:txBody>
      </p:sp>
      <p:sp>
        <p:nvSpPr>
          <p:cNvPr id="19" name="TextBox 18"/>
          <p:cNvSpPr txBox="1"/>
          <p:nvPr/>
        </p:nvSpPr>
        <p:spPr>
          <a:xfrm>
            <a:off x="950976" y="3806189"/>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Eintrag wird sofort veröffentlicht, und Sie landen in seiner Bearbeitungsmaske.</a:t>
            </a:r>
          </a:p>
        </p:txBody>
      </p:sp>
      <p:sp>
        <p:nvSpPr>
          <p:cNvPr id="20" name="Oval 19"/>
          <p:cNvSpPr/>
          <p:nvPr/>
        </p:nvSpPr>
        <p:spPr>
          <a:xfrm>
            <a:off x="566928" y="434263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38378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333494"/>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Produkte, Land und „Verkauf am Stand“ dort ergänzen.</a:t>
            </a:r>
          </a:p>
        </p:txBody>
      </p:sp>
      <p:sp>
        <p:nvSpPr>
          <p:cNvPr id="23" name="TextBox 22"/>
          <p:cNvSpPr txBox="1"/>
          <p:nvPr/>
        </p:nvSpPr>
        <p:spPr>
          <a:xfrm>
            <a:off x="950976" y="4557395"/>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Diese drei Felder sind im Assistenten nicht enthalten.</a:t>
            </a:r>
          </a:p>
        </p:txBody>
      </p:sp>
      <p:sp>
        <p:nvSpPr>
          <p:cNvPr id="24" name="Rectangle 23"/>
          <p:cNvSpPr/>
          <p:nvPr/>
        </p:nvSpPr>
        <p:spPr>
          <a:xfrm>
            <a:off x="5589727" y="1353312"/>
            <a:ext cx="6035040" cy="36118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589727"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8116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5589727" y="1572768"/>
            <a:ext cx="1481328" cy="33924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73603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58972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73603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5589727"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864047" y="21534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Dashboard</a:t>
            </a:r>
          </a:p>
        </p:txBody>
      </p:sp>
      <p:sp>
        <p:nvSpPr>
          <p:cNvPr id="33" name="TextBox 32"/>
          <p:cNvSpPr txBox="1"/>
          <p:nvPr/>
        </p:nvSpPr>
        <p:spPr>
          <a:xfrm>
            <a:off x="58640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8640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5" name="TextBox 34"/>
          <p:cNvSpPr txBox="1"/>
          <p:nvPr/>
        </p:nvSpPr>
        <p:spPr>
          <a:xfrm>
            <a:off x="5736031" y="277520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736031" y="301294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Rectangle 36"/>
          <p:cNvSpPr/>
          <p:nvPr/>
        </p:nvSpPr>
        <p:spPr>
          <a:xfrm>
            <a:off x="7272223" y="1700784"/>
            <a:ext cx="4151375" cy="402336"/>
          </a:xfrm>
          <a:prstGeom prst="rect">
            <a:avLst/>
          </a:prstGeom>
          <a:solidFill>
            <a:srgbClr val="1E5C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418527" y="1746504"/>
            <a:ext cx="2743200" cy="146304"/>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Willkommen bei Event Exhibitor</a:t>
            </a:r>
          </a:p>
        </p:txBody>
      </p:sp>
      <p:sp>
        <p:nvSpPr>
          <p:cNvPr id="39" name="Rounded Rectangle 38"/>
          <p:cNvSpPr/>
          <p:nvPr/>
        </p:nvSpPr>
        <p:spPr>
          <a:xfrm>
            <a:off x="7418527" y="1929384"/>
            <a:ext cx="960120" cy="118872"/>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418527" y="1936699"/>
            <a:ext cx="960120" cy="109728"/>
          </a:xfrm>
          <a:prstGeom prst="rect">
            <a:avLst/>
          </a:prstGeom>
          <a:noFill/>
        </p:spPr>
        <p:txBody>
          <a:bodyPr wrap="square" lIns="0" rIns="0" tIns="0" bIns="0" anchor="t">
            <a:spAutoFit/>
          </a:bodyPr>
          <a:lstStyle/>
          <a:p>
            <a:pPr algn="ctr">
              <a:lnSpc>
                <a:spcPct val="100000"/>
              </a:lnSpc>
            </a:pPr>
            <a:r>
              <a:rPr sz="550" b="1" i="0" lang="de-DE">
                <a:solidFill>
                  <a:srgbClr val="1E5C8A"/>
                </a:solidFill>
                <a:latin typeface="Segoe UI"/>
              </a:rPr>
              <a:t>Schnellstart-Assistent</a:t>
            </a:r>
          </a:p>
        </p:txBody>
      </p:sp>
      <p:sp>
        <p:nvSpPr>
          <p:cNvPr id="41" name="Rectangle 40"/>
          <p:cNvSpPr/>
          <p:nvPr/>
        </p:nvSpPr>
        <p:spPr>
          <a:xfrm>
            <a:off x="7473391" y="2231136"/>
            <a:ext cx="3749039" cy="2487168"/>
          </a:xfrm>
          <a:prstGeom prst="rect">
            <a:avLst/>
          </a:prstGeom>
          <a:solidFill>
            <a:srgbClr val="FFFFFF"/>
          </a:solidFill>
          <a:ln w="1651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473391" y="2231136"/>
            <a:ext cx="3749039" cy="51206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637983" y="2322576"/>
            <a:ext cx="3200399" cy="182880"/>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Schnellstart-Assistent</a:t>
            </a:r>
          </a:p>
        </p:txBody>
      </p:sp>
      <p:sp>
        <p:nvSpPr>
          <p:cNvPr id="44" name="TextBox 43"/>
          <p:cNvSpPr txBox="1"/>
          <p:nvPr/>
        </p:nvSpPr>
        <p:spPr>
          <a:xfrm>
            <a:off x="7637983" y="2523744"/>
            <a:ext cx="3200399" cy="128016"/>
          </a:xfrm>
          <a:prstGeom prst="rect">
            <a:avLst/>
          </a:prstGeom>
          <a:noFill/>
        </p:spPr>
        <p:txBody>
          <a:bodyPr wrap="square" lIns="0" rIns="0" tIns="0" bIns="0" anchor="t">
            <a:spAutoFit/>
          </a:bodyPr>
          <a:lstStyle/>
          <a:p>
            <a:pPr algn="l">
              <a:lnSpc>
                <a:spcPct val="100000"/>
              </a:lnSpc>
            </a:pPr>
            <a:r>
              <a:rPr sz="600" b="0" i="0" lang="de-DE">
                <a:solidFill>
                  <a:srgbClr val="C8DCEC"/>
                </a:solidFill>
                <a:latin typeface="Segoe UI"/>
              </a:rPr>
              <a:t>Folge den Schritten, um schnell einen neuen Aussteller anzulegen.</a:t>
            </a:r>
          </a:p>
        </p:txBody>
      </p:sp>
      <p:sp>
        <p:nvSpPr>
          <p:cNvPr id="45" name="Rectangle 44"/>
          <p:cNvSpPr/>
          <p:nvPr/>
        </p:nvSpPr>
        <p:spPr>
          <a:xfrm>
            <a:off x="7473391" y="2743200"/>
            <a:ext cx="3749039" cy="82296"/>
          </a:xfrm>
          <a:prstGeom prst="rect">
            <a:avLst/>
          </a:prstGeom>
          <a:solidFill>
            <a:srgbClr val="F0F0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7473391" y="2743200"/>
            <a:ext cx="624839" cy="82296"/>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692847" y="2962656"/>
            <a:ext cx="2743200"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Schritt 1: Basis-Informationen</a:t>
            </a:r>
          </a:p>
        </p:txBody>
      </p:sp>
      <p:sp>
        <p:nvSpPr>
          <p:cNvPr id="48" name="TextBox 47"/>
          <p:cNvSpPr txBox="1"/>
          <p:nvPr/>
        </p:nvSpPr>
        <p:spPr>
          <a:xfrm>
            <a:off x="7692847" y="3218688"/>
            <a:ext cx="3310127"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a:t>
            </a:r>
          </a:p>
        </p:txBody>
      </p:sp>
      <p:sp>
        <p:nvSpPr>
          <p:cNvPr id="49" name="Rounded Rectangle 48"/>
          <p:cNvSpPr/>
          <p:nvPr/>
        </p:nvSpPr>
        <p:spPr>
          <a:xfrm>
            <a:off x="7692847" y="3429000"/>
            <a:ext cx="3310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784287" y="3479292"/>
            <a:ext cx="2926079"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Comic Con 2026</a:t>
            </a:r>
          </a:p>
        </p:txBody>
      </p:sp>
      <p:sp>
        <p:nvSpPr>
          <p:cNvPr id="51" name="TextBox 50"/>
          <p:cNvSpPr txBox="1"/>
          <p:nvPr/>
        </p:nvSpPr>
        <p:spPr>
          <a:xfrm>
            <a:off x="10783519" y="347929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2" name="TextBox 51"/>
          <p:cNvSpPr txBox="1"/>
          <p:nvPr/>
        </p:nvSpPr>
        <p:spPr>
          <a:xfrm>
            <a:off x="7692847" y="3749040"/>
            <a:ext cx="3310127"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Aussteller Name</a:t>
            </a:r>
          </a:p>
        </p:txBody>
      </p:sp>
      <p:sp>
        <p:nvSpPr>
          <p:cNvPr id="53" name="Rounded Rectangle 52"/>
          <p:cNvSpPr/>
          <p:nvPr/>
        </p:nvSpPr>
        <p:spPr>
          <a:xfrm>
            <a:off x="7692847" y="3959352"/>
            <a:ext cx="3310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784287" y="4009644"/>
            <a:ext cx="2926079"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z.B. Firma GmbH</a:t>
            </a:r>
          </a:p>
        </p:txBody>
      </p:sp>
      <p:sp>
        <p:nvSpPr>
          <p:cNvPr id="55" name="Rectangle 54"/>
          <p:cNvSpPr/>
          <p:nvPr/>
        </p:nvSpPr>
        <p:spPr>
          <a:xfrm>
            <a:off x="7473391" y="4306824"/>
            <a:ext cx="37490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ounded Rectangle 55"/>
          <p:cNvSpPr/>
          <p:nvPr/>
        </p:nvSpPr>
        <p:spPr>
          <a:xfrm>
            <a:off x="7692847" y="4379976"/>
            <a:ext cx="784555"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692847" y="4430268"/>
            <a:ext cx="784555"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Abbrechen</a:t>
            </a:r>
          </a:p>
        </p:txBody>
      </p:sp>
      <p:sp>
        <p:nvSpPr>
          <p:cNvPr id="58" name="Rounded Rectangle 57"/>
          <p:cNvSpPr/>
          <p:nvPr/>
        </p:nvSpPr>
        <p:spPr>
          <a:xfrm>
            <a:off x="10070287" y="4379976"/>
            <a:ext cx="93268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0070287" y="4430268"/>
            <a:ext cx="932688"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Nächster Schritt →</a:t>
            </a:r>
          </a:p>
        </p:txBody>
      </p:sp>
      <p:sp>
        <p:nvSpPr>
          <p:cNvPr id="60" name="Oval 59"/>
          <p:cNvSpPr/>
          <p:nvPr/>
        </p:nvSpPr>
        <p:spPr>
          <a:xfrm>
            <a:off x="7153351" y="18516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153351" y="19110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2" name="Oval 61"/>
          <p:cNvSpPr/>
          <p:nvPr/>
        </p:nvSpPr>
        <p:spPr>
          <a:xfrm>
            <a:off x="7208215" y="26471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208215" y="27066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4" name="Oval 63"/>
          <p:cNvSpPr/>
          <p:nvPr/>
        </p:nvSpPr>
        <p:spPr>
          <a:xfrm>
            <a:off x="9759391" y="43708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9759391" y="443026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6" name="Rectangle 6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9" name="TextBox 6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Assistent lohnt sich für einzelne Nachzügler. Für die erste Befüllung nehmen Sie den Import (Kapitel 7), für Änderungen an vielen Einträgen den Massen-Editor (Kapitel 8).</a:t>
            </a:r>
          </a:p>
        </p:txBody>
      </p:sp>
      <p:sp>
        <p:nvSpPr>
          <p:cNvPr id="70" name="Rectangle 6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4 · Das Dashboard</a:t>
            </a:r>
          </a:p>
        </p:txBody>
      </p:sp>
      <p:sp>
        <p:nvSpPr>
          <p:cNvPr id="72" name="TextBox 7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50 / 153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5</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Einen Aussteller anlegen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Veranstaltung, Stand, Einordnung, Bilder, Kontakt – in dieser Reihenfolge.</a:t>
            </a:r>
          </a:p>
        </p:txBody>
      </p:sp>
      <p:sp>
        <p:nvSpPr>
          <p:cNvPr id="9" name="Rectangle 8"/>
          <p:cNvSpPr/>
          <p:nvPr/>
        </p:nvSpPr>
        <p:spPr>
          <a:xfrm>
            <a:off x="7434072" y="1783080"/>
            <a:ext cx="32004" cy="35478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Hierarchie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Maske im Überblick</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Veranstaltung &amp; Standort</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Einordnen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Sichtbarkeit</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Bilder</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Kontaktdaten</a:t>
            </a:r>
          </a:p>
        </p:txBody>
      </p:sp>
      <p:sp>
        <p:nvSpPr>
          <p:cNvPr id="31" name="Oval 30"/>
          <p:cNvSpPr/>
          <p:nvPr/>
        </p:nvSpPr>
        <p:spPr>
          <a:xfrm>
            <a:off x="7342632" y="460857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3" name="TextBox 32"/>
          <p:cNvSpPr txBox="1"/>
          <p:nvPr/>
        </p:nvSpPr>
        <p:spPr>
          <a:xfrm>
            <a:off x="7818120" y="459486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Hervorgehobene Aussteller</a:t>
            </a:r>
          </a:p>
        </p:txBody>
      </p:sp>
      <p:sp>
        <p:nvSpPr>
          <p:cNvPr id="34" name="Oval 33"/>
          <p:cNvSpPr/>
          <p:nvPr/>
        </p:nvSpPr>
        <p:spPr>
          <a:xfrm>
            <a:off x="7342632" y="499262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6" name="TextBox 35"/>
          <p:cNvSpPr txBox="1"/>
          <p:nvPr/>
        </p:nvSpPr>
        <p:spPr>
          <a:xfrm>
            <a:off x="7818120" y="497890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Veranstaltungen des Ausstellers</a:t>
            </a:r>
          </a:p>
        </p:txBody>
      </p:sp>
      <p:sp>
        <p:nvSpPr>
          <p:cNvPr id="37" name="Rectangle 36"/>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5 · Aussteller anlegen</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51 / 153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Zwei Sorten von Einträgen, eine Liste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2" name="TextBox 21"/>
          <p:cNvSpPr txBox="1"/>
          <p:nvPr/>
        </p:nvSpPr>
        <p:spPr>
          <a:xfrm>
            <a:off x="2249424" y="1719072"/>
            <a:ext cx="3657600" cy="237744"/>
          </a:xfrm>
          <a:prstGeom prst="rect">
            <a:avLst/>
          </a:prstGeom>
          <a:noFill/>
        </p:spPr>
        <p:txBody>
          <a:bodyPr wrap="square" lIns="0" rIns="0" tIns="0" bIns="0" anchor="t">
            <a:spAutoFit/>
          </a:bodyPr>
          <a:lstStyle/>
          <a:p>
            <a:pPr algn="l">
              <a:lnSpc>
                <a:spcPct val="100000"/>
              </a:lnSpc>
            </a:pPr>
            <a:r>
              <a:rPr sz="1200" b="0" i="0" lang="de-DE">
                <a:solidFill>
                  <a:srgbClr val="1F2933"/>
                </a:solidFill>
                <a:latin typeface="Segoe UI"/>
              </a:rPr>
              <a:t>Aussteller</a:t>
            </a:r>
          </a:p>
        </p:txBody>
      </p:sp>
      <p:sp>
        <p:nvSpPr>
          <p:cNvPr id="23" name="Rounded Rectangle 22"/>
          <p:cNvSpPr/>
          <p:nvPr/>
        </p:nvSpPr>
        <p:spPr>
          <a:xfrm>
            <a:off x="6172200" y="1737360"/>
            <a:ext cx="960120" cy="219456"/>
          </a:xfrm>
          <a:prstGeom prst="roundRect">
            <a:avLst>
              <a:gd name="adj" fmla="val 1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172200" y="1787652"/>
            <a:ext cx="960120" cy="137160"/>
          </a:xfrm>
          <a:prstGeom prst="rect">
            <a:avLst/>
          </a:prstGeom>
          <a:noFill/>
        </p:spPr>
        <p:txBody>
          <a:bodyPr wrap="square" lIns="0" rIns="0" tIns="0" bIns="0" anchor="t">
            <a:spAutoFit/>
          </a:bodyPr>
          <a:lstStyle/>
          <a:p>
            <a:pPr algn="ctr">
              <a:lnSpc>
                <a:spcPct val="100000"/>
              </a:lnSpc>
            </a:pPr>
            <a:r>
              <a:rPr sz="600" b="0" i="0" lang="de-DE">
                <a:solidFill>
                  <a:srgbClr val="FFFFFF"/>
                </a:solidFill>
                <a:latin typeface="Segoe UI"/>
              </a:rPr>
              <a:t>Neu hinzufügen</a:t>
            </a:r>
          </a:p>
        </p:txBody>
      </p:sp>
      <p:sp>
        <p:nvSpPr>
          <p:cNvPr id="25" name="Rectangle 24"/>
          <p:cNvSpPr/>
          <p:nvPr/>
        </p:nvSpPr>
        <p:spPr>
          <a:xfrm>
            <a:off x="2249424" y="2103120"/>
            <a:ext cx="4882896" cy="256032"/>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313432" y="2167128"/>
            <a:ext cx="1959376" cy="137160"/>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Name</a:t>
            </a:r>
          </a:p>
        </p:txBody>
      </p:sp>
      <p:sp>
        <p:nvSpPr>
          <p:cNvPr id="27" name="TextBox 26"/>
          <p:cNvSpPr txBox="1"/>
          <p:nvPr/>
        </p:nvSpPr>
        <p:spPr>
          <a:xfrm>
            <a:off x="4364248" y="2167128"/>
            <a:ext cx="982797" cy="137160"/>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Typ</a:t>
            </a:r>
          </a:p>
        </p:txBody>
      </p:sp>
      <p:sp>
        <p:nvSpPr>
          <p:cNvPr id="28" name="TextBox 27"/>
          <p:cNvSpPr txBox="1"/>
          <p:nvPr/>
        </p:nvSpPr>
        <p:spPr>
          <a:xfrm>
            <a:off x="5438485" y="2167128"/>
            <a:ext cx="1666402" cy="137160"/>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Standort</a:t>
            </a:r>
          </a:p>
        </p:txBody>
      </p:sp>
      <p:sp>
        <p:nvSpPr>
          <p:cNvPr id="29" name="Rectangle 28"/>
          <p:cNvSpPr/>
          <p:nvPr/>
        </p:nvSpPr>
        <p:spPr>
          <a:xfrm>
            <a:off x="2249424" y="235915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13432" y="2432304"/>
            <a:ext cx="1959376" cy="137160"/>
          </a:xfrm>
          <a:prstGeom prst="rect">
            <a:avLst/>
          </a:prstGeom>
          <a:noFill/>
        </p:spPr>
        <p:txBody>
          <a:bodyPr wrap="square" lIns="0" rIns="0" tIns="0" bIns="0" anchor="t">
            <a:spAutoFit/>
          </a:bodyPr>
          <a:lstStyle/>
          <a:p>
            <a:pPr algn="l">
              <a:lnSpc>
                <a:spcPct val="100000"/>
              </a:lnSpc>
            </a:pPr>
            <a:r>
              <a:rPr sz="800" b="0" i="0" lang="de-DE">
                <a:solidFill>
                  <a:srgbClr val="0B3A5D"/>
                </a:solidFill>
                <a:latin typeface="Segoe UI"/>
              </a:rPr>
              <a:t>Comic Con 2026</a:t>
            </a:r>
          </a:p>
        </p:txBody>
      </p:sp>
      <p:sp>
        <p:nvSpPr>
          <p:cNvPr id="31" name="TextBox 30"/>
          <p:cNvSpPr txBox="1"/>
          <p:nvPr/>
        </p:nvSpPr>
        <p:spPr>
          <a:xfrm>
            <a:off x="4364248" y="2432304"/>
            <a:ext cx="982797" cy="137160"/>
          </a:xfrm>
          <a:prstGeom prst="rect">
            <a:avLst/>
          </a:prstGeom>
          <a:noFill/>
        </p:spPr>
        <p:txBody>
          <a:bodyPr wrap="square" lIns="0" rIns="0" tIns="0" bIns="0" anchor="t">
            <a:spAutoFit/>
          </a:bodyPr>
          <a:lstStyle/>
          <a:p>
            <a:pPr algn="l">
              <a:lnSpc>
                <a:spcPct val="100000"/>
              </a:lnSpc>
            </a:pPr>
          </a:p>
        </p:txBody>
      </p:sp>
      <p:sp>
        <p:nvSpPr>
          <p:cNvPr id="32" name="TextBox 31"/>
          <p:cNvSpPr txBox="1"/>
          <p:nvPr/>
        </p:nvSpPr>
        <p:spPr>
          <a:xfrm>
            <a:off x="5438485" y="2432304"/>
            <a:ext cx="1666402" cy="137160"/>
          </a:xfrm>
          <a:prstGeom prst="rect">
            <a:avLst/>
          </a:prstGeom>
          <a:noFill/>
        </p:spPr>
        <p:txBody>
          <a:bodyPr wrap="square" lIns="0" rIns="0" tIns="0" bIns="0" anchor="t">
            <a:spAutoFit/>
          </a:bodyPr>
          <a:lstStyle/>
          <a:p>
            <a:pPr algn="l">
              <a:lnSpc>
                <a:spcPct val="100000"/>
              </a:lnSpc>
            </a:pPr>
          </a:p>
        </p:txBody>
      </p:sp>
      <p:sp>
        <p:nvSpPr>
          <p:cNvPr id="33" name="Rectangle 32"/>
          <p:cNvSpPr/>
          <p:nvPr/>
        </p:nvSpPr>
        <p:spPr>
          <a:xfrm>
            <a:off x="2249424" y="2633472"/>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2249424" y="263347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313432" y="2706624"/>
            <a:ext cx="1959376"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Papierwerk Berlin</a:t>
            </a:r>
          </a:p>
        </p:txBody>
      </p:sp>
      <p:sp>
        <p:nvSpPr>
          <p:cNvPr id="36" name="TextBox 35"/>
          <p:cNvSpPr txBox="1"/>
          <p:nvPr/>
        </p:nvSpPr>
        <p:spPr>
          <a:xfrm>
            <a:off x="4364248" y="2706624"/>
            <a:ext cx="98279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Händler</a:t>
            </a:r>
          </a:p>
        </p:txBody>
      </p:sp>
      <p:sp>
        <p:nvSpPr>
          <p:cNvPr id="37" name="TextBox 36"/>
          <p:cNvSpPr txBox="1"/>
          <p:nvPr/>
        </p:nvSpPr>
        <p:spPr>
          <a:xfrm>
            <a:off x="5438485" y="2706624"/>
            <a:ext cx="1666402"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Halle 01 · A12, A13</a:t>
            </a:r>
          </a:p>
        </p:txBody>
      </p:sp>
      <p:sp>
        <p:nvSpPr>
          <p:cNvPr id="38" name="Rectangle 37"/>
          <p:cNvSpPr/>
          <p:nvPr/>
        </p:nvSpPr>
        <p:spPr>
          <a:xfrm>
            <a:off x="2249424" y="290779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13432" y="2980944"/>
            <a:ext cx="1959376"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Studio Nordlicht</a:t>
            </a:r>
          </a:p>
        </p:txBody>
      </p:sp>
      <p:sp>
        <p:nvSpPr>
          <p:cNvPr id="40" name="TextBox 39"/>
          <p:cNvSpPr txBox="1"/>
          <p:nvPr/>
        </p:nvSpPr>
        <p:spPr>
          <a:xfrm>
            <a:off x="4364248" y="2980944"/>
            <a:ext cx="98279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Künstler</a:t>
            </a:r>
          </a:p>
        </p:txBody>
      </p:sp>
      <p:sp>
        <p:nvSpPr>
          <p:cNvPr id="41" name="TextBox 40"/>
          <p:cNvSpPr txBox="1"/>
          <p:nvPr/>
        </p:nvSpPr>
        <p:spPr>
          <a:xfrm>
            <a:off x="5438485" y="2980944"/>
            <a:ext cx="1666402"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Artist Alley · B04</a:t>
            </a:r>
          </a:p>
        </p:txBody>
      </p:sp>
      <p:sp>
        <p:nvSpPr>
          <p:cNvPr id="42" name="Rectangle 41"/>
          <p:cNvSpPr/>
          <p:nvPr/>
        </p:nvSpPr>
        <p:spPr>
          <a:xfrm>
            <a:off x="2249424" y="3182112"/>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318211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13432" y="3255264"/>
            <a:ext cx="1959376"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Manga Corner</a:t>
            </a:r>
          </a:p>
        </p:txBody>
      </p:sp>
      <p:sp>
        <p:nvSpPr>
          <p:cNvPr id="45" name="TextBox 44"/>
          <p:cNvSpPr txBox="1"/>
          <p:nvPr/>
        </p:nvSpPr>
        <p:spPr>
          <a:xfrm>
            <a:off x="4364248" y="3255264"/>
            <a:ext cx="98279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Händler</a:t>
            </a:r>
          </a:p>
        </p:txBody>
      </p:sp>
      <p:sp>
        <p:nvSpPr>
          <p:cNvPr id="46" name="TextBox 45"/>
          <p:cNvSpPr txBox="1"/>
          <p:nvPr/>
        </p:nvSpPr>
        <p:spPr>
          <a:xfrm>
            <a:off x="5438485" y="3255264"/>
            <a:ext cx="1666402"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Halle 01 · A21</a:t>
            </a:r>
          </a:p>
        </p:txBody>
      </p:sp>
      <p:sp>
        <p:nvSpPr>
          <p:cNvPr id="47" name="Rectangle 46"/>
          <p:cNvSpPr/>
          <p:nvPr/>
        </p:nvSpPr>
        <p:spPr>
          <a:xfrm>
            <a:off x="2249424" y="345643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313432" y="3529584"/>
            <a:ext cx="1959376"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Kaffeerösterei Ost</a:t>
            </a:r>
          </a:p>
        </p:txBody>
      </p:sp>
      <p:sp>
        <p:nvSpPr>
          <p:cNvPr id="49" name="TextBox 48"/>
          <p:cNvSpPr txBox="1"/>
          <p:nvPr/>
        </p:nvSpPr>
        <p:spPr>
          <a:xfrm>
            <a:off x="4364248" y="3529584"/>
            <a:ext cx="98279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Sponsor</a:t>
            </a:r>
          </a:p>
        </p:txBody>
      </p:sp>
      <p:sp>
        <p:nvSpPr>
          <p:cNvPr id="50" name="TextBox 49"/>
          <p:cNvSpPr txBox="1"/>
          <p:nvPr/>
        </p:nvSpPr>
        <p:spPr>
          <a:xfrm>
            <a:off x="5438485" y="3529584"/>
            <a:ext cx="1666402"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Foyer · C07</a:t>
            </a:r>
          </a:p>
        </p:txBody>
      </p:sp>
      <p:sp>
        <p:nvSpPr>
          <p:cNvPr id="51" name="Rectangle 50"/>
          <p:cNvSpPr/>
          <p:nvPr/>
        </p:nvSpPr>
        <p:spPr>
          <a:xfrm>
            <a:off x="2249424" y="3730752"/>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2249424" y="373075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13432" y="3803904"/>
            <a:ext cx="1959376" cy="137160"/>
          </a:xfrm>
          <a:prstGeom prst="rect">
            <a:avLst/>
          </a:prstGeom>
          <a:noFill/>
        </p:spPr>
        <p:txBody>
          <a:bodyPr wrap="square" lIns="0" rIns="0" tIns="0" bIns="0" anchor="t">
            <a:spAutoFit/>
          </a:bodyPr>
          <a:lstStyle/>
          <a:p>
            <a:pPr algn="l">
              <a:lnSpc>
                <a:spcPct val="100000"/>
              </a:lnSpc>
            </a:pPr>
            <a:r>
              <a:rPr sz="800" b="0" i="0" lang="de-DE">
                <a:solidFill>
                  <a:srgbClr val="0B3A5D"/>
                </a:solidFill>
                <a:latin typeface="Segoe UI"/>
              </a:rPr>
              <a:t>Frühjahrsmesse 2027</a:t>
            </a:r>
          </a:p>
        </p:txBody>
      </p:sp>
      <p:sp>
        <p:nvSpPr>
          <p:cNvPr id="54" name="TextBox 53"/>
          <p:cNvSpPr txBox="1"/>
          <p:nvPr/>
        </p:nvSpPr>
        <p:spPr>
          <a:xfrm>
            <a:off x="4364248" y="3803904"/>
            <a:ext cx="982797" cy="137160"/>
          </a:xfrm>
          <a:prstGeom prst="rect">
            <a:avLst/>
          </a:prstGeom>
          <a:noFill/>
        </p:spPr>
        <p:txBody>
          <a:bodyPr wrap="square" lIns="0" rIns="0" tIns="0" bIns="0" anchor="t">
            <a:spAutoFit/>
          </a:bodyPr>
          <a:lstStyle/>
          <a:p>
            <a:pPr algn="l">
              <a:lnSpc>
                <a:spcPct val="100000"/>
              </a:lnSpc>
            </a:pPr>
          </a:p>
        </p:txBody>
      </p:sp>
      <p:sp>
        <p:nvSpPr>
          <p:cNvPr id="55" name="TextBox 54"/>
          <p:cNvSpPr txBox="1"/>
          <p:nvPr/>
        </p:nvSpPr>
        <p:spPr>
          <a:xfrm>
            <a:off x="5438485" y="3803904"/>
            <a:ext cx="1666402" cy="137160"/>
          </a:xfrm>
          <a:prstGeom prst="rect">
            <a:avLst/>
          </a:prstGeom>
          <a:noFill/>
        </p:spPr>
        <p:txBody>
          <a:bodyPr wrap="square" lIns="0" rIns="0" tIns="0" bIns="0" anchor="t">
            <a:spAutoFit/>
          </a:bodyPr>
          <a:lstStyle/>
          <a:p>
            <a:pPr algn="l">
              <a:lnSpc>
                <a:spcPct val="100000"/>
              </a:lnSpc>
            </a:pPr>
          </a:p>
        </p:txBody>
      </p:sp>
      <p:sp>
        <p:nvSpPr>
          <p:cNvPr id="56" name="Rectangle 55"/>
          <p:cNvSpPr/>
          <p:nvPr/>
        </p:nvSpPr>
        <p:spPr>
          <a:xfrm>
            <a:off x="2249424" y="400507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313432" y="4078224"/>
            <a:ext cx="1959376"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 Buchhandlung Lettner</a:t>
            </a:r>
          </a:p>
        </p:txBody>
      </p:sp>
      <p:sp>
        <p:nvSpPr>
          <p:cNvPr id="58" name="TextBox 57"/>
          <p:cNvSpPr txBox="1"/>
          <p:nvPr/>
        </p:nvSpPr>
        <p:spPr>
          <a:xfrm>
            <a:off x="4364248" y="4078224"/>
            <a:ext cx="982797"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Händler</a:t>
            </a:r>
          </a:p>
        </p:txBody>
      </p:sp>
      <p:sp>
        <p:nvSpPr>
          <p:cNvPr id="59" name="TextBox 58"/>
          <p:cNvSpPr txBox="1"/>
          <p:nvPr/>
        </p:nvSpPr>
        <p:spPr>
          <a:xfrm>
            <a:off x="5438485" y="4078224"/>
            <a:ext cx="1666402" cy="137160"/>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Halle 02 · D02</a:t>
            </a:r>
          </a:p>
        </p:txBody>
      </p:sp>
      <p:sp>
        <p:nvSpPr>
          <p:cNvPr id="60" name="Rectangle 59"/>
          <p:cNvSpPr/>
          <p:nvPr/>
        </p:nvSpPr>
        <p:spPr>
          <a:xfrm>
            <a:off x="2249424" y="427939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Oval 60"/>
          <p:cNvSpPr/>
          <p:nvPr/>
        </p:nvSpPr>
        <p:spPr>
          <a:xfrm>
            <a:off x="1947672" y="23591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947672" y="24185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3" name="Oval 62"/>
          <p:cNvSpPr/>
          <p:nvPr/>
        </p:nvSpPr>
        <p:spPr>
          <a:xfrm>
            <a:off x="1947672" y="2633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947672" y="26929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5" name="TextBox 64"/>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Veranstaltung und Aussteller</a:t>
            </a:r>
          </a:p>
        </p:txBody>
      </p:sp>
      <p:sp>
        <p:nvSpPr>
          <p:cNvPr id="66" name="TextBox 65"/>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Veranstaltung</a:t>
            </a:r>
          </a:p>
        </p:txBody>
      </p:sp>
      <p:sp>
        <p:nvSpPr>
          <p:cNvPr id="67" name="TextBox 66"/>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Eintrag </a:t>
            </a:r>
            <a:r>
              <a:rPr sz="1000" b="1" i="0" lang="de-DE">
                <a:solidFill>
                  <a:srgbClr val="3B4A57"/>
                </a:solidFill>
                <a:latin typeface="Segoe UI"/>
              </a:rPr>
              <a:t>ohne</a:t>
            </a:r>
            <a:r>
              <a:rPr sz="1000" b="0" i="0" lang="de-DE">
                <a:solidFill>
                  <a:srgbClr val="3B4A57"/>
                </a:solidFill>
                <a:latin typeface="Segoe UI"/>
              </a:rPr>
              <a:t> ausgewählte Veranstaltung. Er ist die Klammer um alles andere und trägt die Hallenpläne.</a:t>
            </a:r>
          </a:p>
        </p:txBody>
      </p:sp>
      <p:sp>
        <p:nvSpPr>
          <p:cNvPr id="68" name="TextBox 67"/>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Aussteller</a:t>
            </a:r>
          </a:p>
        </p:txBody>
      </p:sp>
      <p:sp>
        <p:nvSpPr>
          <p:cNvPr id="69" name="TextBox 68"/>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Eintrag </a:t>
            </a:r>
            <a:r>
              <a:rPr sz="1000" b="1" i="0" lang="de-DE">
                <a:solidFill>
                  <a:srgbClr val="3B4A57"/>
                </a:solidFill>
                <a:latin typeface="Segoe UI"/>
              </a:rPr>
              <a:t>mit</a:t>
            </a:r>
            <a:r>
              <a:rPr sz="1000" b="0" i="0" lang="de-DE">
                <a:solidFill>
                  <a:srgbClr val="3B4A57"/>
                </a:solidFill>
                <a:latin typeface="Segoe UI"/>
              </a:rPr>
              <a:t> ausgewählter Veranstaltung. In der Liste steht er eingerückt unter seiner Messe.</a:t>
            </a:r>
          </a:p>
        </p:txBody>
      </p:sp>
      <p:sp>
        <p:nvSpPr>
          <p:cNvPr id="70" name="TextBox 69"/>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Der Unterschied entsteht im Feld „Veranstaltung“</a:t>
            </a:r>
          </a:p>
        </p:txBody>
      </p:sp>
      <p:sp>
        <p:nvSpPr>
          <p:cNvPr id="71" name="TextBox 70"/>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Es gibt keinen getrennten Menüpunkt und keine Umschaltung – allein dieses eine Auswahlfeld entscheidet.</a:t>
            </a:r>
          </a:p>
        </p:txBody>
      </p:sp>
      <p:sp>
        <p:nvSpPr>
          <p:cNvPr id="72" name="TextBox 71"/>
          <p:cNvSpPr txBox="1"/>
          <p:nvPr/>
        </p:nvSpPr>
        <p:spPr>
          <a:xfrm>
            <a:off x="7744967" y="3984498"/>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Umhängen ist jederzeit möglich</a:t>
            </a:r>
          </a:p>
        </p:txBody>
      </p:sp>
      <p:sp>
        <p:nvSpPr>
          <p:cNvPr id="73" name="TextBox 72"/>
          <p:cNvSpPr txBox="1"/>
          <p:nvPr/>
        </p:nvSpPr>
        <p:spPr>
          <a:xfrm>
            <a:off x="7744967" y="4204208"/>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Wählen Sie einfach eine andere Veranstaltung aus und speichern Sie.</a:t>
            </a:r>
          </a:p>
        </p:txBody>
      </p:sp>
      <p:sp>
        <p:nvSpPr>
          <p:cNvPr id="74" name="Rectangle 73"/>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7" name="TextBox 7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Beide finden Sie unter </a:t>
            </a:r>
            <a:r>
              <a:rPr sz="1000" b="0" i="0" lang="de-DE">
                <a:solidFill>
                  <a:srgbClr val="2B3844"/>
                </a:solidFill>
                <a:latin typeface="Consolas"/>
              </a:rPr>
              <a:t>Aussteller → Aussteller</a:t>
            </a:r>
            <a:r>
              <a:rPr sz="1000" b="0" i="0" lang="de-DE">
                <a:solidFill>
                  <a:srgbClr val="2B3844"/>
                </a:solidFill>
                <a:latin typeface="Segoe UI"/>
              </a:rPr>
              <a:t>. Die eingerückten Zeilen mit vorangestelltem Strich sind die Aussteller einer Messe.</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52 / 153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Bearbeitungsmaske im Überblick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2" name="TextBox 21"/>
          <p:cNvSpPr txBox="1"/>
          <p:nvPr/>
        </p:nvSpPr>
        <p:spPr>
          <a:xfrm>
            <a:off x="2249424" y="1700784"/>
            <a:ext cx="36576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Aussteller bearbeiten</a:t>
            </a:r>
          </a:p>
        </p:txBody>
      </p:sp>
      <p:sp>
        <p:nvSpPr>
          <p:cNvPr id="23" name="Rectangle 22"/>
          <p:cNvSpPr/>
          <p:nvPr/>
        </p:nvSpPr>
        <p:spPr>
          <a:xfrm>
            <a:off x="2249424" y="1938528"/>
            <a:ext cx="3343412" cy="274320"/>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40864" y="1997964"/>
            <a:ext cx="3160532" cy="164592"/>
          </a:xfrm>
          <a:prstGeom prst="rect">
            <a:avLst/>
          </a:prstGeom>
          <a:noFill/>
        </p:spPr>
        <p:txBody>
          <a:bodyPr wrap="square" lIns="0" rIns="0" tIns="0" bIns="0" anchor="t">
            <a:spAutoFit/>
          </a:bodyPr>
          <a:lstStyle/>
          <a:p>
            <a:pPr algn="l">
              <a:lnSpc>
                <a:spcPct val="100000"/>
              </a:lnSpc>
            </a:pPr>
            <a:r>
              <a:rPr sz="950" b="1" i="0" lang="de-DE">
                <a:solidFill>
                  <a:srgbClr val="1F2933"/>
                </a:solidFill>
                <a:latin typeface="Segoe UI"/>
              </a:rPr>
              <a:t>Papierwerk Berlin</a:t>
            </a:r>
          </a:p>
        </p:txBody>
      </p:sp>
      <p:sp>
        <p:nvSpPr>
          <p:cNvPr id="25" name="Rectangle 24"/>
          <p:cNvSpPr/>
          <p:nvPr/>
        </p:nvSpPr>
        <p:spPr>
          <a:xfrm>
            <a:off x="2249424" y="2267712"/>
            <a:ext cx="3343412" cy="43891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2249424" y="2267712"/>
            <a:ext cx="3343412" cy="14630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322576" y="2290572"/>
            <a:ext cx="1828800" cy="118872"/>
          </a:xfrm>
          <a:prstGeom prst="rect">
            <a:avLst/>
          </a:prstGeom>
          <a:noFill/>
        </p:spPr>
        <p:txBody>
          <a:bodyPr wrap="square" lIns="0" rIns="0" tIns="0" bIns="0" anchor="t">
            <a:spAutoFit/>
          </a:bodyPr>
          <a:lstStyle/>
          <a:p>
            <a:pPr algn="l">
              <a:lnSpc>
                <a:spcPct val="100000"/>
              </a:lnSpc>
            </a:pPr>
            <a:r>
              <a:rPr sz="600" b="1" i="0" lang="de-DE">
                <a:solidFill>
                  <a:srgbClr val="6B7A88"/>
                </a:solidFill>
                <a:latin typeface="Segoe UI"/>
              </a:rPr>
              <a:t>Beschreibung</a:t>
            </a:r>
          </a:p>
        </p:txBody>
      </p:sp>
      <p:sp>
        <p:nvSpPr>
          <p:cNvPr id="28" name="Rectangle 27"/>
          <p:cNvSpPr/>
          <p:nvPr/>
        </p:nvSpPr>
        <p:spPr>
          <a:xfrm>
            <a:off x="2340864" y="2459736"/>
            <a:ext cx="2907689" cy="36576"/>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340864" y="2532888"/>
            <a:ext cx="2718057" cy="36576"/>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340864" y="2606040"/>
            <a:ext cx="1738292" cy="36576"/>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2249424" y="2761488"/>
            <a:ext cx="3343412" cy="259689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2249424" y="2761488"/>
            <a:ext cx="334341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2249424" y="3035808"/>
            <a:ext cx="334341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59152" y="2830068"/>
            <a:ext cx="3123956"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35" name="Rectangle 34"/>
          <p:cNvSpPr/>
          <p:nvPr/>
        </p:nvSpPr>
        <p:spPr>
          <a:xfrm>
            <a:off x="2377440" y="3163824"/>
            <a:ext cx="3087380" cy="786384"/>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377440" y="3163824"/>
            <a:ext cx="3087380" cy="182880"/>
          </a:xfrm>
          <a:prstGeom prst="rect">
            <a:avLst/>
          </a:prstGeom>
          <a:solidFill>
            <a:srgbClr val="F6F8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68880" y="3195828"/>
            <a:ext cx="2904500"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Veranstaltungs- &amp; Standortdetails</a:t>
            </a:r>
          </a:p>
        </p:txBody>
      </p:sp>
      <p:sp>
        <p:nvSpPr>
          <p:cNvPr id="38" name="TextBox 37"/>
          <p:cNvSpPr txBox="1"/>
          <p:nvPr/>
        </p:nvSpPr>
        <p:spPr>
          <a:xfrm>
            <a:off x="2468880" y="3392424"/>
            <a:ext cx="2904500" cy="109728"/>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Veranstaltung</a:t>
            </a:r>
          </a:p>
        </p:txBody>
      </p:sp>
      <p:sp>
        <p:nvSpPr>
          <p:cNvPr id="39" name="Rounded Rectangle 38"/>
          <p:cNvSpPr/>
          <p:nvPr/>
        </p:nvSpPr>
        <p:spPr>
          <a:xfrm>
            <a:off x="2468880" y="3493008"/>
            <a:ext cx="290450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468880" y="3648456"/>
            <a:ext cx="1406530" cy="109728"/>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Stand-IDs</a:t>
            </a:r>
          </a:p>
        </p:txBody>
      </p:sp>
      <p:sp>
        <p:nvSpPr>
          <p:cNvPr id="41" name="Rounded Rectangle 40"/>
          <p:cNvSpPr/>
          <p:nvPr/>
        </p:nvSpPr>
        <p:spPr>
          <a:xfrm>
            <a:off x="2468880" y="3749040"/>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3966850" y="3648456"/>
            <a:ext cx="1406530" cy="109728"/>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Halle / Raum</a:t>
            </a:r>
          </a:p>
        </p:txBody>
      </p:sp>
      <p:sp>
        <p:nvSpPr>
          <p:cNvPr id="43" name="Rounded Rectangle 42"/>
          <p:cNvSpPr/>
          <p:nvPr/>
        </p:nvSpPr>
        <p:spPr>
          <a:xfrm>
            <a:off x="3966850" y="3749040"/>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2377440" y="4032504"/>
            <a:ext cx="3087380" cy="530352"/>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2377440" y="4032504"/>
            <a:ext cx="3087380" cy="182880"/>
          </a:xfrm>
          <a:prstGeom prst="rect">
            <a:avLst/>
          </a:prstGeom>
          <a:solidFill>
            <a:srgbClr val="F6F8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2468880" y="4064508"/>
            <a:ext cx="2904500"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Produkt-Galerie</a:t>
            </a:r>
          </a:p>
        </p:txBody>
      </p:sp>
      <p:sp>
        <p:nvSpPr>
          <p:cNvPr id="47" name="TextBox 46"/>
          <p:cNvSpPr txBox="1"/>
          <p:nvPr/>
        </p:nvSpPr>
        <p:spPr>
          <a:xfrm>
            <a:off x="2468880" y="4261104"/>
            <a:ext cx="2904500" cy="109728"/>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Galeriebilder</a:t>
            </a:r>
          </a:p>
        </p:txBody>
      </p:sp>
      <p:sp>
        <p:nvSpPr>
          <p:cNvPr id="48" name="Rounded Rectangle 47"/>
          <p:cNvSpPr/>
          <p:nvPr/>
        </p:nvSpPr>
        <p:spPr>
          <a:xfrm>
            <a:off x="2468880" y="4361688"/>
            <a:ext cx="290450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377440" y="4645152"/>
            <a:ext cx="3087380" cy="530352"/>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2377440" y="4645152"/>
            <a:ext cx="3087380" cy="182880"/>
          </a:xfrm>
          <a:prstGeom prst="rect">
            <a:avLst/>
          </a:prstGeom>
          <a:solidFill>
            <a:srgbClr val="F6F8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468880" y="4677156"/>
            <a:ext cx="2904500"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Kontakt- &amp; Social-Details</a:t>
            </a:r>
          </a:p>
        </p:txBody>
      </p:sp>
      <p:sp>
        <p:nvSpPr>
          <p:cNvPr id="52" name="TextBox 51"/>
          <p:cNvSpPr txBox="1"/>
          <p:nvPr/>
        </p:nvSpPr>
        <p:spPr>
          <a:xfrm>
            <a:off x="2468880" y="4873752"/>
            <a:ext cx="1406530" cy="109728"/>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E-Mail</a:t>
            </a:r>
          </a:p>
        </p:txBody>
      </p:sp>
      <p:sp>
        <p:nvSpPr>
          <p:cNvPr id="53" name="Rounded Rectangle 52"/>
          <p:cNvSpPr/>
          <p:nvPr/>
        </p:nvSpPr>
        <p:spPr>
          <a:xfrm>
            <a:off x="2468880" y="4974336"/>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3966850" y="4873752"/>
            <a:ext cx="1406530" cy="109728"/>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Telefonnummer</a:t>
            </a:r>
          </a:p>
        </p:txBody>
      </p:sp>
      <p:sp>
        <p:nvSpPr>
          <p:cNvPr id="55" name="Rounded Rectangle 54"/>
          <p:cNvSpPr/>
          <p:nvPr/>
        </p:nvSpPr>
        <p:spPr>
          <a:xfrm>
            <a:off x="3966850" y="4974336"/>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775716" y="1938528"/>
            <a:ext cx="1539483" cy="6035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5775716" y="1938528"/>
            <a:ext cx="15394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5775716" y="2212848"/>
            <a:ext cx="153948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5885444" y="2007108"/>
            <a:ext cx="1320027"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Veröffentlichen</a:t>
            </a:r>
          </a:p>
        </p:txBody>
      </p:sp>
      <p:sp>
        <p:nvSpPr>
          <p:cNvPr id="60" name="Rounded Rectangle 59"/>
          <p:cNvSpPr/>
          <p:nvPr/>
        </p:nvSpPr>
        <p:spPr>
          <a:xfrm>
            <a:off x="5903732" y="2377440"/>
            <a:ext cx="1283451"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903732" y="2427732"/>
            <a:ext cx="1283451"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Veröffentlichen</a:t>
            </a:r>
          </a:p>
        </p:txBody>
      </p:sp>
      <p:sp>
        <p:nvSpPr>
          <p:cNvPr id="62" name="Rectangle 61"/>
          <p:cNvSpPr/>
          <p:nvPr/>
        </p:nvSpPr>
        <p:spPr>
          <a:xfrm>
            <a:off x="5775716" y="2615184"/>
            <a:ext cx="1539483" cy="10607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775716" y="2615184"/>
            <a:ext cx="15394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775716" y="2889504"/>
            <a:ext cx="153948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885444" y="2683764"/>
            <a:ext cx="1320027"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Beitragsbild</a:t>
            </a:r>
          </a:p>
        </p:txBody>
      </p:sp>
      <p:sp>
        <p:nvSpPr>
          <p:cNvPr id="66" name="Rectangle 65"/>
          <p:cNvSpPr/>
          <p:nvPr/>
        </p:nvSpPr>
        <p:spPr>
          <a:xfrm>
            <a:off x="5903732" y="3017520"/>
            <a:ext cx="1283451" cy="530352"/>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03732" y="3200400"/>
            <a:ext cx="1283451"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Beitragsbild festlegen</a:t>
            </a:r>
          </a:p>
        </p:txBody>
      </p:sp>
      <p:sp>
        <p:nvSpPr>
          <p:cNvPr id="68" name="Oval 67"/>
          <p:cNvSpPr/>
          <p:nvPr/>
        </p:nvSpPr>
        <p:spPr>
          <a:xfrm>
            <a:off x="1965960" y="1938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965960" y="19979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0" name="Oval 69"/>
          <p:cNvSpPr/>
          <p:nvPr/>
        </p:nvSpPr>
        <p:spPr>
          <a:xfrm>
            <a:off x="1965960" y="2350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1965960" y="24094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2" name="Oval 71"/>
          <p:cNvSpPr/>
          <p:nvPr/>
        </p:nvSpPr>
        <p:spPr>
          <a:xfrm>
            <a:off x="1965960" y="27614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1965960" y="28209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4" name="Oval 73"/>
          <p:cNvSpPr/>
          <p:nvPr/>
        </p:nvSpPr>
        <p:spPr>
          <a:xfrm>
            <a:off x="5510540" y="2615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5510540" y="26746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76" name="Oval 75"/>
          <p:cNvSpPr/>
          <p:nvPr/>
        </p:nvSpPr>
        <p:spPr>
          <a:xfrm>
            <a:off x="5510540" y="1938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5510540" y="19979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78" name="TextBox 77"/>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Fünf Stellen, die zählen</a:t>
            </a:r>
          </a:p>
        </p:txBody>
      </p:sp>
      <p:sp>
        <p:nvSpPr>
          <p:cNvPr id="79" name="TextBox 78"/>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Name</a:t>
            </a:r>
          </a:p>
        </p:txBody>
      </p:sp>
      <p:sp>
        <p:nvSpPr>
          <p:cNvPr id="80" name="TextBox 79"/>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Titel des Eintrags – er erscheint auf Kachel, Standschild und im Hallenplan.</a:t>
            </a:r>
          </a:p>
        </p:txBody>
      </p:sp>
      <p:sp>
        <p:nvSpPr>
          <p:cNvPr id="81" name="TextBox 80"/>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Beschreibung</a:t>
            </a:r>
          </a:p>
        </p:txBody>
      </p:sp>
      <p:sp>
        <p:nvSpPr>
          <p:cNvPr id="82" name="TextBox 81"/>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große Textbereich. Er füllt die Detailansicht.</a:t>
            </a:r>
          </a:p>
        </p:txBody>
      </p:sp>
      <p:sp>
        <p:nvSpPr>
          <p:cNvPr id="83" name="TextBox 82"/>
          <p:cNvSpPr txBox="1"/>
          <p:nvPr/>
        </p:nvSpPr>
        <p:spPr>
          <a:xfrm>
            <a:off x="7927847" y="308051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Ausstellerdaten</a:t>
            </a:r>
          </a:p>
        </p:txBody>
      </p:sp>
      <p:sp>
        <p:nvSpPr>
          <p:cNvPr id="84" name="TextBox 83"/>
          <p:cNvSpPr txBox="1"/>
          <p:nvPr/>
        </p:nvSpPr>
        <p:spPr>
          <a:xfrm>
            <a:off x="7927847" y="3300222"/>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große Box mit drei Abschnitten: Standort, Produkt-Galerie und Kontakt.</a:t>
            </a:r>
          </a:p>
        </p:txBody>
      </p:sp>
      <p:sp>
        <p:nvSpPr>
          <p:cNvPr id="85" name="TextBox 84"/>
          <p:cNvSpPr txBox="1"/>
          <p:nvPr/>
        </p:nvSpPr>
        <p:spPr>
          <a:xfrm>
            <a:off x="7927847" y="382955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Beitragsbild</a:t>
            </a:r>
          </a:p>
        </p:txBody>
      </p:sp>
      <p:sp>
        <p:nvSpPr>
          <p:cNvPr id="86" name="TextBox 85"/>
          <p:cNvSpPr txBox="1"/>
          <p:nvPr/>
        </p:nvSpPr>
        <p:spPr>
          <a:xfrm>
            <a:off x="7927847" y="404926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 Logo des Ausstellers.</a:t>
            </a:r>
          </a:p>
        </p:txBody>
      </p:sp>
      <p:sp>
        <p:nvSpPr>
          <p:cNvPr id="87" name="TextBox 86"/>
          <p:cNvSpPr txBox="1"/>
          <p:nvPr/>
        </p:nvSpPr>
        <p:spPr>
          <a:xfrm>
            <a:off x="7927847" y="4423664"/>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5  Veröffentlichen</a:t>
            </a:r>
          </a:p>
        </p:txBody>
      </p:sp>
      <p:sp>
        <p:nvSpPr>
          <p:cNvPr id="88" name="TextBox 87"/>
          <p:cNvSpPr txBox="1"/>
          <p:nvPr/>
        </p:nvSpPr>
        <p:spPr>
          <a:xfrm>
            <a:off x="7927847" y="4643374"/>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Erst danach ist der Eintrag im Frontend sichtbar.</a:t>
            </a:r>
          </a:p>
        </p:txBody>
      </p:sp>
      <p:sp>
        <p:nvSpPr>
          <p:cNvPr id="89" name="Rectangle 8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2" name="TextBox 9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Box </a:t>
            </a:r>
            <a:r>
              <a:rPr sz="1000" b="1" i="0" lang="de-DE">
                <a:solidFill>
                  <a:srgbClr val="2B3844"/>
                </a:solidFill>
                <a:latin typeface="Segoe UI"/>
              </a:rPr>
              <a:t>Hallenpläne (Nur Veranstaltung)</a:t>
            </a:r>
            <a:r>
              <a:rPr sz="1000" b="0" i="0" lang="de-DE">
                <a:solidFill>
                  <a:srgbClr val="2B3844"/>
                </a:solidFill>
                <a:latin typeface="Segoe UI"/>
              </a:rPr>
              <a:t> sehen Sie hier nicht: Sobald oben eine Veranstaltung gewählt ist, blendet die Maske sie sofort aus – ohne dass Sie die Seite neu laden müssen. Setzen Sie das Feld auf „Veranstaltung wählen“ zurück, kommt sie wieder.</a:t>
            </a:r>
          </a:p>
        </p:txBody>
      </p:sp>
      <p:sp>
        <p:nvSpPr>
          <p:cNvPr id="93" name="Rectangle 9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95" name="TextBox 9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53 / 153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Schritt für Schritt: ein neuer Aussteller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Aussteller → Neu hinzufügen</a:t>
            </a:r>
            <a:r>
              <a:rPr sz="1150" b="0" i="0" lang="de-DE">
                <a:solidFill>
                  <a:srgbClr val="25333F"/>
                </a:solidFill>
                <a:latin typeface="Segoe UI"/>
              </a:rPr>
              <a:t> öffnen.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Namen in das Titelfeld schreiben.</a:t>
            </a:r>
          </a:p>
        </p:txBody>
      </p:sp>
      <p:sp>
        <p:nvSpPr>
          <p:cNvPr id="12" name="TextBox 11"/>
          <p:cNvSpPr txBox="1"/>
          <p:nvPr/>
        </p:nvSpPr>
        <p:spPr>
          <a:xfrm>
            <a:off x="950976" y="1993138"/>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Zum Beispiel „Papierwerk Berlin“.</a:t>
            </a:r>
          </a:p>
        </p:txBody>
      </p:sp>
      <p:sp>
        <p:nvSpPr>
          <p:cNvPr id="13" name="Oval 12"/>
          <p:cNvSpPr/>
          <p:nvPr/>
        </p:nvSpPr>
        <p:spPr>
          <a:xfrm>
            <a:off x="566928" y="23848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4259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37566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Abschnitt </a:t>
            </a:r>
            <a:r>
              <a:rPr sz="1150" b="1" i="0" lang="de-DE">
                <a:solidFill>
                  <a:srgbClr val="25333F"/>
                </a:solidFill>
                <a:latin typeface="Segoe UI"/>
              </a:rPr>
              <a:t>Veranstaltungs- &amp; Standortdetails</a:t>
            </a:r>
            <a:r>
              <a:rPr sz="1150" b="0" i="0" lang="de-DE">
                <a:solidFill>
                  <a:srgbClr val="25333F"/>
                </a:solidFill>
                <a:latin typeface="Segoe UI"/>
              </a:rPr>
              <a:t> oben die </a:t>
            </a:r>
            <a:r>
              <a:rPr sz="1150" b="1" i="0" lang="de-DE">
                <a:solidFill>
                  <a:srgbClr val="25333F"/>
                </a:solidFill>
                <a:latin typeface="Segoe UI"/>
              </a:rPr>
              <a:t>Veranstaltung</a:t>
            </a:r>
            <a:r>
              <a:rPr sz="1150" b="0" i="0" lang="de-DE">
                <a:solidFill>
                  <a:srgbClr val="25333F"/>
                </a:solidFill>
                <a:latin typeface="Segoe UI"/>
              </a:rPr>
              <a:t> auswählen.</a:t>
            </a:r>
          </a:p>
        </p:txBody>
      </p:sp>
      <p:sp>
        <p:nvSpPr>
          <p:cNvPr id="16" name="TextBox 15"/>
          <p:cNvSpPr txBox="1"/>
          <p:nvPr/>
        </p:nvSpPr>
        <p:spPr>
          <a:xfrm>
            <a:off x="950976" y="2777744"/>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ist der wichtigste Schritt. Ohne Veranstaltung taucht der Eintrag in keiner Liste auf.</a:t>
            </a:r>
          </a:p>
        </p:txBody>
      </p:sp>
      <p:sp>
        <p:nvSpPr>
          <p:cNvPr id="17" name="Oval 16"/>
          <p:cNvSpPr/>
          <p:nvPr/>
        </p:nvSpPr>
        <p:spPr>
          <a:xfrm>
            <a:off x="566928" y="33141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5534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305048"/>
            <a:ext cx="395295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Stand-IDs</a:t>
            </a:r>
            <a:r>
              <a:rPr sz="1150" b="0" i="0" lang="de-DE">
                <a:solidFill>
                  <a:srgbClr val="25333F"/>
                </a:solidFill>
                <a:latin typeface="Segoe UI"/>
              </a:rPr>
              <a:t> und </a:t>
            </a:r>
            <a:r>
              <a:rPr sz="1150" b="1" i="0" lang="de-DE">
                <a:solidFill>
                  <a:srgbClr val="25333F"/>
                </a:solidFill>
                <a:latin typeface="Segoe UI"/>
              </a:rPr>
              <a:t>Halle / Raum</a:t>
            </a:r>
            <a:r>
              <a:rPr sz="1150" b="0" i="0" lang="de-DE">
                <a:solidFill>
                  <a:srgbClr val="25333F"/>
                </a:solidFill>
                <a:latin typeface="Segoe UI"/>
              </a:rPr>
              <a:t> eintragen.</a:t>
            </a:r>
          </a:p>
        </p:txBody>
      </p:sp>
      <p:sp>
        <p:nvSpPr>
          <p:cNvPr id="20" name="Oval 19"/>
          <p:cNvSpPr/>
          <p:nvPr/>
        </p:nvSpPr>
        <p:spPr>
          <a:xfrm>
            <a:off x="566928" y="373011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7126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72097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Rechts auf </a:t>
            </a:r>
            <a:r>
              <a:rPr sz="1150" b="1" i="0" lang="de-DE">
                <a:solidFill>
                  <a:srgbClr val="25333F"/>
                </a:solidFill>
                <a:latin typeface="Segoe UI"/>
              </a:rPr>
              <a:t>Veröffentlichen</a:t>
            </a:r>
            <a:r>
              <a:rPr sz="1150" b="0" i="0" lang="de-DE">
                <a:solidFill>
                  <a:srgbClr val="25333F"/>
                </a:solidFill>
                <a:latin typeface="Segoe UI"/>
              </a:rPr>
              <a:t> klicken.</a:t>
            </a:r>
          </a:p>
        </p:txBody>
      </p:sp>
      <p:sp>
        <p:nvSpPr>
          <p:cNvPr id="23" name="TextBox 22"/>
          <p:cNvSpPr txBox="1"/>
          <p:nvPr/>
        </p:nvSpPr>
        <p:spPr>
          <a:xfrm>
            <a:off x="950976" y="3944873"/>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Alles Weitere – Typ, Kategorien, Bilder, Kontakt – können Sie danach in Ruhe ergänzen.</a:t>
            </a:r>
          </a:p>
        </p:txBody>
      </p:sp>
      <p:sp>
        <p:nvSpPr>
          <p:cNvPr id="24" name="Rectangle 23"/>
          <p:cNvSpPr/>
          <p:nvPr/>
        </p:nvSpPr>
        <p:spPr>
          <a:xfrm>
            <a:off x="5315407" y="1353312"/>
            <a:ext cx="6309360" cy="33832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5315407" y="1572768"/>
            <a:ext cx="1481328" cy="31638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Neu hinzufügen</a:t>
            </a:r>
          </a:p>
        </p:txBody>
      </p:sp>
      <p:sp>
        <p:nvSpPr>
          <p:cNvPr id="35" name="TextBox 34"/>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36" name="TextBox 35"/>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7" name="TextBox 36"/>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8" name="TextBox 37"/>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6997903" y="1700784"/>
            <a:ext cx="36576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Neuen Aussteller hinzufügen</a:t>
            </a:r>
          </a:p>
        </p:txBody>
      </p:sp>
      <p:sp>
        <p:nvSpPr>
          <p:cNvPr id="41" name="Rectangle 40"/>
          <p:cNvSpPr/>
          <p:nvPr/>
        </p:nvSpPr>
        <p:spPr>
          <a:xfrm>
            <a:off x="6997903" y="1975104"/>
            <a:ext cx="3009473" cy="310896"/>
          </a:xfrm>
          <a:prstGeom prst="rect">
            <a:avLst/>
          </a:prstGeom>
          <a:solidFill>
            <a:srgbClr val="FFFFFF"/>
          </a:solidFill>
          <a:ln w="1270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089343" y="2052828"/>
            <a:ext cx="2826593" cy="182880"/>
          </a:xfrm>
          <a:prstGeom prst="rect">
            <a:avLst/>
          </a:prstGeom>
          <a:noFill/>
        </p:spPr>
        <p:txBody>
          <a:bodyPr wrap="square" lIns="0" rIns="0" tIns="0" bIns="0" anchor="t">
            <a:spAutoFit/>
          </a:bodyPr>
          <a:lstStyle/>
          <a:p>
            <a:pPr algn="l">
              <a:lnSpc>
                <a:spcPct val="100000"/>
              </a:lnSpc>
            </a:pPr>
            <a:r>
              <a:rPr sz="1000" b="1" i="0" lang="de-DE">
                <a:solidFill>
                  <a:srgbClr val="1F2933"/>
                </a:solidFill>
                <a:latin typeface="Segoe UI"/>
              </a:rPr>
              <a:t>Papierwerk Berlin</a:t>
            </a:r>
          </a:p>
        </p:txBody>
      </p:sp>
      <p:sp>
        <p:nvSpPr>
          <p:cNvPr id="43" name="Rectangle 42"/>
          <p:cNvSpPr/>
          <p:nvPr/>
        </p:nvSpPr>
        <p:spPr>
          <a:xfrm>
            <a:off x="6997903" y="2377440"/>
            <a:ext cx="3009473" cy="188366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6997903" y="2377440"/>
            <a:ext cx="300947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97903" y="2651760"/>
            <a:ext cx="300947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107631" y="2446020"/>
            <a:ext cx="2790017"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47" name="TextBox 46"/>
          <p:cNvSpPr txBox="1"/>
          <p:nvPr/>
        </p:nvSpPr>
        <p:spPr>
          <a:xfrm>
            <a:off x="7125919" y="2779776"/>
            <a:ext cx="2753441" cy="146304"/>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Veranstaltungs- &amp; Standortdetails</a:t>
            </a:r>
          </a:p>
        </p:txBody>
      </p:sp>
      <p:sp>
        <p:nvSpPr>
          <p:cNvPr id="48" name="TextBox 47"/>
          <p:cNvSpPr txBox="1"/>
          <p:nvPr/>
        </p:nvSpPr>
        <p:spPr>
          <a:xfrm>
            <a:off x="7125919" y="2999232"/>
            <a:ext cx="2753441"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a:t>
            </a:r>
          </a:p>
        </p:txBody>
      </p:sp>
      <p:sp>
        <p:nvSpPr>
          <p:cNvPr id="49" name="Rounded Rectangle 48"/>
          <p:cNvSpPr/>
          <p:nvPr/>
        </p:nvSpPr>
        <p:spPr>
          <a:xfrm>
            <a:off x="7125919" y="3209544"/>
            <a:ext cx="275344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217359" y="3259836"/>
            <a:ext cx="2369393"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Comic Con 2026</a:t>
            </a:r>
          </a:p>
        </p:txBody>
      </p:sp>
      <p:sp>
        <p:nvSpPr>
          <p:cNvPr id="51" name="TextBox 50"/>
          <p:cNvSpPr txBox="1"/>
          <p:nvPr/>
        </p:nvSpPr>
        <p:spPr>
          <a:xfrm>
            <a:off x="9659904" y="325983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2" name="TextBox 51"/>
          <p:cNvSpPr txBox="1"/>
          <p:nvPr/>
        </p:nvSpPr>
        <p:spPr>
          <a:xfrm>
            <a:off x="7125919" y="3538728"/>
            <a:ext cx="129442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Stand-IDs</a:t>
            </a:r>
          </a:p>
        </p:txBody>
      </p:sp>
      <p:sp>
        <p:nvSpPr>
          <p:cNvPr id="53" name="Rounded Rectangle 52"/>
          <p:cNvSpPr/>
          <p:nvPr/>
        </p:nvSpPr>
        <p:spPr>
          <a:xfrm>
            <a:off x="7125919" y="3749040"/>
            <a:ext cx="129442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217359" y="3799332"/>
            <a:ext cx="91037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A12, A13</a:t>
            </a:r>
          </a:p>
        </p:txBody>
      </p:sp>
      <p:sp>
        <p:nvSpPr>
          <p:cNvPr id="55" name="TextBox 54"/>
          <p:cNvSpPr txBox="1"/>
          <p:nvPr/>
        </p:nvSpPr>
        <p:spPr>
          <a:xfrm>
            <a:off x="8584935" y="3538728"/>
            <a:ext cx="1294424"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Halle / Raum</a:t>
            </a:r>
          </a:p>
        </p:txBody>
      </p:sp>
      <p:sp>
        <p:nvSpPr>
          <p:cNvPr id="56" name="Rounded Rectangle 55"/>
          <p:cNvSpPr/>
          <p:nvPr/>
        </p:nvSpPr>
        <p:spPr>
          <a:xfrm>
            <a:off x="8584935" y="3749040"/>
            <a:ext cx="129442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8676375" y="3799332"/>
            <a:ext cx="910376"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Halle 01</a:t>
            </a:r>
          </a:p>
        </p:txBody>
      </p:sp>
      <p:sp>
        <p:nvSpPr>
          <p:cNvPr id="58" name="TextBox 57"/>
          <p:cNvSpPr txBox="1"/>
          <p:nvPr/>
        </p:nvSpPr>
        <p:spPr>
          <a:xfrm>
            <a:off x="9659904" y="379933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9" name="Rectangle 58"/>
          <p:cNvSpPr/>
          <p:nvPr/>
        </p:nvSpPr>
        <p:spPr>
          <a:xfrm>
            <a:off x="10190256" y="1975104"/>
            <a:ext cx="1233342" cy="67665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10190256" y="1975104"/>
            <a:ext cx="123334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10190256" y="2249424"/>
            <a:ext cx="123334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0299984" y="2043684"/>
            <a:ext cx="1013886"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Veröffentlichen</a:t>
            </a:r>
          </a:p>
        </p:txBody>
      </p:sp>
      <p:sp>
        <p:nvSpPr>
          <p:cNvPr id="63" name="Rounded Rectangle 62"/>
          <p:cNvSpPr/>
          <p:nvPr/>
        </p:nvSpPr>
        <p:spPr>
          <a:xfrm>
            <a:off x="10318272" y="2450592"/>
            <a:ext cx="97731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0318272" y="2500884"/>
            <a:ext cx="97731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Veröffentlichen</a:t>
            </a:r>
          </a:p>
        </p:txBody>
      </p:sp>
      <p:sp>
        <p:nvSpPr>
          <p:cNvPr id="65" name="Oval 64"/>
          <p:cNvSpPr/>
          <p:nvPr/>
        </p:nvSpPr>
        <p:spPr>
          <a:xfrm>
            <a:off x="5306263" y="24551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5306263" y="25146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7" name="Oval 66"/>
          <p:cNvSpPr/>
          <p:nvPr/>
        </p:nvSpPr>
        <p:spPr>
          <a:xfrm>
            <a:off x="6714439" y="19933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6714439" y="20528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9" name="Oval 68"/>
          <p:cNvSpPr/>
          <p:nvPr/>
        </p:nvSpPr>
        <p:spPr>
          <a:xfrm>
            <a:off x="6787591" y="31912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6787591" y="325069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1" name="Oval 70"/>
          <p:cNvSpPr/>
          <p:nvPr/>
        </p:nvSpPr>
        <p:spPr>
          <a:xfrm>
            <a:off x="6787591" y="37307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787591" y="37901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73" name="Oval 72"/>
          <p:cNvSpPr/>
          <p:nvPr/>
        </p:nvSpPr>
        <p:spPr>
          <a:xfrm>
            <a:off x="9925080"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9925080" y="20619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75" name="Rectangle 74"/>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78" name="TextBox 7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Solange noch keine Veranstaltung gewählt ist, gilt der Eintrag selbst als Veranstaltung. Er erscheint dann in der Auswahlliste anderer Aussteller.</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54 / 153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Veranstaltung, Stand und Halle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Veranstaltung</a:t>
            </a:r>
            <a:r>
              <a:rPr sz="1150" b="0" i="0" lang="de-DE">
                <a:solidFill>
                  <a:srgbClr val="25333F"/>
                </a:solidFill>
                <a:latin typeface="Segoe UI"/>
              </a:rPr>
              <a:t> – die Messe, zu der dieser Aussteller gehört.</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Darunter blendet die Maske ein, welche Hallenpläne und Unter-Standorte diese Veranstaltung mitbringt.</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Stand-IDs</a:t>
            </a:r>
            <a:r>
              <a:rPr sz="1150" b="0" i="0" lang="de-DE">
                <a:solidFill>
                  <a:srgbClr val="25333F"/>
                </a:solidFill>
                <a:latin typeface="Segoe UI"/>
              </a:rPr>
              <a:t> – die Standnummern, durch Komma getrennt.</a:t>
            </a:r>
          </a:p>
        </p:txBody>
      </p:sp>
      <p:sp>
        <p:nvSpPr>
          <p:cNvPr id="13" name="TextBox 12"/>
          <p:cNvSpPr txBox="1"/>
          <p:nvPr/>
        </p:nvSpPr>
        <p:spPr>
          <a:xfrm>
            <a:off x="950976" y="2506599"/>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Consolas"/>
              </a:rPr>
              <a:t>A12, A13</a:t>
            </a:r>
            <a:r>
              <a:rPr sz="950" b="0" i="0" lang="de-DE">
                <a:solidFill>
                  <a:srgbClr val="6B7A88"/>
                </a:solidFill>
                <a:latin typeface="Segoe UI"/>
              </a:rPr>
              <a:t> bedeutet: zwei Standflächen. Beide werden im Hallenplan hervorgehoben. Leer lassen, wenn es keinen Stand gibt.</a:t>
            </a:r>
          </a:p>
        </p:txBody>
      </p:sp>
      <p:sp>
        <p:nvSpPr>
          <p:cNvPr id="14" name="Oval 13"/>
          <p:cNvSpPr/>
          <p:nvPr/>
        </p:nvSpPr>
        <p:spPr>
          <a:xfrm>
            <a:off x="566928" y="304304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08419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3033903"/>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Halle / Raum</a:t>
            </a:r>
            <a:r>
              <a:rPr sz="1150" b="0" i="0" lang="de-DE">
                <a:solidFill>
                  <a:srgbClr val="25333F"/>
                </a:solidFill>
                <a:latin typeface="Segoe UI"/>
              </a:rPr>
              <a:t> – ein oder mehrere Standorte auswählen.</a:t>
            </a:r>
          </a:p>
        </p:txBody>
      </p:sp>
      <p:sp>
        <p:nvSpPr>
          <p:cNvPr id="17" name="TextBox 16"/>
          <p:cNvSpPr txBox="1"/>
          <p:nvPr/>
        </p:nvSpPr>
        <p:spPr>
          <a:xfrm>
            <a:off x="950976" y="325780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Liste ist eingerückt: Jede Halle steht oben, ihre Räume darunter. Mehrfachauswahl ist erlaubt, etwa für einen Stand mit Werkstatt im Nebenraum.</a:t>
            </a:r>
          </a:p>
        </p:txBody>
      </p:sp>
      <p:sp>
        <p:nvSpPr>
          <p:cNvPr id="18" name="Oval 17"/>
          <p:cNvSpPr/>
          <p:nvPr/>
        </p:nvSpPr>
        <p:spPr>
          <a:xfrm>
            <a:off x="566928" y="393903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98018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92988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Über </a:t>
            </a:r>
            <a:r>
              <a:rPr sz="1150" b="1" i="0" lang="de-DE">
                <a:solidFill>
                  <a:srgbClr val="25333F"/>
                </a:solidFill>
                <a:latin typeface="Segoe UI"/>
              </a:rPr>
              <a:t>Standorte verwalten</a:t>
            </a:r>
            <a:r>
              <a:rPr sz="1150" b="0" i="0" lang="de-DE">
                <a:solidFill>
                  <a:srgbClr val="25333F"/>
                </a:solidFill>
                <a:latin typeface="Segoe UI"/>
              </a:rPr>
              <a:t> legen Sie eine fehlende Halle direkt an.</a:t>
            </a:r>
          </a:p>
        </p:txBody>
      </p:sp>
      <p:sp>
        <p:nvSpPr>
          <p:cNvPr id="21" name="TextBox 20"/>
          <p:cNvSpPr txBox="1"/>
          <p:nvPr/>
        </p:nvSpPr>
        <p:spPr>
          <a:xfrm>
            <a:off x="950976" y="433197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Link öffnet einen neuen Tab, Ihre Eingaben bleiben erhalten.</a:t>
            </a:r>
          </a:p>
        </p:txBody>
      </p:sp>
      <p:sp>
        <p:nvSpPr>
          <p:cNvPr id="22" name="Rectangle 21"/>
          <p:cNvSpPr/>
          <p:nvPr/>
        </p:nvSpPr>
        <p:spPr>
          <a:xfrm>
            <a:off x="5223967" y="1353312"/>
            <a:ext cx="640080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5" name="Rectangle 24"/>
          <p:cNvSpPr/>
          <p:nvPr/>
        </p:nvSpPr>
        <p:spPr>
          <a:xfrm>
            <a:off x="522396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7" name="Rectangle 26"/>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9" name="Rectangle 28"/>
          <p:cNvSpPr/>
          <p:nvPr/>
        </p:nvSpPr>
        <p:spPr>
          <a:xfrm>
            <a:off x="522396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1" name="TextBox 30"/>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2" name="TextBox 31"/>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33" name="TextBox 32"/>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4" name="TextBox 33"/>
          <p:cNvSpPr txBox="1"/>
          <p:nvPr/>
        </p:nvSpPr>
        <p:spPr>
          <a:xfrm>
            <a:off x="5370271" y="295808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5" name="TextBox 34"/>
          <p:cNvSpPr txBox="1"/>
          <p:nvPr/>
        </p:nvSpPr>
        <p:spPr>
          <a:xfrm>
            <a:off x="5370271" y="319582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6" name="TextBox 35"/>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Aussteller bearbeiten</a:t>
            </a:r>
          </a:p>
        </p:txBody>
      </p:sp>
      <p:sp>
        <p:nvSpPr>
          <p:cNvPr id="37" name="Rectangle 36"/>
          <p:cNvSpPr/>
          <p:nvPr/>
        </p:nvSpPr>
        <p:spPr>
          <a:xfrm>
            <a:off x="6906463" y="1993392"/>
            <a:ext cx="4517136" cy="23957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41" name="TextBox 40"/>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Veranstaltungs- &amp; Standortdetails</a:t>
            </a:r>
          </a:p>
        </p:txBody>
      </p:sp>
      <p:sp>
        <p:nvSpPr>
          <p:cNvPr id="42" name="TextBox 41"/>
          <p:cNvSpPr txBox="1"/>
          <p:nvPr/>
        </p:nvSpPr>
        <p:spPr>
          <a:xfrm>
            <a:off x="7034479" y="2615184"/>
            <a:ext cx="4261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a:t>
            </a:r>
          </a:p>
        </p:txBody>
      </p:sp>
      <p:sp>
        <p:nvSpPr>
          <p:cNvPr id="43" name="Rounded Rectangle 42"/>
          <p:cNvSpPr/>
          <p:nvPr/>
        </p:nvSpPr>
        <p:spPr>
          <a:xfrm>
            <a:off x="7034479" y="2825496"/>
            <a:ext cx="4261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125919" y="2875788"/>
            <a:ext cx="3877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Comic Con 2026</a:t>
            </a:r>
          </a:p>
        </p:txBody>
      </p:sp>
      <p:sp>
        <p:nvSpPr>
          <p:cNvPr id="45" name="TextBox 44"/>
          <p:cNvSpPr txBox="1"/>
          <p:nvPr/>
        </p:nvSpPr>
        <p:spPr>
          <a:xfrm>
            <a:off x="11076127" y="287578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46" name="TextBox 45"/>
          <p:cNvSpPr txBox="1"/>
          <p:nvPr/>
        </p:nvSpPr>
        <p:spPr>
          <a:xfrm>
            <a:off x="7034479" y="3072384"/>
            <a:ext cx="4261103"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Zugeordnete Hallenpläne &amp; Unter-Standorte:  Halle 01, Halle 02, Artist Alley</a:t>
            </a:r>
          </a:p>
        </p:txBody>
      </p:sp>
      <p:sp>
        <p:nvSpPr>
          <p:cNvPr id="47" name="TextBox 46"/>
          <p:cNvSpPr txBox="1"/>
          <p:nvPr/>
        </p:nvSpPr>
        <p:spPr>
          <a:xfrm>
            <a:off x="7034479" y="3273552"/>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Stand-IDs</a:t>
            </a:r>
          </a:p>
        </p:txBody>
      </p:sp>
      <p:sp>
        <p:nvSpPr>
          <p:cNvPr id="48" name="Rounded Rectangle 47"/>
          <p:cNvSpPr/>
          <p:nvPr/>
        </p:nvSpPr>
        <p:spPr>
          <a:xfrm>
            <a:off x="7034479" y="348386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125919" y="3534156"/>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A12, A13</a:t>
            </a:r>
          </a:p>
        </p:txBody>
      </p:sp>
      <p:sp>
        <p:nvSpPr>
          <p:cNvPr id="50" name="TextBox 49"/>
          <p:cNvSpPr txBox="1"/>
          <p:nvPr/>
        </p:nvSpPr>
        <p:spPr>
          <a:xfrm>
            <a:off x="7034479" y="3749039"/>
            <a:ext cx="1975103"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Leer lassen, wenn dieser Aussteller keinen Stand hat.</a:t>
            </a:r>
          </a:p>
        </p:txBody>
      </p:sp>
      <p:sp>
        <p:nvSpPr>
          <p:cNvPr id="51" name="TextBox 50"/>
          <p:cNvSpPr txBox="1"/>
          <p:nvPr/>
        </p:nvSpPr>
        <p:spPr>
          <a:xfrm>
            <a:off x="9320479" y="3273552"/>
            <a:ext cx="1975103"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Halle / Raum</a:t>
            </a:r>
          </a:p>
        </p:txBody>
      </p:sp>
      <p:sp>
        <p:nvSpPr>
          <p:cNvPr id="52" name="Rounded Rectangle 51"/>
          <p:cNvSpPr/>
          <p:nvPr/>
        </p:nvSpPr>
        <p:spPr>
          <a:xfrm>
            <a:off x="9320479" y="3483864"/>
            <a:ext cx="1975103" cy="548640"/>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ounded Rectangle 52"/>
          <p:cNvSpPr/>
          <p:nvPr/>
        </p:nvSpPr>
        <p:spPr>
          <a:xfrm>
            <a:off x="9411919" y="3547872"/>
            <a:ext cx="607161"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11919" y="3573475"/>
            <a:ext cx="607161"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Halle 01</a:t>
            </a:r>
          </a:p>
        </p:txBody>
      </p:sp>
      <p:sp>
        <p:nvSpPr>
          <p:cNvPr id="55" name="Rounded Rectangle 54"/>
          <p:cNvSpPr/>
          <p:nvPr/>
        </p:nvSpPr>
        <p:spPr>
          <a:xfrm>
            <a:off x="10106863" y="3547872"/>
            <a:ext cx="66019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106863" y="3573475"/>
            <a:ext cx="660196"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Werkstatt</a:t>
            </a:r>
          </a:p>
        </p:txBody>
      </p:sp>
      <p:sp>
        <p:nvSpPr>
          <p:cNvPr id="57" name="TextBox 56"/>
          <p:cNvSpPr txBox="1"/>
          <p:nvPr/>
        </p:nvSpPr>
        <p:spPr>
          <a:xfrm>
            <a:off x="9411919" y="3785616"/>
            <a:ext cx="1792223"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Standorte wählen …</a:t>
            </a:r>
          </a:p>
        </p:txBody>
      </p:sp>
      <p:sp>
        <p:nvSpPr>
          <p:cNvPr id="58" name="TextBox 57"/>
          <p:cNvSpPr txBox="1"/>
          <p:nvPr/>
        </p:nvSpPr>
        <p:spPr>
          <a:xfrm>
            <a:off x="9320479" y="4078224"/>
            <a:ext cx="1975103" cy="128016"/>
          </a:xfrm>
          <a:prstGeom prst="rect">
            <a:avLst/>
          </a:prstGeom>
          <a:noFill/>
        </p:spPr>
        <p:txBody>
          <a:bodyPr wrap="square" lIns="0" rIns="0" tIns="0" bIns="0" anchor="t">
            <a:spAutoFit/>
          </a:bodyPr>
          <a:lstStyle/>
          <a:p>
            <a:pPr algn="l">
              <a:lnSpc>
                <a:spcPct val="100000"/>
              </a:lnSpc>
            </a:pPr>
            <a:r>
              <a:rPr sz="600" b="0" i="0" lang="de-DE">
                <a:solidFill>
                  <a:srgbClr val="2271B1"/>
                </a:solidFill>
                <a:latin typeface="Segoe UI"/>
              </a:rPr>
              <a:t>+ Standorte verwalten</a:t>
            </a:r>
          </a:p>
        </p:txBody>
      </p:sp>
      <p:sp>
        <p:nvSpPr>
          <p:cNvPr id="59" name="Oval 58"/>
          <p:cNvSpPr/>
          <p:nvPr/>
        </p:nvSpPr>
        <p:spPr>
          <a:xfrm>
            <a:off x="6696151" y="2807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696151" y="28666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1" name="Oval 60"/>
          <p:cNvSpPr/>
          <p:nvPr/>
        </p:nvSpPr>
        <p:spPr>
          <a:xfrm>
            <a:off x="6696151" y="34655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696151" y="35250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3" name="Oval 62"/>
          <p:cNvSpPr/>
          <p:nvPr/>
        </p:nvSpPr>
        <p:spPr>
          <a:xfrm>
            <a:off x="9027871" y="36210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027871" y="36804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5" name="Oval 64"/>
          <p:cNvSpPr/>
          <p:nvPr/>
        </p:nvSpPr>
        <p:spPr>
          <a:xfrm>
            <a:off x="9027871" y="4005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027871" y="40645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67" name="Rectangle 6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0" name="TextBox 6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Halle </a:t>
            </a:r>
            <a:r>
              <a:rPr sz="1000" b="1" i="0" lang="de-DE">
                <a:solidFill>
                  <a:srgbClr val="2B3844"/>
                </a:solidFill>
                <a:latin typeface="Segoe UI"/>
              </a:rPr>
              <a:t>und</a:t>
            </a:r>
            <a:r>
              <a:rPr sz="1000" b="0" i="0" lang="de-DE">
                <a:solidFill>
                  <a:srgbClr val="2B3844"/>
                </a:solidFill>
                <a:latin typeface="Segoe UI"/>
              </a:rPr>
              <a:t> Raum dürfen beide angekreuzt sein. Im Frontend erscheint dann nicht zweimal eine Angabe, sondern eine einzige: </a:t>
            </a:r>
            <a:r>
              <a:rPr sz="1000" b="0" i="0" lang="de-DE">
                <a:solidFill>
                  <a:srgbClr val="2B3844"/>
                </a:solidFill>
                <a:latin typeface="Consolas"/>
              </a:rPr>
              <a:t>Halle 01 | Werkstatt</a:t>
            </a:r>
            <a:r>
              <a:rPr sz="1000" b="0" i="0" lang="de-DE">
                <a:solidFill>
                  <a:srgbClr val="2B3844"/>
                </a:solidFill>
                <a:latin typeface="Segoe UI"/>
              </a:rPr>
              <a:t>. Die Standnummern müssen genau so geschrieben sein wie die Flächen in der SVG-Datei – sonst findet der Plan den Stand nicht, siehe Kapitel 9.</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55 / 153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Einordnen: Typ, Kategorien, Produkte, Land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Typ</a:t>
            </a:r>
            <a:r>
              <a:rPr sz="1150" b="0" i="0" lang="de-DE">
                <a:solidFill>
                  <a:srgbClr val="25333F"/>
                </a:solidFill>
                <a:latin typeface="Segoe UI"/>
              </a:rPr>
              <a:t> – genau einer. Er bestimmt Farbe und Ersatzlogo.</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Zum Beispiel Händler, Künstler, Verein.</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Kategorien</a:t>
            </a:r>
            <a:r>
              <a:rPr sz="1150" b="0" i="0" lang="de-DE">
                <a:solidFill>
                  <a:srgbClr val="25333F"/>
                </a:solidFill>
                <a:latin typeface="Segoe UI"/>
              </a:rPr>
              <a:t> – beliebig viele. Sie beschreiben, worum es geht.</a:t>
            </a:r>
          </a:p>
        </p:txBody>
      </p:sp>
      <p:sp>
        <p:nvSpPr>
          <p:cNvPr id="13" name="TextBox 12"/>
          <p:cNvSpPr txBox="1"/>
          <p:nvPr/>
        </p:nvSpPr>
        <p:spPr>
          <a:xfrm>
            <a:off x="950976" y="2361819"/>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Zum Beispiel Manga, Mode, Handwerk.</a:t>
            </a:r>
          </a:p>
        </p:txBody>
      </p:sp>
      <p:sp>
        <p:nvSpPr>
          <p:cNvPr id="14" name="Oval 13"/>
          <p:cNvSpPr/>
          <p:nvPr/>
        </p:nvSpPr>
        <p:spPr>
          <a:xfrm>
            <a:off x="566928" y="2753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946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744343"/>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Produkte</a:t>
            </a:r>
            <a:r>
              <a:rPr sz="1150" b="0" i="0" lang="de-DE">
                <a:solidFill>
                  <a:srgbClr val="25333F"/>
                </a:solidFill>
                <a:latin typeface="Segoe UI"/>
              </a:rPr>
              <a:t> – beliebig viele. Sie füttern den Produktfilter im Frontend.</a:t>
            </a:r>
          </a:p>
        </p:txBody>
      </p:sp>
      <p:sp>
        <p:nvSpPr>
          <p:cNvPr id="17" name="Oval 16"/>
          <p:cNvSpPr/>
          <p:nvPr/>
        </p:nvSpPr>
        <p:spPr>
          <a:xfrm>
            <a:off x="566928" y="33475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8874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338449"/>
            <a:ext cx="386151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Land</a:t>
            </a:r>
            <a:r>
              <a:rPr sz="1150" b="0" i="0" lang="de-DE">
                <a:solidFill>
                  <a:srgbClr val="25333F"/>
                </a:solidFill>
                <a:latin typeface="Segoe UI"/>
              </a:rPr>
              <a:t> – genau eines. Zeigt die Flagge in der Detailansicht.</a:t>
            </a:r>
          </a:p>
        </p:txBody>
      </p:sp>
      <p:sp>
        <p:nvSpPr>
          <p:cNvPr id="20" name="Oval 19"/>
          <p:cNvSpPr/>
          <p:nvPr/>
        </p:nvSpPr>
        <p:spPr>
          <a:xfrm>
            <a:off x="566928" y="394169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8284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932555"/>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Rechts unter jedem Feld führt ein Link zum Verwalten der jeweiligen Liste.</a:t>
            </a:r>
          </a:p>
        </p:txBody>
      </p:sp>
      <p:sp>
        <p:nvSpPr>
          <p:cNvPr id="23" name="TextBox 22"/>
          <p:cNvSpPr txBox="1"/>
          <p:nvPr/>
        </p:nvSpPr>
        <p:spPr>
          <a:xfrm>
            <a:off x="950976" y="4334637"/>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Zum Beispiel </a:t>
            </a:r>
            <a:r>
              <a:rPr sz="950" b="1" i="0" lang="de-DE">
                <a:solidFill>
                  <a:srgbClr val="6B7A88"/>
                </a:solidFill>
                <a:latin typeface="Segoe UI"/>
              </a:rPr>
              <a:t>Typen verwalten</a:t>
            </a:r>
            <a:r>
              <a:rPr sz="950" b="0" i="0" lang="de-DE">
                <a:solidFill>
                  <a:srgbClr val="6B7A88"/>
                </a:solidFill>
                <a:latin typeface="Segoe UI"/>
              </a:rPr>
              <a:t> oder </a:t>
            </a:r>
            <a:r>
              <a:rPr sz="950" b="1" i="0" lang="de-DE">
                <a:solidFill>
                  <a:srgbClr val="6B7A88"/>
                </a:solidFill>
                <a:latin typeface="Segoe UI"/>
              </a:rPr>
              <a:t>Kategorien verwalten</a:t>
            </a:r>
            <a:r>
              <a:rPr sz="950" b="0" i="0" lang="de-DE">
                <a:solidFill>
                  <a:srgbClr val="6B7A88"/>
                </a:solidFill>
                <a:latin typeface="Segoe UI"/>
              </a:rPr>
              <a:t>.</a:t>
            </a:r>
          </a:p>
        </p:txBody>
      </p:sp>
      <p:sp>
        <p:nvSpPr>
          <p:cNvPr id="24" name="Rectangle 23"/>
          <p:cNvSpPr/>
          <p:nvPr/>
        </p:nvSpPr>
        <p:spPr>
          <a:xfrm>
            <a:off x="5223967" y="1353312"/>
            <a:ext cx="640080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522396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4" name="TextBox 33"/>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35" name="TextBox 34"/>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6" name="TextBox 35"/>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Produkte</a:t>
            </a:r>
          </a:p>
        </p:txBody>
      </p:sp>
      <p:sp>
        <p:nvSpPr>
          <p:cNvPr id="37" name="TextBox 36"/>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Länder</a:t>
            </a:r>
          </a:p>
        </p:txBody>
      </p:sp>
      <p:sp>
        <p:nvSpPr>
          <p:cNvPr id="38" name="TextBox 37"/>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Aussteller bearbeiten</a:t>
            </a:r>
          </a:p>
        </p:txBody>
      </p:sp>
      <p:sp>
        <p:nvSpPr>
          <p:cNvPr id="41" name="Rectangle 40"/>
          <p:cNvSpPr/>
          <p:nvPr/>
        </p:nvSpPr>
        <p:spPr>
          <a:xfrm>
            <a:off x="6906463" y="1993392"/>
            <a:ext cx="4517136" cy="23957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45" name="TextBox 44"/>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Veranstaltungs- &amp; Standortdetails</a:t>
            </a:r>
          </a:p>
        </p:txBody>
      </p:sp>
      <p:sp>
        <p:nvSpPr>
          <p:cNvPr id="46" name="TextBox 45"/>
          <p:cNvSpPr txBox="1"/>
          <p:nvPr/>
        </p:nvSpPr>
        <p:spPr>
          <a:xfrm>
            <a:off x="7034479" y="2633472"/>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Typ</a:t>
            </a:r>
          </a:p>
        </p:txBody>
      </p:sp>
      <p:sp>
        <p:nvSpPr>
          <p:cNvPr id="47" name="Rounded Rectangle 46"/>
          <p:cNvSpPr/>
          <p:nvPr/>
        </p:nvSpPr>
        <p:spPr>
          <a:xfrm>
            <a:off x="7034479" y="284378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125919" y="2894076"/>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Händler</a:t>
            </a:r>
          </a:p>
        </p:txBody>
      </p:sp>
      <p:sp>
        <p:nvSpPr>
          <p:cNvPr id="49" name="TextBox 48"/>
          <p:cNvSpPr txBox="1"/>
          <p:nvPr/>
        </p:nvSpPr>
        <p:spPr>
          <a:xfrm>
            <a:off x="8790127" y="289407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0" name="TextBox 49"/>
          <p:cNvSpPr txBox="1"/>
          <p:nvPr/>
        </p:nvSpPr>
        <p:spPr>
          <a:xfrm>
            <a:off x="7034479" y="3108960"/>
            <a:ext cx="1975103" cy="128016"/>
          </a:xfrm>
          <a:prstGeom prst="rect">
            <a:avLst/>
          </a:prstGeom>
          <a:noFill/>
        </p:spPr>
        <p:txBody>
          <a:bodyPr wrap="square" lIns="0" rIns="0" tIns="0" bIns="0" anchor="t">
            <a:spAutoFit/>
          </a:bodyPr>
          <a:lstStyle/>
          <a:p>
            <a:pPr algn="l">
              <a:lnSpc>
                <a:spcPct val="100000"/>
              </a:lnSpc>
            </a:pPr>
            <a:r>
              <a:rPr sz="600" b="0" i="0" lang="de-DE">
                <a:solidFill>
                  <a:srgbClr val="2271B1"/>
                </a:solidFill>
                <a:latin typeface="Segoe UI"/>
              </a:rPr>
              <a:t>+ Typen verwalten</a:t>
            </a:r>
          </a:p>
        </p:txBody>
      </p:sp>
      <p:sp>
        <p:nvSpPr>
          <p:cNvPr id="51" name="TextBox 50"/>
          <p:cNvSpPr txBox="1"/>
          <p:nvPr/>
        </p:nvSpPr>
        <p:spPr>
          <a:xfrm>
            <a:off x="9320479" y="2633472"/>
            <a:ext cx="1975103"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Kategorien</a:t>
            </a:r>
          </a:p>
        </p:txBody>
      </p:sp>
      <p:sp>
        <p:nvSpPr>
          <p:cNvPr id="52" name="Rounded Rectangle 51"/>
          <p:cNvSpPr/>
          <p:nvPr/>
        </p:nvSpPr>
        <p:spPr>
          <a:xfrm>
            <a:off x="9320479" y="2843784"/>
            <a:ext cx="1975103" cy="384048"/>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ounded Rectangle 52"/>
          <p:cNvSpPr/>
          <p:nvPr/>
        </p:nvSpPr>
        <p:spPr>
          <a:xfrm>
            <a:off x="9411919" y="2907792"/>
            <a:ext cx="44805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11919" y="2933395"/>
            <a:ext cx="448056"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Manga</a:t>
            </a:r>
          </a:p>
        </p:txBody>
      </p:sp>
      <p:sp>
        <p:nvSpPr>
          <p:cNvPr id="55" name="Rounded Rectangle 54"/>
          <p:cNvSpPr/>
          <p:nvPr/>
        </p:nvSpPr>
        <p:spPr>
          <a:xfrm>
            <a:off x="9997135" y="2907792"/>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997135" y="2933395"/>
            <a:ext cx="713232"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Kunstdruck</a:t>
            </a:r>
          </a:p>
        </p:txBody>
      </p:sp>
      <p:sp>
        <p:nvSpPr>
          <p:cNvPr id="57" name="TextBox 56"/>
          <p:cNvSpPr txBox="1"/>
          <p:nvPr/>
        </p:nvSpPr>
        <p:spPr>
          <a:xfrm>
            <a:off x="9320479" y="3291840"/>
            <a:ext cx="1975103" cy="128016"/>
          </a:xfrm>
          <a:prstGeom prst="rect">
            <a:avLst/>
          </a:prstGeom>
          <a:noFill/>
        </p:spPr>
        <p:txBody>
          <a:bodyPr wrap="square" lIns="0" rIns="0" tIns="0" bIns="0" anchor="t">
            <a:spAutoFit/>
          </a:bodyPr>
          <a:lstStyle/>
          <a:p>
            <a:pPr algn="l">
              <a:lnSpc>
                <a:spcPct val="100000"/>
              </a:lnSpc>
            </a:pPr>
            <a:r>
              <a:rPr sz="600" b="0" i="0" lang="de-DE">
                <a:solidFill>
                  <a:srgbClr val="2271B1"/>
                </a:solidFill>
                <a:latin typeface="Segoe UI"/>
              </a:rPr>
              <a:t>+ Kategorien verwalten</a:t>
            </a:r>
          </a:p>
        </p:txBody>
      </p:sp>
      <p:sp>
        <p:nvSpPr>
          <p:cNvPr id="58" name="TextBox 57"/>
          <p:cNvSpPr txBox="1"/>
          <p:nvPr/>
        </p:nvSpPr>
        <p:spPr>
          <a:xfrm>
            <a:off x="7034479" y="3511296"/>
            <a:ext cx="1975103"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Produkte</a:t>
            </a:r>
          </a:p>
        </p:txBody>
      </p:sp>
      <p:sp>
        <p:nvSpPr>
          <p:cNvPr id="59" name="Rounded Rectangle 58"/>
          <p:cNvSpPr/>
          <p:nvPr/>
        </p:nvSpPr>
        <p:spPr>
          <a:xfrm>
            <a:off x="7034479" y="3721608"/>
            <a:ext cx="1975103" cy="384048"/>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ounded Rectangle 59"/>
          <p:cNvSpPr/>
          <p:nvPr/>
        </p:nvSpPr>
        <p:spPr>
          <a:xfrm>
            <a:off x="7125919" y="3785616"/>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125919" y="3811219"/>
            <a:ext cx="713232"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Postkarten</a:t>
            </a:r>
          </a:p>
        </p:txBody>
      </p:sp>
      <p:sp>
        <p:nvSpPr>
          <p:cNvPr id="62" name="Rounded Rectangle 61"/>
          <p:cNvSpPr/>
          <p:nvPr/>
        </p:nvSpPr>
        <p:spPr>
          <a:xfrm>
            <a:off x="7820863" y="3785616"/>
            <a:ext cx="501091"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820863" y="3811219"/>
            <a:ext cx="501091"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Bücher</a:t>
            </a:r>
          </a:p>
        </p:txBody>
      </p:sp>
      <p:sp>
        <p:nvSpPr>
          <p:cNvPr id="64" name="TextBox 63"/>
          <p:cNvSpPr txBox="1"/>
          <p:nvPr/>
        </p:nvSpPr>
        <p:spPr>
          <a:xfrm>
            <a:off x="7034479" y="4169664"/>
            <a:ext cx="1975103" cy="128016"/>
          </a:xfrm>
          <a:prstGeom prst="rect">
            <a:avLst/>
          </a:prstGeom>
          <a:noFill/>
        </p:spPr>
        <p:txBody>
          <a:bodyPr wrap="square" lIns="0" rIns="0" tIns="0" bIns="0" anchor="t">
            <a:spAutoFit/>
          </a:bodyPr>
          <a:lstStyle/>
          <a:p>
            <a:pPr algn="l">
              <a:lnSpc>
                <a:spcPct val="100000"/>
              </a:lnSpc>
            </a:pPr>
            <a:r>
              <a:rPr sz="600" b="0" i="0" lang="de-DE">
                <a:solidFill>
                  <a:srgbClr val="2271B1"/>
                </a:solidFill>
                <a:latin typeface="Segoe UI"/>
              </a:rPr>
              <a:t>+ Produkte verwalten</a:t>
            </a:r>
          </a:p>
        </p:txBody>
      </p:sp>
      <p:sp>
        <p:nvSpPr>
          <p:cNvPr id="65" name="TextBox 64"/>
          <p:cNvSpPr txBox="1"/>
          <p:nvPr/>
        </p:nvSpPr>
        <p:spPr>
          <a:xfrm>
            <a:off x="9320479" y="3511296"/>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Land</a:t>
            </a:r>
          </a:p>
        </p:txBody>
      </p:sp>
      <p:sp>
        <p:nvSpPr>
          <p:cNvPr id="66" name="Rounded Rectangle 65"/>
          <p:cNvSpPr/>
          <p:nvPr/>
        </p:nvSpPr>
        <p:spPr>
          <a:xfrm>
            <a:off x="9320479" y="372160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411919" y="3771900"/>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Deutschland</a:t>
            </a:r>
          </a:p>
        </p:txBody>
      </p:sp>
      <p:sp>
        <p:nvSpPr>
          <p:cNvPr id="68" name="TextBox 67"/>
          <p:cNvSpPr txBox="1"/>
          <p:nvPr/>
        </p:nvSpPr>
        <p:spPr>
          <a:xfrm>
            <a:off x="11076127" y="377190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69" name="TextBox 68"/>
          <p:cNvSpPr txBox="1"/>
          <p:nvPr/>
        </p:nvSpPr>
        <p:spPr>
          <a:xfrm>
            <a:off x="9320479" y="3986784"/>
            <a:ext cx="1975103" cy="128016"/>
          </a:xfrm>
          <a:prstGeom prst="rect">
            <a:avLst/>
          </a:prstGeom>
          <a:noFill/>
        </p:spPr>
        <p:txBody>
          <a:bodyPr wrap="square" lIns="0" rIns="0" tIns="0" bIns="0" anchor="t">
            <a:spAutoFit/>
          </a:bodyPr>
          <a:lstStyle/>
          <a:p>
            <a:pPr algn="l">
              <a:lnSpc>
                <a:spcPct val="100000"/>
              </a:lnSpc>
            </a:pPr>
            <a:r>
              <a:rPr sz="600" b="0" i="0" lang="de-DE">
                <a:solidFill>
                  <a:srgbClr val="2271B1"/>
                </a:solidFill>
                <a:latin typeface="Segoe UI"/>
              </a:rPr>
              <a:t>+ Länder verwalten</a:t>
            </a:r>
          </a:p>
        </p:txBody>
      </p:sp>
      <p:sp>
        <p:nvSpPr>
          <p:cNvPr id="70" name="Oval 69"/>
          <p:cNvSpPr/>
          <p:nvPr/>
        </p:nvSpPr>
        <p:spPr>
          <a:xfrm>
            <a:off x="6696151"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696151" y="28849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2" name="Oval 71"/>
          <p:cNvSpPr/>
          <p:nvPr/>
        </p:nvSpPr>
        <p:spPr>
          <a:xfrm>
            <a:off x="9027871" y="28986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027871" y="29580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4" name="Oval 73"/>
          <p:cNvSpPr/>
          <p:nvPr/>
        </p:nvSpPr>
        <p:spPr>
          <a:xfrm>
            <a:off x="6751015"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6751015" y="38359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6" name="Oval 75"/>
          <p:cNvSpPr/>
          <p:nvPr/>
        </p:nvSpPr>
        <p:spPr>
          <a:xfrm>
            <a:off x="8982151" y="37033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8982151" y="37627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78" name="Oval 77"/>
          <p:cNvSpPr/>
          <p:nvPr/>
        </p:nvSpPr>
        <p:spPr>
          <a:xfrm>
            <a:off x="6751015" y="40965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6751015" y="41559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80" name="Rectangle 79"/>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ectangle 80"/>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3" name="TextBox 8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Aussteller ohne Typ bekommt keine Akzentfarbe und lässt sich nicht nach Typ filtern. Das Dashboard meldet ihn unter </a:t>
            </a:r>
            <a:r>
              <a:rPr sz="1000" b="1" i="0" lang="de-DE">
                <a:solidFill>
                  <a:srgbClr val="2B3844"/>
                </a:solidFill>
                <a:latin typeface="Segoe UI"/>
              </a:rPr>
              <a:t>Fehlender Typ</a:t>
            </a:r>
            <a:r>
              <a:rPr sz="1000" b="0" i="0" lang="de-DE">
                <a:solidFill>
                  <a:srgbClr val="2B3844"/>
                </a:solidFill>
                <a:latin typeface="Segoe UI"/>
              </a:rPr>
              <a:t>.</a:t>
            </a:r>
          </a:p>
        </p:txBody>
      </p:sp>
      <p:sp>
        <p:nvSpPr>
          <p:cNvPr id="84" name="Rectangle 8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86" name="TextBox 8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56 / 153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Verkauf am Stand und Sichtbarkeit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8" name="TextBox 17"/>
          <p:cNvSpPr txBox="1"/>
          <p:nvPr/>
        </p:nvSpPr>
        <p:spPr>
          <a:xfrm>
            <a:off x="713232" y="295808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19" name="TextBox 18"/>
          <p:cNvSpPr txBox="1"/>
          <p:nvPr/>
        </p:nvSpPr>
        <p:spPr>
          <a:xfrm>
            <a:off x="713232" y="319582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0" name="TextBox 19"/>
          <p:cNvSpPr txBox="1"/>
          <p:nvPr/>
        </p:nvSpPr>
        <p:spPr>
          <a:xfrm>
            <a:off x="2249424" y="1700784"/>
            <a:ext cx="36576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Aussteller bearbeiten</a:t>
            </a:r>
          </a:p>
        </p:txBody>
      </p:sp>
      <p:sp>
        <p:nvSpPr>
          <p:cNvPr id="21" name="Rectangle 20"/>
          <p:cNvSpPr/>
          <p:nvPr/>
        </p:nvSpPr>
        <p:spPr>
          <a:xfrm>
            <a:off x="2249424" y="1993392"/>
            <a:ext cx="4517136" cy="217627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2249424"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59152" y="20619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25" name="TextBox 24"/>
          <p:cNvSpPr txBox="1"/>
          <p:nvPr/>
        </p:nvSpPr>
        <p:spPr>
          <a:xfrm>
            <a:off x="2377440" y="2395728"/>
            <a:ext cx="4261103"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Veranstaltungs- &amp; Standortdetails</a:t>
            </a:r>
          </a:p>
        </p:txBody>
      </p:sp>
      <p:sp>
        <p:nvSpPr>
          <p:cNvPr id="26" name="TextBox 25"/>
          <p:cNvSpPr txBox="1"/>
          <p:nvPr/>
        </p:nvSpPr>
        <p:spPr>
          <a:xfrm>
            <a:off x="2377440" y="2633472"/>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Verkauf am Stand</a:t>
            </a:r>
          </a:p>
        </p:txBody>
      </p:sp>
      <p:sp>
        <p:nvSpPr>
          <p:cNvPr id="27" name="Rounded Rectangle 26"/>
          <p:cNvSpPr/>
          <p:nvPr/>
        </p:nvSpPr>
        <p:spPr>
          <a:xfrm>
            <a:off x="2377440" y="284378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68880" y="2894076"/>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Ja</a:t>
            </a:r>
          </a:p>
        </p:txBody>
      </p:sp>
      <p:sp>
        <p:nvSpPr>
          <p:cNvPr id="29" name="TextBox 28"/>
          <p:cNvSpPr txBox="1"/>
          <p:nvPr/>
        </p:nvSpPr>
        <p:spPr>
          <a:xfrm>
            <a:off x="4133088" y="289407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0" name="TextBox 29"/>
          <p:cNvSpPr txBox="1"/>
          <p:nvPr/>
        </p:nvSpPr>
        <p:spPr>
          <a:xfrm>
            <a:off x="2377440" y="3108960"/>
            <a:ext cx="1975103" cy="256032"/>
          </a:xfrm>
          <a:prstGeom prst="rect">
            <a:avLst/>
          </a:prstGeom>
          <a:noFill/>
        </p:spPr>
        <p:txBody>
          <a:bodyPr wrap="square" lIns="0" rIns="0" tIns="0" bIns="0" anchor="t">
            <a:spAutoFit/>
          </a:bodyPr>
          <a:lstStyle/>
          <a:p>
            <a:pPr algn="l">
              <a:lnSpc>
                <a:spcPct val="110000"/>
              </a:lnSpc>
            </a:pPr>
            <a:r>
              <a:rPr sz="550" b="0" i="0" lang="de-DE">
                <a:solidFill>
                  <a:srgbClr val="6B7A88"/>
                </a:solidFill>
                <a:latin typeface="Segoe UI"/>
              </a:rPr>
              <a:t>Verkauft dieser Aussteller Waren am Stand? „Keine Angabe“ hält den Aussteller aus diesem Filter heraus.</a:t>
            </a:r>
          </a:p>
        </p:txBody>
      </p:sp>
      <p:sp>
        <p:nvSpPr>
          <p:cNvPr id="31" name="TextBox 30"/>
          <p:cNvSpPr txBox="1"/>
          <p:nvPr/>
        </p:nvSpPr>
        <p:spPr>
          <a:xfrm>
            <a:off x="4663440" y="2633472"/>
            <a:ext cx="1975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Sichtbarkeit</a:t>
            </a:r>
          </a:p>
        </p:txBody>
      </p:sp>
      <p:sp>
        <p:nvSpPr>
          <p:cNvPr id="32" name="Rounded Rectangle 31"/>
          <p:cNvSpPr/>
          <p:nvPr/>
        </p:nvSpPr>
        <p:spPr>
          <a:xfrm>
            <a:off x="4663440" y="284378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754880" y="2894076"/>
            <a:ext cx="1591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Liste &amp; Karte (Standard)</a:t>
            </a:r>
          </a:p>
        </p:txBody>
      </p:sp>
      <p:sp>
        <p:nvSpPr>
          <p:cNvPr id="34" name="TextBox 33"/>
          <p:cNvSpPr txBox="1"/>
          <p:nvPr/>
        </p:nvSpPr>
        <p:spPr>
          <a:xfrm>
            <a:off x="6419088" y="289407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5" name="Rectangle 34"/>
          <p:cNvSpPr/>
          <p:nvPr/>
        </p:nvSpPr>
        <p:spPr>
          <a:xfrm>
            <a:off x="4663440" y="3081528"/>
            <a:ext cx="1975103" cy="566928"/>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4663440" y="3081528"/>
            <a:ext cx="1975103" cy="28346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754880" y="3145536"/>
            <a:ext cx="1792223" cy="146304"/>
          </a:xfrm>
          <a:prstGeom prst="rect">
            <a:avLst/>
          </a:prstGeom>
          <a:noFill/>
        </p:spPr>
        <p:txBody>
          <a:bodyPr wrap="square" lIns="0" rIns="0" tIns="0" bIns="0" anchor="t">
            <a:spAutoFit/>
          </a:bodyPr>
          <a:lstStyle/>
          <a:p>
            <a:pPr algn="l">
              <a:lnSpc>
                <a:spcPct val="100000"/>
              </a:lnSpc>
            </a:pPr>
            <a:r>
              <a:rPr sz="700" b="0" i="0" lang="de-DE">
                <a:solidFill>
                  <a:srgbClr val="1F2933"/>
                </a:solidFill>
                <a:latin typeface="Segoe UI"/>
              </a:rPr>
              <a:t>Liste &amp; Karte (Standard)</a:t>
            </a:r>
          </a:p>
        </p:txBody>
      </p:sp>
      <p:sp>
        <p:nvSpPr>
          <p:cNvPr id="38" name="TextBox 37"/>
          <p:cNvSpPr txBox="1"/>
          <p:nvPr/>
        </p:nvSpPr>
        <p:spPr>
          <a:xfrm>
            <a:off x="4754880" y="3429000"/>
            <a:ext cx="1792223" cy="146304"/>
          </a:xfrm>
          <a:prstGeom prst="rect">
            <a:avLst/>
          </a:prstGeom>
          <a:noFill/>
        </p:spPr>
        <p:txBody>
          <a:bodyPr wrap="square" lIns="0" rIns="0" tIns="0" bIns="0" anchor="t">
            <a:spAutoFit/>
          </a:bodyPr>
          <a:lstStyle/>
          <a:p>
            <a:pPr algn="l">
              <a:lnSpc>
                <a:spcPct val="100000"/>
              </a:lnSpc>
            </a:pPr>
            <a:r>
              <a:rPr sz="700" b="1" i="0" lang="de-DE">
                <a:solidFill>
                  <a:srgbClr val="1F2933"/>
                </a:solidFill>
                <a:latin typeface="Segoe UI"/>
              </a:rPr>
              <a:t>Nur Karte (In Liste ausgeblendet)</a:t>
            </a:r>
          </a:p>
        </p:txBody>
      </p:sp>
      <p:sp>
        <p:nvSpPr>
          <p:cNvPr id="39" name="Oval 38"/>
          <p:cNvSpPr/>
          <p:nvPr/>
        </p:nvSpPr>
        <p:spPr>
          <a:xfrm>
            <a:off x="2039112"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039112" y="28849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41" name="Oval 40"/>
          <p:cNvSpPr/>
          <p:nvPr/>
        </p:nvSpPr>
        <p:spPr>
          <a:xfrm>
            <a:off x="4370831"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4370831" y="28849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43" name="Oval 42"/>
          <p:cNvSpPr/>
          <p:nvPr/>
        </p:nvSpPr>
        <p:spPr>
          <a:xfrm>
            <a:off x="4434840" y="33649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434840" y="34244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45" name="TextBox 44"/>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Zwei Auswahlfelder mit großer Wirkung</a:t>
            </a:r>
          </a:p>
        </p:txBody>
      </p:sp>
      <p:sp>
        <p:nvSpPr>
          <p:cNvPr id="46" name="TextBox 45"/>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Verkauf am Stand</a:t>
            </a:r>
          </a:p>
        </p:txBody>
      </p:sp>
      <p:sp>
        <p:nvSpPr>
          <p:cNvPr id="47" name="TextBox 46"/>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Drei Möglichkeiten: </a:t>
            </a:r>
            <a:r>
              <a:rPr sz="1000" b="1" i="0" lang="de-DE">
                <a:solidFill>
                  <a:srgbClr val="3B4A57"/>
                </a:solidFill>
                <a:latin typeface="Segoe UI"/>
              </a:rPr>
              <a:t>Ja</a:t>
            </a:r>
            <a:r>
              <a:rPr sz="1000" b="0" i="0" lang="de-DE">
                <a:solidFill>
                  <a:srgbClr val="3B4A57"/>
                </a:solidFill>
                <a:latin typeface="Segoe UI"/>
              </a:rPr>
              <a:t>, </a:t>
            </a:r>
            <a:r>
              <a:rPr sz="1000" b="1" i="0" lang="de-DE">
                <a:solidFill>
                  <a:srgbClr val="3B4A57"/>
                </a:solidFill>
                <a:latin typeface="Segoe UI"/>
              </a:rPr>
              <a:t>Nein</a:t>
            </a:r>
            <a:r>
              <a:rPr sz="1000" b="0" i="0" lang="de-DE">
                <a:solidFill>
                  <a:srgbClr val="3B4A57"/>
                </a:solidFill>
                <a:latin typeface="Segoe UI"/>
              </a:rPr>
              <a:t> und </a:t>
            </a:r>
            <a:r>
              <a:rPr sz="1000" b="1" i="0" lang="de-DE">
                <a:solidFill>
                  <a:srgbClr val="3B4A57"/>
                </a:solidFill>
                <a:latin typeface="Segoe UI"/>
              </a:rPr>
              <a:t>Keine Angabe</a:t>
            </a:r>
            <a:r>
              <a:rPr sz="1000" b="0" i="0" lang="de-DE">
                <a:solidFill>
                  <a:srgbClr val="3B4A57"/>
                </a:solidFill>
                <a:latin typeface="Segoe UI"/>
              </a:rPr>
              <a:t>. Alle drei sind im Frontend gezielt filterbar – auch die Unentschlossenen sind also auffindbar.</a:t>
            </a:r>
          </a:p>
        </p:txBody>
      </p:sp>
      <p:sp>
        <p:nvSpPr>
          <p:cNvPr id="48" name="TextBox 47"/>
          <p:cNvSpPr txBox="1"/>
          <p:nvPr/>
        </p:nvSpPr>
        <p:spPr>
          <a:xfrm>
            <a:off x="7379208" y="2641346"/>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Sichtbarkeit</a:t>
            </a:r>
          </a:p>
        </p:txBody>
      </p:sp>
      <p:sp>
        <p:nvSpPr>
          <p:cNvPr id="49" name="TextBox 48"/>
          <p:cNvSpPr txBox="1"/>
          <p:nvPr/>
        </p:nvSpPr>
        <p:spPr>
          <a:xfrm>
            <a:off x="7379208" y="2861056"/>
            <a:ext cx="424555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Liste &amp; Karte (Standard)</a:t>
            </a:r>
            <a:r>
              <a:rPr sz="1000" b="0" i="0" lang="de-DE">
                <a:solidFill>
                  <a:srgbClr val="3B4A57"/>
                </a:solidFill>
                <a:latin typeface="Segoe UI"/>
              </a:rPr>
              <a:t> ist der Normalfall.</a:t>
            </a:r>
          </a:p>
        </p:txBody>
      </p:sp>
      <p:sp>
        <p:nvSpPr>
          <p:cNvPr id="50" name="TextBox 49"/>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Nur Karte (In Liste ausgeblendet)</a:t>
            </a:r>
          </a:p>
        </p:txBody>
      </p:sp>
      <p:sp>
        <p:nvSpPr>
          <p:cNvPr id="51" name="TextBox 50"/>
          <p:cNvSpPr txBox="1"/>
          <p:nvPr/>
        </p:nvSpPr>
        <p:spPr>
          <a:xfrm>
            <a:off x="7379208" y="3455162"/>
            <a:ext cx="424555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Eintrag erscheint nicht im Verzeichnis und in keinem Filter, wohl aber im Hallenplan – gedacht für Bühnen, Toiletten, Catering oder Lagerflächen.</a:t>
            </a:r>
          </a:p>
        </p:txBody>
      </p:sp>
      <p:sp>
        <p:nvSpPr>
          <p:cNvPr id="52" name="Rectangle 5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5" name="TextBox 5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Nutzen Sie </a:t>
            </a:r>
            <a:r>
              <a:rPr sz="1000" b="1" i="0" lang="de-DE">
                <a:solidFill>
                  <a:srgbClr val="2B3844"/>
                </a:solidFill>
                <a:latin typeface="Segoe UI"/>
              </a:rPr>
              <a:t>Nur Karte</a:t>
            </a:r>
            <a:r>
              <a:rPr sz="1000" b="0" i="0" lang="de-DE">
                <a:solidFill>
                  <a:srgbClr val="2B3844"/>
                </a:solidFill>
                <a:latin typeface="Segoe UI"/>
              </a:rPr>
              <a:t> für alles, was auf dem Plan stehen soll, aber kein Aussteller ist. So bleibt das Verzeichnis sauber.</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57 / 153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Logo und Produkt-Galerie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Das Logo setzen Sie rechts unter </a:t>
            </a:r>
            <a:r>
              <a:rPr sz="1150" b="1" i="0" lang="de-DE">
                <a:solidFill>
                  <a:srgbClr val="25333F"/>
                </a:solidFill>
                <a:latin typeface="Segoe UI"/>
              </a:rPr>
              <a:t>Beitragsbild</a:t>
            </a:r>
            <a:r>
              <a:rPr sz="1150" b="0" i="0" lang="de-DE">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Galerie füllen Sie im Abschnitt </a:t>
            </a:r>
            <a:r>
              <a:rPr sz="1150" b="1" i="0" lang="de-DE">
                <a:solidFill>
                  <a:srgbClr val="25333F"/>
                </a:solidFill>
                <a:latin typeface="Segoe UI"/>
              </a:rPr>
              <a:t>Produkt-Galerie</a:t>
            </a:r>
            <a:r>
              <a:rPr sz="1150" b="0" i="0" lang="de-DE">
                <a:solidFill>
                  <a:srgbClr val="25333F"/>
                </a:solidFill>
                <a:latin typeface="Segoe UI"/>
              </a:rPr>
              <a:t>.</a:t>
            </a:r>
          </a:p>
        </p:txBody>
      </p:sp>
      <p:sp>
        <p:nvSpPr>
          <p:cNvPr id="12" name="TextBox 11"/>
          <p:cNvSpPr txBox="1"/>
          <p:nvPr/>
        </p:nvSpPr>
        <p:spPr>
          <a:xfrm>
            <a:off x="950976" y="1993138"/>
            <a:ext cx="3952951" cy="219456"/>
          </a:xfrm>
          <a:prstGeom prst="rect">
            <a:avLst/>
          </a:prstGeom>
          <a:noFill/>
        </p:spPr>
        <p:txBody>
          <a:bodyPr wrap="square" lIns="0" rIns="0" tIns="0" bIns="0" anchor="t">
            <a:spAutoFit/>
          </a:bodyPr>
          <a:lstStyle/>
          <a:p>
            <a:pPr algn="l">
              <a:lnSpc>
                <a:spcPct val="120000"/>
              </a:lnSpc>
            </a:pPr>
            <a:r>
              <a:rPr sz="950" b="1" i="0" lang="de-DE">
                <a:solidFill>
                  <a:srgbClr val="6B7A88"/>
                </a:solidFill>
                <a:latin typeface="Segoe UI"/>
              </a:rPr>
              <a:t>Bilder zur Galerie hinzufügen</a:t>
            </a:r>
            <a:r>
              <a:rPr sz="950" b="0" i="0" lang="de-DE">
                <a:solidFill>
                  <a:srgbClr val="6B7A88"/>
                </a:solidFill>
                <a:latin typeface="Segoe UI"/>
              </a:rPr>
              <a:t> öffnet die Mediathek; Mehrfachauswahl ist möglich.</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20442"/>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 Bild entfernen Sie über das kleine Kreuz an seiner Ecke.</a:t>
            </a:r>
          </a:p>
        </p:txBody>
      </p:sp>
      <p:sp>
        <p:nvSpPr>
          <p:cNvPr id="16" name="Oval 15"/>
          <p:cNvSpPr/>
          <p:nvPr/>
        </p:nvSpPr>
        <p:spPr>
          <a:xfrm>
            <a:off x="566928" y="31236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6484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114548"/>
            <a:ext cx="39529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Fehlt das Logo, sucht das Plugin selbst einen Ersatz.</a:t>
            </a:r>
          </a:p>
        </p:txBody>
      </p:sp>
      <p:sp>
        <p:nvSpPr>
          <p:cNvPr id="19" name="TextBox 18"/>
          <p:cNvSpPr txBox="1"/>
          <p:nvPr/>
        </p:nvSpPr>
        <p:spPr>
          <a:xfrm>
            <a:off x="950976" y="3338448"/>
            <a:ext cx="39529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Erst das Bild des Ausstellertyps, dann das Standardbild aus den Einstellungen.</a:t>
            </a:r>
          </a:p>
        </p:txBody>
      </p:sp>
      <p:sp>
        <p:nvSpPr>
          <p:cNvPr id="20" name="Rectangle 19"/>
          <p:cNvSpPr/>
          <p:nvPr/>
        </p:nvSpPr>
        <p:spPr>
          <a:xfrm>
            <a:off x="5315407" y="1353312"/>
            <a:ext cx="630936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3" name="Rectangle 22"/>
          <p:cNvSpPr/>
          <p:nvPr/>
        </p:nvSpPr>
        <p:spPr>
          <a:xfrm>
            <a:off x="531540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5" name="Rectangle 24"/>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7" name="Rectangle 26"/>
          <p:cNvSpPr/>
          <p:nvPr/>
        </p:nvSpPr>
        <p:spPr>
          <a:xfrm>
            <a:off x="531540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29" name="TextBox 28"/>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0" name="TextBox 29"/>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31" name="TextBox 30"/>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2" name="TextBox 31"/>
          <p:cNvSpPr txBox="1"/>
          <p:nvPr/>
        </p:nvSpPr>
        <p:spPr>
          <a:xfrm>
            <a:off x="5461711" y="295808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3" name="TextBox 32"/>
          <p:cNvSpPr txBox="1"/>
          <p:nvPr/>
        </p:nvSpPr>
        <p:spPr>
          <a:xfrm>
            <a:off x="5461711" y="319582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4" name="TextBox 33"/>
          <p:cNvSpPr txBox="1"/>
          <p:nvPr/>
        </p:nvSpPr>
        <p:spPr>
          <a:xfrm>
            <a:off x="6997903" y="1700784"/>
            <a:ext cx="36576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Aussteller bearbeiten</a:t>
            </a:r>
          </a:p>
        </p:txBody>
      </p:sp>
      <p:sp>
        <p:nvSpPr>
          <p:cNvPr id="35" name="Rectangle 34"/>
          <p:cNvSpPr/>
          <p:nvPr/>
        </p:nvSpPr>
        <p:spPr>
          <a:xfrm>
            <a:off x="6997903" y="1975104"/>
            <a:ext cx="2920959" cy="15179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6997903" y="1975104"/>
            <a:ext cx="292095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997903" y="2249424"/>
            <a:ext cx="292095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107631" y="2043684"/>
            <a:ext cx="270150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39" name="TextBox 38"/>
          <p:cNvSpPr txBox="1"/>
          <p:nvPr/>
        </p:nvSpPr>
        <p:spPr>
          <a:xfrm>
            <a:off x="7125919" y="2377440"/>
            <a:ext cx="2664927"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Produkt-Galerie</a:t>
            </a:r>
          </a:p>
        </p:txBody>
      </p:sp>
      <p:sp>
        <p:nvSpPr>
          <p:cNvPr id="40" name="TextBox 39"/>
          <p:cNvSpPr txBox="1"/>
          <p:nvPr/>
        </p:nvSpPr>
        <p:spPr>
          <a:xfrm>
            <a:off x="7125919" y="2578608"/>
            <a:ext cx="2664927"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Galeriebilder</a:t>
            </a:r>
          </a:p>
        </p:txBody>
      </p:sp>
      <p:sp>
        <p:nvSpPr>
          <p:cNvPr id="41" name="Rectangle 40"/>
          <p:cNvSpPr/>
          <p:nvPr/>
        </p:nvSpPr>
        <p:spPr>
          <a:xfrm>
            <a:off x="7125919"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125919" y="2898648"/>
            <a:ext cx="597651" cy="164592"/>
          </a:xfrm>
          <a:prstGeom prst="rect">
            <a:avLst/>
          </a:prstGeom>
          <a:noFill/>
        </p:spPr>
        <p:txBody>
          <a:bodyPr wrap="square" lIns="0" rIns="0" tIns="0" bIns="0" anchor="t">
            <a:spAutoFit/>
          </a:bodyPr>
          <a:lstStyle/>
          <a:p>
            <a:pPr algn="ctr">
              <a:lnSpc>
                <a:spcPct val="100000"/>
              </a:lnSpc>
            </a:pPr>
          </a:p>
        </p:txBody>
      </p:sp>
      <p:sp>
        <p:nvSpPr>
          <p:cNvPr id="43" name="Oval 42"/>
          <p:cNvSpPr/>
          <p:nvPr/>
        </p:nvSpPr>
        <p:spPr>
          <a:xfrm>
            <a:off x="7632131"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632131" y="2747772"/>
            <a:ext cx="128016" cy="118872"/>
          </a:xfrm>
          <a:prstGeom prst="rect">
            <a:avLst/>
          </a:prstGeom>
          <a:noFill/>
        </p:spPr>
        <p:txBody>
          <a:bodyPr wrap="square" lIns="0" rIns="0" tIns="0" bIns="0" anchor="t">
            <a:spAutoFit/>
          </a:bodyPr>
          <a:lstStyle/>
          <a:p>
            <a:pPr algn="ctr">
              <a:lnSpc>
                <a:spcPct val="100000"/>
              </a:lnSpc>
            </a:pPr>
            <a:r>
              <a:rPr sz="600" b="1" i="0" lang="de-DE">
                <a:solidFill>
                  <a:srgbClr val="FFFFFF"/>
                </a:solidFill>
                <a:latin typeface="Segoe UI"/>
              </a:rPr>
              <a:t>×</a:t>
            </a:r>
          </a:p>
        </p:txBody>
      </p:sp>
      <p:sp>
        <p:nvSpPr>
          <p:cNvPr id="45" name="Rectangle 44"/>
          <p:cNvSpPr/>
          <p:nvPr/>
        </p:nvSpPr>
        <p:spPr>
          <a:xfrm>
            <a:off x="7815011"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815011" y="2898648"/>
            <a:ext cx="597651" cy="164592"/>
          </a:xfrm>
          <a:prstGeom prst="rect">
            <a:avLst/>
          </a:prstGeom>
          <a:noFill/>
        </p:spPr>
        <p:txBody>
          <a:bodyPr wrap="square" lIns="0" rIns="0" tIns="0" bIns="0" anchor="t">
            <a:spAutoFit/>
          </a:bodyPr>
          <a:lstStyle/>
          <a:p>
            <a:pPr algn="ctr">
              <a:lnSpc>
                <a:spcPct val="100000"/>
              </a:lnSpc>
            </a:pPr>
          </a:p>
        </p:txBody>
      </p:sp>
      <p:sp>
        <p:nvSpPr>
          <p:cNvPr id="47" name="Oval 46"/>
          <p:cNvSpPr/>
          <p:nvPr/>
        </p:nvSpPr>
        <p:spPr>
          <a:xfrm>
            <a:off x="8321222"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8321222" y="2747772"/>
            <a:ext cx="128016" cy="118872"/>
          </a:xfrm>
          <a:prstGeom prst="rect">
            <a:avLst/>
          </a:prstGeom>
          <a:noFill/>
        </p:spPr>
        <p:txBody>
          <a:bodyPr wrap="square" lIns="0" rIns="0" tIns="0" bIns="0" anchor="t">
            <a:spAutoFit/>
          </a:bodyPr>
          <a:lstStyle/>
          <a:p>
            <a:pPr algn="ctr">
              <a:lnSpc>
                <a:spcPct val="100000"/>
              </a:lnSpc>
            </a:pPr>
            <a:r>
              <a:rPr sz="600" b="1" i="0" lang="de-DE">
                <a:solidFill>
                  <a:srgbClr val="FFFFFF"/>
                </a:solidFill>
                <a:latin typeface="Segoe UI"/>
              </a:rPr>
              <a:t>×</a:t>
            </a:r>
          </a:p>
        </p:txBody>
      </p:sp>
      <p:sp>
        <p:nvSpPr>
          <p:cNvPr id="49" name="Rectangle 48"/>
          <p:cNvSpPr/>
          <p:nvPr/>
        </p:nvSpPr>
        <p:spPr>
          <a:xfrm>
            <a:off x="8504102"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504102" y="2898648"/>
            <a:ext cx="597651" cy="164592"/>
          </a:xfrm>
          <a:prstGeom prst="rect">
            <a:avLst/>
          </a:prstGeom>
          <a:noFill/>
        </p:spPr>
        <p:txBody>
          <a:bodyPr wrap="square" lIns="0" rIns="0" tIns="0" bIns="0" anchor="t">
            <a:spAutoFit/>
          </a:bodyPr>
          <a:lstStyle/>
          <a:p>
            <a:pPr algn="ctr">
              <a:lnSpc>
                <a:spcPct val="100000"/>
              </a:lnSpc>
            </a:pPr>
          </a:p>
        </p:txBody>
      </p:sp>
      <p:sp>
        <p:nvSpPr>
          <p:cNvPr id="51" name="Oval 50"/>
          <p:cNvSpPr/>
          <p:nvPr/>
        </p:nvSpPr>
        <p:spPr>
          <a:xfrm>
            <a:off x="9010314"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9010314" y="2747772"/>
            <a:ext cx="128016" cy="118872"/>
          </a:xfrm>
          <a:prstGeom prst="rect">
            <a:avLst/>
          </a:prstGeom>
          <a:noFill/>
        </p:spPr>
        <p:txBody>
          <a:bodyPr wrap="square" lIns="0" rIns="0" tIns="0" bIns="0" anchor="t">
            <a:spAutoFit/>
          </a:bodyPr>
          <a:lstStyle/>
          <a:p>
            <a:pPr algn="ctr">
              <a:lnSpc>
                <a:spcPct val="100000"/>
              </a:lnSpc>
            </a:pPr>
            <a:r>
              <a:rPr sz="600" b="1" i="0" lang="de-DE">
                <a:solidFill>
                  <a:srgbClr val="FFFFFF"/>
                </a:solidFill>
                <a:latin typeface="Segoe UI"/>
              </a:rPr>
              <a:t>×</a:t>
            </a:r>
          </a:p>
        </p:txBody>
      </p:sp>
      <p:sp>
        <p:nvSpPr>
          <p:cNvPr id="53" name="Rectangle 52"/>
          <p:cNvSpPr/>
          <p:nvPr/>
        </p:nvSpPr>
        <p:spPr>
          <a:xfrm>
            <a:off x="9193194"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193194" y="2898648"/>
            <a:ext cx="597651" cy="164592"/>
          </a:xfrm>
          <a:prstGeom prst="rect">
            <a:avLst/>
          </a:prstGeom>
          <a:noFill/>
        </p:spPr>
        <p:txBody>
          <a:bodyPr wrap="square" lIns="0" rIns="0" tIns="0" bIns="0" anchor="t">
            <a:spAutoFit/>
          </a:bodyPr>
          <a:lstStyle/>
          <a:p>
            <a:pPr algn="ctr">
              <a:lnSpc>
                <a:spcPct val="100000"/>
              </a:lnSpc>
            </a:pPr>
          </a:p>
        </p:txBody>
      </p:sp>
      <p:sp>
        <p:nvSpPr>
          <p:cNvPr id="55" name="Oval 54"/>
          <p:cNvSpPr/>
          <p:nvPr/>
        </p:nvSpPr>
        <p:spPr>
          <a:xfrm>
            <a:off x="9699406"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699406" y="2747772"/>
            <a:ext cx="128016" cy="118872"/>
          </a:xfrm>
          <a:prstGeom prst="rect">
            <a:avLst/>
          </a:prstGeom>
          <a:noFill/>
        </p:spPr>
        <p:txBody>
          <a:bodyPr wrap="square" lIns="0" rIns="0" tIns="0" bIns="0" anchor="t">
            <a:spAutoFit/>
          </a:bodyPr>
          <a:lstStyle/>
          <a:p>
            <a:pPr algn="ctr">
              <a:lnSpc>
                <a:spcPct val="100000"/>
              </a:lnSpc>
            </a:pPr>
            <a:r>
              <a:rPr sz="600" b="1" i="0" lang="de-DE">
                <a:solidFill>
                  <a:srgbClr val="FFFFFF"/>
                </a:solidFill>
                <a:latin typeface="Segoe UI"/>
              </a:rPr>
              <a:t>×</a:t>
            </a:r>
          </a:p>
        </p:txBody>
      </p:sp>
      <p:sp>
        <p:nvSpPr>
          <p:cNvPr id="57" name="Rounded Rectangle 56"/>
          <p:cNvSpPr/>
          <p:nvPr/>
        </p:nvSpPr>
        <p:spPr>
          <a:xfrm>
            <a:off x="7125919" y="3273552"/>
            <a:ext cx="1918411"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125919" y="3323844"/>
            <a:ext cx="1918411"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Bilder zur Galerie hinzufügen</a:t>
            </a:r>
          </a:p>
        </p:txBody>
      </p:sp>
      <p:sp>
        <p:nvSpPr>
          <p:cNvPr id="59" name="TextBox 58"/>
          <p:cNvSpPr txBox="1"/>
          <p:nvPr/>
        </p:nvSpPr>
        <p:spPr>
          <a:xfrm>
            <a:off x="7125919" y="3584448"/>
            <a:ext cx="2664927"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Füge Bilder hinzu, um Produkte zu präsentieren.</a:t>
            </a:r>
          </a:p>
        </p:txBody>
      </p:sp>
      <p:sp>
        <p:nvSpPr>
          <p:cNvPr id="60" name="Rectangle 59"/>
          <p:cNvSpPr/>
          <p:nvPr/>
        </p:nvSpPr>
        <p:spPr>
          <a:xfrm>
            <a:off x="10101742" y="1975104"/>
            <a:ext cx="1321856" cy="13167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10101742" y="1975104"/>
            <a:ext cx="132185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10101742" y="2249424"/>
            <a:ext cx="132185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10211470" y="2043684"/>
            <a:ext cx="1102400"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Beitragsbild</a:t>
            </a:r>
          </a:p>
        </p:txBody>
      </p:sp>
      <p:sp>
        <p:nvSpPr>
          <p:cNvPr id="64" name="Rectangle 63"/>
          <p:cNvSpPr/>
          <p:nvPr/>
        </p:nvSpPr>
        <p:spPr>
          <a:xfrm>
            <a:off x="10229758" y="2377440"/>
            <a:ext cx="1065824" cy="566928"/>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0229758" y="2578608"/>
            <a:ext cx="1065824"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Logo</a:t>
            </a:r>
          </a:p>
        </p:txBody>
      </p:sp>
      <p:sp>
        <p:nvSpPr>
          <p:cNvPr id="66" name="TextBox 65"/>
          <p:cNvSpPr txBox="1"/>
          <p:nvPr/>
        </p:nvSpPr>
        <p:spPr>
          <a:xfrm>
            <a:off x="10229758" y="3017520"/>
            <a:ext cx="1065824" cy="146304"/>
          </a:xfrm>
          <a:prstGeom prst="rect">
            <a:avLst/>
          </a:prstGeom>
          <a:noFill/>
        </p:spPr>
        <p:txBody>
          <a:bodyPr wrap="square" lIns="0" rIns="0" tIns="0" bIns="0" anchor="t">
            <a:spAutoFit/>
          </a:bodyPr>
          <a:lstStyle/>
          <a:p>
            <a:pPr algn="l">
              <a:lnSpc>
                <a:spcPct val="100000"/>
              </a:lnSpc>
            </a:pPr>
            <a:r>
              <a:rPr sz="650" b="0" i="0" lang="de-DE">
                <a:solidFill>
                  <a:srgbClr val="2271B1"/>
                </a:solidFill>
                <a:latin typeface="Segoe UI"/>
              </a:rPr>
              <a:t>Beitragsbild ersetzen</a:t>
            </a:r>
          </a:p>
        </p:txBody>
      </p:sp>
      <p:sp>
        <p:nvSpPr>
          <p:cNvPr id="67" name="TextBox 66"/>
          <p:cNvSpPr txBox="1"/>
          <p:nvPr/>
        </p:nvSpPr>
        <p:spPr>
          <a:xfrm>
            <a:off x="10229758" y="3182112"/>
            <a:ext cx="1065824" cy="146304"/>
          </a:xfrm>
          <a:prstGeom prst="rect">
            <a:avLst/>
          </a:prstGeom>
          <a:noFill/>
        </p:spPr>
        <p:txBody>
          <a:bodyPr wrap="square" lIns="0" rIns="0" tIns="0" bIns="0" anchor="t">
            <a:spAutoFit/>
          </a:bodyPr>
          <a:lstStyle/>
          <a:p>
            <a:pPr algn="l">
              <a:lnSpc>
                <a:spcPct val="100000"/>
              </a:lnSpc>
            </a:pPr>
            <a:r>
              <a:rPr sz="650" b="0" i="0" lang="de-DE">
                <a:solidFill>
                  <a:srgbClr val="C0392B"/>
                </a:solidFill>
                <a:latin typeface="Segoe UI"/>
              </a:rPr>
              <a:t>Beitragsbild entfernen</a:t>
            </a:r>
          </a:p>
        </p:txBody>
      </p:sp>
      <p:sp>
        <p:nvSpPr>
          <p:cNvPr id="68" name="Oval 67"/>
          <p:cNvSpPr/>
          <p:nvPr/>
        </p:nvSpPr>
        <p:spPr>
          <a:xfrm>
            <a:off x="9836566" y="19659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836566" y="20253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0" name="Oval 69"/>
          <p:cNvSpPr/>
          <p:nvPr/>
        </p:nvSpPr>
        <p:spPr>
          <a:xfrm>
            <a:off x="6897319" y="32598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897319" y="33192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2" name="Oval 71"/>
          <p:cNvSpPr/>
          <p:nvPr/>
        </p:nvSpPr>
        <p:spPr>
          <a:xfrm>
            <a:off x="9854854"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854854" y="27294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4" name="Rectangle 7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7" name="TextBox 7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Weil es diese Ersatzkette gibt, sieht eine Kachel auch ohne eigenes Logo ordentlich aus. Das Dashboard zählt sie trotzdem unter </a:t>
            </a:r>
            <a:r>
              <a:rPr sz="1000" b="1" i="0" lang="de-DE">
                <a:solidFill>
                  <a:srgbClr val="2B3844"/>
                </a:solidFill>
                <a:latin typeface="Segoe UI"/>
              </a:rPr>
              <a:t>Fehlendes Logo</a:t>
            </a:r>
            <a:r>
              <a:rPr sz="1000" b="0" i="0" lang="de-DE">
                <a:solidFill>
                  <a:srgbClr val="2B3844"/>
                </a:solidFill>
                <a:latin typeface="Segoe UI"/>
              </a:rPr>
              <a:t> – es fragt nur nach dem Beitragsbild.</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58 / 153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Abschnitt „Kontakt- &amp; Social-Details“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403446"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Feld</a:t>
            </a:r>
          </a:p>
        </p:txBody>
      </p:sp>
      <p:sp>
        <p:nvSpPr>
          <p:cNvPr id="8" name="TextBox 7"/>
          <p:cNvSpPr txBox="1"/>
          <p:nvPr/>
        </p:nvSpPr>
        <p:spPr>
          <a:xfrm>
            <a:off x="4262982" y="1435608"/>
            <a:ext cx="439964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Was hineingehört</a:t>
            </a:r>
          </a:p>
        </p:txBody>
      </p:sp>
      <p:sp>
        <p:nvSpPr>
          <p:cNvPr id="9" name="TextBox 8"/>
          <p:cNvSpPr txBox="1"/>
          <p:nvPr/>
        </p:nvSpPr>
        <p:spPr>
          <a:xfrm>
            <a:off x="8845510" y="1435608"/>
            <a:ext cx="270610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Wo es auftaucht</a:t>
            </a:r>
          </a:p>
        </p:txBody>
      </p:sp>
      <p:sp>
        <p:nvSpPr>
          <p:cNvPr id="10" name="TextBox 9"/>
          <p:cNvSpPr txBox="1"/>
          <p:nvPr/>
        </p:nvSpPr>
        <p:spPr>
          <a:xfrm>
            <a:off x="676656" y="1789549"/>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E-Mail</a:t>
            </a:r>
          </a:p>
        </p:txBody>
      </p:sp>
      <p:sp>
        <p:nvSpPr>
          <p:cNvPr id="11" name="TextBox 10"/>
          <p:cNvSpPr txBox="1"/>
          <p:nvPr/>
        </p:nvSpPr>
        <p:spPr>
          <a:xfrm>
            <a:off x="4262982" y="1789549"/>
            <a:ext cx="43996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Adresse ohne </a:t>
            </a:r>
            <a:r>
              <a:rPr sz="950" b="0" i="0" lang="de-DE">
                <a:solidFill>
                  <a:srgbClr val="1F2933"/>
                </a:solidFill>
                <a:latin typeface="Consolas"/>
              </a:rPr>
              <a:t>mailto:</a:t>
            </a:r>
          </a:p>
        </p:txBody>
      </p:sp>
      <p:sp>
        <p:nvSpPr>
          <p:cNvPr id="12" name="TextBox 11"/>
          <p:cNvSpPr txBox="1"/>
          <p:nvPr/>
        </p:nvSpPr>
        <p:spPr>
          <a:xfrm>
            <a:off x="8845510" y="1789549"/>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 als anklickbarer Link</a:t>
            </a:r>
          </a:p>
        </p:txBody>
      </p:sp>
      <p:sp>
        <p:nvSpPr>
          <p:cNvPr id="13" name="Rectangle 12"/>
          <p:cNvSpPr/>
          <p:nvPr/>
        </p:nvSpPr>
        <p:spPr>
          <a:xfrm>
            <a:off x="566928" y="205725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57258"/>
            <a:ext cx="11057839" cy="39305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82600"/>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Telefonnummer</a:t>
            </a:r>
          </a:p>
        </p:txBody>
      </p:sp>
      <p:sp>
        <p:nvSpPr>
          <p:cNvPr id="16" name="TextBox 15"/>
          <p:cNvSpPr txBox="1"/>
          <p:nvPr/>
        </p:nvSpPr>
        <p:spPr>
          <a:xfrm>
            <a:off x="4262982" y="2182600"/>
            <a:ext cx="43996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Nummer in freier Schreibweise</a:t>
            </a:r>
          </a:p>
        </p:txBody>
      </p:sp>
      <p:sp>
        <p:nvSpPr>
          <p:cNvPr id="17" name="TextBox 16"/>
          <p:cNvSpPr txBox="1"/>
          <p:nvPr/>
        </p:nvSpPr>
        <p:spPr>
          <a:xfrm>
            <a:off x="8845510" y="2182600"/>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a:t>
            </a:r>
          </a:p>
        </p:txBody>
      </p:sp>
      <p:sp>
        <p:nvSpPr>
          <p:cNvPr id="18" name="Rectangle 17"/>
          <p:cNvSpPr/>
          <p:nvPr/>
        </p:nvSpPr>
        <p:spPr>
          <a:xfrm>
            <a:off x="566928" y="24503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75651"/>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Ansprechpartner</a:t>
            </a:r>
          </a:p>
        </p:txBody>
      </p:sp>
      <p:sp>
        <p:nvSpPr>
          <p:cNvPr id="20" name="TextBox 19"/>
          <p:cNvSpPr txBox="1"/>
          <p:nvPr/>
        </p:nvSpPr>
        <p:spPr>
          <a:xfrm>
            <a:off x="4262982" y="2575651"/>
            <a:ext cx="43996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Name der Person am Stand</a:t>
            </a:r>
          </a:p>
        </p:txBody>
      </p:sp>
      <p:sp>
        <p:nvSpPr>
          <p:cNvPr id="21" name="TextBox 20"/>
          <p:cNvSpPr txBox="1"/>
          <p:nvPr/>
        </p:nvSpPr>
        <p:spPr>
          <a:xfrm>
            <a:off x="8845510" y="2575651"/>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a:t>
            </a:r>
          </a:p>
        </p:txBody>
      </p:sp>
      <p:sp>
        <p:nvSpPr>
          <p:cNvPr id="22" name="Rectangle 21"/>
          <p:cNvSpPr/>
          <p:nvPr/>
        </p:nvSpPr>
        <p:spPr>
          <a:xfrm>
            <a:off x="566928" y="28433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843360"/>
            <a:ext cx="11057839" cy="39305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968702"/>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Postanschrift</a:t>
            </a:r>
          </a:p>
        </p:txBody>
      </p:sp>
      <p:sp>
        <p:nvSpPr>
          <p:cNvPr id="25" name="TextBox 24"/>
          <p:cNvSpPr txBox="1"/>
          <p:nvPr/>
        </p:nvSpPr>
        <p:spPr>
          <a:xfrm>
            <a:off x="4262982" y="2968702"/>
            <a:ext cx="43996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Straße, PLZ, Ort</a:t>
            </a:r>
          </a:p>
        </p:txBody>
      </p:sp>
      <p:sp>
        <p:nvSpPr>
          <p:cNvPr id="26" name="TextBox 25"/>
          <p:cNvSpPr txBox="1"/>
          <p:nvPr/>
        </p:nvSpPr>
        <p:spPr>
          <a:xfrm>
            <a:off x="8845510" y="2968702"/>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a:t>
            </a:r>
          </a:p>
        </p:txBody>
      </p:sp>
      <p:sp>
        <p:nvSpPr>
          <p:cNvPr id="27" name="Rectangle 26"/>
          <p:cNvSpPr/>
          <p:nvPr/>
        </p:nvSpPr>
        <p:spPr>
          <a:xfrm>
            <a:off x="566928" y="32364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61753"/>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Web &amp; Shop</a:t>
            </a:r>
          </a:p>
        </p:txBody>
      </p:sp>
      <p:sp>
        <p:nvSpPr>
          <p:cNvPr id="29" name="TextBox 28"/>
          <p:cNvSpPr txBox="1"/>
          <p:nvPr/>
        </p:nvSpPr>
        <p:spPr>
          <a:xfrm>
            <a:off x="4262982" y="3361753"/>
            <a:ext cx="43996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Webseite · Shop · Etsy</a:t>
            </a:r>
          </a:p>
        </p:txBody>
      </p:sp>
      <p:sp>
        <p:nvSpPr>
          <p:cNvPr id="30" name="TextBox 29"/>
          <p:cNvSpPr txBox="1"/>
          <p:nvPr/>
        </p:nvSpPr>
        <p:spPr>
          <a:xfrm>
            <a:off x="8845510" y="3361753"/>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Linkliste in der Detailansicht</a:t>
            </a:r>
          </a:p>
        </p:txBody>
      </p:sp>
      <p:sp>
        <p:nvSpPr>
          <p:cNvPr id="31" name="Rectangle 30"/>
          <p:cNvSpPr/>
          <p:nvPr/>
        </p:nvSpPr>
        <p:spPr>
          <a:xfrm>
            <a:off x="566928" y="36294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629462"/>
            <a:ext cx="11057839" cy="53541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825987"/>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Social Media</a:t>
            </a:r>
          </a:p>
        </p:txBody>
      </p:sp>
      <p:sp>
        <p:nvSpPr>
          <p:cNvPr id="34" name="TextBox 33"/>
          <p:cNvSpPr txBox="1"/>
          <p:nvPr/>
        </p:nvSpPr>
        <p:spPr>
          <a:xfrm>
            <a:off x="4262982" y="3754804"/>
            <a:ext cx="4399647"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Instagram · TikTok · Facebook · Twitter / X · Bluesky · Threads · Mastodon · Pinterest</a:t>
            </a:r>
          </a:p>
        </p:txBody>
      </p:sp>
      <p:sp>
        <p:nvSpPr>
          <p:cNvPr id="35" name="TextBox 34"/>
          <p:cNvSpPr txBox="1"/>
          <p:nvPr/>
        </p:nvSpPr>
        <p:spPr>
          <a:xfrm>
            <a:off x="8845510" y="3825987"/>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Linkliste in der Detailansicht</a:t>
            </a:r>
          </a:p>
        </p:txBody>
      </p:sp>
      <p:sp>
        <p:nvSpPr>
          <p:cNvPr id="36" name="Rectangle 35"/>
          <p:cNvSpPr/>
          <p:nvPr/>
        </p:nvSpPr>
        <p:spPr>
          <a:xfrm>
            <a:off x="566928" y="41648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290222"/>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Video &amp; Musik</a:t>
            </a:r>
          </a:p>
        </p:txBody>
      </p:sp>
      <p:sp>
        <p:nvSpPr>
          <p:cNvPr id="38" name="TextBox 37"/>
          <p:cNvSpPr txBox="1"/>
          <p:nvPr/>
        </p:nvSpPr>
        <p:spPr>
          <a:xfrm>
            <a:off x="4262982" y="4290222"/>
            <a:ext cx="43996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YouTube · Twitch · Spotify · SoundCloud · Bandcamp</a:t>
            </a:r>
          </a:p>
        </p:txBody>
      </p:sp>
      <p:sp>
        <p:nvSpPr>
          <p:cNvPr id="39" name="TextBox 38"/>
          <p:cNvSpPr txBox="1"/>
          <p:nvPr/>
        </p:nvSpPr>
        <p:spPr>
          <a:xfrm>
            <a:off x="8845510" y="4290222"/>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Linkliste in der Detailansicht</a:t>
            </a:r>
          </a:p>
        </p:txBody>
      </p:sp>
      <p:sp>
        <p:nvSpPr>
          <p:cNvPr id="40" name="Rectangle 39"/>
          <p:cNvSpPr/>
          <p:nvPr/>
        </p:nvSpPr>
        <p:spPr>
          <a:xfrm>
            <a:off x="566928" y="4557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557931"/>
            <a:ext cx="11057839" cy="53541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54456"/>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Community · Beruflich · Unterstützung</a:t>
            </a:r>
          </a:p>
        </p:txBody>
      </p:sp>
      <p:sp>
        <p:nvSpPr>
          <p:cNvPr id="43" name="TextBox 42"/>
          <p:cNvSpPr txBox="1"/>
          <p:nvPr/>
        </p:nvSpPr>
        <p:spPr>
          <a:xfrm>
            <a:off x="4262982" y="4683273"/>
            <a:ext cx="4399647"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Discord · WhatsApp · Telegram · LinkedIn · XING · Patreon · Ko-fi · ArtStation</a:t>
            </a:r>
          </a:p>
        </p:txBody>
      </p:sp>
      <p:sp>
        <p:nvSpPr>
          <p:cNvPr id="44" name="TextBox 43"/>
          <p:cNvSpPr txBox="1"/>
          <p:nvPr/>
        </p:nvSpPr>
        <p:spPr>
          <a:xfrm>
            <a:off x="8845510" y="4754456"/>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Linkliste in der Detailansicht</a:t>
            </a:r>
          </a:p>
        </p:txBody>
      </p:sp>
      <p:sp>
        <p:nvSpPr>
          <p:cNvPr id="45" name="Rectangle 44"/>
          <p:cNvSpPr/>
          <p:nvPr/>
        </p:nvSpPr>
        <p:spPr>
          <a:xfrm>
            <a:off x="566928" y="509334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218691"/>
            <a:ext cx="3403446"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Interne Infoseite</a:t>
            </a:r>
          </a:p>
        </p:txBody>
      </p:sp>
      <p:sp>
        <p:nvSpPr>
          <p:cNvPr id="47" name="TextBox 46"/>
          <p:cNvSpPr txBox="1"/>
          <p:nvPr/>
        </p:nvSpPr>
        <p:spPr>
          <a:xfrm>
            <a:off x="4262982" y="5218691"/>
            <a:ext cx="439964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Link auf eine eigene Unterseite</a:t>
            </a:r>
          </a:p>
        </p:txBody>
      </p:sp>
      <p:sp>
        <p:nvSpPr>
          <p:cNvPr id="48" name="TextBox 47"/>
          <p:cNvSpPr txBox="1"/>
          <p:nvPr/>
        </p:nvSpPr>
        <p:spPr>
          <a:xfrm>
            <a:off x="8845510" y="5218691"/>
            <a:ext cx="2706105"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Detailansicht, öffnet im selben Fenster</a:t>
            </a:r>
          </a:p>
        </p:txBody>
      </p:sp>
      <p:sp>
        <p:nvSpPr>
          <p:cNvPr id="49" name="Rectangle 48"/>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3" name="TextBox 5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28 Felder sind freiwillig. </a:t>
            </a:r>
            <a:r>
              <a:rPr sz="1000" b="1" i="0" lang="de-DE">
                <a:solidFill>
                  <a:srgbClr val="2B3844"/>
                </a:solidFill>
                <a:latin typeface="Segoe UI"/>
              </a:rPr>
              <a:t>Kurzformen genügen:</a:t>
            </a:r>
            <a:r>
              <a:rPr sz="1000" b="0" i="0" lang="de-DE">
                <a:solidFill>
                  <a:srgbClr val="2B3844"/>
                </a:solidFill>
                <a:latin typeface="Segoe UI"/>
              </a:rPr>
              <a:t> Aus </a:t>
            </a:r>
            <a:r>
              <a:rPr sz="1000" b="0" i="0" lang="de-DE">
                <a:solidFill>
                  <a:srgbClr val="2B3844"/>
                </a:solidFill>
                <a:latin typeface="Consolas"/>
              </a:rPr>
              <a:t>@name</a:t>
            </a:r>
            <a:r>
              <a:rPr sz="1000" b="0" i="0" lang="de-DE">
                <a:solidFill>
                  <a:srgbClr val="2B3844"/>
                </a:solidFill>
                <a:latin typeface="Segoe UI"/>
              </a:rPr>
              <a:t> macht das Plugin die volle Profil-Adresse, aus einer Telefonnummer bei WhatsApp den Chat-Link. Bleibt </a:t>
            </a:r>
            <a:r>
              <a:rPr sz="1000" b="1" i="0" lang="de-DE">
                <a:solidFill>
                  <a:srgbClr val="2B3844"/>
                </a:solidFill>
                <a:latin typeface="Segoe UI"/>
              </a:rPr>
              <a:t>alles</a:t>
            </a:r>
            <a:r>
              <a:rPr sz="1000" b="0" i="0" lang="de-DE">
                <a:solidFill>
                  <a:srgbClr val="2B3844"/>
                </a:solidFill>
                <a:latin typeface="Segoe UI"/>
              </a:rPr>
              <a:t> leer, meldet das Dashboard </a:t>
            </a:r>
            <a:r>
              <a:rPr sz="1000" b="1" i="0" lang="de-DE">
                <a:solidFill>
                  <a:srgbClr val="2B3844"/>
                </a:solidFill>
                <a:latin typeface="Segoe UI"/>
              </a:rPr>
              <a:t>Fehlende Kontaktinfo</a:t>
            </a:r>
            <a:r>
              <a:rPr sz="1000" b="0" i="0" lang="de-DE">
                <a:solidFill>
                  <a:srgbClr val="2B3844"/>
                </a:solidFill>
                <a:latin typeface="Segoe UI"/>
              </a:rPr>
              <a:t>.</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59 / 153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Hervorgehobene Aussteller: erst die Veranstaltung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583680" cy="33832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1638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8" name="TextBox 17"/>
          <p:cNvSpPr txBox="1"/>
          <p:nvPr/>
        </p:nvSpPr>
        <p:spPr>
          <a:xfrm>
            <a:off x="713232" y="295808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19" name="TextBox 18"/>
          <p:cNvSpPr txBox="1"/>
          <p:nvPr/>
        </p:nvSpPr>
        <p:spPr>
          <a:xfrm>
            <a:off x="713232" y="319582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0" name="TextBox 19"/>
          <p:cNvSpPr txBox="1"/>
          <p:nvPr/>
        </p:nvSpPr>
        <p:spPr>
          <a:xfrm>
            <a:off x="2249424" y="1700784"/>
            <a:ext cx="45720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Veranstaltung bearbeiten</a:t>
            </a:r>
          </a:p>
        </p:txBody>
      </p:sp>
      <p:sp>
        <p:nvSpPr>
          <p:cNvPr id="21" name="Rectangle 20"/>
          <p:cNvSpPr/>
          <p:nvPr/>
        </p:nvSpPr>
        <p:spPr>
          <a:xfrm>
            <a:off x="2249424" y="1993392"/>
            <a:ext cx="4700016" cy="252374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2249424" y="1993392"/>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2267712"/>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59152" y="2061972"/>
            <a:ext cx="448055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Hervorgehobene Aussteller (nur Veranstaltung)</a:t>
            </a:r>
          </a:p>
        </p:txBody>
      </p:sp>
      <p:sp>
        <p:nvSpPr>
          <p:cNvPr id="25" name="Rounded Rectangle 24"/>
          <p:cNvSpPr/>
          <p:nvPr/>
        </p:nvSpPr>
        <p:spPr>
          <a:xfrm>
            <a:off x="2377440" y="2414016"/>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Oval 25"/>
          <p:cNvSpPr/>
          <p:nvPr/>
        </p:nvSpPr>
        <p:spPr>
          <a:xfrm>
            <a:off x="2542032" y="243687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761488" y="2418588"/>
            <a:ext cx="4059935" cy="155448"/>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Hervorgehobene Aussteller über der Liste anzeigen</a:t>
            </a:r>
          </a:p>
        </p:txBody>
      </p:sp>
      <p:sp>
        <p:nvSpPr>
          <p:cNvPr id="28" name="TextBox 27"/>
          <p:cNvSpPr txBox="1"/>
          <p:nvPr/>
        </p:nvSpPr>
        <p:spPr>
          <a:xfrm>
            <a:off x="2377440" y="2615184"/>
            <a:ext cx="4443983" cy="256032"/>
          </a:xfrm>
          <a:prstGeom prst="rect">
            <a:avLst/>
          </a:prstGeom>
          <a:noFill/>
        </p:spPr>
        <p:txBody>
          <a:bodyPr wrap="square" lIns="0" rIns="0" tIns="0" bIns="0" anchor="t">
            <a:spAutoFit/>
          </a:bodyPr>
          <a:lstStyle/>
          <a:p>
            <a:pPr algn="l">
              <a:lnSpc>
                <a:spcPct val="110000"/>
              </a:lnSpc>
            </a:pPr>
            <a:r>
              <a:rPr sz="550" b="0" i="0" lang="de-DE">
                <a:solidFill>
                  <a:srgbClr val="6B7A88"/>
                </a:solidFill>
                <a:latin typeface="Segoe UI"/>
              </a:rPr>
              <a:t>Zeigt eine Reihe von Kacheln über der Ausstellerliste. Welche Aussteller dort erscheinen, stellen Sie je Aussteller ein.</a:t>
            </a:r>
          </a:p>
        </p:txBody>
      </p:sp>
      <p:sp>
        <p:nvSpPr>
          <p:cNvPr id="29" name="Rounded Rectangle 28"/>
          <p:cNvSpPr/>
          <p:nvPr/>
        </p:nvSpPr>
        <p:spPr>
          <a:xfrm>
            <a:off x="2377440" y="2962656"/>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Oval 29"/>
          <p:cNvSpPr/>
          <p:nvPr/>
        </p:nvSpPr>
        <p:spPr>
          <a:xfrm>
            <a:off x="2542032" y="298551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761488" y="2967228"/>
            <a:ext cx="4059935" cy="155448"/>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Überschriften über beiden Reihen anzeigen</a:t>
            </a:r>
          </a:p>
        </p:txBody>
      </p:sp>
      <p:sp>
        <p:nvSpPr>
          <p:cNvPr id="32" name="Rounded Rectangle 31"/>
          <p:cNvSpPr/>
          <p:nvPr/>
        </p:nvSpPr>
        <p:spPr>
          <a:xfrm>
            <a:off x="2377440" y="3310128"/>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Oval 32"/>
          <p:cNvSpPr/>
          <p:nvPr/>
        </p:nvSpPr>
        <p:spPr>
          <a:xfrm>
            <a:off x="2542032" y="3332988"/>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761488" y="3314700"/>
            <a:ext cx="4059935" cy="155448"/>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Automatisch weiterschieben</a:t>
            </a:r>
          </a:p>
        </p:txBody>
      </p:sp>
      <p:sp>
        <p:nvSpPr>
          <p:cNvPr id="35" name="TextBox 34"/>
          <p:cNvSpPr txBox="1"/>
          <p:nvPr/>
        </p:nvSpPr>
        <p:spPr>
          <a:xfrm>
            <a:off x="2377440" y="3602736"/>
            <a:ext cx="4443983"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Sekunden pro Kachel</a:t>
            </a:r>
          </a:p>
        </p:txBody>
      </p:sp>
      <p:sp>
        <p:nvSpPr>
          <p:cNvPr id="36" name="Rounded Rectangle 35"/>
          <p:cNvSpPr/>
          <p:nvPr/>
        </p:nvSpPr>
        <p:spPr>
          <a:xfrm>
            <a:off x="2377440" y="3785616"/>
            <a:ext cx="841248" cy="237744"/>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68880" y="3835908"/>
            <a:ext cx="694944" cy="155448"/>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3</a:t>
            </a:r>
          </a:p>
        </p:txBody>
      </p:sp>
      <p:sp>
        <p:nvSpPr>
          <p:cNvPr id="38" name="Rectangle 37"/>
          <p:cNvSpPr/>
          <p:nvPr/>
        </p:nvSpPr>
        <p:spPr>
          <a:xfrm>
            <a:off x="2377440" y="4169664"/>
            <a:ext cx="4443983"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77440" y="4261104"/>
            <a:ext cx="4443983" cy="164592"/>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  4 Aussteller dieser Veranstaltung sind hervorgehoben.</a:t>
            </a:r>
          </a:p>
        </p:txBody>
      </p:sp>
      <p:sp>
        <p:nvSpPr>
          <p:cNvPr id="40" name="Oval 39"/>
          <p:cNvSpPr/>
          <p:nvPr/>
        </p:nvSpPr>
        <p:spPr>
          <a:xfrm>
            <a:off x="2093976" y="23591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093976" y="24185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42" name="Oval 41"/>
          <p:cNvSpPr/>
          <p:nvPr/>
        </p:nvSpPr>
        <p:spPr>
          <a:xfrm>
            <a:off x="2093976" y="29077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093976" y="29672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44" name="Oval 43"/>
          <p:cNvSpPr/>
          <p:nvPr/>
        </p:nvSpPr>
        <p:spPr>
          <a:xfrm>
            <a:off x="2093976" y="32552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093976" y="33147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46" name="Oval 45"/>
          <p:cNvSpPr/>
          <p:nvPr/>
        </p:nvSpPr>
        <p:spPr>
          <a:xfrm>
            <a:off x="2130552" y="37673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130552" y="38267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48" name="TextBox 47"/>
          <p:cNvSpPr txBox="1"/>
          <p:nvPr/>
        </p:nvSpPr>
        <p:spPr>
          <a:xfrm>
            <a:off x="7562088" y="1353312"/>
            <a:ext cx="406267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Kasten im Veranstaltungs-Eintrag</a:t>
            </a:r>
          </a:p>
        </p:txBody>
      </p:sp>
      <p:sp>
        <p:nvSpPr>
          <p:cNvPr id="49" name="TextBox 48"/>
          <p:cNvSpPr txBox="1"/>
          <p:nvPr/>
        </p:nvSpPr>
        <p:spPr>
          <a:xfrm>
            <a:off x="7562088" y="1737360"/>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Der Hauptschalter</a:t>
            </a:r>
          </a:p>
        </p:txBody>
      </p:sp>
      <p:sp>
        <p:nvSpPr>
          <p:cNvPr id="50" name="TextBox 49"/>
          <p:cNvSpPr txBox="1"/>
          <p:nvPr/>
        </p:nvSpPr>
        <p:spPr>
          <a:xfrm>
            <a:off x="7562088" y="1957070"/>
            <a:ext cx="406267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Hervorgehobene Aussteller über der Liste anzeigen</a:t>
            </a:r>
            <a:r>
              <a:rPr sz="1000" b="0" i="0" lang="de-DE">
                <a:solidFill>
                  <a:srgbClr val="3B4A57"/>
                </a:solidFill>
                <a:latin typeface="Segoe UI"/>
              </a:rPr>
              <a:t> schaltet die ganze Reihe ein. Ab Werk ist sie aus.</a:t>
            </a:r>
          </a:p>
        </p:txBody>
      </p:sp>
      <p:sp>
        <p:nvSpPr>
          <p:cNvPr id="51" name="TextBox 50"/>
          <p:cNvSpPr txBox="1"/>
          <p:nvPr/>
        </p:nvSpPr>
        <p:spPr>
          <a:xfrm>
            <a:off x="7562088" y="2486406"/>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Überschriften</a:t>
            </a:r>
          </a:p>
        </p:txBody>
      </p:sp>
      <p:sp>
        <p:nvSpPr>
          <p:cNvPr id="52" name="TextBox 51"/>
          <p:cNvSpPr txBox="1"/>
          <p:nvPr/>
        </p:nvSpPr>
        <p:spPr>
          <a:xfrm>
            <a:off x="7562088" y="2706116"/>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Setzt eine Überschrift über die Reihe </a:t>
            </a:r>
            <a:r>
              <a:rPr sz="1000" b="1" i="0" lang="de-DE">
                <a:solidFill>
                  <a:srgbClr val="3B4A57"/>
                </a:solidFill>
                <a:latin typeface="Segoe UI"/>
              </a:rPr>
              <a:t>und</a:t>
            </a:r>
            <a:r>
              <a:rPr sz="1000" b="0" i="0" lang="de-DE">
                <a:solidFill>
                  <a:srgbClr val="3B4A57"/>
                </a:solidFill>
                <a:latin typeface="Segoe UI"/>
              </a:rPr>
              <a:t> eine über die reguläre Liste. Nur gemeinsam.</a:t>
            </a:r>
          </a:p>
        </p:txBody>
      </p:sp>
      <p:sp>
        <p:nvSpPr>
          <p:cNvPr id="53" name="TextBox 52"/>
          <p:cNvSpPr txBox="1"/>
          <p:nvPr/>
        </p:nvSpPr>
        <p:spPr>
          <a:xfrm>
            <a:off x="7562088" y="3235452"/>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Automatisch weiterschieben</a:t>
            </a:r>
          </a:p>
        </p:txBody>
      </p:sp>
      <p:sp>
        <p:nvSpPr>
          <p:cNvPr id="54" name="TextBox 53"/>
          <p:cNvSpPr txBox="1"/>
          <p:nvPr/>
        </p:nvSpPr>
        <p:spPr>
          <a:xfrm>
            <a:off x="7562088" y="3455161"/>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Lässt die Reihe von selbst weiterrücken – nur, wenn nicht alle Kacheln gleichzeitig zu sehen sind.</a:t>
            </a:r>
          </a:p>
        </p:txBody>
      </p:sp>
      <p:sp>
        <p:nvSpPr>
          <p:cNvPr id="55" name="TextBox 54"/>
          <p:cNvSpPr txBox="1"/>
          <p:nvPr/>
        </p:nvSpPr>
        <p:spPr>
          <a:xfrm>
            <a:off x="7562088" y="3984498"/>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Sekunden pro Kachel</a:t>
            </a:r>
          </a:p>
        </p:txBody>
      </p:sp>
      <p:sp>
        <p:nvSpPr>
          <p:cNvPr id="56" name="TextBox 55"/>
          <p:cNvSpPr txBox="1"/>
          <p:nvPr/>
        </p:nvSpPr>
        <p:spPr>
          <a:xfrm>
            <a:off x="7562088" y="4204208"/>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Erscheint erst danach. Zulässig sind 1 bis 60 Sekunden, voreingestellt sind 3.</a:t>
            </a:r>
          </a:p>
        </p:txBody>
      </p:sp>
      <p:sp>
        <p:nvSpPr>
          <p:cNvPr id="57" name="TextBox 56"/>
          <p:cNvSpPr txBox="1"/>
          <p:nvPr/>
        </p:nvSpPr>
        <p:spPr>
          <a:xfrm>
            <a:off x="7562088" y="4733544"/>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Der Zähler darunter</a:t>
            </a:r>
          </a:p>
        </p:txBody>
      </p:sp>
      <p:sp>
        <p:nvSpPr>
          <p:cNvPr id="58" name="TextBox 57"/>
          <p:cNvSpPr txBox="1"/>
          <p:nvPr/>
        </p:nvSpPr>
        <p:spPr>
          <a:xfrm>
            <a:off x="7562088" y="4953254"/>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Er sagt Ihnen, wie viele Aussteller dieser Veranstaltung schon markiert sind. Steht dort </a:t>
            </a:r>
            <a:r>
              <a:rPr sz="1000" b="1" i="0" lang="de-DE">
                <a:solidFill>
                  <a:srgbClr val="3B4A57"/>
                </a:solidFill>
                <a:latin typeface="Segoe UI"/>
              </a:rPr>
              <a:t>0</a:t>
            </a:r>
            <a:r>
              <a:rPr sz="1000" b="0" i="0" lang="de-DE">
                <a:solidFill>
                  <a:srgbClr val="3B4A57"/>
                </a:solidFill>
                <a:latin typeface="Segoe UI"/>
              </a:rPr>
              <a:t>, bleibt die Reihe im Frontend unsichtbar.</a:t>
            </a:r>
          </a:p>
        </p:txBody>
      </p:sp>
      <p:sp>
        <p:nvSpPr>
          <p:cNvPr id="59" name="Rectangle 5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2" name="TextBox 6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Reihe zeigt Ihre Sponsoren, Premiumstände oder Neuzugänge über der Liste. Die hervorgehobenen Aussteller </a:t>
            </a:r>
            <a:r>
              <a:rPr sz="1000" b="1" i="0" lang="de-DE">
                <a:solidFill>
                  <a:srgbClr val="2B3844"/>
                </a:solidFill>
                <a:latin typeface="Segoe UI"/>
              </a:rPr>
              <a:t>verschwinden dabei nicht</a:t>
            </a:r>
            <a:r>
              <a:rPr sz="1000" b="0" i="0" lang="de-DE">
                <a:solidFill>
                  <a:srgbClr val="2B3844"/>
                </a:solidFill>
                <a:latin typeface="Segoe UI"/>
              </a:rPr>
              <a:t> aus der regulären Liste – sie stehen zusätzlich oben.</a:t>
            </a:r>
          </a:p>
        </p:txBody>
      </p:sp>
      <p:sp>
        <p:nvSpPr>
          <p:cNvPr id="63" name="Rectangle 6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65" name="TextBox 6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60 / 153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Dann die einzelnen Aussteller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Aussteller zum Bearbeiten öffnen.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Veranstaltungs- &amp; Standortdetails</a:t>
            </a:r>
            <a:r>
              <a:rPr sz="1150" b="0" i="0" lang="de-DE">
                <a:solidFill>
                  <a:srgbClr val="25333F"/>
                </a:solidFill>
                <a:latin typeface="Segoe UI"/>
              </a:rPr>
              <a:t>, direkt unter der Veranstaltungsauswahl, den Schalter </a:t>
            </a:r>
            <a:r>
              <a:rPr sz="1150" b="1" i="0" lang="de-DE">
                <a:solidFill>
                  <a:srgbClr val="25333F"/>
                </a:solidFill>
                <a:latin typeface="Segoe UI"/>
              </a:rPr>
              <a:t>Hervorgehobener Aussteller</a:t>
            </a:r>
            <a:r>
              <a:rPr sz="1150" b="0" i="0" lang="de-DE">
                <a:solidFill>
                  <a:srgbClr val="25333F"/>
                </a:solidFill>
                <a:latin typeface="Segoe UI"/>
              </a:rPr>
              <a:t> umlegen.</a:t>
            </a:r>
          </a:p>
        </p:txBody>
      </p:sp>
      <p:sp>
        <p:nvSpPr>
          <p:cNvPr id="12" name="Oval 11"/>
          <p:cNvSpPr/>
          <p:nvPr/>
        </p:nvSpPr>
        <p:spPr>
          <a:xfrm>
            <a:off x="566928" y="2550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5918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54152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Wahlweise eine </a:t>
            </a:r>
            <a:r>
              <a:rPr sz="1150" b="1" i="0" lang="de-DE">
                <a:solidFill>
                  <a:srgbClr val="25333F"/>
                </a:solidFill>
                <a:latin typeface="Segoe UI"/>
              </a:rPr>
              <a:t>Position in der Reihe</a:t>
            </a:r>
            <a:r>
              <a:rPr sz="1150" b="0" i="0" lang="de-DE">
                <a:solidFill>
                  <a:srgbClr val="25333F"/>
                </a:solidFill>
                <a:latin typeface="Segoe UI"/>
              </a:rPr>
              <a:t> eintragen.</a:t>
            </a:r>
          </a:p>
        </p:txBody>
      </p:sp>
      <p:sp>
        <p:nvSpPr>
          <p:cNvPr id="15" name="TextBox 14"/>
          <p:cNvSpPr txBox="1"/>
          <p:nvPr/>
        </p:nvSpPr>
        <p:spPr>
          <a:xfrm>
            <a:off x="950976" y="2765425"/>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Feld erscheint erst, wenn der Schalter an ist. Wer eine Zahl bekommt, steht in dieser Reihenfolge vorn.</a:t>
            </a:r>
          </a:p>
        </p:txBody>
      </p:sp>
      <p:sp>
        <p:nvSpPr>
          <p:cNvPr id="16" name="Oval 15"/>
          <p:cNvSpPr/>
          <p:nvPr/>
        </p:nvSpPr>
        <p:spPr>
          <a:xfrm>
            <a:off x="566928" y="33018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4302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292729"/>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Leer lassen ist die Regel, nicht die Ausnahme.</a:t>
            </a:r>
          </a:p>
        </p:txBody>
      </p:sp>
      <p:sp>
        <p:nvSpPr>
          <p:cNvPr id="19" name="TextBox 18"/>
          <p:cNvSpPr txBox="1"/>
          <p:nvPr/>
        </p:nvSpPr>
        <p:spPr>
          <a:xfrm>
            <a:off x="950976" y="351663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Alle ohne Zahl bekommen dahinter einen zufälligen Platz, der bei jedem Seitenaufruf neu ausgelost wird – so steht nicht immer derselbe vorn.</a:t>
            </a:r>
          </a:p>
        </p:txBody>
      </p:sp>
      <p:sp>
        <p:nvSpPr>
          <p:cNvPr id="20" name="Oval 19"/>
          <p:cNvSpPr/>
          <p:nvPr/>
        </p:nvSpPr>
        <p:spPr>
          <a:xfrm>
            <a:off x="566928" y="419785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23900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418871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Aktualisieren – fertig.</a:t>
            </a:r>
          </a:p>
        </p:txBody>
      </p:sp>
      <p:sp>
        <p:nvSpPr>
          <p:cNvPr id="23" name="Rectangle 22"/>
          <p:cNvSpPr/>
          <p:nvPr/>
        </p:nvSpPr>
        <p:spPr>
          <a:xfrm>
            <a:off x="5223967" y="1353312"/>
            <a:ext cx="640080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6" name="Rectangle 25"/>
          <p:cNvSpPr/>
          <p:nvPr/>
        </p:nvSpPr>
        <p:spPr>
          <a:xfrm>
            <a:off x="522396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8" name="Rectangle 27"/>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0" name="Rectangle 29"/>
          <p:cNvSpPr/>
          <p:nvPr/>
        </p:nvSpPr>
        <p:spPr>
          <a:xfrm>
            <a:off x="522396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2" name="TextBox 31"/>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3" name="TextBox 32"/>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34" name="TextBox 33"/>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5" name="TextBox 34"/>
          <p:cNvSpPr txBox="1"/>
          <p:nvPr/>
        </p:nvSpPr>
        <p:spPr>
          <a:xfrm>
            <a:off x="5370271" y="295808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370271" y="319582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TextBox 36"/>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Aussteller bearbeiten</a:t>
            </a:r>
          </a:p>
        </p:txBody>
      </p:sp>
      <p:sp>
        <p:nvSpPr>
          <p:cNvPr id="38" name="Rectangle 37"/>
          <p:cNvSpPr/>
          <p:nvPr/>
        </p:nvSpPr>
        <p:spPr>
          <a:xfrm>
            <a:off x="6906463" y="1993392"/>
            <a:ext cx="4517136" cy="226771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42" name="TextBox 41"/>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Veranstaltungs- &amp; Standortdetails</a:t>
            </a:r>
          </a:p>
        </p:txBody>
      </p:sp>
      <p:sp>
        <p:nvSpPr>
          <p:cNvPr id="43" name="TextBox 42"/>
          <p:cNvSpPr txBox="1"/>
          <p:nvPr/>
        </p:nvSpPr>
        <p:spPr>
          <a:xfrm>
            <a:off x="7034479" y="2615184"/>
            <a:ext cx="4261103"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a:t>
            </a:r>
          </a:p>
        </p:txBody>
      </p:sp>
      <p:sp>
        <p:nvSpPr>
          <p:cNvPr id="44" name="Rounded Rectangle 43"/>
          <p:cNvSpPr/>
          <p:nvPr/>
        </p:nvSpPr>
        <p:spPr>
          <a:xfrm>
            <a:off x="7034479" y="2825496"/>
            <a:ext cx="4261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125919" y="2875788"/>
            <a:ext cx="3877055"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Comic Con 2026</a:t>
            </a:r>
          </a:p>
        </p:txBody>
      </p:sp>
      <p:sp>
        <p:nvSpPr>
          <p:cNvPr id="46" name="TextBox 45"/>
          <p:cNvSpPr txBox="1"/>
          <p:nvPr/>
        </p:nvSpPr>
        <p:spPr>
          <a:xfrm>
            <a:off x="11076127" y="2875788"/>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47" name="Rounded Rectangle 46"/>
          <p:cNvSpPr/>
          <p:nvPr/>
        </p:nvSpPr>
        <p:spPr>
          <a:xfrm>
            <a:off x="7034479" y="3236976"/>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Oval 47"/>
          <p:cNvSpPr/>
          <p:nvPr/>
        </p:nvSpPr>
        <p:spPr>
          <a:xfrm>
            <a:off x="7199071" y="325983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18527" y="3241548"/>
            <a:ext cx="3877055" cy="155448"/>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Hervorgehobener Aussteller</a:t>
            </a:r>
          </a:p>
        </p:txBody>
      </p:sp>
      <p:sp>
        <p:nvSpPr>
          <p:cNvPr id="50" name="TextBox 49"/>
          <p:cNvSpPr txBox="1"/>
          <p:nvPr/>
        </p:nvSpPr>
        <p:spPr>
          <a:xfrm>
            <a:off x="7034479" y="3438144"/>
            <a:ext cx="4261103" cy="256032"/>
          </a:xfrm>
          <a:prstGeom prst="rect">
            <a:avLst/>
          </a:prstGeom>
          <a:noFill/>
        </p:spPr>
        <p:txBody>
          <a:bodyPr wrap="square" lIns="0" rIns="0" tIns="0" bIns="0" anchor="t">
            <a:spAutoFit/>
          </a:bodyPr>
          <a:lstStyle/>
          <a:p>
            <a:pPr algn="l">
              <a:lnSpc>
                <a:spcPct val="110000"/>
              </a:lnSpc>
            </a:pPr>
            <a:r>
              <a:rPr sz="550" b="0" i="0" lang="de-DE">
                <a:solidFill>
                  <a:srgbClr val="6B7A88"/>
                </a:solidFill>
                <a:latin typeface="Segoe UI"/>
              </a:rPr>
              <a:t>Zeigt diesen Aussteller in der hervorgehobenen Reihe über der Liste. Die Reihe selbst wird bei der Veranstaltung eingeschaltet.</a:t>
            </a:r>
          </a:p>
        </p:txBody>
      </p:sp>
      <p:sp>
        <p:nvSpPr>
          <p:cNvPr id="51" name="TextBox 50"/>
          <p:cNvSpPr txBox="1"/>
          <p:nvPr/>
        </p:nvSpPr>
        <p:spPr>
          <a:xfrm>
            <a:off x="7034479" y="3785616"/>
            <a:ext cx="4261103"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Position in der Reihe</a:t>
            </a:r>
          </a:p>
        </p:txBody>
      </p:sp>
      <p:sp>
        <p:nvSpPr>
          <p:cNvPr id="52" name="Rounded Rectangle 51"/>
          <p:cNvSpPr/>
          <p:nvPr/>
        </p:nvSpPr>
        <p:spPr>
          <a:xfrm>
            <a:off x="7034479" y="3968496"/>
            <a:ext cx="841248" cy="237744"/>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125919" y="4018787"/>
            <a:ext cx="694944" cy="155448"/>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2</a:t>
            </a:r>
          </a:p>
        </p:txBody>
      </p:sp>
      <p:sp>
        <p:nvSpPr>
          <p:cNvPr id="54" name="Oval 53"/>
          <p:cNvSpPr/>
          <p:nvPr/>
        </p:nvSpPr>
        <p:spPr>
          <a:xfrm>
            <a:off x="6751015" y="3182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51015" y="32415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6" name="Oval 55"/>
          <p:cNvSpPr/>
          <p:nvPr/>
        </p:nvSpPr>
        <p:spPr>
          <a:xfrm>
            <a:off x="6787591" y="3950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6787591" y="40096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8" name="Rectangle 5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1" name="TextBox 6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viele Aussteller auf einmal ist der </a:t>
            </a:r>
            <a:r>
              <a:rPr sz="1000" b="1" i="0" lang="de-DE">
                <a:solidFill>
                  <a:srgbClr val="2B3844"/>
                </a:solidFill>
                <a:latin typeface="Segoe UI"/>
              </a:rPr>
              <a:t>Massen-Editor</a:t>
            </a:r>
            <a:r>
              <a:rPr sz="1000" b="0" i="0" lang="de-DE">
                <a:solidFill>
                  <a:srgbClr val="2B3844"/>
                </a:solidFill>
                <a:latin typeface="Segoe UI"/>
              </a:rPr>
              <a:t> der schnellere Weg: Dort gibt es die Spalte </a:t>
            </a:r>
            <a:r>
              <a:rPr sz="1000" b="1" i="0" lang="de-DE">
                <a:solidFill>
                  <a:srgbClr val="2B3844"/>
                </a:solidFill>
                <a:latin typeface="Segoe UI"/>
              </a:rPr>
              <a:t>Hervorgehoben</a:t>
            </a:r>
            <a:r>
              <a:rPr sz="1000" b="0" i="0" lang="de-DE">
                <a:solidFill>
                  <a:srgbClr val="2B3844"/>
                </a:solidFill>
                <a:latin typeface="Segoe UI"/>
              </a:rPr>
              <a:t>, die Spalte </a:t>
            </a:r>
            <a:r>
              <a:rPr sz="1000" b="1" i="0" lang="de-DE">
                <a:solidFill>
                  <a:srgbClr val="2B3844"/>
                </a:solidFill>
                <a:latin typeface="Segoe UI"/>
              </a:rPr>
              <a:t>Pos.</a:t>
            </a:r>
            <a:r>
              <a:rPr sz="1000" b="0" i="0" lang="de-DE">
                <a:solidFill>
                  <a:srgbClr val="2B3844"/>
                </a:solidFill>
                <a:latin typeface="Segoe UI"/>
              </a:rPr>
              <a:t> und die Sammelaktion </a:t>
            </a:r>
            <a:r>
              <a:rPr sz="1000" b="1" i="0" lang="de-DE">
                <a:solidFill>
                  <a:srgbClr val="2B3844"/>
                </a:solidFill>
                <a:latin typeface="Segoe UI"/>
              </a:rPr>
              <a:t>Hervorgehoben setzen</a:t>
            </a:r>
            <a:r>
              <a:rPr sz="1000" b="0" i="0" lang="de-DE">
                <a:solidFill>
                  <a:srgbClr val="2B3844"/>
                </a:solidFill>
                <a:latin typeface="Segoe UI"/>
              </a:rPr>
              <a:t> – siehe Kapitel 8.</a:t>
            </a:r>
          </a:p>
        </p:txBody>
      </p:sp>
      <p:sp>
        <p:nvSpPr>
          <p:cNvPr id="62" name="Rectangle 6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64" name="TextBox 6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61 / 153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Veranstaltungen des Ausstellers zuordnen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Block </a:t>
            </a:r>
            <a:r>
              <a:rPr sz="1150" b="1" i="0" lang="de-DE">
                <a:solidFill>
                  <a:srgbClr val="25333F"/>
                </a:solidFill>
                <a:latin typeface="Segoe UI"/>
              </a:rPr>
              <a:t>Ausstellerdaten</a:t>
            </a:r>
            <a:r>
              <a:rPr sz="1150" b="0" i="0" lang="de-DE">
                <a:solidFill>
                  <a:srgbClr val="25333F"/>
                </a:solidFill>
                <a:latin typeface="Segoe UI"/>
              </a:rPr>
              <a:t> das Feld </a:t>
            </a:r>
            <a:r>
              <a:rPr sz="1150" b="1" i="0" lang="de-DE">
                <a:solidFill>
                  <a:srgbClr val="25333F"/>
                </a:solidFill>
                <a:latin typeface="Segoe UI"/>
              </a:rPr>
              <a:t>Veranstaltungen dieses Ausstellers</a:t>
            </a:r>
            <a:r>
              <a:rPr sz="1150" b="0" i="0" lang="de-DE">
                <a:solidFill>
                  <a:srgbClr val="25333F"/>
                </a:solidFill>
                <a:latin typeface="Segoe UI"/>
              </a:rPr>
              <a:t> suchen.</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Nur mit dem Schwester-Plugin </a:t>
            </a:r>
            <a:r>
              <a:rPr sz="950" b="0" i="1" lang="de-DE">
                <a:solidFill>
                  <a:srgbClr val="6B7A88"/>
                </a:solidFill>
                <a:latin typeface="Segoe UI"/>
              </a:rPr>
              <a:t>Event Calendar</a:t>
            </a:r>
            <a:r>
              <a:rPr sz="950" b="0" i="0" lang="de-DE">
                <a:solidFill>
                  <a:srgbClr val="6B7A88"/>
                </a:solidFill>
                <a:latin typeface="Segoe UI"/>
              </a:rPr>
              <a:t>.</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Titel des Programmpunkts tippen – ab zwei Zeichen kommen Vorschläge.</a:t>
            </a:r>
          </a:p>
        </p:txBody>
      </p:sp>
      <p:sp>
        <p:nvSpPr>
          <p:cNvPr id="13" name="TextBox 12"/>
          <p:cNvSpPr txBox="1"/>
          <p:nvPr/>
        </p:nvSpPr>
        <p:spPr>
          <a:xfrm>
            <a:off x="950976" y="2540000"/>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Auswahl per Mausklick oder mit den Pfeiltasten und Enter.</a:t>
            </a:r>
          </a:p>
        </p:txBody>
      </p:sp>
      <p:sp>
        <p:nvSpPr>
          <p:cNvPr id="14" name="Oval 13"/>
          <p:cNvSpPr/>
          <p:nvPr/>
        </p:nvSpPr>
        <p:spPr>
          <a:xfrm>
            <a:off x="566928" y="2931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7281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922524"/>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Oder die Post-ID direkt eintippen, z. B. </a:t>
            </a:r>
            <a:r>
              <a:rPr sz="1150" b="0" i="0" lang="de-DE">
                <a:solidFill>
                  <a:srgbClr val="25333F"/>
                </a:solidFill>
                <a:latin typeface="Consolas"/>
              </a:rPr>
              <a:t>287277</a:t>
            </a:r>
            <a:r>
              <a:rPr sz="1150" b="0" i="0" lang="de-DE">
                <a:solidFill>
                  <a:srgbClr val="25333F"/>
                </a:solidFill>
                <a:latin typeface="Segoe UI"/>
              </a:rPr>
              <a:t>, und Enter.</a:t>
            </a:r>
          </a:p>
        </p:txBody>
      </p:sp>
      <p:sp>
        <p:nvSpPr>
          <p:cNvPr id="17" name="TextBox 16"/>
          <p:cNvSpPr txBox="1"/>
          <p:nvPr/>
        </p:nvSpPr>
        <p:spPr>
          <a:xfrm>
            <a:off x="950976" y="3324606"/>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Auch ein eingefügter Link mit </a:t>
            </a:r>
            <a:r>
              <a:rPr sz="950" b="0" i="0" lang="de-DE">
                <a:solidFill>
                  <a:srgbClr val="6B7A88"/>
                </a:solidFill>
                <a:latin typeface="Consolas"/>
              </a:rPr>
              <a:t>?post=287277</a:t>
            </a:r>
            <a:r>
              <a:rPr sz="950" b="0" i="0" lang="de-DE">
                <a:solidFill>
                  <a:srgbClr val="6B7A88"/>
                </a:solidFill>
                <a:latin typeface="Segoe UI"/>
              </a:rPr>
              <a:t> wird erkannt.</a:t>
            </a:r>
          </a:p>
        </p:txBody>
      </p:sp>
      <p:sp>
        <p:nvSpPr>
          <p:cNvPr id="18" name="Oval 17"/>
          <p:cNvSpPr/>
          <p:nvPr/>
        </p:nvSpPr>
        <p:spPr>
          <a:xfrm>
            <a:off x="566928" y="37162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757422"/>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707130"/>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Jeder Eintrag wird zu einer Pille mit Titel, ID, Datum, Uhrzeit und Raum.</a:t>
            </a:r>
          </a:p>
        </p:txBody>
      </p:sp>
      <p:sp>
        <p:nvSpPr>
          <p:cNvPr id="21" name="Oval 20"/>
          <p:cNvSpPr/>
          <p:nvPr/>
        </p:nvSpPr>
        <p:spPr>
          <a:xfrm>
            <a:off x="566928" y="43103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351528"/>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3" name="TextBox 22"/>
          <p:cNvSpPr txBox="1"/>
          <p:nvPr/>
        </p:nvSpPr>
        <p:spPr>
          <a:xfrm>
            <a:off x="950976" y="4301236"/>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Aktualisieren – fertig.</a:t>
            </a:r>
          </a:p>
        </p:txBody>
      </p:sp>
      <p:sp>
        <p:nvSpPr>
          <p:cNvPr id="24" name="TextBox 23"/>
          <p:cNvSpPr txBox="1"/>
          <p:nvPr/>
        </p:nvSpPr>
        <p:spPr>
          <a:xfrm>
            <a:off x="950976" y="4525137"/>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Höchstens 50 Einträge je Aussteller.</a:t>
            </a:r>
          </a:p>
        </p:txBody>
      </p:sp>
      <p:sp>
        <p:nvSpPr>
          <p:cNvPr id="25" name="Oval 24"/>
          <p:cNvSpPr/>
          <p:nvPr/>
        </p:nvSpPr>
        <p:spPr>
          <a:xfrm>
            <a:off x="566928" y="491680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4957953"/>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7" name="TextBox 26"/>
          <p:cNvSpPr txBox="1"/>
          <p:nvPr/>
        </p:nvSpPr>
        <p:spPr>
          <a:xfrm>
            <a:off x="950976" y="4907661"/>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Oder am Programmpunkt den Aussteller wählen.</a:t>
            </a:r>
          </a:p>
        </p:txBody>
      </p:sp>
      <p:sp>
        <p:nvSpPr>
          <p:cNvPr id="28" name="TextBox 27"/>
          <p:cNvSpPr txBox="1"/>
          <p:nvPr/>
        </p:nvSpPr>
        <p:spPr>
          <a:xfrm>
            <a:off x="950976" y="5131562"/>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Beide Seiten gleichen sich automatisch ab.</a:t>
            </a:r>
          </a:p>
        </p:txBody>
      </p:sp>
      <p:sp>
        <p:nvSpPr>
          <p:cNvPr id="29" name="Rectangle 28"/>
          <p:cNvSpPr/>
          <p:nvPr/>
        </p:nvSpPr>
        <p:spPr>
          <a:xfrm>
            <a:off x="5223967" y="1353312"/>
            <a:ext cx="640080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32" name="Rectangle 31"/>
          <p:cNvSpPr/>
          <p:nvPr/>
        </p:nvSpPr>
        <p:spPr>
          <a:xfrm>
            <a:off x="522396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4" name="Rectangle 33"/>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6" name="Rectangle 35"/>
          <p:cNvSpPr/>
          <p:nvPr/>
        </p:nvSpPr>
        <p:spPr>
          <a:xfrm>
            <a:off x="522396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8" name="TextBox 37"/>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9" name="TextBox 38"/>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40" name="TextBox 39"/>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41" name="TextBox 40"/>
          <p:cNvSpPr txBox="1"/>
          <p:nvPr/>
        </p:nvSpPr>
        <p:spPr>
          <a:xfrm>
            <a:off x="5370271" y="295808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2" name="TextBox 41"/>
          <p:cNvSpPr txBox="1"/>
          <p:nvPr/>
        </p:nvSpPr>
        <p:spPr>
          <a:xfrm>
            <a:off x="5370271" y="319582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3" name="TextBox 42"/>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Aussteller bearbeiten</a:t>
            </a:r>
          </a:p>
        </p:txBody>
      </p:sp>
      <p:sp>
        <p:nvSpPr>
          <p:cNvPr id="44" name="Rectangle 43"/>
          <p:cNvSpPr/>
          <p:nvPr/>
        </p:nvSpPr>
        <p:spPr>
          <a:xfrm>
            <a:off x="6906463" y="1993392"/>
            <a:ext cx="4517136" cy="24323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Ausstellerdaten</a:t>
            </a:r>
          </a:p>
        </p:txBody>
      </p:sp>
      <p:sp>
        <p:nvSpPr>
          <p:cNvPr id="48" name="TextBox 47"/>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Veranstaltungen dieses Ausstellers</a:t>
            </a:r>
          </a:p>
        </p:txBody>
      </p:sp>
      <p:sp>
        <p:nvSpPr>
          <p:cNvPr id="49" name="Rounded Rectangle 48"/>
          <p:cNvSpPr/>
          <p:nvPr/>
        </p:nvSpPr>
        <p:spPr>
          <a:xfrm>
            <a:off x="7034479" y="2596896"/>
            <a:ext cx="2048255" cy="365760"/>
          </a:xfrm>
          <a:prstGeom prst="roundRect">
            <a:avLst>
              <a:gd name="adj" fmla="val 14000"/>
            </a:avLst>
          </a:prstGeom>
          <a:solidFill>
            <a:srgbClr val="ECF3FA"/>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125919" y="2638044"/>
            <a:ext cx="1737359" cy="146304"/>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Cosplay-Workshop</a:t>
            </a:r>
          </a:p>
        </p:txBody>
      </p:sp>
      <p:sp>
        <p:nvSpPr>
          <p:cNvPr id="51" name="TextBox 50"/>
          <p:cNvSpPr txBox="1"/>
          <p:nvPr/>
        </p:nvSpPr>
        <p:spPr>
          <a:xfrm>
            <a:off x="7125919" y="2784348"/>
            <a:ext cx="1737359" cy="137160"/>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#287277 · Sa, 13.06. · 14:00 · Bühne 2</a:t>
            </a:r>
          </a:p>
        </p:txBody>
      </p:sp>
      <p:sp>
        <p:nvSpPr>
          <p:cNvPr id="52" name="TextBox 51"/>
          <p:cNvSpPr txBox="1"/>
          <p:nvPr/>
        </p:nvSpPr>
        <p:spPr>
          <a:xfrm>
            <a:off x="8881567" y="2688336"/>
            <a:ext cx="146304" cy="146304"/>
          </a:xfrm>
          <a:prstGeom prst="rect">
            <a:avLst/>
          </a:prstGeom>
          <a:noFill/>
        </p:spPr>
        <p:txBody>
          <a:bodyPr wrap="square" lIns="0" rIns="0" tIns="0" bIns="0" anchor="t">
            <a:spAutoFit/>
          </a:bodyPr>
          <a:lstStyle/>
          <a:p>
            <a:pPr algn="ctr">
              <a:lnSpc>
                <a:spcPct val="100000"/>
              </a:lnSpc>
            </a:pPr>
            <a:r>
              <a:rPr sz="700" b="0" i="0" lang="de-DE">
                <a:solidFill>
                  <a:srgbClr val="6B7A88"/>
                </a:solidFill>
                <a:latin typeface="Segoe UI"/>
              </a:rPr>
              <a:t>×</a:t>
            </a:r>
          </a:p>
        </p:txBody>
      </p:sp>
      <p:sp>
        <p:nvSpPr>
          <p:cNvPr id="53" name="Rounded Rectangle 52"/>
          <p:cNvSpPr/>
          <p:nvPr/>
        </p:nvSpPr>
        <p:spPr>
          <a:xfrm>
            <a:off x="9247327" y="2596896"/>
            <a:ext cx="2048255" cy="365760"/>
          </a:xfrm>
          <a:prstGeom prst="roundRect">
            <a:avLst>
              <a:gd name="adj" fmla="val 14000"/>
            </a:avLst>
          </a:prstGeom>
          <a:solidFill>
            <a:srgbClr val="FBE9E9"/>
          </a:solidFill>
          <a:ln w="1143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338767" y="2638044"/>
            <a:ext cx="1737359" cy="146304"/>
          </a:xfrm>
          <a:prstGeom prst="rect">
            <a:avLst/>
          </a:prstGeom>
          <a:noFill/>
        </p:spPr>
        <p:txBody>
          <a:bodyPr wrap="square" lIns="0" rIns="0" tIns="0" bIns="0" anchor="t">
            <a:spAutoFit/>
          </a:bodyPr>
          <a:lstStyle/>
          <a:p>
            <a:pPr algn="l">
              <a:lnSpc>
                <a:spcPct val="100000"/>
              </a:lnSpc>
            </a:pPr>
            <a:r>
              <a:rPr sz="700" b="1" i="0" lang="de-DE">
                <a:solidFill>
                  <a:srgbClr val="C0392B"/>
                </a:solidFill>
                <a:latin typeface="Segoe UI"/>
              </a:rPr>
              <a:t>ID 281044 nicht gefunden</a:t>
            </a:r>
          </a:p>
        </p:txBody>
      </p:sp>
      <p:sp>
        <p:nvSpPr>
          <p:cNvPr id="55" name="TextBox 54"/>
          <p:cNvSpPr txBox="1"/>
          <p:nvPr/>
        </p:nvSpPr>
        <p:spPr>
          <a:xfrm>
            <a:off x="9338767" y="2784348"/>
            <a:ext cx="1737359" cy="137160"/>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#281044</a:t>
            </a:r>
          </a:p>
        </p:txBody>
      </p:sp>
      <p:sp>
        <p:nvSpPr>
          <p:cNvPr id="56" name="TextBox 55"/>
          <p:cNvSpPr txBox="1"/>
          <p:nvPr/>
        </p:nvSpPr>
        <p:spPr>
          <a:xfrm>
            <a:off x="11094415" y="2688336"/>
            <a:ext cx="146304" cy="146304"/>
          </a:xfrm>
          <a:prstGeom prst="rect">
            <a:avLst/>
          </a:prstGeom>
          <a:noFill/>
        </p:spPr>
        <p:txBody>
          <a:bodyPr wrap="square" lIns="0" rIns="0" tIns="0" bIns="0" anchor="t">
            <a:spAutoFit/>
          </a:bodyPr>
          <a:lstStyle/>
          <a:p>
            <a:pPr algn="ctr">
              <a:lnSpc>
                <a:spcPct val="100000"/>
              </a:lnSpc>
            </a:pPr>
            <a:r>
              <a:rPr sz="700" b="0" i="0" lang="de-DE">
                <a:solidFill>
                  <a:srgbClr val="6B7A88"/>
                </a:solidFill>
                <a:latin typeface="Segoe UI"/>
              </a:rPr>
              <a:t>×</a:t>
            </a:r>
          </a:p>
        </p:txBody>
      </p:sp>
      <p:sp>
        <p:nvSpPr>
          <p:cNvPr id="57" name="Rounded Rectangle 56"/>
          <p:cNvSpPr/>
          <p:nvPr/>
        </p:nvSpPr>
        <p:spPr>
          <a:xfrm>
            <a:off x="7034479" y="3054096"/>
            <a:ext cx="4261103" cy="237744"/>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125919" y="3104388"/>
            <a:ext cx="4078223" cy="155448"/>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Consolas"/>
              </a:rPr>
              <a:t>Cosplay</a:t>
            </a:r>
          </a:p>
        </p:txBody>
      </p:sp>
      <p:sp>
        <p:nvSpPr>
          <p:cNvPr id="59" name="Rectangle 58"/>
          <p:cNvSpPr/>
          <p:nvPr/>
        </p:nvSpPr>
        <p:spPr>
          <a:xfrm>
            <a:off x="7034479" y="3328416"/>
            <a:ext cx="4261103" cy="877824"/>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7052767" y="3346704"/>
            <a:ext cx="4224527" cy="256032"/>
          </a:xfrm>
          <a:prstGeom prst="rect">
            <a:avLst/>
          </a:prstGeom>
          <a:solidFill>
            <a:srgbClr val="ECF3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125919" y="3369564"/>
            <a:ext cx="4078223"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Cosplay-Wettbewerb Vorrunde</a:t>
            </a:r>
          </a:p>
        </p:txBody>
      </p:sp>
      <p:sp>
        <p:nvSpPr>
          <p:cNvPr id="62" name="TextBox 61"/>
          <p:cNvSpPr txBox="1"/>
          <p:nvPr/>
        </p:nvSpPr>
        <p:spPr>
          <a:xfrm>
            <a:off x="7125919" y="3497580"/>
            <a:ext cx="4078223" cy="118872"/>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#287280 · So, 14.06. · 11:00 · Hauptbühne</a:t>
            </a:r>
          </a:p>
        </p:txBody>
      </p:sp>
      <p:sp>
        <p:nvSpPr>
          <p:cNvPr id="63" name="TextBox 62"/>
          <p:cNvSpPr txBox="1"/>
          <p:nvPr/>
        </p:nvSpPr>
        <p:spPr>
          <a:xfrm>
            <a:off x="7125919" y="3662172"/>
            <a:ext cx="4078223"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Cosplay-Repair-Station</a:t>
            </a:r>
          </a:p>
        </p:txBody>
      </p:sp>
      <p:sp>
        <p:nvSpPr>
          <p:cNvPr id="64" name="TextBox 63"/>
          <p:cNvSpPr txBox="1"/>
          <p:nvPr/>
        </p:nvSpPr>
        <p:spPr>
          <a:xfrm>
            <a:off x="7125919" y="3790188"/>
            <a:ext cx="4078223" cy="118872"/>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#287291 · Sa, 13.06. · 10:00 · Werkstatt</a:t>
            </a:r>
          </a:p>
        </p:txBody>
      </p:sp>
      <p:sp>
        <p:nvSpPr>
          <p:cNvPr id="65" name="TextBox 64"/>
          <p:cNvSpPr txBox="1"/>
          <p:nvPr/>
        </p:nvSpPr>
        <p:spPr>
          <a:xfrm>
            <a:off x="7125919" y="3954780"/>
            <a:ext cx="4078223" cy="137160"/>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Cosplay-Fotowalk</a:t>
            </a:r>
          </a:p>
        </p:txBody>
      </p:sp>
      <p:sp>
        <p:nvSpPr>
          <p:cNvPr id="66" name="TextBox 65"/>
          <p:cNvSpPr txBox="1"/>
          <p:nvPr/>
        </p:nvSpPr>
        <p:spPr>
          <a:xfrm>
            <a:off x="7125919" y="4082796"/>
            <a:ext cx="4078223" cy="118872"/>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#287305 · So, 14.06. · 13:30 · Foyer</a:t>
            </a:r>
          </a:p>
        </p:txBody>
      </p:sp>
      <p:sp>
        <p:nvSpPr>
          <p:cNvPr id="67" name="TextBox 66"/>
          <p:cNvSpPr txBox="1"/>
          <p:nvPr/>
        </p:nvSpPr>
        <p:spPr>
          <a:xfrm>
            <a:off x="7034479" y="4297680"/>
            <a:ext cx="4261103" cy="146304"/>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Programmpunkte aus dem Event Calendar, die dieser Aussteller anbietet.</a:t>
            </a:r>
          </a:p>
        </p:txBody>
      </p:sp>
      <p:sp>
        <p:nvSpPr>
          <p:cNvPr id="68" name="Oval 67"/>
          <p:cNvSpPr/>
          <p:nvPr/>
        </p:nvSpPr>
        <p:spPr>
          <a:xfrm>
            <a:off x="6751015" y="23317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6751015" y="23911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0" name="Oval 69"/>
          <p:cNvSpPr/>
          <p:nvPr/>
        </p:nvSpPr>
        <p:spPr>
          <a:xfrm>
            <a:off x="6787591" y="30358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787591" y="30952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2" name="Oval 71"/>
          <p:cNvSpPr/>
          <p:nvPr/>
        </p:nvSpPr>
        <p:spPr>
          <a:xfrm>
            <a:off x="6751015" y="26426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751015" y="27020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74" name="Rectangle 73"/>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77" name="TextBox 7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Eine </a:t>
            </a:r>
            <a:r>
              <a:rPr sz="1000" b="1" i="0" lang="de-DE">
                <a:solidFill>
                  <a:srgbClr val="2B3844"/>
                </a:solidFill>
                <a:latin typeface="Segoe UI"/>
              </a:rPr>
              <a:t>rote Pille</a:t>
            </a:r>
            <a:r>
              <a:rPr sz="1000" b="0" i="0" lang="de-DE">
                <a:solidFill>
                  <a:srgbClr val="2B3844"/>
                </a:solidFill>
                <a:latin typeface="Segoe UI"/>
              </a:rPr>
              <a:t> meldet </a:t>
            </a:r>
            <a:r>
              <a:rPr sz="1000" b="1" i="0" lang="de-DE">
                <a:solidFill>
                  <a:srgbClr val="2B3844"/>
                </a:solidFill>
                <a:latin typeface="Segoe UI"/>
              </a:rPr>
              <a:t>ID nicht gefunden</a:t>
            </a:r>
            <a:r>
              <a:rPr sz="1000" b="0" i="0" lang="de-DE">
                <a:solidFill>
                  <a:srgbClr val="2B3844"/>
                </a:solidFill>
                <a:latin typeface="Segoe UI"/>
              </a:rPr>
              <a:t> – typisch für eine Nummer aus dem Vorjahr. Sie bleibt sichtbar, bis Sie sie entfernen.</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62 / 153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daraus auf der Ausstellerseite wird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766560" cy="324612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9801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85216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https://meine-messe.de/exhibitor/papierwerk-berlin</a:t>
            </a:r>
          </a:p>
        </p:txBody>
      </p:sp>
      <p:sp>
        <p:nvSpPr>
          <p:cNvPr id="13" name="TextBox 12"/>
          <p:cNvSpPr txBox="1"/>
          <p:nvPr/>
        </p:nvSpPr>
        <p:spPr>
          <a:xfrm>
            <a:off x="768096" y="1810512"/>
            <a:ext cx="2743200" cy="201168"/>
          </a:xfrm>
          <a:prstGeom prst="rect">
            <a:avLst/>
          </a:prstGeom>
          <a:noFill/>
        </p:spPr>
        <p:txBody>
          <a:bodyPr wrap="square" lIns="0" rIns="0" tIns="0" bIns="0" anchor="t">
            <a:spAutoFit/>
          </a:bodyPr>
          <a:lstStyle/>
          <a:p>
            <a:pPr algn="l">
              <a:lnSpc>
                <a:spcPct val="100000"/>
              </a:lnSpc>
            </a:pPr>
            <a:r>
              <a:rPr sz="1200" b="1" i="0" lang="de-DE">
                <a:solidFill>
                  <a:srgbClr val="0B3A5D"/>
                </a:solidFill>
                <a:latin typeface="Segoe UI"/>
              </a:rPr>
              <a:t>Papierwerk Berlin</a:t>
            </a:r>
          </a:p>
        </p:txBody>
      </p:sp>
      <p:sp>
        <p:nvSpPr>
          <p:cNvPr id="14" name="TextBox 13"/>
          <p:cNvSpPr txBox="1"/>
          <p:nvPr/>
        </p:nvSpPr>
        <p:spPr>
          <a:xfrm>
            <a:off x="768096" y="2084832"/>
            <a:ext cx="2743200" cy="164592"/>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Über uns</a:t>
            </a:r>
          </a:p>
        </p:txBody>
      </p:sp>
      <p:sp>
        <p:nvSpPr>
          <p:cNvPr id="15" name="Rectangle 14"/>
          <p:cNvSpPr/>
          <p:nvPr/>
        </p:nvSpPr>
        <p:spPr>
          <a:xfrm>
            <a:off x="768096" y="2304288"/>
            <a:ext cx="5872276" cy="45720"/>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768096" y="2423160"/>
            <a:ext cx="4821448" cy="45720"/>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68096" y="2651760"/>
            <a:ext cx="2743200" cy="182880"/>
          </a:xfrm>
          <a:prstGeom prst="rect">
            <a:avLst/>
          </a:prstGeom>
          <a:noFill/>
        </p:spPr>
        <p:txBody>
          <a:bodyPr wrap="square" lIns="0" rIns="0" tIns="0" bIns="0" anchor="t">
            <a:spAutoFit/>
          </a:bodyPr>
          <a:lstStyle/>
          <a:p>
            <a:pPr algn="l">
              <a:lnSpc>
                <a:spcPct val="100000"/>
              </a:lnSpc>
            </a:pPr>
            <a:r>
              <a:rPr sz="950" b="1" i="0" lang="de-DE">
                <a:solidFill>
                  <a:srgbClr val="0B3A5D"/>
                </a:solidFill>
                <a:latin typeface="Segoe UI"/>
              </a:rPr>
              <a:t>Events</a:t>
            </a:r>
          </a:p>
        </p:txBody>
      </p:sp>
      <p:sp>
        <p:nvSpPr>
          <p:cNvPr id="18" name="Rounded Rectangle 17"/>
          <p:cNvSpPr/>
          <p:nvPr/>
        </p:nvSpPr>
        <p:spPr>
          <a:xfrm>
            <a:off x="768096" y="2889504"/>
            <a:ext cx="2023872" cy="138988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768096" y="2889504"/>
            <a:ext cx="32004" cy="1389888"/>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800100" y="2889504"/>
            <a:ext cx="1991868" cy="548640"/>
          </a:xfrm>
          <a:prstGeom prst="rect">
            <a:avLst/>
          </a:prstGeom>
          <a:solidFill>
            <a:srgbClr val="DDE6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00100" y="3236976"/>
            <a:ext cx="1991868" cy="128016"/>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Bild</a:t>
            </a:r>
          </a:p>
        </p:txBody>
      </p:sp>
      <p:sp>
        <p:nvSpPr>
          <p:cNvPr id="22" name="Rounded Rectangle 21"/>
          <p:cNvSpPr/>
          <p:nvPr/>
        </p:nvSpPr>
        <p:spPr>
          <a:xfrm>
            <a:off x="877824" y="2962656"/>
            <a:ext cx="607161" cy="155448"/>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77824" y="2988259"/>
            <a:ext cx="607161" cy="137160"/>
          </a:xfrm>
          <a:prstGeom prst="rect">
            <a:avLst/>
          </a:prstGeom>
          <a:noFill/>
        </p:spPr>
        <p:txBody>
          <a:bodyPr wrap="square" lIns="0" rIns="0" tIns="0" bIns="0" anchor="t">
            <a:spAutoFit/>
          </a:bodyPr>
          <a:lstStyle/>
          <a:p>
            <a:pPr algn="ctr">
              <a:lnSpc>
                <a:spcPct val="100000"/>
              </a:lnSpc>
            </a:pPr>
            <a:r>
              <a:rPr sz="700" b="1" i="0" lang="de-DE">
                <a:solidFill>
                  <a:srgbClr val="1E8E5A"/>
                </a:solidFill>
                <a:latin typeface="Segoe UI"/>
              </a:rPr>
              <a:t>Workshop</a:t>
            </a:r>
          </a:p>
        </p:txBody>
      </p:sp>
      <p:sp>
        <p:nvSpPr>
          <p:cNvPr id="24" name="Rounded Rectangle 23"/>
          <p:cNvSpPr/>
          <p:nvPr/>
        </p:nvSpPr>
        <p:spPr>
          <a:xfrm>
            <a:off x="2225040" y="2962656"/>
            <a:ext cx="457200" cy="155448"/>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225040" y="2985516"/>
            <a:ext cx="457200" cy="118872"/>
          </a:xfrm>
          <a:prstGeom prst="rect">
            <a:avLst/>
          </a:prstGeom>
          <a:noFill/>
        </p:spPr>
        <p:txBody>
          <a:bodyPr wrap="square" lIns="0" rIns="0" tIns="0" bIns="0" anchor="t">
            <a:spAutoFit/>
          </a:bodyPr>
          <a:lstStyle/>
          <a:p>
            <a:pPr algn="ctr">
              <a:lnSpc>
                <a:spcPct val="100000"/>
              </a:lnSpc>
            </a:pPr>
            <a:r>
              <a:rPr sz="500" b="1" i="0" lang="de-DE">
                <a:solidFill>
                  <a:srgbClr val="0B3A5D"/>
                </a:solidFill>
                <a:latin typeface="Segoe UI"/>
              </a:rPr>
              <a:t>SA, 13.06.</a:t>
            </a:r>
          </a:p>
        </p:txBody>
      </p:sp>
      <p:sp>
        <p:nvSpPr>
          <p:cNvPr id="26" name="TextBox 25"/>
          <p:cNvSpPr txBox="1"/>
          <p:nvPr/>
        </p:nvSpPr>
        <p:spPr>
          <a:xfrm>
            <a:off x="896112" y="3529584"/>
            <a:ext cx="1786128" cy="164592"/>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Cosplay-Workshop</a:t>
            </a:r>
          </a:p>
        </p:txBody>
      </p:sp>
      <p:sp>
        <p:nvSpPr>
          <p:cNvPr id="27" name="TextBox 26"/>
          <p:cNvSpPr txBox="1"/>
          <p:nvPr/>
        </p:nvSpPr>
        <p:spPr>
          <a:xfrm>
            <a:off x="896112" y="3767328"/>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14:00 – 16:00 Uhr</a:t>
            </a:r>
          </a:p>
        </p:txBody>
      </p:sp>
      <p:sp>
        <p:nvSpPr>
          <p:cNvPr id="28" name="TextBox 27"/>
          <p:cNvSpPr txBox="1"/>
          <p:nvPr/>
        </p:nvSpPr>
        <p:spPr>
          <a:xfrm>
            <a:off x="896112" y="3941064"/>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Bühne 2</a:t>
            </a:r>
          </a:p>
        </p:txBody>
      </p:sp>
      <p:sp>
        <p:nvSpPr>
          <p:cNvPr id="29" name="TextBox 28"/>
          <p:cNvSpPr txBox="1"/>
          <p:nvPr/>
        </p:nvSpPr>
        <p:spPr>
          <a:xfrm>
            <a:off x="896112" y="4114800"/>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Lena Bergmann</a:t>
            </a:r>
          </a:p>
        </p:txBody>
      </p:sp>
      <p:sp>
        <p:nvSpPr>
          <p:cNvPr id="30" name="Rounded Rectangle 29"/>
          <p:cNvSpPr/>
          <p:nvPr/>
        </p:nvSpPr>
        <p:spPr>
          <a:xfrm>
            <a:off x="2938272" y="2889504"/>
            <a:ext cx="2023872" cy="138988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2938272" y="2889504"/>
            <a:ext cx="32004" cy="1389888"/>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2970276" y="2889504"/>
            <a:ext cx="1991868" cy="548640"/>
          </a:xfrm>
          <a:prstGeom prst="rect">
            <a:avLst/>
          </a:prstGeom>
          <a:solidFill>
            <a:srgbClr val="DDE6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970276" y="3236976"/>
            <a:ext cx="1991868" cy="128016"/>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Bild</a:t>
            </a:r>
          </a:p>
        </p:txBody>
      </p:sp>
      <p:sp>
        <p:nvSpPr>
          <p:cNvPr id="34" name="Rounded Rectangle 33"/>
          <p:cNvSpPr/>
          <p:nvPr/>
        </p:nvSpPr>
        <p:spPr>
          <a:xfrm>
            <a:off x="3048000" y="2962656"/>
            <a:ext cx="395020" cy="155448"/>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048000" y="2988259"/>
            <a:ext cx="395020"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Show</a:t>
            </a:r>
          </a:p>
        </p:txBody>
      </p:sp>
      <p:sp>
        <p:nvSpPr>
          <p:cNvPr id="36" name="Rounded Rectangle 35"/>
          <p:cNvSpPr/>
          <p:nvPr/>
        </p:nvSpPr>
        <p:spPr>
          <a:xfrm>
            <a:off x="4395216" y="2962656"/>
            <a:ext cx="457200" cy="155448"/>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395216" y="2985516"/>
            <a:ext cx="457200" cy="118872"/>
          </a:xfrm>
          <a:prstGeom prst="rect">
            <a:avLst/>
          </a:prstGeom>
          <a:noFill/>
        </p:spPr>
        <p:txBody>
          <a:bodyPr wrap="square" lIns="0" rIns="0" tIns="0" bIns="0" anchor="t">
            <a:spAutoFit/>
          </a:bodyPr>
          <a:lstStyle/>
          <a:p>
            <a:pPr algn="ctr">
              <a:lnSpc>
                <a:spcPct val="100000"/>
              </a:lnSpc>
            </a:pPr>
            <a:r>
              <a:rPr sz="500" b="1" i="0" lang="de-DE">
                <a:solidFill>
                  <a:srgbClr val="0B3A5D"/>
                </a:solidFill>
                <a:latin typeface="Segoe UI"/>
              </a:rPr>
              <a:t>SO, 14.06.</a:t>
            </a:r>
          </a:p>
        </p:txBody>
      </p:sp>
      <p:sp>
        <p:nvSpPr>
          <p:cNvPr id="38" name="TextBox 37"/>
          <p:cNvSpPr txBox="1"/>
          <p:nvPr/>
        </p:nvSpPr>
        <p:spPr>
          <a:xfrm>
            <a:off x="3066288" y="3529584"/>
            <a:ext cx="1786128" cy="164592"/>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Cosplay-Wettbewerb</a:t>
            </a:r>
          </a:p>
        </p:txBody>
      </p:sp>
      <p:sp>
        <p:nvSpPr>
          <p:cNvPr id="39" name="TextBox 38"/>
          <p:cNvSpPr txBox="1"/>
          <p:nvPr/>
        </p:nvSpPr>
        <p:spPr>
          <a:xfrm>
            <a:off x="3066288" y="3767328"/>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11:00 – 12:30 Uhr</a:t>
            </a:r>
          </a:p>
        </p:txBody>
      </p:sp>
      <p:sp>
        <p:nvSpPr>
          <p:cNvPr id="40" name="TextBox 39"/>
          <p:cNvSpPr txBox="1"/>
          <p:nvPr/>
        </p:nvSpPr>
        <p:spPr>
          <a:xfrm>
            <a:off x="3066288" y="3941064"/>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Hauptbühne</a:t>
            </a:r>
          </a:p>
        </p:txBody>
      </p:sp>
      <p:sp>
        <p:nvSpPr>
          <p:cNvPr id="41" name="TextBox 40"/>
          <p:cNvSpPr txBox="1"/>
          <p:nvPr/>
        </p:nvSpPr>
        <p:spPr>
          <a:xfrm>
            <a:off x="3066288" y="4114800"/>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Jury &amp; Moderation</a:t>
            </a:r>
          </a:p>
        </p:txBody>
      </p:sp>
      <p:sp>
        <p:nvSpPr>
          <p:cNvPr id="42" name="Rounded Rectangle 41"/>
          <p:cNvSpPr/>
          <p:nvPr/>
        </p:nvSpPr>
        <p:spPr>
          <a:xfrm>
            <a:off x="5108448" y="2889504"/>
            <a:ext cx="2023872" cy="138988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108448" y="2889504"/>
            <a:ext cx="32004" cy="13898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5140452" y="2889504"/>
            <a:ext cx="1991868" cy="548640"/>
          </a:xfrm>
          <a:prstGeom prst="rect">
            <a:avLst/>
          </a:prstGeom>
          <a:solidFill>
            <a:srgbClr val="DDE6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140452" y="3236976"/>
            <a:ext cx="1991868" cy="128016"/>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Bild</a:t>
            </a:r>
          </a:p>
        </p:txBody>
      </p:sp>
      <p:sp>
        <p:nvSpPr>
          <p:cNvPr id="46" name="Rounded Rectangle 45"/>
          <p:cNvSpPr/>
          <p:nvPr/>
        </p:nvSpPr>
        <p:spPr>
          <a:xfrm>
            <a:off x="5218176" y="2962656"/>
            <a:ext cx="660196" cy="155448"/>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218176" y="2988259"/>
            <a:ext cx="660196" cy="137160"/>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Signieren</a:t>
            </a:r>
          </a:p>
        </p:txBody>
      </p:sp>
      <p:sp>
        <p:nvSpPr>
          <p:cNvPr id="48" name="Rounded Rectangle 47"/>
          <p:cNvSpPr/>
          <p:nvPr/>
        </p:nvSpPr>
        <p:spPr>
          <a:xfrm>
            <a:off x="6565392" y="2962656"/>
            <a:ext cx="457200" cy="155448"/>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6565392" y="2985516"/>
            <a:ext cx="457200" cy="118872"/>
          </a:xfrm>
          <a:prstGeom prst="rect">
            <a:avLst/>
          </a:prstGeom>
          <a:noFill/>
        </p:spPr>
        <p:txBody>
          <a:bodyPr wrap="square" lIns="0" rIns="0" tIns="0" bIns="0" anchor="t">
            <a:spAutoFit/>
          </a:bodyPr>
          <a:lstStyle/>
          <a:p>
            <a:pPr algn="ctr">
              <a:lnSpc>
                <a:spcPct val="100000"/>
              </a:lnSpc>
            </a:pPr>
            <a:r>
              <a:rPr sz="500" b="1" i="0" lang="de-DE">
                <a:solidFill>
                  <a:srgbClr val="0B3A5D"/>
                </a:solidFill>
                <a:latin typeface="Segoe UI"/>
              </a:rPr>
              <a:t>HEUTE</a:t>
            </a:r>
          </a:p>
        </p:txBody>
      </p:sp>
      <p:sp>
        <p:nvSpPr>
          <p:cNvPr id="50" name="TextBox 49"/>
          <p:cNvSpPr txBox="1"/>
          <p:nvPr/>
        </p:nvSpPr>
        <p:spPr>
          <a:xfrm>
            <a:off x="5236464" y="3529584"/>
            <a:ext cx="1786128" cy="164592"/>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Signierstunde</a:t>
            </a:r>
          </a:p>
        </p:txBody>
      </p:sp>
      <p:sp>
        <p:nvSpPr>
          <p:cNvPr id="51" name="TextBox 50"/>
          <p:cNvSpPr txBox="1"/>
          <p:nvPr/>
        </p:nvSpPr>
        <p:spPr>
          <a:xfrm>
            <a:off x="5236464" y="3767328"/>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16:30 – 17:30 Uhr</a:t>
            </a:r>
          </a:p>
        </p:txBody>
      </p:sp>
      <p:sp>
        <p:nvSpPr>
          <p:cNvPr id="52" name="TextBox 51"/>
          <p:cNvSpPr txBox="1"/>
          <p:nvPr/>
        </p:nvSpPr>
        <p:spPr>
          <a:xfrm>
            <a:off x="5236464" y="3941064"/>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Stand A12</a:t>
            </a:r>
          </a:p>
        </p:txBody>
      </p:sp>
      <p:sp>
        <p:nvSpPr>
          <p:cNvPr id="53" name="TextBox 52"/>
          <p:cNvSpPr txBox="1"/>
          <p:nvPr/>
        </p:nvSpPr>
        <p:spPr>
          <a:xfrm>
            <a:off x="5236464" y="4114800"/>
            <a:ext cx="1786128"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  Lena Bergmann</a:t>
            </a:r>
          </a:p>
        </p:txBody>
      </p:sp>
      <p:sp>
        <p:nvSpPr>
          <p:cNvPr id="54" name="TextBox 53"/>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Der Abschnitt „Events“</a:t>
            </a:r>
          </a:p>
        </p:txBody>
      </p:sp>
      <p:sp>
        <p:nvSpPr>
          <p:cNvPr id="55" name="TextBox 54"/>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Ein eigener Abschnitt</a:t>
            </a:r>
          </a:p>
        </p:txBody>
      </p:sp>
      <p:sp>
        <p:nvSpPr>
          <p:cNvPr id="56" name="TextBox 55"/>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Programmpunkte stehen unter </a:t>
            </a:r>
            <a:r>
              <a:rPr sz="1000" b="1" i="0" lang="de-DE">
                <a:solidFill>
                  <a:srgbClr val="3B4A57"/>
                </a:solidFill>
                <a:latin typeface="Segoe UI"/>
              </a:rPr>
              <a:t>Über uns</a:t>
            </a:r>
            <a:r>
              <a:rPr sz="1000" b="0" i="0" lang="de-DE">
                <a:solidFill>
                  <a:srgbClr val="3B4A57"/>
                </a:solidFill>
                <a:latin typeface="Segoe UI"/>
              </a:rPr>
              <a:t> und </a:t>
            </a:r>
            <a:r>
              <a:rPr sz="1000" b="1" i="0" lang="de-DE">
                <a:solidFill>
                  <a:srgbClr val="3B4A57"/>
                </a:solidFill>
                <a:latin typeface="Segoe UI"/>
              </a:rPr>
              <a:t>Galerie</a:t>
            </a:r>
            <a:r>
              <a:rPr sz="1000" b="0" i="0" lang="de-DE">
                <a:solidFill>
                  <a:srgbClr val="3B4A57"/>
                </a:solidFill>
                <a:latin typeface="Segoe UI"/>
              </a:rPr>
              <a:t> – auf der Seite und im Fenster gleich.</a:t>
            </a:r>
          </a:p>
        </p:txBody>
      </p:sp>
      <p:sp>
        <p:nvSpPr>
          <p:cNvPr id="57" name="TextBox 56"/>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Je Punkt eine Kachel</a:t>
            </a:r>
          </a:p>
        </p:txBody>
      </p:sp>
      <p:sp>
        <p:nvSpPr>
          <p:cNvPr id="58" name="TextBox 57"/>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Bild, Kategorie-Kennzeichen, Datums-Pille, Titel, dazu Uhrzeit, Raum und Person.</a:t>
            </a:r>
          </a:p>
        </p:txBody>
      </p:sp>
      <p:sp>
        <p:nvSpPr>
          <p:cNvPr id="59" name="TextBox 58"/>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Nach Datum sortiert</a:t>
            </a:r>
          </a:p>
        </p:txBody>
      </p:sp>
      <p:sp>
        <p:nvSpPr>
          <p:cNvPr id="60" name="TextBox 59"/>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Nicht in der Reihenfolge der Eingabe. Einträge ohne Datum stehen hinten.</a:t>
            </a:r>
          </a:p>
        </p:txBody>
      </p:sp>
      <p:sp>
        <p:nvSpPr>
          <p:cNvPr id="61" name="TextBox 60"/>
          <p:cNvSpPr txBox="1"/>
          <p:nvPr/>
        </p:nvSpPr>
        <p:spPr>
          <a:xfrm>
            <a:off x="7744967" y="3984498"/>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Der Klick führt in den Kalender</a:t>
            </a:r>
          </a:p>
        </p:txBody>
      </p:sp>
      <p:sp>
        <p:nvSpPr>
          <p:cNvPr id="62" name="TextBox 61"/>
          <p:cNvSpPr txBox="1"/>
          <p:nvPr/>
        </p:nvSpPr>
        <p:spPr>
          <a:xfrm>
            <a:off x="7744967" y="4204208"/>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Fenster, Detailseite oder externer Link – je nachdem, was dort eingestellt ist.</a:t>
            </a:r>
          </a:p>
        </p:txBody>
      </p:sp>
      <p:sp>
        <p:nvSpPr>
          <p:cNvPr id="63" name="TextBox 62"/>
          <p:cNvSpPr txBox="1"/>
          <p:nvPr/>
        </p:nvSpPr>
        <p:spPr>
          <a:xfrm>
            <a:off x="7744967" y="4733544"/>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Kein Karten-Knopf</a:t>
            </a:r>
          </a:p>
        </p:txBody>
      </p:sp>
      <p:sp>
        <p:nvSpPr>
          <p:cNvPr id="64" name="TextBox 63"/>
          <p:cNvSpPr txBox="1"/>
          <p:nvPr/>
        </p:nvSpPr>
        <p:spPr>
          <a:xfrm>
            <a:off x="7744967" y="4953254"/>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Raum steht als Angabe da. Ein zweites Navigationsziel würde hier nur ablenken.</a:t>
            </a:r>
          </a:p>
        </p:txBody>
      </p:sp>
      <p:sp>
        <p:nvSpPr>
          <p:cNvPr id="65" name="Rectangle 6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8" name="TextBox 6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Überschrift heißt ab Werk </a:t>
            </a:r>
            <a:r>
              <a:rPr sz="1000" b="1" i="0" lang="de-DE">
                <a:solidFill>
                  <a:srgbClr val="2B3844"/>
                </a:solidFill>
                <a:latin typeface="Segoe UI"/>
              </a:rPr>
              <a:t>Events</a:t>
            </a:r>
            <a:r>
              <a:rPr sz="1000" b="0" i="0" lang="de-DE">
                <a:solidFill>
                  <a:srgbClr val="2B3844"/>
                </a:solidFill>
                <a:latin typeface="Segoe UI"/>
              </a:rPr>
              <a:t>. Ein anderer Text steht in </a:t>
            </a:r>
            <a:r>
              <a:rPr sz="1000" b="0" i="0" lang="de-DE">
                <a:solidFill>
                  <a:srgbClr val="2B3844"/>
                </a:solidFill>
                <a:latin typeface="Consolas"/>
              </a:rPr>
              <a:t>Einstellungen → Labels &amp; Texte</a:t>
            </a:r>
            <a:r>
              <a:rPr sz="1000" b="0" i="0" lang="de-DE">
                <a:solidFill>
                  <a:srgbClr val="2B3844"/>
                </a:solidFill>
                <a:latin typeface="Segoe UI"/>
              </a:rPr>
              <a:t> unter </a:t>
            </a:r>
            <a:r>
              <a:rPr sz="1000" b="1" i="0" lang="de-DE">
                <a:solidFill>
                  <a:srgbClr val="2B3844"/>
                </a:solidFill>
                <a:latin typeface="Segoe UI"/>
              </a:rPr>
              <a:t>Überschrift Events des Ausstellers</a:t>
            </a:r>
            <a:r>
              <a:rPr sz="1000" b="0" i="0" lang="de-DE">
                <a:solidFill>
                  <a:srgbClr val="2B3844"/>
                </a:solidFill>
                <a:latin typeface="Segoe UI"/>
              </a:rPr>
              <a:t>.</a:t>
            </a:r>
          </a:p>
        </p:txBody>
      </p:sp>
      <p:sp>
        <p:nvSpPr>
          <p:cNvPr id="69" name="Rectangle 6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71" name="TextBox 7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63 / 153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5.13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Bevor Sie den Aussteller aus der Hand geben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Der </a:t>
            </a:r>
            <a:r>
              <a:rPr sz="1150" b="1" i="0" lang="de-DE">
                <a:solidFill>
                  <a:srgbClr val="2B3844"/>
                </a:solidFill>
                <a:latin typeface="Segoe UI"/>
              </a:rPr>
              <a:t>Name</a:t>
            </a:r>
            <a:r>
              <a:rPr sz="1150" b="0" i="0" lang="de-DE">
                <a:solidFill>
                  <a:srgbClr val="2B3844"/>
                </a:solidFill>
                <a:latin typeface="Segoe UI"/>
              </a:rPr>
              <a:t> ist richtig geschrieben – er steht später auf dem Standschild.</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a:t>
            </a:r>
            <a:r>
              <a:rPr sz="1150" b="1" i="0" lang="de-DE">
                <a:solidFill>
                  <a:srgbClr val="2B3844"/>
                </a:solidFill>
                <a:latin typeface="Segoe UI"/>
              </a:rPr>
              <a:t>Veranstaltung</a:t>
            </a:r>
            <a:r>
              <a:rPr sz="1150" b="0" i="0" lang="de-DE">
                <a:solidFill>
                  <a:srgbClr val="2B3844"/>
                </a:solidFill>
                <a:latin typeface="Segoe UI"/>
              </a:rPr>
              <a:t> ist ausgewählt.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Stand-IDs</a:t>
            </a:r>
            <a:r>
              <a:rPr sz="1150" b="0" i="0" lang="de-DE">
                <a:solidFill>
                  <a:srgbClr val="2B3844"/>
                </a:solidFill>
                <a:latin typeface="Segoe UI"/>
              </a:rPr>
              <a:t> und </a:t>
            </a:r>
            <a:r>
              <a:rPr sz="1150" b="1" i="0" lang="de-DE">
                <a:solidFill>
                  <a:srgbClr val="2B3844"/>
                </a:solidFill>
                <a:latin typeface="Segoe UI"/>
              </a:rPr>
              <a:t>Halle / Raum</a:t>
            </a:r>
            <a:r>
              <a:rPr sz="1150" b="0" i="0" lang="de-DE">
                <a:solidFill>
                  <a:srgbClr val="2B3844"/>
                </a:solidFill>
                <a:latin typeface="Segoe UI"/>
              </a:rPr>
              <a:t> sind gesetzt.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Ein </a:t>
            </a:r>
            <a:r>
              <a:rPr sz="1150" b="1" i="0" lang="de-DE">
                <a:solidFill>
                  <a:srgbClr val="2B3844"/>
                </a:solidFill>
                <a:latin typeface="Segoe UI"/>
              </a:rPr>
              <a:t>Typ</a:t>
            </a:r>
            <a:r>
              <a:rPr sz="1150" b="0" i="0" lang="de-DE">
                <a:solidFill>
                  <a:srgbClr val="2B3844"/>
                </a:solidFill>
                <a:latin typeface="Segoe UI"/>
              </a:rPr>
              <a:t> ist gewählt.</a:t>
            </a:r>
          </a:p>
        </p:txBody>
      </p:sp>
      <p:sp>
        <p:nvSpPr>
          <p:cNvPr id="18" name="Rounded Rectangle 17"/>
          <p:cNvSpPr/>
          <p:nvPr/>
        </p:nvSpPr>
        <p:spPr>
          <a:xfrm>
            <a:off x="566928"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08076" y="2662428"/>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914400" y="2648712"/>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Mindestens eine </a:t>
            </a:r>
            <a:r>
              <a:rPr sz="1150" b="1" i="0" lang="de-DE">
                <a:solidFill>
                  <a:srgbClr val="2B3844"/>
                </a:solidFill>
                <a:latin typeface="Segoe UI"/>
              </a:rPr>
              <a:t>Kategorie</a:t>
            </a:r>
            <a:r>
              <a:rPr sz="1150" b="0" i="0" lang="de-DE">
                <a:solidFill>
                  <a:srgbClr val="2B3844"/>
                </a:solidFill>
                <a:latin typeface="Segoe UI"/>
              </a:rPr>
              <a:t> ist zugeordnet.</a:t>
            </a:r>
          </a:p>
        </p:txBody>
      </p:sp>
      <p:sp>
        <p:nvSpPr>
          <p:cNvPr id="21" name="Rounded Rectangle 20"/>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a:t>
            </a:r>
            <a:r>
              <a:rPr sz="1150" b="1" i="0" lang="de-DE">
                <a:solidFill>
                  <a:srgbClr val="2B3844"/>
                </a:solidFill>
                <a:latin typeface="Segoe UI"/>
              </a:rPr>
              <a:t>Beschreibung</a:t>
            </a:r>
            <a:r>
              <a:rPr sz="1150" b="0" i="0" lang="de-DE">
                <a:solidFill>
                  <a:srgbClr val="2B3844"/>
                </a:solidFill>
                <a:latin typeface="Segoe UI"/>
              </a:rPr>
              <a:t> ist gefüllt.</a:t>
            </a:r>
          </a:p>
        </p:txBody>
      </p:sp>
      <p:sp>
        <p:nvSpPr>
          <p:cNvPr id="24" name="Rounded Rectangle 23"/>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Ein </a:t>
            </a:r>
            <a:r>
              <a:rPr sz="1150" b="1" i="0" lang="de-DE">
                <a:solidFill>
                  <a:srgbClr val="2B3844"/>
                </a:solidFill>
                <a:latin typeface="Segoe UI"/>
              </a:rPr>
              <a:t>Beitragsbild</a:t>
            </a:r>
            <a:r>
              <a:rPr sz="1150" b="0" i="0" lang="de-DE">
                <a:solidFill>
                  <a:srgbClr val="2B3844"/>
                </a:solidFill>
                <a:latin typeface="Segoe UI"/>
              </a:rPr>
              <a:t> ist gesetzt.</a:t>
            </a:r>
          </a:p>
        </p:txBody>
      </p:sp>
      <p:sp>
        <p:nvSpPr>
          <p:cNvPr id="27" name="Rounded Rectangle 26"/>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Mindestens ein </a:t>
            </a:r>
            <a:r>
              <a:rPr sz="1150" b="1" i="0" lang="de-DE">
                <a:solidFill>
                  <a:srgbClr val="2B3844"/>
                </a:solidFill>
                <a:latin typeface="Segoe UI"/>
              </a:rPr>
              <a:t>Kontaktfeld</a:t>
            </a:r>
            <a:r>
              <a:rPr sz="1150" b="0" i="0" lang="de-DE">
                <a:solidFill>
                  <a:srgbClr val="2B3844"/>
                </a:solidFill>
                <a:latin typeface="Segoe UI"/>
              </a:rPr>
              <a:t> ist ausgefüllt.</a:t>
            </a:r>
          </a:p>
        </p:txBody>
      </p:sp>
      <p:sp>
        <p:nvSpPr>
          <p:cNvPr id="30" name="Rounded Rectangle 29"/>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32" name="TextBox 31"/>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Der Eintrag ist </a:t>
            </a:r>
            <a:r>
              <a:rPr sz="1150" b="1" i="0" lang="de-DE">
                <a:solidFill>
                  <a:srgbClr val="2B3844"/>
                </a:solidFill>
                <a:latin typeface="Segoe UI"/>
              </a:rPr>
              <a:t>veröffentlicht</a:t>
            </a:r>
            <a:r>
              <a:rPr sz="1150" b="0" i="0" lang="de-DE">
                <a:solidFill>
                  <a:srgbClr val="2B3844"/>
                </a:solidFill>
                <a:latin typeface="Segoe UI"/>
              </a:rPr>
              <a:t>.</a:t>
            </a:r>
          </a:p>
        </p:txBody>
      </p:sp>
      <p:sp>
        <p:nvSpPr>
          <p:cNvPr id="33" name="Rounded Rectangle 32"/>
          <p:cNvSpPr/>
          <p:nvPr/>
        </p:nvSpPr>
        <p:spPr>
          <a:xfrm>
            <a:off x="6301587"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342735" y="2662428"/>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35" name="TextBox 34"/>
          <p:cNvSpPr txBox="1"/>
          <p:nvPr/>
        </p:nvSpPr>
        <p:spPr>
          <a:xfrm>
            <a:off x="6649059" y="2648712"/>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Das </a:t>
            </a:r>
            <a:r>
              <a:rPr sz="1150" b="1" i="0" lang="de-DE">
                <a:solidFill>
                  <a:srgbClr val="2B3844"/>
                </a:solidFill>
                <a:latin typeface="Segoe UI"/>
              </a:rPr>
              <a:t>Dashboard</a:t>
            </a:r>
            <a:r>
              <a:rPr sz="1150" b="0" i="0" lang="de-DE">
                <a:solidFill>
                  <a:srgbClr val="2B3844"/>
                </a:solidFill>
                <a:latin typeface="Segoe UI"/>
              </a:rPr>
              <a:t> meldet zu diesem Aussteller nichts mehr.</a:t>
            </a:r>
          </a:p>
        </p:txBody>
      </p:sp>
      <p:sp>
        <p:nvSpPr>
          <p:cNvPr id="36" name="Rectangle 35"/>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9" name="TextBox 38"/>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Diese zehn Punkte entsprechen genau den Prüfkacheln aus Kapitel 4. Wer sie beim Anlegen abhakt, muss später nichts nachtragen.</a:t>
            </a:r>
          </a:p>
        </p:txBody>
      </p:sp>
      <p:sp>
        <p:nvSpPr>
          <p:cNvPr id="40" name="Rectangle 3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5 · Aussteller anlegen</a:t>
            </a:r>
          </a:p>
        </p:txBody>
      </p:sp>
      <p:sp>
        <p:nvSpPr>
          <p:cNvPr id="42" name="TextBox 4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64 / 153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6</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Ordnung schaffen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Fünf Listen sortieren Ihre Aussteller – und steuern Farbe, Flagge und Filter.</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fünf Listen</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Standorte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Typen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Länder</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Kategorien &amp; Produkte</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Wirkung im Frontend</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6 · Ordnung schaffen</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65 / 153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fünf Listen im Vergleich</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70990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Liste</a:t>
            </a:r>
          </a:p>
        </p:txBody>
      </p:sp>
      <p:sp>
        <p:nvSpPr>
          <p:cNvPr id="8" name="TextBox 7"/>
          <p:cNvSpPr txBox="1"/>
          <p:nvPr/>
        </p:nvSpPr>
        <p:spPr>
          <a:xfrm>
            <a:off x="2569439" y="1435608"/>
            <a:ext cx="320420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Wofür</a:t>
            </a:r>
          </a:p>
        </p:txBody>
      </p:sp>
      <p:sp>
        <p:nvSpPr>
          <p:cNvPr id="9" name="TextBox 8"/>
          <p:cNvSpPr txBox="1"/>
          <p:nvPr/>
        </p:nvSpPr>
        <p:spPr>
          <a:xfrm>
            <a:off x="5956525" y="1435608"/>
            <a:ext cx="220800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Wie viele je Aussteller</a:t>
            </a:r>
          </a:p>
        </p:txBody>
      </p:sp>
      <p:sp>
        <p:nvSpPr>
          <p:cNvPr id="10" name="TextBox 9"/>
          <p:cNvSpPr txBox="1"/>
          <p:nvPr/>
        </p:nvSpPr>
        <p:spPr>
          <a:xfrm>
            <a:off x="8347409" y="1435608"/>
            <a:ext cx="3204205"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Besonderheit</a:t>
            </a:r>
          </a:p>
        </p:txBody>
      </p:sp>
      <p:sp>
        <p:nvSpPr>
          <p:cNvPr id="11" name="TextBox 10"/>
          <p:cNvSpPr txBox="1"/>
          <p:nvPr/>
        </p:nvSpPr>
        <p:spPr>
          <a:xfrm>
            <a:off x="676656" y="1856232"/>
            <a:ext cx="170990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Typen</a:t>
            </a:r>
          </a:p>
        </p:txBody>
      </p:sp>
      <p:sp>
        <p:nvSpPr>
          <p:cNvPr id="12" name="TextBox 11"/>
          <p:cNvSpPr txBox="1"/>
          <p:nvPr/>
        </p:nvSpPr>
        <p:spPr>
          <a:xfrm>
            <a:off x="2569439" y="1856232"/>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Art des Ausstellers</a:t>
            </a:r>
          </a:p>
        </p:txBody>
      </p:sp>
      <p:sp>
        <p:nvSpPr>
          <p:cNvPr id="13" name="TextBox 12"/>
          <p:cNvSpPr txBox="1"/>
          <p:nvPr/>
        </p:nvSpPr>
        <p:spPr>
          <a:xfrm>
            <a:off x="5956525" y="1856232"/>
            <a:ext cx="22080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genau einer</a:t>
            </a:r>
          </a:p>
        </p:txBody>
      </p:sp>
      <p:sp>
        <p:nvSpPr>
          <p:cNvPr id="14" name="TextBox 13"/>
          <p:cNvSpPr txBox="1"/>
          <p:nvPr/>
        </p:nvSpPr>
        <p:spPr>
          <a:xfrm>
            <a:off x="8347409" y="1856232"/>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Akzentfarbe und Typ Bild/Icon</a:t>
            </a:r>
          </a:p>
        </p:txBody>
      </p:sp>
      <p:sp>
        <p:nvSpPr>
          <p:cNvPr id="15" name="Rectangle 14"/>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390140"/>
            <a:ext cx="170990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Kategorien</a:t>
            </a:r>
          </a:p>
        </p:txBody>
      </p:sp>
      <p:sp>
        <p:nvSpPr>
          <p:cNvPr id="18" name="TextBox 17"/>
          <p:cNvSpPr txBox="1"/>
          <p:nvPr/>
        </p:nvSpPr>
        <p:spPr>
          <a:xfrm>
            <a:off x="2569439" y="2390140"/>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Das Thema</a:t>
            </a:r>
          </a:p>
        </p:txBody>
      </p:sp>
      <p:sp>
        <p:nvSpPr>
          <p:cNvPr id="19" name="TextBox 18"/>
          <p:cNvSpPr txBox="1"/>
          <p:nvPr/>
        </p:nvSpPr>
        <p:spPr>
          <a:xfrm>
            <a:off x="5956525" y="2390140"/>
            <a:ext cx="22080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beliebig viele</a:t>
            </a:r>
          </a:p>
        </p:txBody>
      </p:sp>
      <p:sp>
        <p:nvSpPr>
          <p:cNvPr id="20" name="TextBox 19"/>
          <p:cNvSpPr txBox="1"/>
          <p:nvPr/>
        </p:nvSpPr>
        <p:spPr>
          <a:xfrm>
            <a:off x="8347409" y="2390140"/>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Unterebenen möglich</a:t>
            </a:r>
          </a:p>
        </p:txBody>
      </p:sp>
      <p:sp>
        <p:nvSpPr>
          <p:cNvPr id="21" name="Rectangle 20"/>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924048"/>
            <a:ext cx="170990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Produkte</a:t>
            </a:r>
          </a:p>
        </p:txBody>
      </p:sp>
      <p:sp>
        <p:nvSpPr>
          <p:cNvPr id="23" name="TextBox 22"/>
          <p:cNvSpPr txBox="1"/>
          <p:nvPr/>
        </p:nvSpPr>
        <p:spPr>
          <a:xfrm>
            <a:off x="2569439" y="2924048"/>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Was am Stand angeboten wird</a:t>
            </a:r>
          </a:p>
        </p:txBody>
      </p:sp>
      <p:sp>
        <p:nvSpPr>
          <p:cNvPr id="24" name="TextBox 23"/>
          <p:cNvSpPr txBox="1"/>
          <p:nvPr/>
        </p:nvSpPr>
        <p:spPr>
          <a:xfrm>
            <a:off x="5956525" y="2924048"/>
            <a:ext cx="22080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beliebig viele</a:t>
            </a:r>
          </a:p>
        </p:txBody>
      </p:sp>
      <p:sp>
        <p:nvSpPr>
          <p:cNvPr id="25" name="TextBox 24"/>
          <p:cNvSpPr txBox="1"/>
          <p:nvPr/>
        </p:nvSpPr>
        <p:spPr>
          <a:xfrm>
            <a:off x="8347409" y="2924048"/>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Filter nur auf Wunsch sichtbar</a:t>
            </a:r>
          </a:p>
        </p:txBody>
      </p:sp>
      <p:sp>
        <p:nvSpPr>
          <p:cNvPr id="26" name="Rectangle 25"/>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57955"/>
            <a:ext cx="170990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Länder</a:t>
            </a:r>
          </a:p>
        </p:txBody>
      </p:sp>
      <p:sp>
        <p:nvSpPr>
          <p:cNvPr id="29" name="TextBox 28"/>
          <p:cNvSpPr txBox="1"/>
          <p:nvPr/>
        </p:nvSpPr>
        <p:spPr>
          <a:xfrm>
            <a:off x="2569439" y="3457955"/>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Herkunft</a:t>
            </a:r>
          </a:p>
        </p:txBody>
      </p:sp>
      <p:sp>
        <p:nvSpPr>
          <p:cNvPr id="30" name="TextBox 29"/>
          <p:cNvSpPr txBox="1"/>
          <p:nvPr/>
        </p:nvSpPr>
        <p:spPr>
          <a:xfrm>
            <a:off x="5956525" y="3457955"/>
            <a:ext cx="22080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genau eines</a:t>
            </a:r>
          </a:p>
        </p:txBody>
      </p:sp>
      <p:sp>
        <p:nvSpPr>
          <p:cNvPr id="31" name="TextBox 30"/>
          <p:cNvSpPr txBox="1"/>
          <p:nvPr/>
        </p:nvSpPr>
        <p:spPr>
          <a:xfrm>
            <a:off x="8347409" y="3457955"/>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Ländercode (ISO) steuert die Flagge</a:t>
            </a:r>
          </a:p>
        </p:txBody>
      </p:sp>
      <p:sp>
        <p:nvSpPr>
          <p:cNvPr id="32" name="Rectangle 31"/>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91863"/>
            <a:ext cx="1709903"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Standorte</a:t>
            </a:r>
          </a:p>
        </p:txBody>
      </p:sp>
      <p:sp>
        <p:nvSpPr>
          <p:cNvPr id="34" name="TextBox 33"/>
          <p:cNvSpPr txBox="1"/>
          <p:nvPr/>
        </p:nvSpPr>
        <p:spPr>
          <a:xfrm>
            <a:off x="2569439" y="3991863"/>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Halle oder Raum</a:t>
            </a:r>
          </a:p>
        </p:txBody>
      </p:sp>
      <p:sp>
        <p:nvSpPr>
          <p:cNvPr id="35" name="TextBox 34"/>
          <p:cNvSpPr txBox="1"/>
          <p:nvPr/>
        </p:nvSpPr>
        <p:spPr>
          <a:xfrm>
            <a:off x="5956525" y="3991863"/>
            <a:ext cx="22080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beliebig viele</a:t>
            </a:r>
          </a:p>
        </p:txBody>
      </p:sp>
      <p:sp>
        <p:nvSpPr>
          <p:cNvPr id="36" name="TextBox 35"/>
          <p:cNvSpPr txBox="1"/>
          <p:nvPr/>
        </p:nvSpPr>
        <p:spPr>
          <a:xfrm>
            <a:off x="8347409" y="3991863"/>
            <a:ext cx="3204205"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Unterebenen möglich, verbindet mit dem Hallenplan</a:t>
            </a:r>
          </a:p>
        </p:txBody>
      </p:sp>
      <p:sp>
        <p:nvSpPr>
          <p:cNvPr id="37" name="Rectangle 36"/>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4534915"/>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566928" y="4534915"/>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49808" y="4653787"/>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1" name="TextBox 40"/>
          <p:cNvSpPr txBox="1"/>
          <p:nvPr/>
        </p:nvSpPr>
        <p:spPr>
          <a:xfrm>
            <a:off x="1773936" y="4653787"/>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fünf finden Sie als eigene Menüpunkte unter </a:t>
            </a:r>
            <a:r>
              <a:rPr sz="1000" b="0" i="0" lang="de-DE">
                <a:solidFill>
                  <a:srgbClr val="2B3844"/>
                </a:solidFill>
                <a:latin typeface="Consolas"/>
              </a:rPr>
              <a:t>Aussteller</a:t>
            </a:r>
            <a:r>
              <a:rPr sz="1000" b="0" i="0" lang="de-DE">
                <a:solidFill>
                  <a:srgbClr val="2B3844"/>
                </a:solidFill>
                <a:latin typeface="Segoe UI"/>
              </a:rPr>
              <a:t>. Die Seiten sehen gleich aus – nur die Zusatzfelder unterscheiden sich.</a:t>
            </a:r>
          </a:p>
        </p:txBody>
      </p:sp>
      <p:sp>
        <p:nvSpPr>
          <p:cNvPr id="42" name="Rectangle 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44" name="TextBox 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66 / 153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Standort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Aussteller → Standorte</a:t>
            </a:r>
            <a:r>
              <a:rPr sz="1150" b="0" i="0" lang="de-DE">
                <a:solidFill>
                  <a:srgbClr val="25333F"/>
                </a:solidFill>
                <a:latin typeface="Segoe UI"/>
              </a:rPr>
              <a:t> öffnen.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Links den </a:t>
            </a:r>
            <a:r>
              <a:rPr sz="1150" b="1" i="0" lang="de-DE">
                <a:solidFill>
                  <a:srgbClr val="25333F"/>
                </a:solidFill>
                <a:latin typeface="Segoe UI"/>
              </a:rPr>
              <a:t>Namen</a:t>
            </a:r>
            <a:r>
              <a:rPr sz="1150" b="0" i="0" lang="de-DE">
                <a:solidFill>
                  <a:srgbClr val="25333F"/>
                </a:solidFill>
                <a:latin typeface="Segoe UI"/>
              </a:rPr>
              <a:t> eintragen, zum Beispiel „Halle 01“.</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18516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Für einen Raum innerhalb einer Halle bei </a:t>
            </a:r>
            <a:r>
              <a:rPr sz="1150" b="1" i="0" lang="de-DE">
                <a:solidFill>
                  <a:srgbClr val="25333F"/>
                </a:solidFill>
                <a:latin typeface="Segoe UI"/>
              </a:rPr>
              <a:t>Übergeordnete Kategorie</a:t>
            </a:r>
            <a:r>
              <a:rPr sz="1150" b="0" i="0" lang="de-DE">
                <a:solidFill>
                  <a:srgbClr val="25333F"/>
                </a:solidFill>
                <a:latin typeface="Segoe UI"/>
              </a:rPr>
              <a:t> die Halle auswählen.</a:t>
            </a:r>
          </a:p>
        </p:txBody>
      </p:sp>
      <p:sp>
        <p:nvSpPr>
          <p:cNvPr id="15" name="TextBox 14"/>
          <p:cNvSpPr txBox="1"/>
          <p:nvPr/>
        </p:nvSpPr>
        <p:spPr>
          <a:xfrm>
            <a:off x="950976" y="2587244"/>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So entsteht „Halle 01 → Werkstatt“. Beide lassen sich einem Aussteller zuweisen.</a:t>
            </a:r>
          </a:p>
        </p:txBody>
      </p:sp>
      <p:sp>
        <p:nvSpPr>
          <p:cNvPr id="16" name="Oval 15"/>
          <p:cNvSpPr/>
          <p:nvPr/>
        </p:nvSpPr>
        <p:spPr>
          <a:xfrm>
            <a:off x="566928" y="31236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6484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114548"/>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Neue Kategorie hinzufügen</a:t>
            </a:r>
            <a:r>
              <a:rPr sz="1150" b="0" i="0" lang="de-DE">
                <a:solidFill>
                  <a:srgbClr val="25333F"/>
                </a:solidFill>
                <a:latin typeface="Segoe UI"/>
              </a:rPr>
              <a:t> klicken.</a:t>
            </a:r>
          </a:p>
        </p:txBody>
      </p:sp>
      <p:sp>
        <p:nvSpPr>
          <p:cNvPr id="19" name="Oval 18"/>
          <p:cNvSpPr/>
          <p:nvPr/>
        </p:nvSpPr>
        <p:spPr>
          <a:xfrm>
            <a:off x="566928" y="353961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58076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1" name="TextBox 20"/>
          <p:cNvSpPr txBox="1"/>
          <p:nvPr/>
        </p:nvSpPr>
        <p:spPr>
          <a:xfrm>
            <a:off x="950976" y="3530473"/>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Rechts erscheint der neue Eintrag in der Liste.</a:t>
            </a:r>
          </a:p>
        </p:txBody>
      </p:sp>
      <p:sp>
        <p:nvSpPr>
          <p:cNvPr id="22" name="TextBox 21"/>
          <p:cNvSpPr txBox="1"/>
          <p:nvPr/>
        </p:nvSpPr>
        <p:spPr>
          <a:xfrm>
            <a:off x="950976" y="3754373"/>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Spalte </a:t>
            </a:r>
            <a:r>
              <a:rPr sz="950" b="1" i="0" lang="de-DE">
                <a:solidFill>
                  <a:srgbClr val="6B7A88"/>
                </a:solidFill>
                <a:latin typeface="Segoe UI"/>
              </a:rPr>
              <a:t>Anzahl</a:t>
            </a:r>
            <a:r>
              <a:rPr sz="950" b="0" i="0" lang="de-DE">
                <a:solidFill>
                  <a:srgbClr val="6B7A88"/>
                </a:solidFill>
                <a:latin typeface="Segoe UI"/>
              </a:rPr>
              <a:t> zeigt, wie viele Aussteller dort stehen.</a:t>
            </a:r>
          </a:p>
        </p:txBody>
      </p:sp>
      <p:sp>
        <p:nvSpPr>
          <p:cNvPr id="23" name="Rectangle 22"/>
          <p:cNvSpPr/>
          <p:nvPr/>
        </p:nvSpPr>
        <p:spPr>
          <a:xfrm>
            <a:off x="5041087" y="1353312"/>
            <a:ext cx="658368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6" name="Rectangle 25"/>
          <p:cNvSpPr/>
          <p:nvPr/>
        </p:nvSpPr>
        <p:spPr>
          <a:xfrm>
            <a:off x="504108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8" name="Rectangle 27"/>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0" name="Rectangle 29"/>
          <p:cNvSpPr/>
          <p:nvPr/>
        </p:nvSpPr>
        <p:spPr>
          <a:xfrm>
            <a:off x="5041087"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2" name="TextBox 31"/>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3" name="TextBox 32"/>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34" name="TextBox 33"/>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5" name="TextBox 34"/>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Produkte</a:t>
            </a:r>
          </a:p>
        </p:txBody>
      </p:sp>
      <p:sp>
        <p:nvSpPr>
          <p:cNvPr id="36" name="TextBox 35"/>
          <p:cNvSpPr txBox="1"/>
          <p:nvPr/>
        </p:nvSpPr>
        <p:spPr>
          <a:xfrm>
            <a:off x="531540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Länder</a:t>
            </a:r>
          </a:p>
        </p:txBody>
      </p:sp>
      <p:sp>
        <p:nvSpPr>
          <p:cNvPr id="37" name="TextBox 36"/>
          <p:cNvSpPr txBox="1"/>
          <p:nvPr/>
        </p:nvSpPr>
        <p:spPr>
          <a:xfrm>
            <a:off x="5315407" y="32506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Standorte</a:t>
            </a:r>
          </a:p>
        </p:txBody>
      </p:sp>
      <p:sp>
        <p:nvSpPr>
          <p:cNvPr id="38" name="TextBox 37"/>
          <p:cNvSpPr txBox="1"/>
          <p:nvPr/>
        </p:nvSpPr>
        <p:spPr>
          <a:xfrm>
            <a:off x="5187391" y="35067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187391" y="374446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6723583" y="1700784"/>
            <a:ext cx="45720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Standorte (Hallen/Räume)</a:t>
            </a:r>
          </a:p>
        </p:txBody>
      </p:sp>
      <p:sp>
        <p:nvSpPr>
          <p:cNvPr id="41" name="TextBox 40"/>
          <p:cNvSpPr txBox="1"/>
          <p:nvPr/>
        </p:nvSpPr>
        <p:spPr>
          <a:xfrm>
            <a:off x="6723583" y="2011680"/>
            <a:ext cx="1692005" cy="164592"/>
          </a:xfrm>
          <a:prstGeom prst="rect">
            <a:avLst/>
          </a:prstGeom>
          <a:noFill/>
        </p:spPr>
        <p:txBody>
          <a:bodyPr wrap="square" lIns="0" rIns="0" tIns="0" bIns="0" anchor="t">
            <a:spAutoFit/>
          </a:bodyPr>
          <a:lstStyle/>
          <a:p>
            <a:pPr algn="l">
              <a:lnSpc>
                <a:spcPct val="100000"/>
              </a:lnSpc>
            </a:pPr>
            <a:r>
              <a:rPr sz="850" b="1" i="0" lang="de-DE">
                <a:solidFill>
                  <a:srgbClr val="1F2933"/>
                </a:solidFill>
                <a:latin typeface="Segoe UI"/>
              </a:rPr>
              <a:t>Neue Kategorie hinzufügen</a:t>
            </a:r>
          </a:p>
        </p:txBody>
      </p:sp>
      <p:sp>
        <p:nvSpPr>
          <p:cNvPr id="42" name="TextBox 41"/>
          <p:cNvSpPr txBox="1"/>
          <p:nvPr/>
        </p:nvSpPr>
        <p:spPr>
          <a:xfrm>
            <a:off x="6723583" y="2249424"/>
            <a:ext cx="169200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43" name="Rounded Rectangle 42"/>
          <p:cNvSpPr/>
          <p:nvPr/>
        </p:nvSpPr>
        <p:spPr>
          <a:xfrm>
            <a:off x="6723583" y="2459736"/>
            <a:ext cx="169200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815023" y="2510028"/>
            <a:ext cx="1307957"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Werkstatt</a:t>
            </a:r>
          </a:p>
        </p:txBody>
      </p:sp>
      <p:sp>
        <p:nvSpPr>
          <p:cNvPr id="45" name="TextBox 44"/>
          <p:cNvSpPr txBox="1"/>
          <p:nvPr/>
        </p:nvSpPr>
        <p:spPr>
          <a:xfrm>
            <a:off x="6723583" y="2788920"/>
            <a:ext cx="169200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Titelform</a:t>
            </a:r>
          </a:p>
        </p:txBody>
      </p:sp>
      <p:sp>
        <p:nvSpPr>
          <p:cNvPr id="46" name="Rounded Rectangle 45"/>
          <p:cNvSpPr/>
          <p:nvPr/>
        </p:nvSpPr>
        <p:spPr>
          <a:xfrm>
            <a:off x="6723583" y="2999232"/>
            <a:ext cx="169200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815023" y="3049524"/>
            <a:ext cx="1307957" cy="146304"/>
          </a:xfrm>
          <a:prstGeom prst="rect">
            <a:avLst/>
          </a:prstGeom>
          <a:noFill/>
        </p:spPr>
        <p:txBody>
          <a:bodyPr wrap="square" lIns="0" rIns="0" tIns="0" bIns="0" anchor="t">
            <a:spAutoFit/>
          </a:bodyPr>
          <a:lstStyle/>
          <a:p>
            <a:pPr algn="l">
              <a:lnSpc>
                <a:spcPct val="100000"/>
              </a:lnSpc>
            </a:pPr>
          </a:p>
        </p:txBody>
      </p:sp>
      <p:sp>
        <p:nvSpPr>
          <p:cNvPr id="48" name="TextBox 47"/>
          <p:cNvSpPr txBox="1"/>
          <p:nvPr/>
        </p:nvSpPr>
        <p:spPr>
          <a:xfrm>
            <a:off x="6723583" y="3328416"/>
            <a:ext cx="1692005"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Übergeordnete Kategorie</a:t>
            </a:r>
          </a:p>
        </p:txBody>
      </p:sp>
      <p:sp>
        <p:nvSpPr>
          <p:cNvPr id="49" name="Rounded Rectangle 48"/>
          <p:cNvSpPr/>
          <p:nvPr/>
        </p:nvSpPr>
        <p:spPr>
          <a:xfrm>
            <a:off x="6723583" y="3538728"/>
            <a:ext cx="169200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815023" y="3589020"/>
            <a:ext cx="1307957"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Halle 01</a:t>
            </a:r>
          </a:p>
        </p:txBody>
      </p:sp>
      <p:sp>
        <p:nvSpPr>
          <p:cNvPr id="51" name="TextBox 50"/>
          <p:cNvSpPr txBox="1"/>
          <p:nvPr/>
        </p:nvSpPr>
        <p:spPr>
          <a:xfrm>
            <a:off x="8196132" y="358902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2" name="Rounded Rectangle 51"/>
          <p:cNvSpPr/>
          <p:nvPr/>
        </p:nvSpPr>
        <p:spPr>
          <a:xfrm>
            <a:off x="6723583" y="3895344"/>
            <a:ext cx="169164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723583" y="3945636"/>
            <a:ext cx="169164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Neue Kategorie hinzufügen</a:t>
            </a:r>
          </a:p>
        </p:txBody>
      </p:sp>
      <p:sp>
        <p:nvSpPr>
          <p:cNvPr id="54" name="Rectangle 53"/>
          <p:cNvSpPr/>
          <p:nvPr/>
        </p:nvSpPr>
        <p:spPr>
          <a:xfrm>
            <a:off x="8689908" y="2011680"/>
            <a:ext cx="2733690"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8753916" y="2066544"/>
            <a:ext cx="1111383"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56" name="TextBox 55"/>
          <p:cNvSpPr txBox="1"/>
          <p:nvPr/>
        </p:nvSpPr>
        <p:spPr>
          <a:xfrm>
            <a:off x="9956740" y="2066544"/>
            <a:ext cx="892688"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Titelform</a:t>
            </a:r>
          </a:p>
        </p:txBody>
      </p:sp>
      <p:sp>
        <p:nvSpPr>
          <p:cNvPr id="57" name="TextBox 56"/>
          <p:cNvSpPr txBox="1"/>
          <p:nvPr/>
        </p:nvSpPr>
        <p:spPr>
          <a:xfrm>
            <a:off x="10940869" y="2066544"/>
            <a:ext cx="455298"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58" name="Rectangle 57"/>
          <p:cNvSpPr/>
          <p:nvPr/>
        </p:nvSpPr>
        <p:spPr>
          <a:xfrm>
            <a:off x="8689908" y="2249424"/>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8753916" y="2313432"/>
            <a:ext cx="111138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Halle 01</a:t>
            </a:r>
          </a:p>
        </p:txBody>
      </p:sp>
      <p:sp>
        <p:nvSpPr>
          <p:cNvPr id="60" name="TextBox 59"/>
          <p:cNvSpPr txBox="1"/>
          <p:nvPr/>
        </p:nvSpPr>
        <p:spPr>
          <a:xfrm>
            <a:off x="9956740" y="2313432"/>
            <a:ext cx="89268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halle-01</a:t>
            </a:r>
          </a:p>
        </p:txBody>
      </p:sp>
      <p:sp>
        <p:nvSpPr>
          <p:cNvPr id="61" name="TextBox 60"/>
          <p:cNvSpPr txBox="1"/>
          <p:nvPr/>
        </p:nvSpPr>
        <p:spPr>
          <a:xfrm>
            <a:off x="10940869" y="2313432"/>
            <a:ext cx="45529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62</a:t>
            </a:r>
          </a:p>
        </p:txBody>
      </p:sp>
      <p:sp>
        <p:nvSpPr>
          <p:cNvPr id="62" name="Rectangle 61"/>
          <p:cNvSpPr/>
          <p:nvPr/>
        </p:nvSpPr>
        <p:spPr>
          <a:xfrm>
            <a:off x="8689908" y="2505456"/>
            <a:ext cx="2733690"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8689908" y="2505456"/>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8753916" y="2569464"/>
            <a:ext cx="111138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 Werkstatt</a:t>
            </a:r>
          </a:p>
        </p:txBody>
      </p:sp>
      <p:sp>
        <p:nvSpPr>
          <p:cNvPr id="65" name="TextBox 64"/>
          <p:cNvSpPr txBox="1"/>
          <p:nvPr/>
        </p:nvSpPr>
        <p:spPr>
          <a:xfrm>
            <a:off x="9956740" y="2569464"/>
            <a:ext cx="89268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werkstatt</a:t>
            </a:r>
          </a:p>
        </p:txBody>
      </p:sp>
      <p:sp>
        <p:nvSpPr>
          <p:cNvPr id="66" name="TextBox 65"/>
          <p:cNvSpPr txBox="1"/>
          <p:nvPr/>
        </p:nvSpPr>
        <p:spPr>
          <a:xfrm>
            <a:off x="10940869" y="2569464"/>
            <a:ext cx="45529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3</a:t>
            </a:r>
          </a:p>
        </p:txBody>
      </p:sp>
      <p:sp>
        <p:nvSpPr>
          <p:cNvPr id="67" name="Rectangle 66"/>
          <p:cNvSpPr/>
          <p:nvPr/>
        </p:nvSpPr>
        <p:spPr>
          <a:xfrm>
            <a:off x="8689908" y="2761488"/>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8753916" y="2825496"/>
            <a:ext cx="111138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Halle 02</a:t>
            </a:r>
          </a:p>
        </p:txBody>
      </p:sp>
      <p:sp>
        <p:nvSpPr>
          <p:cNvPr id="69" name="TextBox 68"/>
          <p:cNvSpPr txBox="1"/>
          <p:nvPr/>
        </p:nvSpPr>
        <p:spPr>
          <a:xfrm>
            <a:off x="9956740" y="2825496"/>
            <a:ext cx="89268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halle-02</a:t>
            </a:r>
          </a:p>
        </p:txBody>
      </p:sp>
      <p:sp>
        <p:nvSpPr>
          <p:cNvPr id="70" name="TextBox 69"/>
          <p:cNvSpPr txBox="1"/>
          <p:nvPr/>
        </p:nvSpPr>
        <p:spPr>
          <a:xfrm>
            <a:off x="10940869" y="2825496"/>
            <a:ext cx="45529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48</a:t>
            </a:r>
          </a:p>
        </p:txBody>
      </p:sp>
      <p:sp>
        <p:nvSpPr>
          <p:cNvPr id="71" name="Rectangle 70"/>
          <p:cNvSpPr/>
          <p:nvPr/>
        </p:nvSpPr>
        <p:spPr>
          <a:xfrm>
            <a:off x="8689908" y="3017520"/>
            <a:ext cx="2733690"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8689908" y="3017520"/>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8753916" y="3081528"/>
            <a:ext cx="111138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Artist Alley</a:t>
            </a:r>
          </a:p>
        </p:txBody>
      </p:sp>
      <p:sp>
        <p:nvSpPr>
          <p:cNvPr id="74" name="TextBox 73"/>
          <p:cNvSpPr txBox="1"/>
          <p:nvPr/>
        </p:nvSpPr>
        <p:spPr>
          <a:xfrm>
            <a:off x="9956740" y="3081528"/>
            <a:ext cx="89268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artist-alley</a:t>
            </a:r>
          </a:p>
        </p:txBody>
      </p:sp>
      <p:sp>
        <p:nvSpPr>
          <p:cNvPr id="75" name="TextBox 74"/>
          <p:cNvSpPr txBox="1"/>
          <p:nvPr/>
        </p:nvSpPr>
        <p:spPr>
          <a:xfrm>
            <a:off x="10940869" y="3081528"/>
            <a:ext cx="45529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26</a:t>
            </a:r>
          </a:p>
        </p:txBody>
      </p:sp>
      <p:sp>
        <p:nvSpPr>
          <p:cNvPr id="76" name="Rectangle 75"/>
          <p:cNvSpPr/>
          <p:nvPr/>
        </p:nvSpPr>
        <p:spPr>
          <a:xfrm>
            <a:off x="8689908" y="3273552"/>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8753916" y="3337560"/>
            <a:ext cx="1111383"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Foyer</a:t>
            </a:r>
          </a:p>
        </p:txBody>
      </p:sp>
      <p:sp>
        <p:nvSpPr>
          <p:cNvPr id="78" name="TextBox 77"/>
          <p:cNvSpPr txBox="1"/>
          <p:nvPr/>
        </p:nvSpPr>
        <p:spPr>
          <a:xfrm>
            <a:off x="9956740" y="3337560"/>
            <a:ext cx="89268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foyer</a:t>
            </a:r>
          </a:p>
        </p:txBody>
      </p:sp>
      <p:sp>
        <p:nvSpPr>
          <p:cNvPr id="79" name="TextBox 78"/>
          <p:cNvSpPr txBox="1"/>
          <p:nvPr/>
        </p:nvSpPr>
        <p:spPr>
          <a:xfrm>
            <a:off x="10940869" y="3337560"/>
            <a:ext cx="455298"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11</a:t>
            </a:r>
          </a:p>
        </p:txBody>
      </p:sp>
      <p:sp>
        <p:nvSpPr>
          <p:cNvPr id="80" name="Rectangle 79"/>
          <p:cNvSpPr/>
          <p:nvPr/>
        </p:nvSpPr>
        <p:spPr>
          <a:xfrm>
            <a:off x="8689908" y="3529584"/>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Oval 80"/>
          <p:cNvSpPr/>
          <p:nvPr/>
        </p:nvSpPr>
        <p:spPr>
          <a:xfrm>
            <a:off x="4995367" y="31866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4995367" y="32461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3" name="Oval 82"/>
          <p:cNvSpPr/>
          <p:nvPr/>
        </p:nvSpPr>
        <p:spPr>
          <a:xfrm>
            <a:off x="649498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494983" y="25008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5" name="Oval 84"/>
          <p:cNvSpPr/>
          <p:nvPr/>
        </p:nvSpPr>
        <p:spPr>
          <a:xfrm>
            <a:off x="6494983" y="3520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494983" y="35798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7" name="Oval 86"/>
          <p:cNvSpPr/>
          <p:nvPr/>
        </p:nvSpPr>
        <p:spPr>
          <a:xfrm>
            <a:off x="6494983" y="38816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494983" y="39410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9" name="Oval 88"/>
          <p:cNvSpPr/>
          <p:nvPr/>
        </p:nvSpPr>
        <p:spPr>
          <a:xfrm>
            <a:off x="8461308" y="24963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461308" y="25557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1" name="Rectangle 90"/>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4" name="TextBox 93"/>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Wer den Hallenplan pflegt, legt Halle und Räume dabei automatisch mit an (Kapitel 9). Diese Seite brauchen Sie also vor allem zum Umbenennen und Aufräumen. Die Seite trägt die Überschrift </a:t>
            </a:r>
            <a:r>
              <a:rPr sz="1000" b="1" i="0" lang="de-DE">
                <a:solidFill>
                  <a:srgbClr val="2B3844"/>
                </a:solidFill>
                <a:latin typeface="Segoe UI"/>
              </a:rPr>
              <a:t>Standorte (Hallen/Räume)</a:t>
            </a:r>
            <a:r>
              <a:rPr sz="1000" b="0" i="0" lang="de-DE">
                <a:solidFill>
                  <a:srgbClr val="2B3844"/>
                </a:solidFill>
                <a:latin typeface="Segoe UI"/>
              </a:rPr>
              <a:t>.</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67 / 153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 Eigenheit, die auf allen fünf Seiten auftaucht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Die Schaltfläche heißt „Neue Kategorie hinzufügen“ – auch bei Typen, Produkten und Standorten.</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Bei </a:t>
            </a:r>
            <a:r>
              <a:rPr sz="1200" b="1" i="0" lang="de-DE">
                <a:solidFill>
                  <a:srgbClr val="4A5D6E"/>
                </a:solidFill>
                <a:latin typeface="Segoe UI"/>
              </a:rPr>
              <a:t>Ländern</a:t>
            </a:r>
            <a:r>
              <a:rPr sz="1200" b="0" i="0" lang="de-DE">
                <a:solidFill>
                  <a:srgbClr val="4A5D6E"/>
                </a:solidFill>
                <a:latin typeface="Segoe UI"/>
              </a:rPr>
              <a:t> steht dort sogar „Neues Schlagwort hinzufügen“. Das Plugin gibt für diese Listen nur drei Beschriftungen vor: den Namen, die Einzahl und den Menütitel. Alles Übrige steuert WordPress selbst bei – und dort heißen gestufte Listen nun einmal „Kategorie“ und ungestufte „Schlagwort“. Lassen Sie sich davon nicht beirren: Sie legen immer das an, was oben in der Überschrift steht.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68 / 153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Ausstellertyp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Aussteller → Typen</a:t>
            </a:r>
            <a:r>
              <a:rPr sz="1150" b="0" i="0" lang="de-DE">
                <a:solidFill>
                  <a:srgbClr val="25333F"/>
                </a:solidFill>
                <a:latin typeface="Segoe UI"/>
              </a:rPr>
              <a:t> öffnen.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a:t>
            </a:r>
            <a:r>
              <a:rPr sz="1150" b="1" i="0" lang="de-DE">
                <a:solidFill>
                  <a:srgbClr val="25333F"/>
                </a:solidFill>
                <a:latin typeface="Segoe UI"/>
              </a:rPr>
              <a:t>Namen</a:t>
            </a:r>
            <a:r>
              <a:rPr sz="1150" b="0" i="0" lang="de-DE">
                <a:solidFill>
                  <a:srgbClr val="25333F"/>
                </a:solidFill>
                <a:latin typeface="Segoe UI"/>
              </a:rPr>
              <a:t> eintragen, zum Beispiel „Künstler“.</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18516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Akzentfarbe</a:t>
            </a:r>
            <a:r>
              <a:rPr sz="1150" b="0" i="0" lang="de-DE">
                <a:solidFill>
                  <a:srgbClr val="25333F"/>
                </a:solidFill>
                <a:latin typeface="Segoe UI"/>
              </a:rPr>
              <a:t> eine Farbe wählen.</a:t>
            </a:r>
          </a:p>
        </p:txBody>
      </p:sp>
      <p:sp>
        <p:nvSpPr>
          <p:cNvPr id="15" name="TextBox 14"/>
          <p:cNvSpPr txBox="1"/>
          <p:nvPr/>
        </p:nvSpPr>
        <p:spPr>
          <a:xfrm>
            <a:off x="950976" y="2409062"/>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färbt im Frontend Rahmen und Tönungen der Kachel.</a:t>
            </a:r>
          </a:p>
        </p:txBody>
      </p:sp>
      <p:sp>
        <p:nvSpPr>
          <p:cNvPr id="16" name="Oval 15"/>
          <p:cNvSpPr/>
          <p:nvPr/>
        </p:nvSpPr>
        <p:spPr>
          <a:xfrm>
            <a:off x="566928" y="280073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84187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279158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Typ Bild/Icon</a:t>
            </a:r>
            <a:r>
              <a:rPr sz="1150" b="0" i="0" lang="de-DE">
                <a:solidFill>
                  <a:srgbClr val="25333F"/>
                </a:solidFill>
                <a:latin typeface="Segoe UI"/>
              </a:rPr>
              <a:t> über </a:t>
            </a:r>
            <a:r>
              <a:rPr sz="1150" b="1" i="0" lang="de-DE">
                <a:solidFill>
                  <a:srgbClr val="25333F"/>
                </a:solidFill>
                <a:latin typeface="Segoe UI"/>
              </a:rPr>
              <a:t>Bild auswählen</a:t>
            </a:r>
            <a:r>
              <a:rPr sz="1150" b="0" i="0" lang="de-DE">
                <a:solidFill>
                  <a:srgbClr val="25333F"/>
                </a:solidFill>
                <a:latin typeface="Segoe UI"/>
              </a:rPr>
              <a:t> ein Bild hinterlegen.</a:t>
            </a:r>
          </a:p>
        </p:txBody>
      </p:sp>
      <p:sp>
        <p:nvSpPr>
          <p:cNvPr id="19" name="TextBox 18"/>
          <p:cNvSpPr txBox="1"/>
          <p:nvPr/>
        </p:nvSpPr>
        <p:spPr>
          <a:xfrm>
            <a:off x="950976" y="3193668"/>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Es springt für jeden Aussteller dieses Typs ein, der kein eigenes Logo hat.</a:t>
            </a:r>
          </a:p>
        </p:txBody>
      </p:sp>
      <p:sp>
        <p:nvSpPr>
          <p:cNvPr id="20" name="Oval 19"/>
          <p:cNvSpPr/>
          <p:nvPr/>
        </p:nvSpPr>
        <p:spPr>
          <a:xfrm>
            <a:off x="566928" y="373011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7126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72097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Unten auf </a:t>
            </a:r>
            <a:r>
              <a:rPr sz="1150" b="1" i="0" lang="de-DE">
                <a:solidFill>
                  <a:srgbClr val="25333F"/>
                </a:solidFill>
                <a:latin typeface="Segoe UI"/>
              </a:rPr>
              <a:t>Neue Kategorie hinzufügen</a:t>
            </a:r>
            <a:r>
              <a:rPr sz="1150" b="0" i="0" lang="de-DE">
                <a:solidFill>
                  <a:srgbClr val="25333F"/>
                </a:solidFill>
                <a:latin typeface="Segoe UI"/>
              </a:rPr>
              <a:t> klicken.</a:t>
            </a:r>
          </a:p>
        </p:txBody>
      </p:sp>
      <p:sp>
        <p:nvSpPr>
          <p:cNvPr id="23" name="TextBox 22"/>
          <p:cNvSpPr txBox="1"/>
          <p:nvPr/>
        </p:nvSpPr>
        <p:spPr>
          <a:xfrm>
            <a:off x="950976" y="3944873"/>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 einem vorhandenen Typ heißt die Schaltfläche </a:t>
            </a:r>
            <a:r>
              <a:rPr sz="950" b="1" i="0" lang="de-DE">
                <a:solidFill>
                  <a:srgbClr val="6B7A88"/>
                </a:solidFill>
                <a:latin typeface="Segoe UI"/>
              </a:rPr>
              <a:t>Aktualisieren</a:t>
            </a:r>
            <a:r>
              <a:rPr sz="950" b="0" i="0" lang="de-DE">
                <a:solidFill>
                  <a:srgbClr val="6B7A88"/>
                </a:solidFill>
                <a:latin typeface="Segoe UI"/>
              </a:rPr>
              <a:t>.</a:t>
            </a:r>
          </a:p>
        </p:txBody>
      </p:sp>
      <p:sp>
        <p:nvSpPr>
          <p:cNvPr id="24" name="Rectangle 23"/>
          <p:cNvSpPr/>
          <p:nvPr/>
        </p:nvSpPr>
        <p:spPr>
          <a:xfrm>
            <a:off x="5223967" y="1353312"/>
            <a:ext cx="640080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522396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5223967"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Typen</a:t>
            </a:r>
          </a:p>
        </p:txBody>
      </p:sp>
      <p:sp>
        <p:nvSpPr>
          <p:cNvPr id="35" name="TextBox 34"/>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6" name="TextBox 35"/>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Produkte</a:t>
            </a:r>
          </a:p>
        </p:txBody>
      </p:sp>
      <p:sp>
        <p:nvSpPr>
          <p:cNvPr id="37" name="TextBox 36"/>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Länder</a:t>
            </a:r>
          </a:p>
        </p:txBody>
      </p:sp>
      <p:sp>
        <p:nvSpPr>
          <p:cNvPr id="38" name="TextBox 37"/>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9" name="TextBox 38"/>
          <p:cNvSpPr txBox="1"/>
          <p:nvPr/>
        </p:nvSpPr>
        <p:spPr>
          <a:xfrm>
            <a:off x="5370271" y="35067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0" name="TextBox 39"/>
          <p:cNvSpPr txBox="1"/>
          <p:nvPr/>
        </p:nvSpPr>
        <p:spPr>
          <a:xfrm>
            <a:off x="5370271" y="374446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1" name="TextBox 40"/>
          <p:cNvSpPr txBox="1"/>
          <p:nvPr/>
        </p:nvSpPr>
        <p:spPr>
          <a:xfrm>
            <a:off x="6906463" y="1700784"/>
            <a:ext cx="45720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Aussteller-Typen</a:t>
            </a:r>
          </a:p>
        </p:txBody>
      </p:sp>
      <p:sp>
        <p:nvSpPr>
          <p:cNvPr id="42" name="TextBox 41"/>
          <p:cNvSpPr txBox="1"/>
          <p:nvPr/>
        </p:nvSpPr>
        <p:spPr>
          <a:xfrm>
            <a:off x="6906463" y="2011680"/>
            <a:ext cx="2083368" cy="164592"/>
          </a:xfrm>
          <a:prstGeom prst="rect">
            <a:avLst/>
          </a:prstGeom>
          <a:noFill/>
        </p:spPr>
        <p:txBody>
          <a:bodyPr wrap="square" lIns="0" rIns="0" tIns="0" bIns="0" anchor="t">
            <a:spAutoFit/>
          </a:bodyPr>
          <a:lstStyle/>
          <a:p>
            <a:pPr algn="l">
              <a:lnSpc>
                <a:spcPct val="100000"/>
              </a:lnSpc>
            </a:pPr>
            <a:r>
              <a:rPr sz="850" b="1" i="0" lang="de-DE">
                <a:solidFill>
                  <a:srgbClr val="1F2933"/>
                </a:solidFill>
                <a:latin typeface="Segoe UI"/>
              </a:rPr>
              <a:t>Neue Kategorie hinzufügen</a:t>
            </a:r>
          </a:p>
        </p:txBody>
      </p:sp>
      <p:sp>
        <p:nvSpPr>
          <p:cNvPr id="43" name="TextBox 42"/>
          <p:cNvSpPr txBox="1"/>
          <p:nvPr/>
        </p:nvSpPr>
        <p:spPr>
          <a:xfrm>
            <a:off x="6906463" y="2249424"/>
            <a:ext cx="2083368"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44" name="Rounded Rectangle 43"/>
          <p:cNvSpPr/>
          <p:nvPr/>
        </p:nvSpPr>
        <p:spPr>
          <a:xfrm>
            <a:off x="6906463" y="2459736"/>
            <a:ext cx="208336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97903" y="2510028"/>
            <a:ext cx="169932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Künstler</a:t>
            </a:r>
          </a:p>
        </p:txBody>
      </p:sp>
      <p:sp>
        <p:nvSpPr>
          <p:cNvPr id="46" name="TextBox 45"/>
          <p:cNvSpPr txBox="1"/>
          <p:nvPr/>
        </p:nvSpPr>
        <p:spPr>
          <a:xfrm>
            <a:off x="6906463" y="2788920"/>
            <a:ext cx="2083368"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Akzentfarbe</a:t>
            </a:r>
          </a:p>
        </p:txBody>
      </p:sp>
      <p:sp>
        <p:nvSpPr>
          <p:cNvPr id="47" name="Rounded Rectangle 46"/>
          <p:cNvSpPr/>
          <p:nvPr/>
        </p:nvSpPr>
        <p:spPr>
          <a:xfrm>
            <a:off x="6906463" y="2999232"/>
            <a:ext cx="100584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6952183" y="3044952"/>
            <a:ext cx="164592" cy="146304"/>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180783" y="3049524"/>
            <a:ext cx="640080" cy="146304"/>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Consolas"/>
              </a:rPr>
              <a:t>#9B358C</a:t>
            </a:r>
          </a:p>
        </p:txBody>
      </p:sp>
      <p:sp>
        <p:nvSpPr>
          <p:cNvPr id="50" name="TextBox 49"/>
          <p:cNvSpPr txBox="1"/>
          <p:nvPr/>
        </p:nvSpPr>
        <p:spPr>
          <a:xfrm>
            <a:off x="6906463" y="3291840"/>
            <a:ext cx="2083368" cy="237744"/>
          </a:xfrm>
          <a:prstGeom prst="rect">
            <a:avLst/>
          </a:prstGeom>
          <a:noFill/>
        </p:spPr>
        <p:txBody>
          <a:bodyPr wrap="square" lIns="0" rIns="0" tIns="0" bIns="0" anchor="t">
            <a:spAutoFit/>
          </a:bodyPr>
          <a:lstStyle/>
          <a:p>
            <a:pPr algn="l">
              <a:lnSpc>
                <a:spcPct val="110000"/>
              </a:lnSpc>
            </a:pPr>
            <a:r>
              <a:rPr sz="600" b="0" i="0" lang="de-DE">
                <a:solidFill>
                  <a:srgbClr val="6B7A88"/>
                </a:solidFill>
                <a:latin typeface="Segoe UI"/>
              </a:rPr>
              <a:t>Wähle eine Farbe für diesen Typ (wird für Rahmen und Tönungen im Frontend verwendet).</a:t>
            </a:r>
          </a:p>
        </p:txBody>
      </p:sp>
      <p:sp>
        <p:nvSpPr>
          <p:cNvPr id="51" name="TextBox 50"/>
          <p:cNvSpPr txBox="1"/>
          <p:nvPr/>
        </p:nvSpPr>
        <p:spPr>
          <a:xfrm>
            <a:off x="6906463" y="3621024"/>
            <a:ext cx="2083368"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Typ Bild/Icon</a:t>
            </a:r>
          </a:p>
        </p:txBody>
      </p:sp>
      <p:sp>
        <p:nvSpPr>
          <p:cNvPr id="52" name="Rounded Rectangle 51"/>
          <p:cNvSpPr/>
          <p:nvPr/>
        </p:nvSpPr>
        <p:spPr>
          <a:xfrm>
            <a:off x="6906463" y="3840480"/>
            <a:ext cx="1068019"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906463" y="3890772"/>
            <a:ext cx="1068019"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Bild auswählen</a:t>
            </a:r>
          </a:p>
        </p:txBody>
      </p:sp>
      <p:sp>
        <p:nvSpPr>
          <p:cNvPr id="54" name="TextBox 53"/>
          <p:cNvSpPr txBox="1"/>
          <p:nvPr/>
        </p:nvSpPr>
        <p:spPr>
          <a:xfrm>
            <a:off x="6906463" y="4169664"/>
            <a:ext cx="2083368"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Lade ein Icon oder Bild für diese Kategorie hoch.</a:t>
            </a:r>
          </a:p>
        </p:txBody>
      </p:sp>
      <p:sp>
        <p:nvSpPr>
          <p:cNvPr id="55" name="Rectangle 54"/>
          <p:cNvSpPr/>
          <p:nvPr/>
        </p:nvSpPr>
        <p:spPr>
          <a:xfrm>
            <a:off x="9264152" y="2011680"/>
            <a:ext cx="2159447"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328160" y="2066544"/>
            <a:ext cx="1333795"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57" name="TextBox 56"/>
          <p:cNvSpPr txBox="1"/>
          <p:nvPr/>
        </p:nvSpPr>
        <p:spPr>
          <a:xfrm>
            <a:off x="10753395" y="2066544"/>
            <a:ext cx="642771"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58" name="Rectangle 57"/>
          <p:cNvSpPr/>
          <p:nvPr/>
        </p:nvSpPr>
        <p:spPr>
          <a:xfrm>
            <a:off x="9264152" y="2249424"/>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9328160" y="2313432"/>
            <a:ext cx="133379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Händler</a:t>
            </a:r>
          </a:p>
        </p:txBody>
      </p:sp>
      <p:sp>
        <p:nvSpPr>
          <p:cNvPr id="60" name="TextBox 59"/>
          <p:cNvSpPr txBox="1"/>
          <p:nvPr/>
        </p:nvSpPr>
        <p:spPr>
          <a:xfrm>
            <a:off x="10753395" y="2313432"/>
            <a:ext cx="642771"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96</a:t>
            </a:r>
          </a:p>
        </p:txBody>
      </p:sp>
      <p:sp>
        <p:nvSpPr>
          <p:cNvPr id="61" name="Rectangle 60"/>
          <p:cNvSpPr/>
          <p:nvPr/>
        </p:nvSpPr>
        <p:spPr>
          <a:xfrm>
            <a:off x="9264152" y="2505456"/>
            <a:ext cx="215944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9264152" y="2505456"/>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9328160" y="2569464"/>
            <a:ext cx="133379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Künstler</a:t>
            </a:r>
          </a:p>
        </p:txBody>
      </p:sp>
      <p:sp>
        <p:nvSpPr>
          <p:cNvPr id="64" name="TextBox 63"/>
          <p:cNvSpPr txBox="1"/>
          <p:nvPr/>
        </p:nvSpPr>
        <p:spPr>
          <a:xfrm>
            <a:off x="10753395" y="2569464"/>
            <a:ext cx="642771"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38</a:t>
            </a:r>
          </a:p>
        </p:txBody>
      </p:sp>
      <p:sp>
        <p:nvSpPr>
          <p:cNvPr id="65" name="Rectangle 64"/>
          <p:cNvSpPr/>
          <p:nvPr/>
        </p:nvSpPr>
        <p:spPr>
          <a:xfrm>
            <a:off x="9264152" y="2761488"/>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328160" y="2825496"/>
            <a:ext cx="133379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Verein</a:t>
            </a:r>
          </a:p>
        </p:txBody>
      </p:sp>
      <p:sp>
        <p:nvSpPr>
          <p:cNvPr id="67" name="TextBox 66"/>
          <p:cNvSpPr txBox="1"/>
          <p:nvPr/>
        </p:nvSpPr>
        <p:spPr>
          <a:xfrm>
            <a:off x="10753395" y="2825496"/>
            <a:ext cx="642771"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14</a:t>
            </a:r>
          </a:p>
        </p:txBody>
      </p:sp>
      <p:sp>
        <p:nvSpPr>
          <p:cNvPr id="68" name="Rectangle 67"/>
          <p:cNvSpPr/>
          <p:nvPr/>
        </p:nvSpPr>
        <p:spPr>
          <a:xfrm>
            <a:off x="9264152" y="3017520"/>
            <a:ext cx="215944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9264152" y="3017520"/>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9328160" y="3081528"/>
            <a:ext cx="133379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Sponsor</a:t>
            </a:r>
          </a:p>
        </p:txBody>
      </p:sp>
      <p:sp>
        <p:nvSpPr>
          <p:cNvPr id="71" name="TextBox 70"/>
          <p:cNvSpPr txBox="1"/>
          <p:nvPr/>
        </p:nvSpPr>
        <p:spPr>
          <a:xfrm>
            <a:off x="10753395" y="3081528"/>
            <a:ext cx="642771"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6</a:t>
            </a:r>
          </a:p>
        </p:txBody>
      </p:sp>
      <p:sp>
        <p:nvSpPr>
          <p:cNvPr id="72" name="Rectangle 71"/>
          <p:cNvSpPr/>
          <p:nvPr/>
        </p:nvSpPr>
        <p:spPr>
          <a:xfrm>
            <a:off x="9264152" y="3273552"/>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Oval 72"/>
          <p:cNvSpPr/>
          <p:nvPr/>
        </p:nvSpPr>
        <p:spPr>
          <a:xfrm>
            <a:off x="5178247" y="24551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5178247" y="25146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5" name="Oval 74"/>
          <p:cNvSpPr/>
          <p:nvPr/>
        </p:nvSpPr>
        <p:spPr>
          <a:xfrm>
            <a:off x="667786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677863" y="25008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7" name="Oval 76"/>
          <p:cNvSpPr/>
          <p:nvPr/>
        </p:nvSpPr>
        <p:spPr>
          <a:xfrm>
            <a:off x="6677863" y="2980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6677863" y="30403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9" name="Oval 78"/>
          <p:cNvSpPr/>
          <p:nvPr/>
        </p:nvSpPr>
        <p:spPr>
          <a:xfrm>
            <a:off x="6677863" y="3826763"/>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677863" y="38862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1" name="Rectangle 8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Geben Sie jedem Typ eine deutlich unterscheidbare Farbe. Auf der Kachel ist sie oft das Erste, was Ihre Gäste wahrnehmen.</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69 / 153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 Land anlegen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Consolas"/>
              </a:rPr>
              <a:t>Aussteller → Länder</a:t>
            </a:r>
            <a:r>
              <a:rPr sz="1150" b="0" i="0" lang="de-DE">
                <a:solidFill>
                  <a:srgbClr val="25333F"/>
                </a:solidFill>
                <a:latin typeface="Segoe UI"/>
              </a:rPr>
              <a:t> öffnen.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a:t>
            </a:r>
            <a:r>
              <a:rPr sz="1150" b="1" i="0" lang="de-DE">
                <a:solidFill>
                  <a:srgbClr val="25333F"/>
                </a:solidFill>
                <a:latin typeface="Segoe UI"/>
              </a:rPr>
              <a:t>Namen</a:t>
            </a:r>
            <a:r>
              <a:rPr sz="1150" b="0" i="0" lang="de-DE">
                <a:solidFill>
                  <a:srgbClr val="25333F"/>
                </a:solidFill>
                <a:latin typeface="Segoe UI"/>
              </a:rPr>
              <a:t> frei eintragen – zum Beispiel „Deutschland“ oder „Österreich“.</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4" name="TextBox 13"/>
          <p:cNvSpPr txBox="1"/>
          <p:nvPr/>
        </p:nvSpPr>
        <p:spPr>
          <a:xfrm>
            <a:off x="950976" y="2363343"/>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Ländercode (ISO)</a:t>
            </a:r>
            <a:r>
              <a:rPr sz="1150" b="0" i="0" lang="de-DE">
                <a:solidFill>
                  <a:srgbClr val="25333F"/>
                </a:solidFill>
                <a:latin typeface="Segoe UI"/>
              </a:rPr>
              <a:t> das Kürzel eintragen, etwa </a:t>
            </a:r>
            <a:r>
              <a:rPr sz="1150" b="0" i="0" lang="de-DE">
                <a:solidFill>
                  <a:srgbClr val="25333F"/>
                </a:solidFill>
                <a:latin typeface="Consolas"/>
              </a:rPr>
              <a:t>DE</a:t>
            </a:r>
            <a:r>
              <a:rPr sz="1150" b="0" i="0" lang="de-DE">
                <a:solidFill>
                  <a:srgbClr val="25333F"/>
                </a:solidFill>
                <a:latin typeface="Segoe UI"/>
              </a:rPr>
              <a:t> oder </a:t>
            </a:r>
            <a:r>
              <a:rPr sz="1150" b="0" i="0" lang="de-DE">
                <a:solidFill>
                  <a:srgbClr val="25333F"/>
                </a:solidFill>
                <a:latin typeface="Consolas"/>
              </a:rPr>
              <a:t>AT</a:t>
            </a:r>
            <a:r>
              <a:rPr sz="1150" b="0" i="0" lang="de-DE">
                <a:solidFill>
                  <a:srgbClr val="25333F"/>
                </a:solidFill>
                <a:latin typeface="Segoe UI"/>
              </a:rPr>
              <a:t>.</a:t>
            </a:r>
          </a:p>
        </p:txBody>
      </p:sp>
      <p:sp>
        <p:nvSpPr>
          <p:cNvPr id="15" name="TextBox 14"/>
          <p:cNvSpPr txBox="1"/>
          <p:nvPr/>
        </p:nvSpPr>
        <p:spPr>
          <a:xfrm>
            <a:off x="950976" y="2765425"/>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Nur dieses Kürzel entscheidet, welche Flagge erscheint. Der Name selbst ist frei wählbar.</a:t>
            </a:r>
          </a:p>
        </p:txBody>
      </p:sp>
      <p:sp>
        <p:nvSpPr>
          <p:cNvPr id="16" name="Oval 15"/>
          <p:cNvSpPr/>
          <p:nvPr/>
        </p:nvSpPr>
        <p:spPr>
          <a:xfrm>
            <a:off x="566928" y="33018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4302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3292729"/>
            <a:ext cx="386151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der Liste zeigt die Spalte </a:t>
            </a:r>
            <a:r>
              <a:rPr sz="1150" b="1" i="0" lang="de-DE">
                <a:solidFill>
                  <a:srgbClr val="25333F"/>
                </a:solidFill>
                <a:latin typeface="Segoe UI"/>
              </a:rPr>
              <a:t>Flagge / Code</a:t>
            </a:r>
            <a:r>
              <a:rPr sz="1150" b="0" i="0" lang="de-DE">
                <a:solidFill>
                  <a:srgbClr val="25333F"/>
                </a:solidFill>
                <a:latin typeface="Segoe UI"/>
              </a:rPr>
              <a:t>, ob alles sitzt.</a:t>
            </a:r>
          </a:p>
        </p:txBody>
      </p:sp>
      <p:sp>
        <p:nvSpPr>
          <p:cNvPr id="19" name="TextBox 18"/>
          <p:cNvSpPr txBox="1"/>
          <p:nvPr/>
        </p:nvSpPr>
        <p:spPr>
          <a:xfrm>
            <a:off x="950976" y="3694811"/>
            <a:ext cx="386151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Fehlt das Kürzel, steht dort </a:t>
            </a:r>
            <a:r>
              <a:rPr sz="950" b="1" i="0" lang="de-DE">
                <a:solidFill>
                  <a:srgbClr val="6B7A88"/>
                </a:solidFill>
                <a:latin typeface="Segoe UI"/>
              </a:rPr>
              <a:t>nicht gesetzt</a:t>
            </a:r>
            <a:r>
              <a:rPr sz="950" b="0" i="0" lang="de-DE">
                <a:solidFill>
                  <a:srgbClr val="6B7A88"/>
                </a:solidFill>
                <a:latin typeface="Segoe UI"/>
              </a:rPr>
              <a:t>.</a:t>
            </a:r>
          </a:p>
        </p:txBody>
      </p:sp>
      <p:sp>
        <p:nvSpPr>
          <p:cNvPr id="20" name="Rectangle 19"/>
          <p:cNvSpPr/>
          <p:nvPr/>
        </p:nvSpPr>
        <p:spPr>
          <a:xfrm>
            <a:off x="5223967" y="1353312"/>
            <a:ext cx="64008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3" name="Rectangle 22"/>
          <p:cNvSpPr/>
          <p:nvPr/>
        </p:nvSpPr>
        <p:spPr>
          <a:xfrm>
            <a:off x="5223967"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5" name="Rectangle 24"/>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7" name="Rectangle 26"/>
          <p:cNvSpPr/>
          <p:nvPr/>
        </p:nvSpPr>
        <p:spPr>
          <a:xfrm>
            <a:off x="5223967"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29" name="TextBox 28"/>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0" name="TextBox 29"/>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Typen</a:t>
            </a:r>
          </a:p>
        </p:txBody>
      </p:sp>
      <p:sp>
        <p:nvSpPr>
          <p:cNvPr id="31" name="TextBox 30"/>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Kategorien</a:t>
            </a:r>
          </a:p>
        </p:txBody>
      </p:sp>
      <p:sp>
        <p:nvSpPr>
          <p:cNvPr id="32" name="TextBox 31"/>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Produkte</a:t>
            </a:r>
          </a:p>
        </p:txBody>
      </p:sp>
      <p:sp>
        <p:nvSpPr>
          <p:cNvPr id="33" name="TextBox 32"/>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Länder</a:t>
            </a:r>
          </a:p>
        </p:txBody>
      </p:sp>
      <p:sp>
        <p:nvSpPr>
          <p:cNvPr id="34" name="TextBox 33"/>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5" name="TextBox 34"/>
          <p:cNvSpPr txBox="1"/>
          <p:nvPr/>
        </p:nvSpPr>
        <p:spPr>
          <a:xfrm>
            <a:off x="5370271" y="35067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370271" y="374446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TextBox 36"/>
          <p:cNvSpPr txBox="1"/>
          <p:nvPr/>
        </p:nvSpPr>
        <p:spPr>
          <a:xfrm>
            <a:off x="6906463" y="1700784"/>
            <a:ext cx="45720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Länder</a:t>
            </a:r>
          </a:p>
        </p:txBody>
      </p:sp>
      <p:sp>
        <p:nvSpPr>
          <p:cNvPr id="38" name="TextBox 37"/>
          <p:cNvSpPr txBox="1"/>
          <p:nvPr/>
        </p:nvSpPr>
        <p:spPr>
          <a:xfrm>
            <a:off x="6906463" y="2011680"/>
            <a:ext cx="1900488" cy="164592"/>
          </a:xfrm>
          <a:prstGeom prst="rect">
            <a:avLst/>
          </a:prstGeom>
          <a:noFill/>
        </p:spPr>
        <p:txBody>
          <a:bodyPr wrap="square" lIns="0" rIns="0" tIns="0" bIns="0" anchor="t">
            <a:spAutoFit/>
          </a:bodyPr>
          <a:lstStyle/>
          <a:p>
            <a:pPr algn="l">
              <a:lnSpc>
                <a:spcPct val="100000"/>
              </a:lnSpc>
            </a:pPr>
            <a:r>
              <a:rPr sz="850" b="1" i="0" lang="de-DE">
                <a:solidFill>
                  <a:srgbClr val="1F2933"/>
                </a:solidFill>
                <a:latin typeface="Segoe UI"/>
              </a:rPr>
              <a:t>Neues Schlagwort hinzufügen</a:t>
            </a:r>
          </a:p>
        </p:txBody>
      </p:sp>
      <p:sp>
        <p:nvSpPr>
          <p:cNvPr id="39" name="TextBox 38"/>
          <p:cNvSpPr txBox="1"/>
          <p:nvPr/>
        </p:nvSpPr>
        <p:spPr>
          <a:xfrm>
            <a:off x="6906463" y="2249424"/>
            <a:ext cx="1900488"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Name</a:t>
            </a:r>
          </a:p>
        </p:txBody>
      </p:sp>
      <p:sp>
        <p:nvSpPr>
          <p:cNvPr id="40" name="Rounded Rectangle 39"/>
          <p:cNvSpPr/>
          <p:nvPr/>
        </p:nvSpPr>
        <p:spPr>
          <a:xfrm>
            <a:off x="6906463" y="2459736"/>
            <a:ext cx="19004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997903" y="2510028"/>
            <a:ext cx="151644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Österreich</a:t>
            </a:r>
          </a:p>
        </p:txBody>
      </p:sp>
      <p:sp>
        <p:nvSpPr>
          <p:cNvPr id="42" name="TextBox 41"/>
          <p:cNvSpPr txBox="1"/>
          <p:nvPr/>
        </p:nvSpPr>
        <p:spPr>
          <a:xfrm>
            <a:off x="6906463" y="2788920"/>
            <a:ext cx="1900488"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Titelform</a:t>
            </a:r>
          </a:p>
        </p:txBody>
      </p:sp>
      <p:sp>
        <p:nvSpPr>
          <p:cNvPr id="43" name="Rounded Rectangle 42"/>
          <p:cNvSpPr/>
          <p:nvPr/>
        </p:nvSpPr>
        <p:spPr>
          <a:xfrm>
            <a:off x="6906463" y="2999232"/>
            <a:ext cx="19004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997903" y="3049524"/>
            <a:ext cx="151644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oesterreich</a:t>
            </a:r>
          </a:p>
        </p:txBody>
      </p:sp>
      <p:sp>
        <p:nvSpPr>
          <p:cNvPr id="45" name="TextBox 44"/>
          <p:cNvSpPr txBox="1"/>
          <p:nvPr/>
        </p:nvSpPr>
        <p:spPr>
          <a:xfrm>
            <a:off x="6906463" y="3328416"/>
            <a:ext cx="1900488" cy="18288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Ländercode (ISO)</a:t>
            </a:r>
          </a:p>
        </p:txBody>
      </p:sp>
      <p:sp>
        <p:nvSpPr>
          <p:cNvPr id="46" name="Rounded Rectangle 45"/>
          <p:cNvSpPr/>
          <p:nvPr/>
        </p:nvSpPr>
        <p:spPr>
          <a:xfrm>
            <a:off x="6906463" y="3538728"/>
            <a:ext cx="19004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997903" y="3589020"/>
            <a:ext cx="1516440" cy="146304"/>
          </a:xfrm>
          <a:prstGeom prst="rect">
            <a:avLst/>
          </a:prstGeom>
          <a:noFill/>
        </p:spPr>
        <p:txBody>
          <a:bodyPr wrap="square" lIns="0" rIns="0" tIns="0" bIns="0" anchor="t">
            <a:spAutoFit/>
          </a:bodyPr>
          <a:lstStyle/>
          <a:p>
            <a:pPr algn="l">
              <a:lnSpc>
                <a:spcPct val="100000"/>
              </a:lnSpc>
            </a:pPr>
            <a:r>
              <a:rPr sz="800" b="0" i="0" lang="de-DE">
                <a:solidFill>
                  <a:srgbClr val="1F2933"/>
                </a:solidFill>
                <a:latin typeface="Segoe UI"/>
              </a:rPr>
              <a:t>AT</a:t>
            </a:r>
          </a:p>
        </p:txBody>
      </p:sp>
      <p:sp>
        <p:nvSpPr>
          <p:cNvPr id="48" name="Rounded Rectangle 47"/>
          <p:cNvSpPr/>
          <p:nvPr/>
        </p:nvSpPr>
        <p:spPr>
          <a:xfrm>
            <a:off x="6906463" y="3895344"/>
            <a:ext cx="180502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6906463" y="3945636"/>
            <a:ext cx="1805025"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Neues Schlagwort hinzufügen</a:t>
            </a:r>
          </a:p>
        </p:txBody>
      </p:sp>
      <p:sp>
        <p:nvSpPr>
          <p:cNvPr id="50" name="Rectangle 49"/>
          <p:cNvSpPr/>
          <p:nvPr/>
        </p:nvSpPr>
        <p:spPr>
          <a:xfrm>
            <a:off x="9081272" y="2011680"/>
            <a:ext cx="2342327"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9145280" y="2066544"/>
            <a:ext cx="892337"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Name</a:t>
            </a:r>
          </a:p>
        </p:txBody>
      </p:sp>
      <p:sp>
        <p:nvSpPr>
          <p:cNvPr id="52" name="TextBox 51"/>
          <p:cNvSpPr txBox="1"/>
          <p:nvPr/>
        </p:nvSpPr>
        <p:spPr>
          <a:xfrm>
            <a:off x="10129057" y="2066544"/>
            <a:ext cx="798644"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Flagge / Code</a:t>
            </a:r>
          </a:p>
        </p:txBody>
      </p:sp>
      <p:sp>
        <p:nvSpPr>
          <p:cNvPr id="53" name="TextBox 52"/>
          <p:cNvSpPr txBox="1"/>
          <p:nvPr/>
        </p:nvSpPr>
        <p:spPr>
          <a:xfrm>
            <a:off x="11019141" y="2066544"/>
            <a:ext cx="377025" cy="137160"/>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Anzahl</a:t>
            </a:r>
          </a:p>
        </p:txBody>
      </p:sp>
      <p:sp>
        <p:nvSpPr>
          <p:cNvPr id="54" name="Rectangle 53"/>
          <p:cNvSpPr/>
          <p:nvPr/>
        </p:nvSpPr>
        <p:spPr>
          <a:xfrm>
            <a:off x="9081272" y="2249424"/>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9145280" y="2313432"/>
            <a:ext cx="892337"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Deutschland</a:t>
            </a:r>
          </a:p>
        </p:txBody>
      </p:sp>
      <p:sp>
        <p:nvSpPr>
          <p:cNvPr id="56" name="TextBox 55"/>
          <p:cNvSpPr txBox="1"/>
          <p:nvPr/>
        </p:nvSpPr>
        <p:spPr>
          <a:xfrm>
            <a:off x="10129057" y="2313432"/>
            <a:ext cx="798644"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DE</a:t>
            </a:r>
          </a:p>
        </p:txBody>
      </p:sp>
      <p:sp>
        <p:nvSpPr>
          <p:cNvPr id="57" name="TextBox 56"/>
          <p:cNvSpPr txBox="1"/>
          <p:nvPr/>
        </p:nvSpPr>
        <p:spPr>
          <a:xfrm>
            <a:off x="11019141" y="2313432"/>
            <a:ext cx="37702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108</a:t>
            </a:r>
          </a:p>
        </p:txBody>
      </p:sp>
      <p:sp>
        <p:nvSpPr>
          <p:cNvPr id="58" name="Rectangle 57"/>
          <p:cNvSpPr/>
          <p:nvPr/>
        </p:nvSpPr>
        <p:spPr>
          <a:xfrm>
            <a:off x="9081272" y="2505456"/>
            <a:ext cx="23423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9081272" y="2505456"/>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9145280" y="2569464"/>
            <a:ext cx="892337"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Österreich</a:t>
            </a:r>
          </a:p>
        </p:txBody>
      </p:sp>
      <p:sp>
        <p:nvSpPr>
          <p:cNvPr id="61" name="TextBox 60"/>
          <p:cNvSpPr txBox="1"/>
          <p:nvPr/>
        </p:nvSpPr>
        <p:spPr>
          <a:xfrm>
            <a:off x="10129057" y="2569464"/>
            <a:ext cx="798644"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AT</a:t>
            </a:r>
          </a:p>
        </p:txBody>
      </p:sp>
      <p:sp>
        <p:nvSpPr>
          <p:cNvPr id="62" name="TextBox 61"/>
          <p:cNvSpPr txBox="1"/>
          <p:nvPr/>
        </p:nvSpPr>
        <p:spPr>
          <a:xfrm>
            <a:off x="11019141" y="2569464"/>
            <a:ext cx="37702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21</a:t>
            </a:r>
          </a:p>
        </p:txBody>
      </p:sp>
      <p:sp>
        <p:nvSpPr>
          <p:cNvPr id="63" name="Rectangle 62"/>
          <p:cNvSpPr/>
          <p:nvPr/>
        </p:nvSpPr>
        <p:spPr>
          <a:xfrm>
            <a:off x="9081272" y="2761488"/>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145280" y="2825496"/>
            <a:ext cx="892337"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Schweiz</a:t>
            </a:r>
          </a:p>
        </p:txBody>
      </p:sp>
      <p:sp>
        <p:nvSpPr>
          <p:cNvPr id="65" name="TextBox 64"/>
          <p:cNvSpPr txBox="1"/>
          <p:nvPr/>
        </p:nvSpPr>
        <p:spPr>
          <a:xfrm>
            <a:off x="10129057" y="2825496"/>
            <a:ext cx="798644"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CH</a:t>
            </a:r>
          </a:p>
        </p:txBody>
      </p:sp>
      <p:sp>
        <p:nvSpPr>
          <p:cNvPr id="66" name="TextBox 65"/>
          <p:cNvSpPr txBox="1"/>
          <p:nvPr/>
        </p:nvSpPr>
        <p:spPr>
          <a:xfrm>
            <a:off x="11019141" y="2825496"/>
            <a:ext cx="37702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12</a:t>
            </a:r>
          </a:p>
        </p:txBody>
      </p:sp>
      <p:sp>
        <p:nvSpPr>
          <p:cNvPr id="67" name="Rectangle 66"/>
          <p:cNvSpPr/>
          <p:nvPr/>
        </p:nvSpPr>
        <p:spPr>
          <a:xfrm>
            <a:off x="9081272" y="3017520"/>
            <a:ext cx="23423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9081272" y="3017520"/>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145280" y="3081528"/>
            <a:ext cx="892337"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Japan</a:t>
            </a:r>
          </a:p>
        </p:txBody>
      </p:sp>
      <p:sp>
        <p:nvSpPr>
          <p:cNvPr id="70" name="TextBox 69"/>
          <p:cNvSpPr txBox="1"/>
          <p:nvPr/>
        </p:nvSpPr>
        <p:spPr>
          <a:xfrm>
            <a:off x="10129057" y="3081528"/>
            <a:ext cx="798644" cy="137160"/>
          </a:xfrm>
          <a:prstGeom prst="rect">
            <a:avLst/>
          </a:prstGeom>
          <a:noFill/>
        </p:spPr>
        <p:txBody>
          <a:bodyPr wrap="square" lIns="0" rIns="0" tIns="0" bIns="0" anchor="t">
            <a:spAutoFit/>
          </a:bodyPr>
          <a:lstStyle/>
          <a:p>
            <a:pPr algn="l">
              <a:lnSpc>
                <a:spcPct val="100000"/>
              </a:lnSpc>
            </a:pPr>
            <a:r>
              <a:rPr sz="750" b="0" i="0" lang="de-DE">
                <a:solidFill>
                  <a:srgbClr val="C0392B"/>
                </a:solidFill>
                <a:latin typeface="Segoe UI"/>
              </a:rPr>
              <a:t>nicht gesetzt</a:t>
            </a:r>
          </a:p>
        </p:txBody>
      </p:sp>
      <p:sp>
        <p:nvSpPr>
          <p:cNvPr id="71" name="TextBox 70"/>
          <p:cNvSpPr txBox="1"/>
          <p:nvPr/>
        </p:nvSpPr>
        <p:spPr>
          <a:xfrm>
            <a:off x="11019141" y="3081528"/>
            <a:ext cx="377025"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7</a:t>
            </a:r>
          </a:p>
        </p:txBody>
      </p:sp>
      <p:sp>
        <p:nvSpPr>
          <p:cNvPr id="72" name="Rectangle 71"/>
          <p:cNvSpPr/>
          <p:nvPr/>
        </p:nvSpPr>
        <p:spPr>
          <a:xfrm>
            <a:off x="9081272" y="3273552"/>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Oval 72"/>
          <p:cNvSpPr/>
          <p:nvPr/>
        </p:nvSpPr>
        <p:spPr>
          <a:xfrm>
            <a:off x="5178247" y="30038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5178247" y="30632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5" name="Oval 74"/>
          <p:cNvSpPr/>
          <p:nvPr/>
        </p:nvSpPr>
        <p:spPr>
          <a:xfrm>
            <a:off x="667786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677863" y="25008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7" name="Oval 76"/>
          <p:cNvSpPr/>
          <p:nvPr/>
        </p:nvSpPr>
        <p:spPr>
          <a:xfrm>
            <a:off x="6677863" y="3520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6677863" y="35798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9" name="Oval 78"/>
          <p:cNvSpPr/>
          <p:nvPr/>
        </p:nvSpPr>
        <p:spPr>
          <a:xfrm>
            <a:off x="9772441" y="30083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772441" y="30678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1" name="Rectangle 80"/>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Länder sind die einzige der fünf Listen ohne Unterebenen. Ein Auswahlfeld </a:t>
            </a:r>
            <a:r>
              <a:rPr sz="1000" b="1" i="0" lang="de-DE">
                <a:solidFill>
                  <a:srgbClr val="2B3844"/>
                </a:solidFill>
                <a:latin typeface="Segoe UI"/>
              </a:rPr>
              <a:t>Übergeordnete Kategorie</a:t>
            </a:r>
            <a:r>
              <a:rPr sz="1000" b="0" i="0" lang="de-DE">
                <a:solidFill>
                  <a:srgbClr val="2B3844"/>
                </a:solidFill>
                <a:latin typeface="Segoe UI"/>
              </a:rPr>
              <a:t> gibt es hier deshalb nicht.</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70 / 153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Kategorien und Produkte – wo ist der Unterschied?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Kategorien</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Beschreiben, </a:t>
            </a:r>
            <a:r>
              <a:rPr sz="1050" b="1" i="0" lang="de-DE">
                <a:solidFill>
                  <a:srgbClr val="3B4A57"/>
                </a:solidFill>
                <a:latin typeface="Segoe UI"/>
              </a:rPr>
              <a:t>was ein Aussteller ist</a:t>
            </a:r>
            <a:r>
              <a:rPr sz="1050" b="0" i="0" lang="de-DE">
                <a:solidFill>
                  <a:srgbClr val="3B4A57"/>
                </a:solidFill>
                <a:latin typeface="Segoe UI"/>
              </a:rPr>
              <a:t>: Manga, Mode, Handwerk, Gastronomie. Der Kategorienfilter ist im Frontend immer vorhanden.</a:t>
            </a:r>
          </a:p>
        </p:txBody>
      </p:sp>
      <p:sp>
        <p:nvSpPr>
          <p:cNvPr id="10" name="TextBox 9"/>
          <p:cNvSpPr txBox="1"/>
          <p:nvPr/>
        </p:nvSpPr>
        <p:spPr>
          <a:xfrm>
            <a:off x="768096" y="3739896"/>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Immer sichtbar</a:t>
            </a:r>
          </a:p>
        </p:txBody>
      </p:sp>
      <p:sp>
        <p:nvSpPr>
          <p:cNvPr id="11" name="Rounded Rectangle 10"/>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Produkte</a:t>
            </a:r>
          </a:p>
        </p:txBody>
      </p:sp>
      <p:sp>
        <p:nvSpPr>
          <p:cNvPr id="14" name="TextBox 13"/>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Beschreiben, </a:t>
            </a:r>
            <a:r>
              <a:rPr sz="1050" b="1" i="0" lang="de-DE">
                <a:solidFill>
                  <a:srgbClr val="3B4A57"/>
                </a:solidFill>
                <a:latin typeface="Segoe UI"/>
              </a:rPr>
              <a:t>was am Stand angeboten wird</a:t>
            </a:r>
            <a:r>
              <a:rPr sz="1050" b="0" i="0" lang="de-DE">
                <a:solidFill>
                  <a:srgbClr val="3B4A57"/>
                </a:solidFill>
                <a:latin typeface="Segoe UI"/>
              </a:rPr>
              <a:t>: Postkarten, Bücher, Kaffee. Der Produktfilter erscheint nur, wenn Sie ihn in den Einstellungen einschalten.</a:t>
            </a:r>
          </a:p>
        </p:txBody>
      </p:sp>
      <p:sp>
        <p:nvSpPr>
          <p:cNvPr id="15" name="TextBox 14"/>
          <p:cNvSpPr txBox="1"/>
          <p:nvPr/>
        </p:nvSpPr>
        <p:spPr>
          <a:xfrm>
            <a:off x="3601135" y="3739896"/>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Auf Wunsch</a:t>
            </a:r>
          </a:p>
        </p:txBody>
      </p:sp>
      <p:sp>
        <p:nvSpPr>
          <p:cNvPr id="16" name="Rounded Rectangle 15"/>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Beide dürfen mehrfach vergeben werden</a:t>
            </a:r>
          </a:p>
        </p:txBody>
      </p:sp>
      <p:sp>
        <p:nvSpPr>
          <p:cNvPr id="19" name="TextBox 18"/>
          <p:cNvSpPr txBox="1"/>
          <p:nvPr/>
        </p:nvSpPr>
        <p:spPr>
          <a:xfrm>
            <a:off x="6434175" y="2064004"/>
            <a:ext cx="2156383" cy="180390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Aussteller kann gleichzeitig in Manga und Kunstdruck stehen und Postkarten, Bücher und Drucke anbieten.</a:t>
            </a:r>
          </a:p>
        </p:txBody>
      </p:sp>
      <p:sp>
        <p:nvSpPr>
          <p:cNvPr id="20" name="Rounded Rectangle 19"/>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Beide erlauben Unterebenen</a:t>
            </a:r>
          </a:p>
        </p:txBody>
      </p:sp>
      <p:sp>
        <p:nvSpPr>
          <p:cNvPr id="23" name="TextBox 22"/>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„Handwerk → Schmuck“ ist möglich. Nutzen Sie das sparsam – im Filter erscheinen alle Ebenen nebeneinander.</a:t>
            </a:r>
          </a:p>
        </p:txBody>
      </p:sp>
      <p:sp>
        <p:nvSpPr>
          <p:cNvPr id="24" name="Rectangle 23"/>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7" name="TextBox 26"/>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Faustregel: Was auf ein Namensschild passt, ist eine </a:t>
            </a:r>
            <a:r>
              <a:rPr sz="1000" b="1" i="0" lang="de-DE">
                <a:solidFill>
                  <a:srgbClr val="2B3844"/>
                </a:solidFill>
                <a:latin typeface="Segoe UI"/>
              </a:rPr>
              <a:t>Kategorie</a:t>
            </a:r>
            <a:r>
              <a:rPr sz="1000" b="0" i="0" lang="de-DE">
                <a:solidFill>
                  <a:srgbClr val="2B3844"/>
                </a:solidFill>
                <a:latin typeface="Segoe UI"/>
              </a:rPr>
              <a:t>. Was auf dem Tisch liegt, ist ein </a:t>
            </a:r>
            <a:r>
              <a:rPr sz="1000" b="1" i="0" lang="de-DE">
                <a:solidFill>
                  <a:srgbClr val="2B3844"/>
                </a:solidFill>
                <a:latin typeface="Segoe UI"/>
              </a:rPr>
              <a:t>Produkt</a:t>
            </a:r>
            <a:r>
              <a:rPr sz="1000" b="0" i="0" lang="de-DE">
                <a:solidFill>
                  <a:srgbClr val="2B3844"/>
                </a:solidFill>
                <a:latin typeface="Segoe UI"/>
              </a:rPr>
              <a:t>.</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71 / 153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 die Ordnung im Frontend ankommt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766560" cy="324612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9801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85216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https://meine-messe.de/aussteller</a:t>
            </a:r>
          </a:p>
        </p:txBody>
      </p:sp>
      <p:sp>
        <p:nvSpPr>
          <p:cNvPr id="13" name="TextBox 12"/>
          <p:cNvSpPr txBox="1"/>
          <p:nvPr/>
        </p:nvSpPr>
        <p:spPr>
          <a:xfrm>
            <a:off x="768096" y="1810512"/>
            <a:ext cx="3657600" cy="219456"/>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Aussteller</a:t>
            </a:r>
          </a:p>
        </p:txBody>
      </p:sp>
      <p:sp>
        <p:nvSpPr>
          <p:cNvPr id="14" name="Rounded Rectangle 13"/>
          <p:cNvSpPr/>
          <p:nvPr/>
        </p:nvSpPr>
        <p:spPr>
          <a:xfrm>
            <a:off x="768096" y="2139696"/>
            <a:ext cx="1691640" cy="237744"/>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96112" y="2189988"/>
            <a:ext cx="137160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Segoe UI"/>
              </a:rPr>
              <a:t>Suchen...</a:t>
            </a:r>
          </a:p>
        </p:txBody>
      </p:sp>
      <p:sp>
        <p:nvSpPr>
          <p:cNvPr id="16" name="Rounded Rectangle 15"/>
          <p:cNvSpPr/>
          <p:nvPr/>
        </p:nvSpPr>
        <p:spPr>
          <a:xfrm>
            <a:off x="2596896" y="2139696"/>
            <a:ext cx="91440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596896" y="2189988"/>
            <a:ext cx="914400"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Alle Typen  v</a:t>
            </a:r>
          </a:p>
        </p:txBody>
      </p:sp>
      <p:sp>
        <p:nvSpPr>
          <p:cNvPr id="18" name="Rounded Rectangle 17"/>
          <p:cNvSpPr/>
          <p:nvPr/>
        </p:nvSpPr>
        <p:spPr>
          <a:xfrm>
            <a:off x="3593591" y="2139696"/>
            <a:ext cx="113385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3593591" y="2189988"/>
            <a:ext cx="1133856"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Alle Kategorien  v</a:t>
            </a:r>
          </a:p>
        </p:txBody>
      </p:sp>
      <p:sp>
        <p:nvSpPr>
          <p:cNvPr id="20" name="Rounded Rectangle 19"/>
          <p:cNvSpPr/>
          <p:nvPr/>
        </p:nvSpPr>
        <p:spPr>
          <a:xfrm>
            <a:off x="4809744" y="2139696"/>
            <a:ext cx="109728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809744" y="2189988"/>
            <a:ext cx="1097280"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Alle Standorte  v</a:t>
            </a:r>
          </a:p>
        </p:txBody>
      </p:sp>
      <p:sp>
        <p:nvSpPr>
          <p:cNvPr id="22" name="Rounded Rectangle 21"/>
          <p:cNvSpPr/>
          <p:nvPr/>
        </p:nvSpPr>
        <p:spPr>
          <a:xfrm>
            <a:off x="6217920"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217920" y="2180844"/>
            <a:ext cx="420624" cy="164592"/>
          </a:xfrm>
          <a:prstGeom prst="rect">
            <a:avLst/>
          </a:prstGeom>
          <a:noFill/>
        </p:spPr>
        <p:txBody>
          <a:bodyPr wrap="square" lIns="0" rIns="0" tIns="0" bIns="0" anchor="t">
            <a:spAutoFit/>
          </a:bodyPr>
          <a:lstStyle/>
          <a:p>
            <a:pPr algn="ctr">
              <a:lnSpc>
                <a:spcPct val="100000"/>
              </a:lnSpc>
            </a:pPr>
            <a:r>
              <a:rPr sz="1000" b="0" i="0" lang="de-DE">
                <a:solidFill>
                  <a:srgbClr val="C25708"/>
                </a:solidFill>
                <a:latin typeface="Segoe UI"/>
              </a:rPr>
              <a:t>♥</a:t>
            </a:r>
          </a:p>
        </p:txBody>
      </p:sp>
      <p:sp>
        <p:nvSpPr>
          <p:cNvPr id="24" name="Rounded Rectangle 23"/>
          <p:cNvSpPr/>
          <p:nvPr/>
        </p:nvSpPr>
        <p:spPr>
          <a:xfrm>
            <a:off x="6693408"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693408" y="2189988"/>
            <a:ext cx="420624" cy="146304"/>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Teilen</a:t>
            </a:r>
          </a:p>
        </p:txBody>
      </p:sp>
      <p:sp>
        <p:nvSpPr>
          <p:cNvPr id="26" name="Rounded Rectangle 25"/>
          <p:cNvSpPr/>
          <p:nvPr/>
        </p:nvSpPr>
        <p:spPr>
          <a:xfrm>
            <a:off x="768096"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68096" y="2542032"/>
            <a:ext cx="45720" cy="1874519"/>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813816"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59536" y="2806293"/>
            <a:ext cx="129844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30" name="Rounded Rectangle 29"/>
          <p:cNvSpPr/>
          <p:nvPr/>
        </p:nvSpPr>
        <p:spPr>
          <a:xfrm>
            <a:off x="896112" y="3308299"/>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96112" y="3333902"/>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Händler</a:t>
            </a:r>
          </a:p>
        </p:txBody>
      </p:sp>
      <p:sp>
        <p:nvSpPr>
          <p:cNvPr id="32" name="TextBox 31"/>
          <p:cNvSpPr txBox="1"/>
          <p:nvPr/>
        </p:nvSpPr>
        <p:spPr>
          <a:xfrm>
            <a:off x="896112" y="3564331"/>
            <a:ext cx="124358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Papierwerk Berlin</a:t>
            </a:r>
          </a:p>
        </p:txBody>
      </p:sp>
      <p:sp>
        <p:nvSpPr>
          <p:cNvPr id="33" name="TextBox 32"/>
          <p:cNvSpPr txBox="1"/>
          <p:nvPr/>
        </p:nvSpPr>
        <p:spPr>
          <a:xfrm>
            <a:off x="896112" y="3875227"/>
            <a:ext cx="124358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A12  ·  Halle 01</a:t>
            </a:r>
          </a:p>
        </p:txBody>
      </p:sp>
      <p:sp>
        <p:nvSpPr>
          <p:cNvPr id="34" name="TextBox 33"/>
          <p:cNvSpPr txBox="1"/>
          <p:nvPr/>
        </p:nvSpPr>
        <p:spPr>
          <a:xfrm>
            <a:off x="1975104" y="3290011"/>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35" name="TextBox 34"/>
          <p:cNvSpPr txBox="1"/>
          <p:nvPr/>
        </p:nvSpPr>
        <p:spPr>
          <a:xfrm>
            <a:off x="1755648" y="3290011"/>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36" name="Rounded Rectangle 35"/>
          <p:cNvSpPr/>
          <p:nvPr/>
        </p:nvSpPr>
        <p:spPr>
          <a:xfrm>
            <a:off x="896112"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4128515"/>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38" name="Rounded Rectangle 37"/>
          <p:cNvSpPr/>
          <p:nvPr/>
        </p:nvSpPr>
        <p:spPr>
          <a:xfrm>
            <a:off x="2395728"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395728" y="2542032"/>
            <a:ext cx="45720" cy="1874519"/>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2441448"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487168" y="2806293"/>
            <a:ext cx="129844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42" name="Rounded Rectangle 41"/>
          <p:cNvSpPr/>
          <p:nvPr/>
        </p:nvSpPr>
        <p:spPr>
          <a:xfrm>
            <a:off x="2523744" y="3308299"/>
            <a:ext cx="607161" cy="182880"/>
          </a:xfrm>
          <a:prstGeom prst="roundRect">
            <a:avLst>
              <a:gd name="adj" fmla="val 50000"/>
            </a:avLst>
          </a:prstGeom>
          <a:solidFill>
            <a:srgbClr val="EEF4FA"/>
          </a:solidFill>
          <a:ln w="889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523744" y="3333902"/>
            <a:ext cx="607161" cy="137160"/>
          </a:xfrm>
          <a:prstGeom prst="rect">
            <a:avLst/>
          </a:prstGeom>
          <a:noFill/>
        </p:spPr>
        <p:txBody>
          <a:bodyPr wrap="square" lIns="0" rIns="0" tIns="0" bIns="0" anchor="t">
            <a:spAutoFit/>
          </a:bodyPr>
          <a:lstStyle/>
          <a:p>
            <a:pPr algn="ctr">
              <a:lnSpc>
                <a:spcPct val="100000"/>
              </a:lnSpc>
            </a:pPr>
            <a:r>
              <a:rPr sz="700" b="1" i="0" lang="de-DE">
                <a:solidFill>
                  <a:srgbClr val="9B358C"/>
                </a:solidFill>
                <a:latin typeface="Segoe UI"/>
              </a:rPr>
              <a:t>Künstler</a:t>
            </a:r>
          </a:p>
        </p:txBody>
      </p:sp>
      <p:sp>
        <p:nvSpPr>
          <p:cNvPr id="44" name="TextBox 43"/>
          <p:cNvSpPr txBox="1"/>
          <p:nvPr/>
        </p:nvSpPr>
        <p:spPr>
          <a:xfrm>
            <a:off x="2523744" y="3564331"/>
            <a:ext cx="124358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Studio Nordlicht</a:t>
            </a:r>
          </a:p>
        </p:txBody>
      </p:sp>
      <p:sp>
        <p:nvSpPr>
          <p:cNvPr id="45" name="TextBox 44"/>
          <p:cNvSpPr txBox="1"/>
          <p:nvPr/>
        </p:nvSpPr>
        <p:spPr>
          <a:xfrm>
            <a:off x="2523744" y="3875227"/>
            <a:ext cx="124358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B04  ·  Artist Alley</a:t>
            </a:r>
          </a:p>
        </p:txBody>
      </p:sp>
      <p:sp>
        <p:nvSpPr>
          <p:cNvPr id="46" name="TextBox 45"/>
          <p:cNvSpPr txBox="1"/>
          <p:nvPr/>
        </p:nvSpPr>
        <p:spPr>
          <a:xfrm>
            <a:off x="3602736" y="3290011"/>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47" name="TextBox 46"/>
          <p:cNvSpPr txBox="1"/>
          <p:nvPr/>
        </p:nvSpPr>
        <p:spPr>
          <a:xfrm>
            <a:off x="3383280" y="3290011"/>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48" name="Rounded Rectangle 47"/>
          <p:cNvSpPr/>
          <p:nvPr/>
        </p:nvSpPr>
        <p:spPr>
          <a:xfrm>
            <a:off x="2523744"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523744" y="4128515"/>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50" name="Rounded Rectangle 49"/>
          <p:cNvSpPr/>
          <p:nvPr/>
        </p:nvSpPr>
        <p:spPr>
          <a:xfrm>
            <a:off x="4023360"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023360" y="2542032"/>
            <a:ext cx="45720" cy="1874519"/>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4069080"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114800" y="2806293"/>
            <a:ext cx="129844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54" name="Rounded Rectangle 53"/>
          <p:cNvSpPr/>
          <p:nvPr/>
        </p:nvSpPr>
        <p:spPr>
          <a:xfrm>
            <a:off x="4151376" y="3308299"/>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4151376" y="3333902"/>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Händler</a:t>
            </a:r>
          </a:p>
        </p:txBody>
      </p:sp>
      <p:sp>
        <p:nvSpPr>
          <p:cNvPr id="56" name="TextBox 55"/>
          <p:cNvSpPr txBox="1"/>
          <p:nvPr/>
        </p:nvSpPr>
        <p:spPr>
          <a:xfrm>
            <a:off x="4151376" y="3564331"/>
            <a:ext cx="124358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Manga Corner</a:t>
            </a:r>
          </a:p>
        </p:txBody>
      </p:sp>
      <p:sp>
        <p:nvSpPr>
          <p:cNvPr id="57" name="TextBox 56"/>
          <p:cNvSpPr txBox="1"/>
          <p:nvPr/>
        </p:nvSpPr>
        <p:spPr>
          <a:xfrm>
            <a:off x="4151376" y="3875227"/>
            <a:ext cx="124358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A21  ·  Halle 01</a:t>
            </a:r>
          </a:p>
        </p:txBody>
      </p:sp>
      <p:sp>
        <p:nvSpPr>
          <p:cNvPr id="58" name="TextBox 57"/>
          <p:cNvSpPr txBox="1"/>
          <p:nvPr/>
        </p:nvSpPr>
        <p:spPr>
          <a:xfrm>
            <a:off x="5230368" y="3290011"/>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59" name="TextBox 58"/>
          <p:cNvSpPr txBox="1"/>
          <p:nvPr/>
        </p:nvSpPr>
        <p:spPr>
          <a:xfrm>
            <a:off x="5010912" y="3290011"/>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60" name="Rounded Rectangle 59"/>
          <p:cNvSpPr/>
          <p:nvPr/>
        </p:nvSpPr>
        <p:spPr>
          <a:xfrm>
            <a:off x="4151376"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4151376" y="4128515"/>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62" name="Rounded Rectangle 61"/>
          <p:cNvSpPr/>
          <p:nvPr/>
        </p:nvSpPr>
        <p:spPr>
          <a:xfrm>
            <a:off x="5650992"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650992" y="2542032"/>
            <a:ext cx="45720" cy="187451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696712"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742431" y="2806293"/>
            <a:ext cx="1298448"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Logo</a:t>
            </a:r>
          </a:p>
        </p:txBody>
      </p:sp>
      <p:sp>
        <p:nvSpPr>
          <p:cNvPr id="66" name="Rounded Rectangle 65"/>
          <p:cNvSpPr/>
          <p:nvPr/>
        </p:nvSpPr>
        <p:spPr>
          <a:xfrm>
            <a:off x="5779007" y="3308299"/>
            <a:ext cx="554126"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779007" y="3333902"/>
            <a:ext cx="554126" cy="137160"/>
          </a:xfrm>
          <a:prstGeom prst="rect">
            <a:avLst/>
          </a:prstGeom>
          <a:noFill/>
        </p:spPr>
        <p:txBody>
          <a:bodyPr wrap="square" lIns="0" rIns="0" tIns="0" bIns="0" anchor="t">
            <a:spAutoFit/>
          </a:bodyPr>
          <a:lstStyle/>
          <a:p>
            <a:pPr algn="ctr">
              <a:lnSpc>
                <a:spcPct val="100000"/>
              </a:lnSpc>
            </a:pPr>
            <a:r>
              <a:rPr sz="700" b="1" i="0" lang="de-DE">
                <a:solidFill>
                  <a:srgbClr val="C25708"/>
                </a:solidFill>
                <a:latin typeface="Segoe UI"/>
              </a:rPr>
              <a:t>Sponsor</a:t>
            </a:r>
          </a:p>
        </p:txBody>
      </p:sp>
      <p:sp>
        <p:nvSpPr>
          <p:cNvPr id="68" name="TextBox 67"/>
          <p:cNvSpPr txBox="1"/>
          <p:nvPr/>
        </p:nvSpPr>
        <p:spPr>
          <a:xfrm>
            <a:off x="5779007" y="3564331"/>
            <a:ext cx="1243584" cy="292608"/>
          </a:xfrm>
          <a:prstGeom prst="rect">
            <a:avLst/>
          </a:prstGeom>
          <a:noFill/>
        </p:spPr>
        <p:txBody>
          <a:bodyPr wrap="square" lIns="0" rIns="0" tIns="0" bIns="0" anchor="t">
            <a:spAutoFit/>
          </a:bodyPr>
          <a:lstStyle/>
          <a:p>
            <a:pPr algn="l">
              <a:lnSpc>
                <a:spcPct val="110000"/>
              </a:lnSpc>
            </a:pPr>
            <a:r>
              <a:rPr sz="800" b="1" i="0" lang="de-DE">
                <a:solidFill>
                  <a:srgbClr val="0B3A5D"/>
                </a:solidFill>
                <a:latin typeface="Segoe UI"/>
              </a:rPr>
              <a:t>Kaffeerösterei Ost</a:t>
            </a:r>
          </a:p>
        </p:txBody>
      </p:sp>
      <p:sp>
        <p:nvSpPr>
          <p:cNvPr id="69" name="TextBox 68"/>
          <p:cNvSpPr txBox="1"/>
          <p:nvPr/>
        </p:nvSpPr>
        <p:spPr>
          <a:xfrm>
            <a:off x="5779007" y="3875227"/>
            <a:ext cx="1243584"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C07  ·  Foyer</a:t>
            </a:r>
          </a:p>
        </p:txBody>
      </p:sp>
      <p:sp>
        <p:nvSpPr>
          <p:cNvPr id="70" name="TextBox 69"/>
          <p:cNvSpPr txBox="1"/>
          <p:nvPr/>
        </p:nvSpPr>
        <p:spPr>
          <a:xfrm>
            <a:off x="6858000" y="3290011"/>
            <a:ext cx="164592" cy="164592"/>
          </a:xfrm>
          <a:prstGeom prst="rect">
            <a:avLst/>
          </a:prstGeom>
          <a:noFill/>
        </p:spPr>
        <p:txBody>
          <a:bodyPr wrap="square" lIns="0" rIns="0" tIns="0" bIns="0" anchor="t">
            <a:spAutoFit/>
          </a:bodyPr>
          <a:lstStyle/>
          <a:p>
            <a:pPr algn="l">
              <a:lnSpc>
                <a:spcPct val="100000"/>
              </a:lnSpc>
            </a:pPr>
            <a:r>
              <a:rPr sz="900" b="0" i="0" lang="de-DE">
                <a:solidFill>
                  <a:srgbClr val="C25708"/>
                </a:solidFill>
                <a:latin typeface="Segoe UI"/>
              </a:rPr>
              <a:t>♥</a:t>
            </a:r>
          </a:p>
        </p:txBody>
      </p:sp>
      <p:sp>
        <p:nvSpPr>
          <p:cNvPr id="71" name="TextBox 70"/>
          <p:cNvSpPr txBox="1"/>
          <p:nvPr/>
        </p:nvSpPr>
        <p:spPr>
          <a:xfrm>
            <a:off x="6638544" y="3290011"/>
            <a:ext cx="164592" cy="164592"/>
          </a:xfrm>
          <a:prstGeom prst="rect">
            <a:avLst/>
          </a:prstGeom>
          <a:noFill/>
        </p:spPr>
        <p:txBody>
          <a:bodyPr wrap="square" lIns="0" rIns="0" tIns="0" bIns="0" anchor="t">
            <a:spAutoFit/>
          </a:bodyPr>
          <a:lstStyle/>
          <a:p>
            <a:pPr algn="l">
              <a:lnSpc>
                <a:spcPct val="100000"/>
              </a:lnSpc>
            </a:pPr>
            <a:r>
              <a:rPr sz="800" b="0" i="0" lang="de-DE">
                <a:solidFill>
                  <a:srgbClr val="2271B1"/>
                </a:solidFill>
                <a:latin typeface="Segoe UI"/>
              </a:rPr>
              <a:t>◉</a:t>
            </a:r>
          </a:p>
        </p:txBody>
      </p:sp>
      <p:sp>
        <p:nvSpPr>
          <p:cNvPr id="72" name="Rounded Rectangle 71"/>
          <p:cNvSpPr/>
          <p:nvPr/>
        </p:nvSpPr>
        <p:spPr>
          <a:xfrm>
            <a:off x="5779007"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779007" y="4128515"/>
            <a:ext cx="658368"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Details</a:t>
            </a:r>
          </a:p>
        </p:txBody>
      </p:sp>
      <p:sp>
        <p:nvSpPr>
          <p:cNvPr id="74" name="Oval 73"/>
          <p:cNvSpPr/>
          <p:nvPr/>
        </p:nvSpPr>
        <p:spPr>
          <a:xfrm>
            <a:off x="2459736"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459736" y="20619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6" name="Oval 75"/>
          <p:cNvSpPr/>
          <p:nvPr/>
        </p:nvSpPr>
        <p:spPr>
          <a:xfrm>
            <a:off x="1033271" y="3061411"/>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1033271" y="3120847"/>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8" name="TextBox 77"/>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Fünf Listen, ein Verzeichnis</a:t>
            </a:r>
          </a:p>
        </p:txBody>
      </p:sp>
      <p:sp>
        <p:nvSpPr>
          <p:cNvPr id="79" name="TextBox 78"/>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Die Filterleiste</a:t>
            </a:r>
          </a:p>
        </p:txBody>
      </p:sp>
      <p:sp>
        <p:nvSpPr>
          <p:cNvPr id="80" name="TextBox 79"/>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Alle Typen</a:t>
            </a:r>
            <a:r>
              <a:rPr sz="1000" b="0" i="0" lang="de-DE">
                <a:solidFill>
                  <a:srgbClr val="3B4A57"/>
                </a:solidFill>
                <a:latin typeface="Segoe UI"/>
              </a:rPr>
              <a:t>, </a:t>
            </a:r>
            <a:r>
              <a:rPr sz="1000" b="1" i="0" lang="de-DE">
                <a:solidFill>
                  <a:srgbClr val="3B4A57"/>
                </a:solidFill>
                <a:latin typeface="Segoe UI"/>
              </a:rPr>
              <a:t>Alle Kategorien</a:t>
            </a:r>
            <a:r>
              <a:rPr sz="1000" b="0" i="0" lang="de-DE">
                <a:solidFill>
                  <a:srgbClr val="3B4A57"/>
                </a:solidFill>
                <a:latin typeface="Segoe UI"/>
              </a:rPr>
              <a:t> und </a:t>
            </a:r>
            <a:r>
              <a:rPr sz="1000" b="1" i="0" lang="de-DE">
                <a:solidFill>
                  <a:srgbClr val="3B4A57"/>
                </a:solidFill>
                <a:latin typeface="Segoe UI"/>
              </a:rPr>
              <a:t>Alle Standorte</a:t>
            </a:r>
            <a:r>
              <a:rPr sz="1000" b="0" i="0" lang="de-DE">
                <a:solidFill>
                  <a:srgbClr val="3B4A57"/>
                </a:solidFill>
                <a:latin typeface="Segoe UI"/>
              </a:rPr>
              <a:t> sind immer da. </a:t>
            </a:r>
            <a:r>
              <a:rPr sz="1000" b="1" i="0" lang="de-DE">
                <a:solidFill>
                  <a:srgbClr val="3B4A57"/>
                </a:solidFill>
                <a:latin typeface="Segoe UI"/>
              </a:rPr>
              <a:t>Alle Produkte</a:t>
            </a:r>
            <a:r>
              <a:rPr sz="1000" b="0" i="0" lang="de-DE">
                <a:solidFill>
                  <a:srgbClr val="3B4A57"/>
                </a:solidFill>
                <a:latin typeface="Segoe UI"/>
              </a:rPr>
              <a:t> und </a:t>
            </a:r>
            <a:r>
              <a:rPr sz="1000" b="1" i="0" lang="de-DE">
                <a:solidFill>
                  <a:srgbClr val="3B4A57"/>
                </a:solidFill>
                <a:latin typeface="Segoe UI"/>
              </a:rPr>
              <a:t>Alle Länder</a:t>
            </a:r>
            <a:r>
              <a:rPr sz="1000" b="0" i="0" lang="de-DE">
                <a:solidFill>
                  <a:srgbClr val="3B4A57"/>
                </a:solidFill>
                <a:latin typeface="Segoe UI"/>
              </a:rPr>
              <a:t> schalten Sie in den Einstellungen dazu.</a:t>
            </a:r>
          </a:p>
        </p:txBody>
      </p:sp>
      <p:sp>
        <p:nvSpPr>
          <p:cNvPr id="81" name="TextBox 80"/>
          <p:cNvSpPr txBox="1"/>
          <p:nvPr/>
        </p:nvSpPr>
        <p:spPr>
          <a:xfrm>
            <a:off x="7744967" y="264134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Das Kennzeichen auf der Kachel</a:t>
            </a:r>
          </a:p>
        </p:txBody>
      </p:sp>
      <p:sp>
        <p:nvSpPr>
          <p:cNvPr id="82" name="TextBox 81"/>
          <p:cNvSpPr txBox="1"/>
          <p:nvPr/>
        </p:nvSpPr>
        <p:spPr>
          <a:xfrm>
            <a:off x="7744967" y="286105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Es zeigt den Typ – in seiner Akzentfarbe.</a:t>
            </a:r>
          </a:p>
        </p:txBody>
      </p:sp>
      <p:sp>
        <p:nvSpPr>
          <p:cNvPr id="83" name="TextBox 82"/>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Der farbige Streifen</a:t>
            </a:r>
          </a:p>
        </p:txBody>
      </p:sp>
      <p:sp>
        <p:nvSpPr>
          <p:cNvPr id="84" name="TextBox 83"/>
          <p:cNvSpPr txBox="1"/>
          <p:nvPr/>
        </p:nvSpPr>
        <p:spPr>
          <a:xfrm>
            <a:off x="7744967" y="3455162"/>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Auch er stammt vom Typ.</a:t>
            </a:r>
          </a:p>
        </p:txBody>
      </p:sp>
      <p:sp>
        <p:nvSpPr>
          <p:cNvPr id="85" name="TextBox 84"/>
          <p:cNvSpPr txBox="1"/>
          <p:nvPr/>
        </p:nvSpPr>
        <p:spPr>
          <a:xfrm>
            <a:off x="7744967" y="3829558"/>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Die Flagge</a:t>
            </a:r>
          </a:p>
        </p:txBody>
      </p:sp>
      <p:sp>
        <p:nvSpPr>
          <p:cNvPr id="86" name="TextBox 85"/>
          <p:cNvSpPr txBox="1"/>
          <p:nvPr/>
        </p:nvSpPr>
        <p:spPr>
          <a:xfrm>
            <a:off x="7744967" y="4049268"/>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Sie erscheint in der Detailansicht und stammt aus dem Ländercode.</a:t>
            </a:r>
          </a:p>
        </p:txBody>
      </p:sp>
      <p:sp>
        <p:nvSpPr>
          <p:cNvPr id="87" name="Rectangle 8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0" name="TextBox 8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Leere Listen erscheinen nicht: Ein Filter, zu dem es keine Einträge gibt, bleibt im Frontend unsichtbar.</a:t>
            </a:r>
          </a:p>
        </p:txBody>
      </p:sp>
      <p:sp>
        <p:nvSpPr>
          <p:cNvPr id="91" name="Rectangle 9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93" name="TextBox 9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72 / 153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Sechs Ratschläge für den Aufbau</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Erst die Struktur, dann die Aussteller.</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Typen, Kategorien und Standorte einmal sauber angelegt, sparen später jede Menge Nacharbeit.</a:t>
            </a:r>
          </a:p>
        </p:txBody>
      </p:sp>
      <p:sp>
        <p:nvSpPr>
          <p:cNvPr id="9" name="Oval 8"/>
          <p:cNvSpPr/>
          <p:nvPr/>
        </p:nvSpPr>
        <p:spPr>
          <a:xfrm>
            <a:off x="566928" y="212255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31111"/>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Wenige Typen.</a:t>
            </a:r>
          </a:p>
        </p:txBody>
      </p:sp>
      <p:sp>
        <p:nvSpPr>
          <p:cNvPr id="11" name="TextBox 10"/>
          <p:cNvSpPr txBox="1"/>
          <p:nvPr/>
        </p:nvSpPr>
        <p:spPr>
          <a:xfrm>
            <a:off x="841247" y="2282444"/>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Drei bis sechs reichen fast immer – sonst wird die Farbcodierung unlesbar.</a:t>
            </a:r>
          </a:p>
        </p:txBody>
      </p:sp>
      <p:sp>
        <p:nvSpPr>
          <p:cNvPr id="12" name="Oval 11"/>
          <p:cNvSpPr/>
          <p:nvPr/>
        </p:nvSpPr>
        <p:spPr>
          <a:xfrm>
            <a:off x="566928" y="2800350"/>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708910"/>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Kategorien nach der Sicht Ihrer Gäste benennen.</a:t>
            </a:r>
          </a:p>
        </p:txBody>
      </p:sp>
      <p:sp>
        <p:nvSpPr>
          <p:cNvPr id="14" name="TextBox 13"/>
          <p:cNvSpPr txBox="1"/>
          <p:nvPr/>
        </p:nvSpPr>
        <p:spPr>
          <a:xfrm>
            <a:off x="841247" y="2960243"/>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Nicht nach Ihrer internen Verwaltung.</a:t>
            </a:r>
          </a:p>
        </p:txBody>
      </p:sp>
      <p:sp>
        <p:nvSpPr>
          <p:cNvPr id="15" name="Oval 14"/>
          <p:cNvSpPr/>
          <p:nvPr/>
        </p:nvSpPr>
        <p:spPr>
          <a:xfrm>
            <a:off x="566928" y="347814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386709"/>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Standortnamen genau so schreiben wie auf dem Gelände.</a:t>
            </a:r>
          </a:p>
        </p:txBody>
      </p:sp>
      <p:sp>
        <p:nvSpPr>
          <p:cNvPr id="17" name="TextBox 16"/>
          <p:cNvSpPr txBox="1"/>
          <p:nvPr/>
        </p:nvSpPr>
        <p:spPr>
          <a:xfrm>
            <a:off x="841247" y="3638042"/>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„Halle 01“ und „Halle 1“ sind zwei verschiedene Einträge. Umbenennen gehört auf diese Seite – im Hallenplan entsteht dabei ein zweiter Begriff.</a:t>
            </a:r>
          </a:p>
        </p:txBody>
      </p:sp>
      <p:sp>
        <p:nvSpPr>
          <p:cNvPr id="18" name="Oval 17"/>
          <p:cNvSpPr/>
          <p:nvPr/>
        </p:nvSpPr>
        <p:spPr>
          <a:xfrm>
            <a:off x="566928" y="415594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41247" y="4064508"/>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Ländercodes gleich beim Anlegen setzen.</a:t>
            </a:r>
          </a:p>
        </p:txBody>
      </p:sp>
      <p:sp>
        <p:nvSpPr>
          <p:cNvPr id="20" name="TextBox 19"/>
          <p:cNvSpPr txBox="1"/>
          <p:nvPr/>
        </p:nvSpPr>
        <p:spPr>
          <a:xfrm>
            <a:off x="841247" y="4315841"/>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Nachträglich sind sie leicht zu übersehen.</a:t>
            </a:r>
          </a:p>
        </p:txBody>
      </p:sp>
      <p:sp>
        <p:nvSpPr>
          <p:cNvPr id="21" name="Oval 20"/>
          <p:cNvSpPr/>
          <p:nvPr/>
        </p:nvSpPr>
        <p:spPr>
          <a:xfrm>
            <a:off x="566928" y="4833747"/>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841247" y="4742307"/>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Vor der Messe die Anzahl-Spalte prüfen.</a:t>
            </a:r>
          </a:p>
        </p:txBody>
      </p:sp>
      <p:sp>
        <p:nvSpPr>
          <p:cNvPr id="23" name="TextBox 22"/>
          <p:cNvSpPr txBox="1"/>
          <p:nvPr/>
        </p:nvSpPr>
        <p:spPr>
          <a:xfrm>
            <a:off x="841247" y="4993640"/>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Einträge mit </a:t>
            </a:r>
            <a:r>
              <a:rPr sz="1100" b="1" i="0" lang="de-DE">
                <a:solidFill>
                  <a:srgbClr val="3B4A57"/>
                </a:solidFill>
                <a:latin typeface="Segoe UI"/>
              </a:rPr>
              <a:t>0</a:t>
            </a:r>
            <a:r>
              <a:rPr sz="1100" b="0" i="0" lang="de-DE">
                <a:solidFill>
                  <a:srgbClr val="3B4A57"/>
                </a:solidFill>
                <a:latin typeface="Segoe UI"/>
              </a:rPr>
              <a:t> hat niemand verwendet – entweder löschen oder zuordnen.</a:t>
            </a:r>
          </a:p>
        </p:txBody>
      </p:sp>
      <p:sp>
        <p:nvSpPr>
          <p:cNvPr id="24" name="Rectangle 23"/>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7" name="TextBox 26"/>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Umbenennen</a:t>
            </a:r>
            <a:r>
              <a:rPr sz="1000" b="0" i="0" lang="de-DE">
                <a:solidFill>
                  <a:srgbClr val="2B3844"/>
                </a:solidFill>
                <a:latin typeface="Segoe UI"/>
              </a:rPr>
              <a:t> ist gefahrlos – die Zuordnungen bleiben erhalten, nur der angezeigte Name ändert sich. </a:t>
            </a:r>
            <a:r>
              <a:rPr sz="1000" b="1" i="0" lang="de-DE">
                <a:solidFill>
                  <a:srgbClr val="2B3844"/>
                </a:solidFill>
                <a:latin typeface="Segoe UI"/>
              </a:rPr>
              <a:t>Löschen</a:t>
            </a:r>
            <a:r>
              <a:rPr sz="1000" b="0" i="0" lang="de-DE">
                <a:solidFill>
                  <a:srgbClr val="2B3844"/>
                </a:solidFill>
                <a:latin typeface="Segoe UI"/>
              </a:rPr>
              <a:t> ist endgültig: Der Eintrag verschwindet bei allen Ausstellern, die ihn hatten.</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73 / 153</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6.8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Ist Ihre Ordnung vollständig?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 </a:t>
            </a:r>
            <a:r>
              <a:rPr sz="1150" b="1" i="0" lang="de-DE">
                <a:solidFill>
                  <a:srgbClr val="2B3844"/>
                </a:solidFill>
                <a:latin typeface="Segoe UI"/>
              </a:rPr>
              <a:t>Halle</a:t>
            </a:r>
            <a:r>
              <a:rPr sz="1150" b="0" i="0" lang="de-DE">
                <a:solidFill>
                  <a:srgbClr val="2B3844"/>
                </a:solidFill>
                <a:latin typeface="Segoe UI"/>
              </a:rPr>
              <a:t> und jeder </a:t>
            </a:r>
            <a:r>
              <a:rPr sz="1150" b="1" i="0" lang="de-DE">
                <a:solidFill>
                  <a:srgbClr val="2B3844"/>
                </a:solidFill>
                <a:latin typeface="Segoe UI"/>
              </a:rPr>
              <a:t>Raum</a:t>
            </a:r>
            <a:r>
              <a:rPr sz="1150" b="0" i="0" lang="de-DE">
                <a:solidFill>
                  <a:srgbClr val="2B3844"/>
                </a:solidFill>
                <a:latin typeface="Segoe UI"/>
              </a:rPr>
              <a:t> ist angelegt.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Räume hängen unter der richtigen Halle.</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a:t>
            </a:r>
            <a:r>
              <a:rPr sz="1150" b="1" i="0" lang="de-DE">
                <a:solidFill>
                  <a:srgbClr val="2B3844"/>
                </a:solidFill>
                <a:latin typeface="Segoe UI"/>
              </a:rPr>
              <a:t>Typ</a:t>
            </a:r>
            <a:r>
              <a:rPr sz="1150" b="0" i="0" lang="de-DE">
                <a:solidFill>
                  <a:srgbClr val="2B3844"/>
                </a:solidFill>
                <a:latin typeface="Segoe UI"/>
              </a:rPr>
              <a:t> hat eine Akzentfarbe.</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a:t>
            </a:r>
            <a:r>
              <a:rPr sz="1150" b="1" i="0" lang="de-DE">
                <a:solidFill>
                  <a:srgbClr val="2B3844"/>
                </a:solidFill>
                <a:latin typeface="Segoe UI"/>
              </a:rPr>
              <a:t>Typ</a:t>
            </a:r>
            <a:r>
              <a:rPr sz="1150" b="0" i="0" lang="de-DE">
                <a:solidFill>
                  <a:srgbClr val="2B3844"/>
                </a:solidFill>
                <a:latin typeface="Segoe UI"/>
              </a:rPr>
              <a:t> hat ein Bild oder Icon.</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Jedes </a:t>
            </a:r>
            <a:r>
              <a:rPr sz="1150" b="1" i="0" lang="de-DE">
                <a:solidFill>
                  <a:srgbClr val="2B3844"/>
                </a:solidFill>
                <a:latin typeface="Segoe UI"/>
              </a:rPr>
              <a:t>Land</a:t>
            </a:r>
            <a:r>
              <a:rPr sz="1150" b="0" i="0" lang="de-DE">
                <a:solidFill>
                  <a:srgbClr val="2B3844"/>
                </a:solidFill>
                <a:latin typeface="Segoe UI"/>
              </a:rPr>
              <a:t> hat einen Ländercode.</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a:t>
            </a:r>
            <a:r>
              <a:rPr sz="1150" b="1" i="0" lang="de-DE">
                <a:solidFill>
                  <a:srgbClr val="2B3844"/>
                </a:solidFill>
                <a:latin typeface="Segoe UI"/>
              </a:rPr>
              <a:t>Kategorien</a:t>
            </a:r>
            <a:r>
              <a:rPr sz="1150" b="0" i="0" lang="de-DE">
                <a:solidFill>
                  <a:srgbClr val="2B3844"/>
                </a:solidFill>
                <a:latin typeface="Segoe UI"/>
              </a:rPr>
              <a:t> decken alle Aussteller ab.</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Produkte</a:t>
            </a:r>
            <a:r>
              <a:rPr sz="1150" b="0" i="0" lang="de-DE">
                <a:solidFill>
                  <a:srgbClr val="2B3844"/>
                </a:solidFill>
                <a:latin typeface="Segoe UI"/>
              </a:rPr>
              <a:t> sind angelegt, falls Sie den Filter nutzen wollen.</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Keine Liste enthält Einträge mit der Anzahl </a:t>
            </a:r>
            <a:r>
              <a:rPr sz="1150" b="1" i="0" lang="de-DE">
                <a:solidFill>
                  <a:srgbClr val="2B3844"/>
                </a:solidFill>
                <a:latin typeface="Segoe UI"/>
              </a:rPr>
              <a:t>0</a:t>
            </a:r>
            <a:r>
              <a:rPr sz="1150" b="0" i="0" lang="de-DE">
                <a:solidFill>
                  <a:srgbClr val="2B3844"/>
                </a:solidFill>
                <a:latin typeface="Segoe UI"/>
              </a:rPr>
              <a:t>.</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Danach lohnt der Blick ins Dashboard: Die Kacheln </a:t>
            </a:r>
            <a:r>
              <a:rPr sz="1000" b="1" i="0" lang="de-DE">
                <a:solidFill>
                  <a:srgbClr val="2B3844"/>
                </a:solidFill>
                <a:latin typeface="Segoe UI"/>
              </a:rPr>
              <a:t>Fehlender Typ</a:t>
            </a:r>
            <a:r>
              <a:rPr sz="1000" b="0" i="0" lang="de-DE">
                <a:solidFill>
                  <a:srgbClr val="2B3844"/>
                </a:solidFill>
                <a:latin typeface="Segoe UI"/>
              </a:rPr>
              <a:t>, </a:t>
            </a:r>
            <a:r>
              <a:rPr sz="1000" b="1" i="0" lang="de-DE">
                <a:solidFill>
                  <a:srgbClr val="2B3844"/>
                </a:solidFill>
                <a:latin typeface="Segoe UI"/>
              </a:rPr>
              <a:t>Fehlende Kategorie</a:t>
            </a:r>
            <a:r>
              <a:rPr sz="1000" b="0" i="0" lang="de-DE">
                <a:solidFill>
                  <a:srgbClr val="2B3844"/>
                </a:solidFill>
                <a:latin typeface="Segoe UI"/>
              </a:rPr>
              <a:t> und </a:t>
            </a:r>
            <a:r>
              <a:rPr sz="1000" b="1" i="0" lang="de-DE">
                <a:solidFill>
                  <a:srgbClr val="2B3844"/>
                </a:solidFill>
                <a:latin typeface="Segoe UI"/>
              </a:rPr>
              <a:t>Keine Halle zugewiesen</a:t>
            </a:r>
            <a:r>
              <a:rPr sz="1000" b="0" i="0" lang="de-DE">
                <a:solidFill>
                  <a:srgbClr val="2B3844"/>
                </a:solidFill>
                <a:latin typeface="Segoe UI"/>
              </a:rPr>
              <a:t> sollten deutlich kleiner geworden sein.</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6 · Ordnung schaffen</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74 / 153</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7</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Import und Export</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Eine CSV-Datei bringt hundert Aussteller in einem Rutsch ins System. Import und Export gehören zum Paket PRO.</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Seite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Exportieren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46 Spalten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Importieren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Stolperfallen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sichere Ablauf</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Einstellungen sichern</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7 · Import und Export</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75 / 153</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Seite „Import / Export“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9776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7581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Import / Export</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2" name="TextBox 21"/>
          <p:cNvSpPr txBox="1"/>
          <p:nvPr/>
        </p:nvSpPr>
        <p:spPr>
          <a:xfrm>
            <a:off x="2249424" y="1700784"/>
            <a:ext cx="45720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Datenimport / -export</a:t>
            </a:r>
          </a:p>
        </p:txBody>
      </p:sp>
      <p:sp>
        <p:nvSpPr>
          <p:cNvPr id="23" name="Rectangle 22"/>
          <p:cNvSpPr/>
          <p:nvPr/>
        </p:nvSpPr>
        <p:spPr>
          <a:xfrm>
            <a:off x="2249424" y="2011680"/>
            <a:ext cx="2423159" cy="31546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011680"/>
            <a:ext cx="242315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2249424" y="2286000"/>
            <a:ext cx="242315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359152" y="2080260"/>
            <a:ext cx="220370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Import (CSV)</a:t>
            </a:r>
          </a:p>
        </p:txBody>
      </p:sp>
      <p:sp>
        <p:nvSpPr>
          <p:cNvPr id="27" name="Rectangle 26"/>
          <p:cNvSpPr/>
          <p:nvPr/>
        </p:nvSpPr>
        <p:spPr>
          <a:xfrm>
            <a:off x="2377440" y="2414016"/>
            <a:ext cx="2167127" cy="841248"/>
          </a:xfrm>
          <a:prstGeom prst="rect">
            <a:avLst/>
          </a:prstGeom>
          <a:solidFill>
            <a:srgbClr val="F7FAFC"/>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68880" y="2468880"/>
            <a:ext cx="1984247" cy="146304"/>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Nicht sicher, wie die Datei aussehen soll?</a:t>
            </a:r>
          </a:p>
        </p:txBody>
      </p:sp>
      <p:sp>
        <p:nvSpPr>
          <p:cNvPr id="29" name="TextBox 28"/>
          <p:cNvSpPr txBox="1"/>
          <p:nvPr/>
        </p:nvSpPr>
        <p:spPr>
          <a:xfrm>
            <a:off x="2468880" y="2633472"/>
            <a:ext cx="1984247" cy="237744"/>
          </a:xfrm>
          <a:prstGeom prst="rect">
            <a:avLst/>
          </a:prstGeom>
          <a:noFill/>
        </p:spPr>
        <p:txBody>
          <a:bodyPr wrap="square" lIns="0" rIns="0" tIns="0" bIns="0" anchor="t">
            <a:spAutoFit/>
          </a:bodyPr>
          <a:lstStyle/>
          <a:p>
            <a:pPr algn="l">
              <a:lnSpc>
                <a:spcPct val="110000"/>
              </a:lnSpc>
            </a:pPr>
            <a:r>
              <a:rPr sz="550" b="0" i="0" lang="de-DE">
                <a:solidFill>
                  <a:srgbClr val="6B7A88"/>
                </a:solidFill>
                <a:latin typeface="Segoe UI"/>
              </a:rPr>
              <a:t>Lade hier eine Vorlage mit Beispieldaten herunter, um Fehler zu vermeiden.</a:t>
            </a:r>
          </a:p>
        </p:txBody>
      </p:sp>
      <p:sp>
        <p:nvSpPr>
          <p:cNvPr id="30" name="Rounded Rectangle 29"/>
          <p:cNvSpPr/>
          <p:nvPr/>
        </p:nvSpPr>
        <p:spPr>
          <a:xfrm>
            <a:off x="2468880" y="2926080"/>
            <a:ext cx="1984247" cy="219456"/>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468880" y="2962656"/>
            <a:ext cx="1984247"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Beispiel-Vorlage herunterladen (.csv)</a:t>
            </a:r>
          </a:p>
        </p:txBody>
      </p:sp>
      <p:sp>
        <p:nvSpPr>
          <p:cNvPr id="32" name="TextBox 31"/>
          <p:cNvSpPr txBox="1"/>
          <p:nvPr/>
        </p:nvSpPr>
        <p:spPr>
          <a:xfrm>
            <a:off x="2377440" y="3364992"/>
            <a:ext cx="2167127"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CSV-Datei hochladen:</a:t>
            </a:r>
          </a:p>
        </p:txBody>
      </p:sp>
      <p:sp>
        <p:nvSpPr>
          <p:cNvPr id="33" name="Rounded Rectangle 32"/>
          <p:cNvSpPr/>
          <p:nvPr/>
        </p:nvSpPr>
        <p:spPr>
          <a:xfrm>
            <a:off x="2377440" y="3566160"/>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468880" y="3616452"/>
            <a:ext cx="1783079"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exhibitors-2026.csv</a:t>
            </a:r>
          </a:p>
        </p:txBody>
      </p:sp>
      <p:sp>
        <p:nvSpPr>
          <p:cNvPr id="35" name="TextBox 34"/>
          <p:cNvSpPr txBox="1"/>
          <p:nvPr/>
        </p:nvSpPr>
        <p:spPr>
          <a:xfrm>
            <a:off x="4325112" y="361645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36" name="TextBox 35"/>
          <p:cNvSpPr txBox="1"/>
          <p:nvPr/>
        </p:nvSpPr>
        <p:spPr>
          <a:xfrm>
            <a:off x="2377440" y="3931920"/>
            <a:ext cx="2167127" cy="237744"/>
          </a:xfrm>
          <a:prstGeom prst="rect">
            <a:avLst/>
          </a:prstGeom>
          <a:noFill/>
        </p:spPr>
        <p:txBody>
          <a:bodyPr wrap="square" lIns="0" rIns="0" tIns="0" bIns="0" anchor="t">
            <a:spAutoFit/>
          </a:bodyPr>
          <a:lstStyle/>
          <a:p>
            <a:pPr algn="l">
              <a:lnSpc>
                <a:spcPct val="110000"/>
              </a:lnSpc>
            </a:pPr>
            <a:r>
              <a:rPr sz="500" b="0" i="0" lang="de-DE">
                <a:solidFill>
                  <a:srgbClr val="6B7A88"/>
                </a:solidFill>
                <a:latin typeface="Segoe UI"/>
              </a:rPr>
              <a:t>Aktualisiert bestehende Aussteller (Abgleich über Name und Veranstaltung) oder erstellt neue.</a:t>
            </a:r>
          </a:p>
        </p:txBody>
      </p:sp>
      <p:sp>
        <p:nvSpPr>
          <p:cNvPr id="37" name="TextBox 36"/>
          <p:cNvSpPr txBox="1"/>
          <p:nvPr/>
        </p:nvSpPr>
        <p:spPr>
          <a:xfrm>
            <a:off x="2377440" y="4206240"/>
            <a:ext cx="2167127"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Ziel-Veranstaltung:</a:t>
            </a:r>
          </a:p>
        </p:txBody>
      </p:sp>
      <p:sp>
        <p:nvSpPr>
          <p:cNvPr id="38" name="Rounded Rectangle 37"/>
          <p:cNvSpPr/>
          <p:nvPr/>
        </p:nvSpPr>
        <p:spPr>
          <a:xfrm>
            <a:off x="2377440" y="4407408"/>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468880" y="4457700"/>
            <a:ext cx="1783079"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 Aus CSV oder neu erstellen --</a:t>
            </a:r>
          </a:p>
        </p:txBody>
      </p:sp>
      <p:sp>
        <p:nvSpPr>
          <p:cNvPr id="40" name="TextBox 39"/>
          <p:cNvSpPr txBox="1"/>
          <p:nvPr/>
        </p:nvSpPr>
        <p:spPr>
          <a:xfrm>
            <a:off x="4325112" y="445770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41" name="Rounded Rectangle 40"/>
          <p:cNvSpPr/>
          <p:nvPr/>
        </p:nvSpPr>
        <p:spPr>
          <a:xfrm>
            <a:off x="2377440" y="4791456"/>
            <a:ext cx="1068019"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2377440" y="4841748"/>
            <a:ext cx="1068019"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Import starten</a:t>
            </a:r>
          </a:p>
        </p:txBody>
      </p:sp>
      <p:sp>
        <p:nvSpPr>
          <p:cNvPr id="43" name="Rectangle 42"/>
          <p:cNvSpPr/>
          <p:nvPr/>
        </p:nvSpPr>
        <p:spPr>
          <a:xfrm>
            <a:off x="4892040" y="2011680"/>
            <a:ext cx="2423159" cy="26060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4892040" y="2011680"/>
            <a:ext cx="242315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4892040" y="2286000"/>
            <a:ext cx="242315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001768" y="2080260"/>
            <a:ext cx="2203703"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Export (CSV)</a:t>
            </a:r>
          </a:p>
        </p:txBody>
      </p:sp>
      <p:sp>
        <p:nvSpPr>
          <p:cNvPr id="47" name="TextBox 46"/>
          <p:cNvSpPr txBox="1"/>
          <p:nvPr/>
        </p:nvSpPr>
        <p:spPr>
          <a:xfrm>
            <a:off x="5020055" y="2414016"/>
            <a:ext cx="2167127"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Alle aktuell gespeicherten Aussteller exportieren.</a:t>
            </a:r>
          </a:p>
        </p:txBody>
      </p:sp>
      <p:sp>
        <p:nvSpPr>
          <p:cNvPr id="48" name="TextBox 47"/>
          <p:cNvSpPr txBox="1"/>
          <p:nvPr/>
        </p:nvSpPr>
        <p:spPr>
          <a:xfrm>
            <a:off x="5020055" y="2596896"/>
            <a:ext cx="2167127"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CSV-Trennzeichen:</a:t>
            </a:r>
          </a:p>
        </p:txBody>
      </p:sp>
      <p:sp>
        <p:nvSpPr>
          <p:cNvPr id="49" name="Rounded Rectangle 48"/>
          <p:cNvSpPr/>
          <p:nvPr/>
        </p:nvSpPr>
        <p:spPr>
          <a:xfrm>
            <a:off x="5020055" y="2798064"/>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111495" y="2848356"/>
            <a:ext cx="1783079"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Semikolon (;) - Empfohlen für deutsches Excel</a:t>
            </a:r>
          </a:p>
        </p:txBody>
      </p:sp>
      <p:sp>
        <p:nvSpPr>
          <p:cNvPr id="51" name="TextBox 50"/>
          <p:cNvSpPr txBox="1"/>
          <p:nvPr/>
        </p:nvSpPr>
        <p:spPr>
          <a:xfrm>
            <a:off x="6967727" y="284835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2" name="Rounded Rectangle 51"/>
          <p:cNvSpPr/>
          <p:nvPr/>
        </p:nvSpPr>
        <p:spPr>
          <a:xfrm>
            <a:off x="5020055" y="3145536"/>
            <a:ext cx="180502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020055" y="3195828"/>
            <a:ext cx="1805025"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Alle Aussteller exportieren</a:t>
            </a:r>
          </a:p>
        </p:txBody>
      </p:sp>
      <p:sp>
        <p:nvSpPr>
          <p:cNvPr id="54" name="Rectangle 53"/>
          <p:cNvSpPr/>
          <p:nvPr/>
        </p:nvSpPr>
        <p:spPr>
          <a:xfrm>
            <a:off x="5020055" y="3511296"/>
            <a:ext cx="2167127"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020055" y="3621024"/>
            <a:ext cx="2167127"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Spezifische Veranstaltung exportieren</a:t>
            </a:r>
          </a:p>
        </p:txBody>
      </p:sp>
      <p:sp>
        <p:nvSpPr>
          <p:cNvPr id="56" name="Rounded Rectangle 55"/>
          <p:cNvSpPr/>
          <p:nvPr/>
        </p:nvSpPr>
        <p:spPr>
          <a:xfrm>
            <a:off x="5020055" y="3840480"/>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111495" y="3890772"/>
            <a:ext cx="1783079"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Comic Con 2026</a:t>
            </a:r>
          </a:p>
        </p:txBody>
      </p:sp>
      <p:sp>
        <p:nvSpPr>
          <p:cNvPr id="58" name="TextBox 57"/>
          <p:cNvSpPr txBox="1"/>
          <p:nvPr/>
        </p:nvSpPr>
        <p:spPr>
          <a:xfrm>
            <a:off x="6967727" y="389077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9" name="Rounded Rectangle 58"/>
          <p:cNvSpPr/>
          <p:nvPr/>
        </p:nvSpPr>
        <p:spPr>
          <a:xfrm>
            <a:off x="5020055" y="4187952"/>
            <a:ext cx="1351483"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020055" y="4238244"/>
            <a:ext cx="1351483"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Auswahl exportieren</a:t>
            </a:r>
          </a:p>
        </p:txBody>
      </p:sp>
      <p:sp>
        <p:nvSpPr>
          <p:cNvPr id="61" name="Oval 60"/>
          <p:cNvSpPr/>
          <p:nvPr/>
        </p:nvSpPr>
        <p:spPr>
          <a:xfrm>
            <a:off x="1984248" y="2011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984248" y="20711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3" name="Oval 62"/>
          <p:cNvSpPr/>
          <p:nvPr/>
        </p:nvSpPr>
        <p:spPr>
          <a:xfrm>
            <a:off x="4626863" y="2011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4626863" y="20711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5" name="TextBox 64"/>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Zwei Hälften, ein Format</a:t>
            </a:r>
          </a:p>
        </p:txBody>
      </p:sp>
      <p:sp>
        <p:nvSpPr>
          <p:cNvPr id="66" name="TextBox 65"/>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Links: Import</a:t>
            </a:r>
          </a:p>
        </p:txBody>
      </p:sp>
      <p:sp>
        <p:nvSpPr>
          <p:cNvPr id="67" name="TextBox 66"/>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Vorlage herunterladen, Datei auswählen, Ziel-Veranstaltung festlegen, starten.</a:t>
            </a:r>
          </a:p>
        </p:txBody>
      </p:sp>
      <p:sp>
        <p:nvSpPr>
          <p:cNvPr id="68" name="TextBox 67"/>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Rechts: Export</a:t>
            </a:r>
          </a:p>
        </p:txBody>
      </p:sp>
      <p:sp>
        <p:nvSpPr>
          <p:cNvPr id="69" name="TextBox 68"/>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Trennzeichen wählen und herunterladen – wahlweise alles oder eine einzelne Veranstaltung.</a:t>
            </a:r>
          </a:p>
        </p:txBody>
      </p:sp>
      <p:sp>
        <p:nvSpPr>
          <p:cNvPr id="70" name="TextBox 69"/>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Beide Wege nutzen dieselbe Tabelle</a:t>
            </a:r>
          </a:p>
        </p:txBody>
      </p:sp>
      <p:sp>
        <p:nvSpPr>
          <p:cNvPr id="71" name="TextBox 70"/>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Was Sie exportieren, können Sie nach dem Bearbeiten unverändert wieder importieren.</a:t>
            </a:r>
          </a:p>
        </p:txBody>
      </p:sp>
      <p:sp>
        <p:nvSpPr>
          <p:cNvPr id="72" name="TextBox 71"/>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Nur Aussteller, keine Hallenpläne</a:t>
            </a:r>
          </a:p>
        </p:txBody>
      </p:sp>
      <p:sp>
        <p:nvSpPr>
          <p:cNvPr id="73" name="TextBox 72"/>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SVG-Dateien und Druckeinstellungen bleiben außen vor.</a:t>
            </a:r>
          </a:p>
        </p:txBody>
      </p:sp>
      <p:sp>
        <p:nvSpPr>
          <p:cNvPr id="74" name="Rectangle 7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7" name="TextBox 7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finden die Seite unter </a:t>
            </a:r>
            <a:r>
              <a:rPr sz="1000" b="0" i="0" lang="de-DE">
                <a:solidFill>
                  <a:srgbClr val="2B3844"/>
                </a:solidFill>
                <a:latin typeface="Consolas"/>
              </a:rPr>
              <a:t>Aussteller → Import / Export</a:t>
            </a:r>
            <a:r>
              <a:rPr sz="1000" b="0" i="0" lang="de-DE">
                <a:solidFill>
                  <a:srgbClr val="2B3844"/>
                </a:solidFill>
                <a:latin typeface="Segoe UI"/>
              </a:rPr>
              <a:t> (Paket PRO). Läuft die PRO-Lizenz ab, bleibt der Export möglich, der Import ruht. Die Sicherung der Einstellungen steht seit Oktober 2026 im Reiter </a:t>
            </a:r>
            <a:r>
              <a:rPr sz="1000" b="1" i="0" lang="de-DE">
                <a:solidFill>
                  <a:srgbClr val="2B3844"/>
                </a:solidFill>
                <a:latin typeface="Segoe UI"/>
              </a:rPr>
              <a:t>Sicherheit &amp; Wartung</a:t>
            </a:r>
            <a:r>
              <a:rPr sz="1000" b="0" i="0" lang="de-DE">
                <a:solidFill>
                  <a:srgbClr val="2B3844"/>
                </a:solidFill>
                <a:latin typeface="Segoe UI"/>
              </a:rPr>
              <a:t> – siehe Kapitel 7.9.</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76 / 153</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Daten exportieren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Rechts bei </a:t>
            </a:r>
            <a:r>
              <a:rPr sz="1150" b="1" i="0" lang="de-DE">
                <a:solidFill>
                  <a:srgbClr val="25333F"/>
                </a:solidFill>
                <a:latin typeface="Segoe UI"/>
              </a:rPr>
              <a:t>CSV-Trennzeichen</a:t>
            </a:r>
            <a:r>
              <a:rPr sz="1150" b="0" i="0" lang="de-DE">
                <a:solidFill>
                  <a:srgbClr val="25333F"/>
                </a:solidFill>
                <a:latin typeface="Segoe UI"/>
              </a:rPr>
              <a:t> die passende Einstellung wählen.</a:t>
            </a:r>
          </a:p>
        </p:txBody>
      </p:sp>
      <p:sp>
        <p:nvSpPr>
          <p:cNvPr id="9" name="TextBox 8"/>
          <p:cNvSpPr txBox="1"/>
          <p:nvPr/>
        </p:nvSpPr>
        <p:spPr>
          <a:xfrm>
            <a:off x="950976" y="1755394"/>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Für deutsches Excel ist </a:t>
            </a:r>
            <a:r>
              <a:rPr sz="950" b="1" i="0" lang="de-DE">
                <a:solidFill>
                  <a:srgbClr val="6B7A88"/>
                </a:solidFill>
                <a:latin typeface="Segoe UI"/>
              </a:rPr>
              <a:t>Semikolon (;)</a:t>
            </a:r>
            <a:r>
              <a:rPr sz="950" b="0" i="0" lang="de-DE">
                <a:solidFill>
                  <a:srgbClr val="6B7A88"/>
                </a:solidFill>
                <a:latin typeface="Segoe UI"/>
              </a:rPr>
              <a:t> die richtige Wahl – so steht es auch in der Auswahl.</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Alle Aussteller exportieren</a:t>
            </a:r>
            <a:r>
              <a:rPr sz="1150" b="0" i="0" lang="de-DE">
                <a:solidFill>
                  <a:srgbClr val="25333F"/>
                </a:solidFill>
                <a:latin typeface="Segoe UI"/>
              </a:rPr>
              <a:t> klicken.</a:t>
            </a:r>
          </a:p>
        </p:txBody>
      </p:sp>
      <p:sp>
        <p:nvSpPr>
          <p:cNvPr id="13" name="TextBox 12"/>
          <p:cNvSpPr txBox="1"/>
          <p:nvPr/>
        </p:nvSpPr>
        <p:spPr>
          <a:xfrm>
            <a:off x="950976" y="2506599"/>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Datei heißt </a:t>
            </a:r>
            <a:r>
              <a:rPr sz="950" b="0" i="0" lang="de-DE">
                <a:solidFill>
                  <a:srgbClr val="6B7A88"/>
                </a:solidFill>
                <a:latin typeface="Consolas"/>
              </a:rPr>
              <a:t>exhibitors-export-</a:t>
            </a:r>
            <a:r>
              <a:rPr sz="950" b="0" i="0" lang="de-DE">
                <a:solidFill>
                  <a:srgbClr val="6B7A88"/>
                </a:solidFill>
                <a:latin typeface="Segoe UI"/>
              </a:rPr>
              <a:t> gefolgt vom heutigen Datum.</a:t>
            </a:r>
          </a:p>
        </p:txBody>
      </p:sp>
      <p:sp>
        <p:nvSpPr>
          <p:cNvPr id="14" name="Oval 13"/>
          <p:cNvSpPr/>
          <p:nvPr/>
        </p:nvSpPr>
        <p:spPr>
          <a:xfrm>
            <a:off x="566928" y="289826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3941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889123"/>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Für eine einzelne Messe darunter die Veranstaltung wählen …</a:t>
            </a:r>
          </a:p>
        </p:txBody>
      </p:sp>
      <p:sp>
        <p:nvSpPr>
          <p:cNvPr id="17" name="Oval 16"/>
          <p:cNvSpPr/>
          <p:nvPr/>
        </p:nvSpPr>
        <p:spPr>
          <a:xfrm>
            <a:off x="566928" y="34923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3352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483229"/>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 und auf </a:t>
            </a:r>
            <a:r>
              <a:rPr sz="1150" b="1" i="0" lang="de-DE">
                <a:solidFill>
                  <a:srgbClr val="25333F"/>
                </a:solidFill>
                <a:latin typeface="Segoe UI"/>
              </a:rPr>
              <a:t>Auswahl exportieren</a:t>
            </a:r>
            <a:r>
              <a:rPr sz="1150" b="0" i="0" lang="de-DE">
                <a:solidFill>
                  <a:srgbClr val="25333F"/>
                </a:solidFill>
                <a:latin typeface="Segoe UI"/>
              </a:rPr>
              <a:t> klicken.</a:t>
            </a:r>
          </a:p>
        </p:txBody>
      </p:sp>
      <p:sp>
        <p:nvSpPr>
          <p:cNvPr id="20" name="Oval 19"/>
          <p:cNvSpPr/>
          <p:nvPr/>
        </p:nvSpPr>
        <p:spPr>
          <a:xfrm>
            <a:off x="566928" y="390829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4944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899154"/>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Datei mit Excel, LibreOffice oder einem Texteditor öffnen.</a:t>
            </a:r>
          </a:p>
        </p:txBody>
      </p:sp>
      <p:sp>
        <p:nvSpPr>
          <p:cNvPr id="23" name="TextBox 22"/>
          <p:cNvSpPr txBox="1"/>
          <p:nvPr/>
        </p:nvSpPr>
        <p:spPr>
          <a:xfrm>
            <a:off x="950976" y="4301236"/>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beginnt mit einer Kennung, an der Excel die Umlaute erkennt.</a:t>
            </a:r>
          </a:p>
        </p:txBody>
      </p:sp>
      <p:sp>
        <p:nvSpPr>
          <p:cNvPr id="24" name="Rectangle 23"/>
          <p:cNvSpPr/>
          <p:nvPr/>
        </p:nvSpPr>
        <p:spPr>
          <a:xfrm>
            <a:off x="5406847" y="1353312"/>
            <a:ext cx="6217920" cy="34747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5406847" y="1572768"/>
            <a:ext cx="1481328" cy="32552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540684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5" name="TextBox 34"/>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6" name="TextBox 35"/>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7" name="TextBox 36"/>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Import / Export</a:t>
            </a:r>
          </a:p>
        </p:txBody>
      </p:sp>
      <p:sp>
        <p:nvSpPr>
          <p:cNvPr id="38" name="TextBox 37"/>
          <p:cNvSpPr txBox="1"/>
          <p:nvPr/>
        </p:nvSpPr>
        <p:spPr>
          <a:xfrm>
            <a:off x="555315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55315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7089343" y="1700784"/>
            <a:ext cx="45720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Datenimport / -export</a:t>
            </a:r>
          </a:p>
        </p:txBody>
      </p:sp>
      <p:sp>
        <p:nvSpPr>
          <p:cNvPr id="41" name="Rectangle 40"/>
          <p:cNvSpPr/>
          <p:nvPr/>
        </p:nvSpPr>
        <p:spPr>
          <a:xfrm>
            <a:off x="7747711" y="2011680"/>
            <a:ext cx="2798063" cy="26060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747711" y="2011680"/>
            <a:ext cx="279806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747711" y="2286000"/>
            <a:ext cx="279806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57439" y="2080260"/>
            <a:ext cx="2578607"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Export (CSV)</a:t>
            </a:r>
          </a:p>
        </p:txBody>
      </p:sp>
      <p:sp>
        <p:nvSpPr>
          <p:cNvPr id="45" name="TextBox 44"/>
          <p:cNvSpPr txBox="1"/>
          <p:nvPr/>
        </p:nvSpPr>
        <p:spPr>
          <a:xfrm>
            <a:off x="7875727" y="2414016"/>
            <a:ext cx="2542031"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Alle aktuell gespeicherten Aussteller exportieren.</a:t>
            </a:r>
          </a:p>
        </p:txBody>
      </p:sp>
      <p:sp>
        <p:nvSpPr>
          <p:cNvPr id="46" name="TextBox 45"/>
          <p:cNvSpPr txBox="1"/>
          <p:nvPr/>
        </p:nvSpPr>
        <p:spPr>
          <a:xfrm>
            <a:off x="7875727" y="2596896"/>
            <a:ext cx="2542031"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CSV-Trennzeichen:</a:t>
            </a:r>
          </a:p>
        </p:txBody>
      </p:sp>
      <p:sp>
        <p:nvSpPr>
          <p:cNvPr id="47" name="Rounded Rectangle 46"/>
          <p:cNvSpPr/>
          <p:nvPr/>
        </p:nvSpPr>
        <p:spPr>
          <a:xfrm>
            <a:off x="7875727" y="2798064"/>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967167" y="2848356"/>
            <a:ext cx="2157983"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Semikolon (;) - Empfohlen für deutsches Excel</a:t>
            </a:r>
          </a:p>
        </p:txBody>
      </p:sp>
      <p:sp>
        <p:nvSpPr>
          <p:cNvPr id="49" name="TextBox 48"/>
          <p:cNvSpPr txBox="1"/>
          <p:nvPr/>
        </p:nvSpPr>
        <p:spPr>
          <a:xfrm>
            <a:off x="10198303" y="284835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0" name="Rounded Rectangle 49"/>
          <p:cNvSpPr/>
          <p:nvPr/>
        </p:nvSpPr>
        <p:spPr>
          <a:xfrm>
            <a:off x="7875727" y="3145536"/>
            <a:ext cx="180502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7875727" y="3195828"/>
            <a:ext cx="1805025"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Alle Aussteller exportieren</a:t>
            </a:r>
          </a:p>
        </p:txBody>
      </p:sp>
      <p:sp>
        <p:nvSpPr>
          <p:cNvPr id="52" name="Rectangle 51"/>
          <p:cNvSpPr/>
          <p:nvPr/>
        </p:nvSpPr>
        <p:spPr>
          <a:xfrm>
            <a:off x="7875727" y="3511296"/>
            <a:ext cx="2542031"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875727" y="3621024"/>
            <a:ext cx="2542031"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Spezifische Veranstaltung exportieren</a:t>
            </a:r>
          </a:p>
        </p:txBody>
      </p:sp>
      <p:sp>
        <p:nvSpPr>
          <p:cNvPr id="54" name="Rounded Rectangle 53"/>
          <p:cNvSpPr/>
          <p:nvPr/>
        </p:nvSpPr>
        <p:spPr>
          <a:xfrm>
            <a:off x="7875727" y="3840480"/>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967167" y="3890772"/>
            <a:ext cx="2157983"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Comic Con 2026</a:t>
            </a:r>
          </a:p>
        </p:txBody>
      </p:sp>
      <p:sp>
        <p:nvSpPr>
          <p:cNvPr id="56" name="TextBox 55"/>
          <p:cNvSpPr txBox="1"/>
          <p:nvPr/>
        </p:nvSpPr>
        <p:spPr>
          <a:xfrm>
            <a:off x="10198303" y="389077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7" name="Rounded Rectangle 56"/>
          <p:cNvSpPr/>
          <p:nvPr/>
        </p:nvSpPr>
        <p:spPr>
          <a:xfrm>
            <a:off x="7875727" y="4187952"/>
            <a:ext cx="1351483"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875727" y="4238244"/>
            <a:ext cx="1351483"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Auswahl exportieren</a:t>
            </a:r>
          </a:p>
        </p:txBody>
      </p:sp>
      <p:sp>
        <p:nvSpPr>
          <p:cNvPr id="59" name="Oval 58"/>
          <p:cNvSpPr/>
          <p:nvPr/>
        </p:nvSpPr>
        <p:spPr>
          <a:xfrm>
            <a:off x="7647127" y="27797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647127" y="28392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1" name="Oval 60"/>
          <p:cNvSpPr/>
          <p:nvPr/>
        </p:nvSpPr>
        <p:spPr>
          <a:xfrm>
            <a:off x="7647127" y="31318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647127" y="31912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3" name="Oval 62"/>
          <p:cNvSpPr/>
          <p:nvPr/>
        </p:nvSpPr>
        <p:spPr>
          <a:xfrm>
            <a:off x="7647127" y="38221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647127" y="38816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5" name="Oval 64"/>
          <p:cNvSpPr/>
          <p:nvPr/>
        </p:nvSpPr>
        <p:spPr>
          <a:xfrm>
            <a:off x="7647127" y="41742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647127" y="42336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67" name="Rectangle 6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0" name="TextBox 6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Export enthält immer </a:t>
            </a:r>
            <a:r>
              <a:rPr sz="1000" b="1" i="0" lang="de-DE">
                <a:solidFill>
                  <a:srgbClr val="2B3844"/>
                </a:solidFill>
                <a:latin typeface="Segoe UI"/>
              </a:rPr>
              <a:t>alle 46 Spalten</a:t>
            </a:r>
            <a:r>
              <a:rPr sz="1000" b="0" i="0" lang="de-DE">
                <a:solidFill>
                  <a:srgbClr val="2B3844"/>
                </a:solidFill>
                <a:latin typeface="Segoe UI"/>
              </a:rPr>
              <a:t> und alle Aussteller außer dem Papierkorb – auch Entwürfe; die Spalte </a:t>
            </a:r>
            <a:r>
              <a:rPr sz="1000" b="0" i="0" lang="de-DE">
                <a:solidFill>
                  <a:srgbClr val="2B3844"/>
                </a:solidFill>
                <a:latin typeface="Consolas"/>
              </a:rPr>
              <a:t>Status</a:t>
            </a:r>
            <a:r>
              <a:rPr sz="1000" b="0" i="0" lang="de-DE">
                <a:solidFill>
                  <a:srgbClr val="2B3844"/>
                </a:solidFill>
                <a:latin typeface="Segoe UI"/>
              </a:rPr>
              <a:t> sagt, welcher Stand. Ein Filter nach Typ oder Kategorie ist hier nicht vorgesehen.</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77 / 153</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46 Spalten der Tabelle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411042" cy="164592"/>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Gruppe</a:t>
            </a:r>
          </a:p>
        </p:txBody>
      </p:sp>
      <p:sp>
        <p:nvSpPr>
          <p:cNvPr id="8" name="TextBox 7"/>
          <p:cNvSpPr txBox="1"/>
          <p:nvPr/>
        </p:nvSpPr>
        <p:spPr>
          <a:xfrm>
            <a:off x="2270578" y="1435608"/>
            <a:ext cx="6192811" cy="164592"/>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Spalten</a:t>
            </a:r>
          </a:p>
        </p:txBody>
      </p:sp>
      <p:sp>
        <p:nvSpPr>
          <p:cNvPr id="9" name="TextBox 8"/>
          <p:cNvSpPr txBox="1"/>
          <p:nvPr/>
        </p:nvSpPr>
        <p:spPr>
          <a:xfrm>
            <a:off x="8646269" y="1435608"/>
            <a:ext cx="2905345" cy="164592"/>
          </a:xfrm>
          <a:prstGeom prst="rect">
            <a:avLst/>
          </a:prstGeom>
          <a:noFill/>
        </p:spPr>
        <p:txBody>
          <a:bodyPr wrap="square" lIns="0" rIns="0" tIns="0" bIns="0" anchor="t">
            <a:spAutoFit/>
          </a:bodyPr>
          <a:lstStyle/>
          <a:p>
            <a:pPr algn="l">
              <a:lnSpc>
                <a:spcPct val="100000"/>
              </a:lnSpc>
            </a:pPr>
            <a:r>
              <a:rPr sz="900" b="1" i="0" lang="de-DE">
                <a:solidFill>
                  <a:srgbClr val="FFFFFF"/>
                </a:solidFill>
                <a:latin typeface="Segoe UI"/>
              </a:rPr>
              <a:t>Anmerkung</a:t>
            </a:r>
          </a:p>
        </p:txBody>
      </p:sp>
      <p:sp>
        <p:nvSpPr>
          <p:cNvPr id="10" name="TextBox 9"/>
          <p:cNvSpPr txBox="1"/>
          <p:nvPr/>
        </p:nvSpPr>
        <p:spPr>
          <a:xfrm>
            <a:off x="676656" y="1842579"/>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Zuordnung</a:t>
            </a:r>
          </a:p>
        </p:txBody>
      </p:sp>
      <p:sp>
        <p:nvSpPr>
          <p:cNvPr id="11" name="TextBox 10"/>
          <p:cNvSpPr txBox="1"/>
          <p:nvPr/>
        </p:nvSpPr>
        <p:spPr>
          <a:xfrm>
            <a:off x="2270578" y="1842579"/>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Name</a:t>
            </a:r>
            <a:r>
              <a:rPr sz="850" b="0" i="0" lang="de-DE">
                <a:solidFill>
                  <a:srgbClr val="1F2933"/>
                </a:solidFill>
                <a:latin typeface="Segoe UI"/>
              </a:rPr>
              <a:t>, </a:t>
            </a:r>
            <a:r>
              <a:rPr sz="850" b="0" i="0" lang="de-DE">
                <a:solidFill>
                  <a:srgbClr val="1F2933"/>
                </a:solidFill>
                <a:latin typeface="Consolas"/>
              </a:rPr>
              <a:t>Event_Name</a:t>
            </a:r>
            <a:r>
              <a:rPr sz="850" b="0" i="0" lang="de-DE">
                <a:solidFill>
                  <a:srgbClr val="1F2933"/>
                </a:solidFill>
                <a:latin typeface="Segoe UI"/>
              </a:rPr>
              <a:t>, </a:t>
            </a:r>
            <a:r>
              <a:rPr sz="850" b="0" i="0" lang="de-DE">
                <a:solidFill>
                  <a:srgbClr val="1F2933"/>
                </a:solidFill>
                <a:latin typeface="Consolas"/>
              </a:rPr>
              <a:t>Status</a:t>
            </a:r>
          </a:p>
        </p:txBody>
      </p:sp>
      <p:sp>
        <p:nvSpPr>
          <p:cNvPr id="12" name="TextBox 11"/>
          <p:cNvSpPr txBox="1"/>
          <p:nvPr/>
        </p:nvSpPr>
        <p:spPr>
          <a:xfrm>
            <a:off x="8646269" y="1778889"/>
            <a:ext cx="2905345" cy="437642"/>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Segoe UI"/>
              </a:rPr>
              <a:t>Name und Veranstaltung bilden den Schlüssel; </a:t>
            </a:r>
            <a:r>
              <a:rPr sz="850" b="0" i="0" lang="de-DE">
                <a:solidFill>
                  <a:srgbClr val="1F2933"/>
                </a:solidFill>
                <a:latin typeface="Consolas"/>
              </a:rPr>
              <a:t>Status</a:t>
            </a:r>
            <a:r>
              <a:rPr sz="850" b="0" i="0" lang="de-DE">
                <a:solidFill>
                  <a:srgbClr val="1F2933"/>
                </a:solidFill>
                <a:latin typeface="Segoe UI"/>
              </a:rPr>
              <a:t> etwa </a:t>
            </a:r>
            <a:r>
              <a:rPr sz="850" b="0" i="0" lang="de-DE">
                <a:solidFill>
                  <a:srgbClr val="1F2933"/>
                </a:solidFill>
                <a:latin typeface="Consolas"/>
              </a:rPr>
              <a:t>publish</a:t>
            </a:r>
            <a:r>
              <a:rPr sz="850" b="0" i="0" lang="de-DE">
                <a:solidFill>
                  <a:srgbClr val="1F2933"/>
                </a:solidFill>
                <a:latin typeface="Segoe UI"/>
              </a:rPr>
              <a:t>, </a:t>
            </a:r>
            <a:r>
              <a:rPr sz="850" b="0" i="0" lang="de-DE">
                <a:solidFill>
                  <a:srgbClr val="1F2933"/>
                </a:solidFill>
                <a:latin typeface="Consolas"/>
              </a:rPr>
              <a:t>draft</a:t>
            </a:r>
          </a:p>
        </p:txBody>
      </p:sp>
      <p:sp>
        <p:nvSpPr>
          <p:cNvPr id="13" name="Rectangle 12"/>
          <p:cNvSpPr/>
          <p:nvPr/>
        </p:nvSpPr>
        <p:spPr>
          <a:xfrm>
            <a:off x="566928" y="214833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48332"/>
            <a:ext cx="11057839" cy="35674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63013"/>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Standort</a:t>
            </a:r>
          </a:p>
        </p:txBody>
      </p:sp>
      <p:sp>
        <p:nvSpPr>
          <p:cNvPr id="16" name="TextBox 15"/>
          <p:cNvSpPr txBox="1"/>
          <p:nvPr/>
        </p:nvSpPr>
        <p:spPr>
          <a:xfrm>
            <a:off x="2270578" y="2263013"/>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Hall</a:t>
            </a:r>
            <a:r>
              <a:rPr sz="850" b="0" i="0" lang="de-DE">
                <a:solidFill>
                  <a:srgbClr val="1F2933"/>
                </a:solidFill>
                <a:latin typeface="Segoe UI"/>
              </a:rPr>
              <a:t>, </a:t>
            </a:r>
            <a:r>
              <a:rPr sz="850" b="0" i="0" lang="de-DE">
                <a:solidFill>
                  <a:srgbClr val="1F2933"/>
                </a:solidFill>
                <a:latin typeface="Consolas"/>
              </a:rPr>
              <a:t>Booth</a:t>
            </a:r>
          </a:p>
        </p:txBody>
      </p:sp>
      <p:sp>
        <p:nvSpPr>
          <p:cNvPr id="17" name="TextBox 16"/>
          <p:cNvSpPr txBox="1"/>
          <p:nvPr/>
        </p:nvSpPr>
        <p:spPr>
          <a:xfrm>
            <a:off x="8646269" y="2263013"/>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Hall</a:t>
            </a:r>
            <a:r>
              <a:rPr sz="850" b="0" i="0" lang="de-DE">
                <a:solidFill>
                  <a:srgbClr val="1F2933"/>
                </a:solidFill>
                <a:latin typeface="Segoe UI"/>
              </a:rPr>
              <a:t> darf mehrere Standorte mit Komma enthalten</a:t>
            </a:r>
          </a:p>
        </p:txBody>
      </p:sp>
      <p:sp>
        <p:nvSpPr>
          <p:cNvPr id="18" name="Rectangle 17"/>
          <p:cNvSpPr/>
          <p:nvPr/>
        </p:nvSpPr>
        <p:spPr>
          <a:xfrm>
            <a:off x="566928" y="250507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19756"/>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Einordnung</a:t>
            </a:r>
          </a:p>
        </p:txBody>
      </p:sp>
      <p:sp>
        <p:nvSpPr>
          <p:cNvPr id="20" name="TextBox 19"/>
          <p:cNvSpPr txBox="1"/>
          <p:nvPr/>
        </p:nvSpPr>
        <p:spPr>
          <a:xfrm>
            <a:off x="2270578" y="2619756"/>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Type</a:t>
            </a:r>
            <a:r>
              <a:rPr sz="850" b="0" i="0" lang="de-DE">
                <a:solidFill>
                  <a:srgbClr val="1F2933"/>
                </a:solidFill>
                <a:latin typeface="Segoe UI"/>
              </a:rPr>
              <a:t>, </a:t>
            </a:r>
            <a:r>
              <a:rPr sz="850" b="0" i="0" lang="de-DE">
                <a:solidFill>
                  <a:srgbClr val="1F2933"/>
                </a:solidFill>
                <a:latin typeface="Consolas"/>
              </a:rPr>
              <a:t>Category</a:t>
            </a:r>
            <a:r>
              <a:rPr sz="850" b="0" i="0" lang="de-DE">
                <a:solidFill>
                  <a:srgbClr val="1F2933"/>
                </a:solidFill>
                <a:latin typeface="Segoe UI"/>
              </a:rPr>
              <a:t>, </a:t>
            </a:r>
            <a:r>
              <a:rPr sz="850" b="0" i="0" lang="de-DE">
                <a:solidFill>
                  <a:srgbClr val="1F2933"/>
                </a:solidFill>
                <a:latin typeface="Consolas"/>
              </a:rPr>
              <a:t>Products</a:t>
            </a:r>
          </a:p>
        </p:txBody>
      </p:sp>
      <p:sp>
        <p:nvSpPr>
          <p:cNvPr id="21" name="TextBox 20"/>
          <p:cNvSpPr txBox="1"/>
          <p:nvPr/>
        </p:nvSpPr>
        <p:spPr>
          <a:xfrm>
            <a:off x="8646269" y="2619756"/>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Segoe UI"/>
              </a:rPr>
              <a:t>Mehrere Werte mit Komma; fehlende werden neu angelegt</a:t>
            </a:r>
          </a:p>
        </p:txBody>
      </p:sp>
      <p:sp>
        <p:nvSpPr>
          <p:cNvPr id="22" name="Rectangle 21"/>
          <p:cNvSpPr/>
          <p:nvPr/>
        </p:nvSpPr>
        <p:spPr>
          <a:xfrm>
            <a:off x="566928" y="286181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861818"/>
            <a:ext cx="11057839" cy="35674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976499"/>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Herkunft</a:t>
            </a:r>
          </a:p>
        </p:txBody>
      </p:sp>
      <p:sp>
        <p:nvSpPr>
          <p:cNvPr id="25" name="TextBox 24"/>
          <p:cNvSpPr txBox="1"/>
          <p:nvPr/>
        </p:nvSpPr>
        <p:spPr>
          <a:xfrm>
            <a:off x="2270578" y="2976499"/>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Country</a:t>
            </a:r>
            <a:r>
              <a:rPr sz="850" b="0" i="0" lang="de-DE">
                <a:solidFill>
                  <a:srgbClr val="1F2933"/>
                </a:solidFill>
                <a:latin typeface="Segoe UI"/>
              </a:rPr>
              <a:t>, </a:t>
            </a:r>
            <a:r>
              <a:rPr sz="850" b="0" i="0" lang="de-DE">
                <a:solidFill>
                  <a:srgbClr val="1F2933"/>
                </a:solidFill>
                <a:latin typeface="Consolas"/>
              </a:rPr>
              <a:t>Country_Code</a:t>
            </a:r>
          </a:p>
        </p:txBody>
      </p:sp>
      <p:sp>
        <p:nvSpPr>
          <p:cNvPr id="26" name="TextBox 25"/>
          <p:cNvSpPr txBox="1"/>
          <p:nvPr/>
        </p:nvSpPr>
        <p:spPr>
          <a:xfrm>
            <a:off x="8646269" y="2976499"/>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Segoe UI"/>
              </a:rPr>
              <a:t>Eines von beiden genügt – das andere wird ergänzt</a:t>
            </a:r>
          </a:p>
        </p:txBody>
      </p:sp>
      <p:sp>
        <p:nvSpPr>
          <p:cNvPr id="27" name="Rectangle 26"/>
          <p:cNvSpPr/>
          <p:nvPr/>
        </p:nvSpPr>
        <p:spPr>
          <a:xfrm>
            <a:off x="566928" y="32185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33242"/>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Steuerung</a:t>
            </a:r>
          </a:p>
        </p:txBody>
      </p:sp>
      <p:sp>
        <p:nvSpPr>
          <p:cNvPr id="29" name="TextBox 28"/>
          <p:cNvSpPr txBox="1"/>
          <p:nvPr/>
        </p:nvSpPr>
        <p:spPr>
          <a:xfrm>
            <a:off x="2270578" y="3333242"/>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Onsite_Sales</a:t>
            </a:r>
            <a:r>
              <a:rPr sz="850" b="0" i="0" lang="de-DE">
                <a:solidFill>
                  <a:srgbClr val="1F2933"/>
                </a:solidFill>
                <a:latin typeface="Segoe UI"/>
              </a:rPr>
              <a:t>, </a:t>
            </a:r>
            <a:r>
              <a:rPr sz="850" b="0" i="0" lang="de-DE">
                <a:solidFill>
                  <a:srgbClr val="1F2933"/>
                </a:solidFill>
                <a:latin typeface="Consolas"/>
              </a:rPr>
              <a:t>Visibility</a:t>
            </a:r>
          </a:p>
        </p:txBody>
      </p:sp>
      <p:sp>
        <p:nvSpPr>
          <p:cNvPr id="30" name="TextBox 29"/>
          <p:cNvSpPr txBox="1"/>
          <p:nvPr/>
        </p:nvSpPr>
        <p:spPr>
          <a:xfrm>
            <a:off x="8646269" y="3333242"/>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yes</a:t>
            </a:r>
            <a:r>
              <a:rPr sz="850" b="0" i="0" lang="de-DE">
                <a:solidFill>
                  <a:srgbClr val="1F2933"/>
                </a:solidFill>
                <a:latin typeface="Segoe UI"/>
              </a:rPr>
              <a:t>/</a:t>
            </a:r>
            <a:r>
              <a:rPr sz="850" b="0" i="0" lang="de-DE">
                <a:solidFill>
                  <a:srgbClr val="1F2933"/>
                </a:solidFill>
                <a:latin typeface="Consolas"/>
              </a:rPr>
              <a:t>no</a:t>
            </a:r>
            <a:r>
              <a:rPr sz="850" b="0" i="0" lang="de-DE">
                <a:solidFill>
                  <a:srgbClr val="1F2933"/>
                </a:solidFill>
                <a:latin typeface="Segoe UI"/>
              </a:rPr>
              <a:t>/leer bzw. </a:t>
            </a:r>
            <a:r>
              <a:rPr sz="850" b="0" i="0" lang="de-DE">
                <a:solidFill>
                  <a:srgbClr val="1F2933"/>
                </a:solidFill>
                <a:latin typeface="Consolas"/>
              </a:rPr>
              <a:t>both</a:t>
            </a:r>
            <a:r>
              <a:rPr sz="850" b="0" i="0" lang="de-DE">
                <a:solidFill>
                  <a:srgbClr val="1F2933"/>
                </a:solidFill>
                <a:latin typeface="Segoe UI"/>
              </a:rPr>
              <a:t>/</a:t>
            </a:r>
            <a:r>
              <a:rPr sz="850" b="0" i="0" lang="de-DE">
                <a:solidFill>
                  <a:srgbClr val="1F2933"/>
                </a:solidFill>
                <a:latin typeface="Consolas"/>
              </a:rPr>
              <a:t>map_only</a:t>
            </a:r>
          </a:p>
        </p:txBody>
      </p:sp>
      <p:sp>
        <p:nvSpPr>
          <p:cNvPr id="31" name="Rectangle 30"/>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575304"/>
            <a:ext cx="11057839" cy="35674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89985"/>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Kontakt</a:t>
            </a:r>
          </a:p>
        </p:txBody>
      </p:sp>
      <p:sp>
        <p:nvSpPr>
          <p:cNvPr id="34" name="TextBox 33"/>
          <p:cNvSpPr txBox="1"/>
          <p:nvPr/>
        </p:nvSpPr>
        <p:spPr>
          <a:xfrm>
            <a:off x="2270578" y="3689985"/>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Email</a:t>
            </a:r>
            <a:r>
              <a:rPr sz="850" b="0" i="0" lang="de-DE">
                <a:solidFill>
                  <a:srgbClr val="1F2933"/>
                </a:solidFill>
                <a:latin typeface="Segoe UI"/>
              </a:rPr>
              <a:t>, </a:t>
            </a:r>
            <a:r>
              <a:rPr sz="850" b="0" i="0" lang="de-DE">
                <a:solidFill>
                  <a:srgbClr val="1F2933"/>
                </a:solidFill>
                <a:latin typeface="Consolas"/>
              </a:rPr>
              <a:t>Phone</a:t>
            </a:r>
            <a:r>
              <a:rPr sz="850" b="0" i="0" lang="de-DE">
                <a:solidFill>
                  <a:srgbClr val="1F2933"/>
                </a:solidFill>
                <a:latin typeface="Segoe UI"/>
              </a:rPr>
              <a:t>, </a:t>
            </a:r>
            <a:r>
              <a:rPr sz="850" b="0" i="0" lang="de-DE">
                <a:solidFill>
                  <a:srgbClr val="1F2933"/>
                </a:solidFill>
                <a:latin typeface="Consolas"/>
              </a:rPr>
              <a:t>Contact_Person</a:t>
            </a:r>
            <a:r>
              <a:rPr sz="850" b="0" i="0" lang="de-DE">
                <a:solidFill>
                  <a:srgbClr val="1F2933"/>
                </a:solidFill>
                <a:latin typeface="Segoe UI"/>
              </a:rPr>
              <a:t>, </a:t>
            </a:r>
            <a:r>
              <a:rPr sz="850" b="0" i="0" lang="de-DE">
                <a:solidFill>
                  <a:srgbClr val="1F2933"/>
                </a:solidFill>
                <a:latin typeface="Consolas"/>
              </a:rPr>
              <a:t>Address</a:t>
            </a:r>
          </a:p>
        </p:txBody>
      </p:sp>
      <p:sp>
        <p:nvSpPr>
          <p:cNvPr id="35" name="TextBox 34"/>
          <p:cNvSpPr txBox="1"/>
          <p:nvPr/>
        </p:nvSpPr>
        <p:spPr>
          <a:xfrm>
            <a:off x="8646269" y="3689985"/>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Address</a:t>
            </a:r>
            <a:r>
              <a:rPr sz="850" b="0" i="0" lang="de-DE">
                <a:solidFill>
                  <a:srgbClr val="1F2933"/>
                </a:solidFill>
                <a:latin typeface="Segoe UI"/>
              </a:rPr>
              <a:t> darf Zeilenumbrüche enthalten</a:t>
            </a:r>
          </a:p>
        </p:txBody>
      </p:sp>
      <p:sp>
        <p:nvSpPr>
          <p:cNvPr id="36" name="Rectangle 35"/>
          <p:cNvSpPr/>
          <p:nvPr/>
        </p:nvSpPr>
        <p:spPr>
          <a:xfrm>
            <a:off x="566928" y="39320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110418"/>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Links</a:t>
            </a:r>
          </a:p>
        </p:txBody>
      </p:sp>
      <p:sp>
        <p:nvSpPr>
          <p:cNvPr id="38" name="TextBox 37"/>
          <p:cNvSpPr txBox="1"/>
          <p:nvPr/>
        </p:nvSpPr>
        <p:spPr>
          <a:xfrm>
            <a:off x="2270578" y="4046728"/>
            <a:ext cx="6192811" cy="437642"/>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Website</a:t>
            </a:r>
            <a:r>
              <a:rPr sz="850" b="0" i="0" lang="de-DE">
                <a:solidFill>
                  <a:srgbClr val="1F2933"/>
                </a:solidFill>
                <a:latin typeface="Segoe UI"/>
              </a:rPr>
              <a:t>, </a:t>
            </a:r>
            <a:r>
              <a:rPr sz="850" b="0" i="0" lang="de-DE">
                <a:solidFill>
                  <a:srgbClr val="1F2933"/>
                </a:solidFill>
                <a:latin typeface="Consolas"/>
              </a:rPr>
              <a:t>Shop</a:t>
            </a:r>
            <a:r>
              <a:rPr sz="850" b="0" i="0" lang="de-DE">
                <a:solidFill>
                  <a:srgbClr val="1F2933"/>
                </a:solidFill>
                <a:latin typeface="Segoe UI"/>
              </a:rPr>
              <a:t>, </a:t>
            </a:r>
            <a:r>
              <a:rPr sz="850" b="0" i="0" lang="de-DE">
                <a:solidFill>
                  <a:srgbClr val="1F2933"/>
                </a:solidFill>
                <a:latin typeface="Consolas"/>
              </a:rPr>
              <a:t>Etsy</a:t>
            </a:r>
            <a:r>
              <a:rPr sz="850" b="0" i="0" lang="de-DE">
                <a:solidFill>
                  <a:srgbClr val="1F2933"/>
                </a:solidFill>
                <a:latin typeface="Segoe UI"/>
              </a:rPr>
              <a:t>, </a:t>
            </a:r>
            <a:r>
              <a:rPr sz="850" b="0" i="0" lang="de-DE">
                <a:solidFill>
                  <a:srgbClr val="1F2933"/>
                </a:solidFill>
                <a:latin typeface="Consolas"/>
              </a:rPr>
              <a:t>Instagram</a:t>
            </a:r>
            <a:r>
              <a:rPr sz="850" b="0" i="0" lang="de-DE">
                <a:solidFill>
                  <a:srgbClr val="1F2933"/>
                </a:solidFill>
                <a:latin typeface="Segoe UI"/>
              </a:rPr>
              <a:t>, </a:t>
            </a:r>
            <a:r>
              <a:rPr sz="850" b="0" i="0" lang="de-DE">
                <a:solidFill>
                  <a:srgbClr val="1F2933"/>
                </a:solidFill>
                <a:latin typeface="Consolas"/>
              </a:rPr>
              <a:t>TikTok</a:t>
            </a:r>
            <a:r>
              <a:rPr sz="850" b="0" i="0" lang="de-DE">
                <a:solidFill>
                  <a:srgbClr val="1F2933"/>
                </a:solidFill>
                <a:latin typeface="Segoe UI"/>
              </a:rPr>
              <a:t>, </a:t>
            </a:r>
            <a:r>
              <a:rPr sz="850" b="0" i="0" lang="de-DE">
                <a:solidFill>
                  <a:srgbClr val="1F2933"/>
                </a:solidFill>
                <a:latin typeface="Consolas"/>
              </a:rPr>
              <a:t>Facebook</a:t>
            </a:r>
            <a:r>
              <a:rPr sz="850" b="0" i="0" lang="de-DE">
                <a:solidFill>
                  <a:srgbClr val="1F2933"/>
                </a:solidFill>
                <a:latin typeface="Segoe UI"/>
              </a:rPr>
              <a:t>, </a:t>
            </a:r>
            <a:r>
              <a:rPr sz="850" b="0" i="0" lang="de-DE">
                <a:solidFill>
                  <a:srgbClr val="1F2933"/>
                </a:solidFill>
                <a:latin typeface="Consolas"/>
              </a:rPr>
              <a:t>Twitter_X</a:t>
            </a:r>
            <a:r>
              <a:rPr sz="850" b="0" i="0" lang="de-DE">
                <a:solidFill>
                  <a:srgbClr val="1F2933"/>
                </a:solidFill>
                <a:latin typeface="Segoe UI"/>
              </a:rPr>
              <a:t>, </a:t>
            </a:r>
            <a:r>
              <a:rPr sz="850" b="0" i="0" lang="de-DE">
                <a:solidFill>
                  <a:srgbClr val="1F2933"/>
                </a:solidFill>
                <a:latin typeface="Consolas"/>
              </a:rPr>
              <a:t>Bluesky</a:t>
            </a:r>
            <a:r>
              <a:rPr sz="850" b="0" i="0" lang="de-DE">
                <a:solidFill>
                  <a:srgbClr val="1F2933"/>
                </a:solidFill>
                <a:latin typeface="Segoe UI"/>
              </a:rPr>
              <a:t>, </a:t>
            </a:r>
            <a:r>
              <a:rPr sz="850" b="0" i="0" lang="de-DE">
                <a:solidFill>
                  <a:srgbClr val="1F2933"/>
                </a:solidFill>
                <a:latin typeface="Consolas"/>
              </a:rPr>
              <a:t>Threads</a:t>
            </a:r>
            <a:r>
              <a:rPr sz="850" b="0" i="0" lang="de-DE">
                <a:solidFill>
                  <a:srgbClr val="1F2933"/>
                </a:solidFill>
                <a:latin typeface="Segoe UI"/>
              </a:rPr>
              <a:t>, </a:t>
            </a:r>
            <a:r>
              <a:rPr sz="850" b="0" i="0" lang="de-DE">
                <a:solidFill>
                  <a:srgbClr val="1F2933"/>
                </a:solidFill>
                <a:latin typeface="Consolas"/>
              </a:rPr>
              <a:t>Mastodon</a:t>
            </a:r>
            <a:r>
              <a:rPr sz="850" b="0" i="0" lang="de-DE">
                <a:solidFill>
                  <a:srgbClr val="1F2933"/>
                </a:solidFill>
                <a:latin typeface="Segoe UI"/>
              </a:rPr>
              <a:t>, </a:t>
            </a:r>
            <a:r>
              <a:rPr sz="850" b="0" i="0" lang="de-DE">
                <a:solidFill>
                  <a:srgbClr val="1F2933"/>
                </a:solidFill>
                <a:latin typeface="Consolas"/>
              </a:rPr>
              <a:t>Pinterest</a:t>
            </a:r>
            <a:r>
              <a:rPr sz="850" b="0" i="0" lang="de-DE">
                <a:solidFill>
                  <a:srgbClr val="1F2933"/>
                </a:solidFill>
                <a:latin typeface="Segoe UI"/>
              </a:rPr>
              <a:t>, </a:t>
            </a:r>
            <a:r>
              <a:rPr sz="850" b="0" i="0" lang="de-DE">
                <a:solidFill>
                  <a:srgbClr val="1F2933"/>
                </a:solidFill>
                <a:latin typeface="Consolas"/>
              </a:rPr>
              <a:t>YouTube</a:t>
            </a:r>
            <a:r>
              <a:rPr sz="850" b="0" i="0" lang="de-DE">
                <a:solidFill>
                  <a:srgbClr val="1F2933"/>
                </a:solidFill>
                <a:latin typeface="Segoe UI"/>
              </a:rPr>
              <a:t>, </a:t>
            </a:r>
            <a:r>
              <a:rPr sz="850" b="0" i="0" lang="de-DE">
                <a:solidFill>
                  <a:srgbClr val="1F2933"/>
                </a:solidFill>
                <a:latin typeface="Consolas"/>
              </a:rPr>
              <a:t>Twitch</a:t>
            </a:r>
            <a:r>
              <a:rPr sz="850" b="0" i="0" lang="de-DE">
                <a:solidFill>
                  <a:srgbClr val="1F2933"/>
                </a:solidFill>
                <a:latin typeface="Segoe UI"/>
              </a:rPr>
              <a:t>, </a:t>
            </a:r>
            <a:r>
              <a:rPr sz="850" b="0" i="0" lang="de-DE">
                <a:solidFill>
                  <a:srgbClr val="1F2933"/>
                </a:solidFill>
                <a:latin typeface="Consolas"/>
              </a:rPr>
              <a:t>Spotify</a:t>
            </a:r>
            <a:r>
              <a:rPr sz="850" b="0" i="0" lang="de-DE">
                <a:solidFill>
                  <a:srgbClr val="1F2933"/>
                </a:solidFill>
                <a:latin typeface="Segoe UI"/>
              </a:rPr>
              <a:t>, </a:t>
            </a:r>
            <a:r>
              <a:rPr sz="850" b="0" i="0" lang="de-DE">
                <a:solidFill>
                  <a:srgbClr val="1F2933"/>
                </a:solidFill>
                <a:latin typeface="Consolas"/>
              </a:rPr>
              <a:t>SoundCloud</a:t>
            </a:r>
            <a:r>
              <a:rPr sz="850" b="0" i="0" lang="de-DE">
                <a:solidFill>
                  <a:srgbClr val="1F2933"/>
                </a:solidFill>
                <a:latin typeface="Segoe UI"/>
              </a:rPr>
              <a:t>, </a:t>
            </a:r>
            <a:r>
              <a:rPr sz="850" b="0" i="0" lang="de-DE">
                <a:solidFill>
                  <a:srgbClr val="1F2933"/>
                </a:solidFill>
                <a:latin typeface="Consolas"/>
              </a:rPr>
              <a:t>Bandcamp</a:t>
            </a:r>
            <a:r>
              <a:rPr sz="850" b="0" i="0" lang="de-DE">
                <a:solidFill>
                  <a:srgbClr val="1F2933"/>
                </a:solidFill>
                <a:latin typeface="Segoe UI"/>
              </a:rPr>
              <a:t>, </a:t>
            </a:r>
            <a:r>
              <a:rPr sz="850" b="0" i="0" lang="de-DE">
                <a:solidFill>
                  <a:srgbClr val="1F2933"/>
                </a:solidFill>
                <a:latin typeface="Consolas"/>
              </a:rPr>
              <a:t>Discord</a:t>
            </a:r>
            <a:r>
              <a:rPr sz="850" b="0" i="0" lang="de-DE">
                <a:solidFill>
                  <a:srgbClr val="1F2933"/>
                </a:solidFill>
                <a:latin typeface="Segoe UI"/>
              </a:rPr>
              <a:t>, </a:t>
            </a:r>
            <a:r>
              <a:rPr sz="850" b="0" i="0" lang="de-DE">
                <a:solidFill>
                  <a:srgbClr val="1F2933"/>
                </a:solidFill>
                <a:latin typeface="Consolas"/>
              </a:rPr>
              <a:t>WhatsApp</a:t>
            </a:r>
            <a:r>
              <a:rPr sz="850" b="0" i="0" lang="de-DE">
                <a:solidFill>
                  <a:srgbClr val="1F2933"/>
                </a:solidFill>
                <a:latin typeface="Segoe UI"/>
              </a:rPr>
              <a:t>, </a:t>
            </a:r>
            <a:r>
              <a:rPr sz="850" b="0" i="0" lang="de-DE">
                <a:solidFill>
                  <a:srgbClr val="1F2933"/>
                </a:solidFill>
                <a:latin typeface="Consolas"/>
              </a:rPr>
              <a:t>Telegram</a:t>
            </a:r>
            <a:r>
              <a:rPr sz="850" b="0" i="0" lang="de-DE">
                <a:solidFill>
                  <a:srgbClr val="1F2933"/>
                </a:solidFill>
                <a:latin typeface="Segoe UI"/>
              </a:rPr>
              <a:t>, </a:t>
            </a:r>
            <a:r>
              <a:rPr sz="850" b="0" i="0" lang="de-DE">
                <a:solidFill>
                  <a:srgbClr val="1F2933"/>
                </a:solidFill>
                <a:latin typeface="Consolas"/>
              </a:rPr>
              <a:t>LinkedIn</a:t>
            </a:r>
            <a:r>
              <a:rPr sz="850" b="0" i="0" lang="de-DE">
                <a:solidFill>
                  <a:srgbClr val="1F2933"/>
                </a:solidFill>
                <a:latin typeface="Segoe UI"/>
              </a:rPr>
              <a:t>, </a:t>
            </a:r>
            <a:r>
              <a:rPr sz="850" b="0" i="0" lang="de-DE">
                <a:solidFill>
                  <a:srgbClr val="1F2933"/>
                </a:solidFill>
                <a:latin typeface="Consolas"/>
              </a:rPr>
              <a:t>XING</a:t>
            </a:r>
            <a:r>
              <a:rPr sz="850" b="0" i="0" lang="de-DE">
                <a:solidFill>
                  <a:srgbClr val="1F2933"/>
                </a:solidFill>
                <a:latin typeface="Segoe UI"/>
              </a:rPr>
              <a:t>, </a:t>
            </a:r>
            <a:r>
              <a:rPr sz="850" b="0" i="0" lang="de-DE">
                <a:solidFill>
                  <a:srgbClr val="1F2933"/>
                </a:solidFill>
                <a:latin typeface="Consolas"/>
              </a:rPr>
              <a:t>Patreon</a:t>
            </a:r>
            <a:r>
              <a:rPr sz="850" b="0" i="0" lang="de-DE">
                <a:solidFill>
                  <a:srgbClr val="1F2933"/>
                </a:solidFill>
                <a:latin typeface="Segoe UI"/>
              </a:rPr>
              <a:t>, </a:t>
            </a:r>
            <a:r>
              <a:rPr sz="850" b="0" i="0" lang="de-DE">
                <a:solidFill>
                  <a:srgbClr val="1F2933"/>
                </a:solidFill>
                <a:latin typeface="Consolas"/>
              </a:rPr>
              <a:t>Kofi</a:t>
            </a:r>
            <a:r>
              <a:rPr sz="850" b="0" i="0" lang="de-DE">
                <a:solidFill>
                  <a:srgbClr val="1F2933"/>
                </a:solidFill>
                <a:latin typeface="Segoe UI"/>
              </a:rPr>
              <a:t>, </a:t>
            </a:r>
            <a:r>
              <a:rPr sz="850" b="0" i="0" lang="de-DE">
                <a:solidFill>
                  <a:srgbClr val="1F2933"/>
                </a:solidFill>
                <a:latin typeface="Consolas"/>
              </a:rPr>
              <a:t>ArtStation</a:t>
            </a:r>
          </a:p>
        </p:txBody>
      </p:sp>
      <p:sp>
        <p:nvSpPr>
          <p:cNvPr id="39" name="TextBox 38"/>
          <p:cNvSpPr txBox="1"/>
          <p:nvPr/>
        </p:nvSpPr>
        <p:spPr>
          <a:xfrm>
            <a:off x="8646269" y="4110418"/>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Segoe UI"/>
              </a:rPr>
              <a:t>24 Spalten am Stück; Kurzformen wie </a:t>
            </a:r>
            <a:r>
              <a:rPr sz="850" b="0" i="0" lang="de-DE">
                <a:solidFill>
                  <a:srgbClr val="1F2933"/>
                </a:solidFill>
                <a:latin typeface="Consolas"/>
              </a:rPr>
              <a:t>@name</a:t>
            </a:r>
            <a:r>
              <a:rPr sz="850" b="0" i="0" lang="de-DE">
                <a:solidFill>
                  <a:srgbClr val="1F2933"/>
                </a:solidFill>
                <a:latin typeface="Segoe UI"/>
              </a:rPr>
              <a:t> genügen</a:t>
            </a:r>
          </a:p>
        </p:txBody>
      </p:sp>
      <p:sp>
        <p:nvSpPr>
          <p:cNvPr id="40" name="Rectangle 39"/>
          <p:cNvSpPr/>
          <p:nvPr/>
        </p:nvSpPr>
        <p:spPr>
          <a:xfrm>
            <a:off x="566928" y="44161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416171"/>
            <a:ext cx="11057839" cy="35674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530852"/>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Inhalt</a:t>
            </a:r>
          </a:p>
        </p:txBody>
      </p:sp>
      <p:sp>
        <p:nvSpPr>
          <p:cNvPr id="43" name="TextBox 42"/>
          <p:cNvSpPr txBox="1"/>
          <p:nvPr/>
        </p:nvSpPr>
        <p:spPr>
          <a:xfrm>
            <a:off x="2270578" y="4530852"/>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Internal_Info_Url</a:t>
            </a:r>
            <a:r>
              <a:rPr sz="850" b="0" i="0" lang="de-DE">
                <a:solidFill>
                  <a:srgbClr val="1F2933"/>
                </a:solidFill>
                <a:latin typeface="Segoe UI"/>
              </a:rPr>
              <a:t>, </a:t>
            </a:r>
            <a:r>
              <a:rPr sz="850" b="0" i="0" lang="de-DE">
                <a:solidFill>
                  <a:srgbClr val="1F2933"/>
                </a:solidFill>
                <a:latin typeface="Consolas"/>
              </a:rPr>
              <a:t>LogoUrl</a:t>
            </a:r>
            <a:r>
              <a:rPr sz="850" b="0" i="0" lang="de-DE">
                <a:solidFill>
                  <a:srgbClr val="1F2933"/>
                </a:solidFill>
                <a:latin typeface="Segoe UI"/>
              </a:rPr>
              <a:t>, </a:t>
            </a:r>
            <a:r>
              <a:rPr sz="850" b="0" i="0" lang="de-DE">
                <a:solidFill>
                  <a:srgbClr val="1F2933"/>
                </a:solidFill>
                <a:latin typeface="Consolas"/>
              </a:rPr>
              <a:t>Description</a:t>
            </a:r>
          </a:p>
        </p:txBody>
      </p:sp>
      <p:sp>
        <p:nvSpPr>
          <p:cNvPr id="44" name="TextBox 43"/>
          <p:cNvSpPr txBox="1"/>
          <p:nvPr/>
        </p:nvSpPr>
        <p:spPr>
          <a:xfrm>
            <a:off x="8646269" y="4530852"/>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LogoUrl</a:t>
            </a:r>
            <a:r>
              <a:rPr sz="850" b="0" i="0" lang="de-DE">
                <a:solidFill>
                  <a:srgbClr val="1F2933"/>
                </a:solidFill>
                <a:latin typeface="Segoe UI"/>
              </a:rPr>
              <a:t> wird beim Import heruntergeladen</a:t>
            </a:r>
          </a:p>
        </p:txBody>
      </p:sp>
      <p:sp>
        <p:nvSpPr>
          <p:cNvPr id="45" name="Rectangle 44"/>
          <p:cNvSpPr/>
          <p:nvPr/>
        </p:nvSpPr>
        <p:spPr>
          <a:xfrm>
            <a:off x="566928" y="477291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87595"/>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Hervorhebung</a:t>
            </a:r>
          </a:p>
        </p:txBody>
      </p:sp>
      <p:sp>
        <p:nvSpPr>
          <p:cNvPr id="47" name="TextBox 46"/>
          <p:cNvSpPr txBox="1"/>
          <p:nvPr/>
        </p:nvSpPr>
        <p:spPr>
          <a:xfrm>
            <a:off x="2270578" y="4887595"/>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Featured</a:t>
            </a:r>
            <a:r>
              <a:rPr sz="850" b="0" i="0" lang="de-DE">
                <a:solidFill>
                  <a:srgbClr val="1F2933"/>
                </a:solidFill>
                <a:latin typeface="Segoe UI"/>
              </a:rPr>
              <a:t>, </a:t>
            </a:r>
            <a:r>
              <a:rPr sz="850" b="0" i="0" lang="de-DE">
                <a:solidFill>
                  <a:srgbClr val="1F2933"/>
                </a:solidFill>
                <a:latin typeface="Consolas"/>
              </a:rPr>
              <a:t>Featured_Order</a:t>
            </a:r>
          </a:p>
        </p:txBody>
      </p:sp>
      <p:sp>
        <p:nvSpPr>
          <p:cNvPr id="48" name="TextBox 47"/>
          <p:cNvSpPr txBox="1"/>
          <p:nvPr/>
        </p:nvSpPr>
        <p:spPr>
          <a:xfrm>
            <a:off x="8646269" y="4887595"/>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Segoe UI"/>
              </a:rPr>
              <a:t>Hervorhebung im Verzeichnis, seit Version 1.3.0</a:t>
            </a:r>
          </a:p>
        </p:txBody>
      </p:sp>
      <p:sp>
        <p:nvSpPr>
          <p:cNvPr id="49" name="Rectangle 48"/>
          <p:cNvSpPr/>
          <p:nvPr/>
        </p:nvSpPr>
        <p:spPr>
          <a:xfrm>
            <a:off x="566928" y="512965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29657"/>
            <a:ext cx="11057839" cy="35674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244338"/>
            <a:ext cx="1411042" cy="310261"/>
          </a:xfrm>
          <a:prstGeom prst="rect">
            <a:avLst/>
          </a:prstGeom>
          <a:noFill/>
        </p:spPr>
        <p:txBody>
          <a:bodyPr wrap="square" lIns="0" rIns="0" tIns="0" bIns="0" anchor="t">
            <a:spAutoFit/>
          </a:bodyPr>
          <a:lstStyle/>
          <a:p>
            <a:pPr algn="l">
              <a:lnSpc>
                <a:spcPct val="118000"/>
              </a:lnSpc>
            </a:pPr>
            <a:r>
              <a:rPr sz="850" b="1" i="0" lang="de-DE">
                <a:solidFill>
                  <a:srgbClr val="1F2933"/>
                </a:solidFill>
                <a:latin typeface="Segoe UI"/>
              </a:rPr>
              <a:t>Programm</a:t>
            </a:r>
          </a:p>
        </p:txBody>
      </p:sp>
      <p:sp>
        <p:nvSpPr>
          <p:cNvPr id="52" name="TextBox 51"/>
          <p:cNvSpPr txBox="1"/>
          <p:nvPr/>
        </p:nvSpPr>
        <p:spPr>
          <a:xfrm>
            <a:off x="2270578" y="5244338"/>
            <a:ext cx="6192811"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Consolas"/>
              </a:rPr>
              <a:t>Event_Ids</a:t>
            </a:r>
          </a:p>
        </p:txBody>
      </p:sp>
      <p:sp>
        <p:nvSpPr>
          <p:cNvPr id="53" name="TextBox 52"/>
          <p:cNvSpPr txBox="1"/>
          <p:nvPr/>
        </p:nvSpPr>
        <p:spPr>
          <a:xfrm>
            <a:off x="8646269" y="5244338"/>
            <a:ext cx="2905345" cy="310261"/>
          </a:xfrm>
          <a:prstGeom prst="rect">
            <a:avLst/>
          </a:prstGeom>
          <a:noFill/>
        </p:spPr>
        <p:txBody>
          <a:bodyPr wrap="square" lIns="0" rIns="0" tIns="0" bIns="0" anchor="t">
            <a:spAutoFit/>
          </a:bodyPr>
          <a:lstStyle/>
          <a:p>
            <a:pPr algn="l">
              <a:lnSpc>
                <a:spcPct val="118000"/>
              </a:lnSpc>
            </a:pPr>
            <a:r>
              <a:rPr sz="850" b="0" i="0" lang="de-DE">
                <a:solidFill>
                  <a:srgbClr val="1F2933"/>
                </a:solidFill>
                <a:latin typeface="Segoe UI"/>
              </a:rPr>
              <a:t>Post-IDs aus dem Event Calendar, kommagetrennt</a:t>
            </a:r>
          </a:p>
        </p:txBody>
      </p:sp>
      <p:sp>
        <p:nvSpPr>
          <p:cNvPr id="54" name="Rectangle 53"/>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8" name="TextBox 5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Reihenfolge ist frei – zugeordnet wird nur über die Kopfzeile (ohne Spalte </a:t>
            </a:r>
            <a:r>
              <a:rPr sz="1000" b="0" i="0" lang="de-DE">
                <a:solidFill>
                  <a:srgbClr val="2B3844"/>
                </a:solidFill>
                <a:latin typeface="Consolas"/>
              </a:rPr>
              <a:t>Name</a:t>
            </a:r>
            <a:r>
              <a:rPr sz="1000" b="0" i="0" lang="de-DE">
                <a:solidFill>
                  <a:srgbClr val="2B3844"/>
                </a:solidFill>
                <a:latin typeface="Segoe UI"/>
              </a:rPr>
              <a:t> bricht der Import ab). </a:t>
            </a:r>
            <a:r>
              <a:rPr sz="1000" b="1" i="0" lang="de-DE">
                <a:solidFill>
                  <a:srgbClr val="2B3844"/>
                </a:solidFill>
                <a:latin typeface="Segoe UI"/>
              </a:rPr>
              <a:t>Ein Import löscht nie etwas:</a:t>
            </a:r>
            <a:r>
              <a:rPr sz="1000" b="0" i="0" lang="de-DE">
                <a:solidFill>
                  <a:srgbClr val="2B3844"/>
                </a:solidFill>
                <a:latin typeface="Segoe UI"/>
              </a:rPr>
              <a:t> Leere Zellen und fehlende Spalten lassen vorhandene Werte stehen.</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78 / 153</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Daten importieren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Beim ersten Mal auf </a:t>
            </a:r>
            <a:r>
              <a:rPr sz="1150" b="1" i="0" lang="de-DE">
                <a:solidFill>
                  <a:srgbClr val="25333F"/>
                </a:solidFill>
                <a:latin typeface="Segoe UI"/>
              </a:rPr>
              <a:t>Beispiel-Vorlage herunterladen (.csv)</a:t>
            </a:r>
            <a:r>
              <a:rPr sz="1150" b="0" i="0" lang="de-DE">
                <a:solidFill>
                  <a:srgbClr val="25333F"/>
                </a:solidFill>
                <a:latin typeface="Segoe UI"/>
              </a:rPr>
              <a:t> klicken.</a:t>
            </a:r>
          </a:p>
        </p:txBody>
      </p:sp>
      <p:sp>
        <p:nvSpPr>
          <p:cNvPr id="9" name="TextBox 8"/>
          <p:cNvSpPr txBox="1"/>
          <p:nvPr/>
        </p:nvSpPr>
        <p:spPr>
          <a:xfrm>
            <a:off x="950976" y="1755394"/>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Vorlage enthält die Kopfzeile und zwei ausgefüllte Beispielzeilen.</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Tabelle mit Ihren Daten füllen und als CSV speichern.</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53843"/>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CSV-Datei hochladen:</a:t>
            </a:r>
            <a:r>
              <a:rPr sz="1150" b="0" i="0" lang="de-DE">
                <a:solidFill>
                  <a:srgbClr val="25333F"/>
                </a:solidFill>
                <a:latin typeface="Segoe UI"/>
              </a:rPr>
              <a:t> die Datei auswählen.</a:t>
            </a:r>
          </a:p>
        </p:txBody>
      </p:sp>
      <p:sp>
        <p:nvSpPr>
          <p:cNvPr id="16" name="Oval 15"/>
          <p:cNvSpPr/>
          <p:nvPr/>
        </p:nvSpPr>
        <p:spPr>
          <a:xfrm>
            <a:off x="566928" y="29789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02006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8" name="TextBox 17"/>
          <p:cNvSpPr txBox="1"/>
          <p:nvPr/>
        </p:nvSpPr>
        <p:spPr>
          <a:xfrm>
            <a:off x="950976" y="2969768"/>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Ziel-Veranstaltung:</a:t>
            </a:r>
            <a:r>
              <a:rPr sz="1150" b="0" i="0" lang="de-DE">
                <a:solidFill>
                  <a:srgbClr val="25333F"/>
                </a:solidFill>
                <a:latin typeface="Segoe UI"/>
              </a:rPr>
              <a:t> die Zuordnung wählen.</a:t>
            </a:r>
          </a:p>
        </p:txBody>
      </p:sp>
      <p:sp>
        <p:nvSpPr>
          <p:cNvPr id="19" name="TextBox 18"/>
          <p:cNvSpPr txBox="1"/>
          <p:nvPr/>
        </p:nvSpPr>
        <p:spPr>
          <a:xfrm>
            <a:off x="950976" y="3193669"/>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Eine gewählte Messe gilt für alle Zeilen. Mit </a:t>
            </a:r>
            <a:r>
              <a:rPr sz="950" b="1" i="0" lang="de-DE">
                <a:solidFill>
                  <a:srgbClr val="6B7A88"/>
                </a:solidFill>
                <a:latin typeface="Segoe UI"/>
              </a:rPr>
              <a:t>-- Aus CSV oder neu erstellen --</a:t>
            </a:r>
            <a:r>
              <a:rPr sz="950" b="0" i="0" lang="de-DE">
                <a:solidFill>
                  <a:srgbClr val="6B7A88"/>
                </a:solidFill>
                <a:latin typeface="Segoe UI"/>
              </a:rPr>
              <a:t> gilt je Zeile die Spalte </a:t>
            </a:r>
            <a:r>
              <a:rPr sz="950" b="0" i="0" lang="de-DE">
                <a:solidFill>
                  <a:srgbClr val="6B7A88"/>
                </a:solidFill>
                <a:latin typeface="Consolas"/>
              </a:rPr>
              <a:t>Event_Name</a:t>
            </a:r>
            <a:r>
              <a:rPr sz="950" b="0" i="0" lang="de-DE">
                <a:solidFill>
                  <a:srgbClr val="6B7A88"/>
                </a:solidFill>
                <a:latin typeface="Segoe UI"/>
              </a:rPr>
              <a:t> – wie im eigenen Export.</a:t>
            </a:r>
          </a:p>
        </p:txBody>
      </p:sp>
      <p:sp>
        <p:nvSpPr>
          <p:cNvPr id="20" name="Oval 19"/>
          <p:cNvSpPr/>
          <p:nvPr/>
        </p:nvSpPr>
        <p:spPr>
          <a:xfrm>
            <a:off x="566928" y="373011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7126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720973"/>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Import starten</a:t>
            </a:r>
            <a:r>
              <a:rPr sz="1150" b="0" i="0" lang="de-DE">
                <a:solidFill>
                  <a:srgbClr val="25333F"/>
                </a:solidFill>
                <a:latin typeface="Segoe UI"/>
              </a:rPr>
              <a:t> klicken.</a:t>
            </a:r>
          </a:p>
        </p:txBody>
      </p:sp>
      <p:sp>
        <p:nvSpPr>
          <p:cNvPr id="23" name="TextBox 22"/>
          <p:cNvSpPr txBox="1"/>
          <p:nvPr/>
        </p:nvSpPr>
        <p:spPr>
          <a:xfrm>
            <a:off x="950976" y="3944874"/>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Seite meldet, wie viele Aussteller verarbeitet und wie viele Zeilen ohne Veranstaltung übersprungen wurden.</a:t>
            </a:r>
          </a:p>
        </p:txBody>
      </p:sp>
      <p:sp>
        <p:nvSpPr>
          <p:cNvPr id="24" name="Rectangle 23"/>
          <p:cNvSpPr/>
          <p:nvPr/>
        </p:nvSpPr>
        <p:spPr>
          <a:xfrm>
            <a:off x="5406847" y="1353312"/>
            <a:ext cx="6217920" cy="39776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5406847" y="1572768"/>
            <a:ext cx="1481328" cy="37581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540684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5" name="TextBox 34"/>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6" name="TextBox 35"/>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7" name="TextBox 36"/>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Import / Export</a:t>
            </a:r>
          </a:p>
        </p:txBody>
      </p:sp>
      <p:sp>
        <p:nvSpPr>
          <p:cNvPr id="38" name="TextBox 37"/>
          <p:cNvSpPr txBox="1"/>
          <p:nvPr/>
        </p:nvSpPr>
        <p:spPr>
          <a:xfrm>
            <a:off x="555315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55315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7089343" y="1700784"/>
            <a:ext cx="4572000" cy="219456"/>
          </a:xfrm>
          <a:prstGeom prst="rect">
            <a:avLst/>
          </a:prstGeom>
          <a:noFill/>
        </p:spPr>
        <p:txBody>
          <a:bodyPr wrap="square" lIns="0" rIns="0" tIns="0" bIns="0" anchor="t">
            <a:spAutoFit/>
          </a:bodyPr>
          <a:lstStyle/>
          <a:p>
            <a:pPr algn="l">
              <a:lnSpc>
                <a:spcPct val="100000"/>
              </a:lnSpc>
            </a:pPr>
            <a:r>
              <a:rPr sz="1150" b="0" i="0" lang="de-DE">
                <a:solidFill>
                  <a:srgbClr val="1F2933"/>
                </a:solidFill>
                <a:latin typeface="Segoe UI"/>
              </a:rPr>
              <a:t>Datenimport / -export</a:t>
            </a:r>
          </a:p>
        </p:txBody>
      </p:sp>
      <p:sp>
        <p:nvSpPr>
          <p:cNvPr id="41" name="Rectangle 40"/>
          <p:cNvSpPr/>
          <p:nvPr/>
        </p:nvSpPr>
        <p:spPr>
          <a:xfrm>
            <a:off x="7747711" y="2011680"/>
            <a:ext cx="2798063" cy="31546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747711" y="2011680"/>
            <a:ext cx="279806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747711" y="2286000"/>
            <a:ext cx="279806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57439" y="2080260"/>
            <a:ext cx="2578607"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Import (CSV)</a:t>
            </a:r>
          </a:p>
        </p:txBody>
      </p:sp>
      <p:sp>
        <p:nvSpPr>
          <p:cNvPr id="45" name="Rectangle 44"/>
          <p:cNvSpPr/>
          <p:nvPr/>
        </p:nvSpPr>
        <p:spPr>
          <a:xfrm>
            <a:off x="7875727" y="2414016"/>
            <a:ext cx="2542031" cy="841248"/>
          </a:xfrm>
          <a:prstGeom prst="rect">
            <a:avLst/>
          </a:prstGeom>
          <a:solidFill>
            <a:srgbClr val="F7FAFC"/>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967167" y="2468880"/>
            <a:ext cx="2359151" cy="146304"/>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Nicht sicher, wie die Datei aussehen soll?</a:t>
            </a:r>
          </a:p>
        </p:txBody>
      </p:sp>
      <p:sp>
        <p:nvSpPr>
          <p:cNvPr id="47" name="TextBox 46"/>
          <p:cNvSpPr txBox="1"/>
          <p:nvPr/>
        </p:nvSpPr>
        <p:spPr>
          <a:xfrm>
            <a:off x="7967167" y="2633472"/>
            <a:ext cx="2359151" cy="237744"/>
          </a:xfrm>
          <a:prstGeom prst="rect">
            <a:avLst/>
          </a:prstGeom>
          <a:noFill/>
        </p:spPr>
        <p:txBody>
          <a:bodyPr wrap="square" lIns="0" rIns="0" tIns="0" bIns="0" anchor="t">
            <a:spAutoFit/>
          </a:bodyPr>
          <a:lstStyle/>
          <a:p>
            <a:pPr algn="l">
              <a:lnSpc>
                <a:spcPct val="110000"/>
              </a:lnSpc>
            </a:pPr>
            <a:r>
              <a:rPr sz="550" b="0" i="0" lang="de-DE">
                <a:solidFill>
                  <a:srgbClr val="6B7A88"/>
                </a:solidFill>
                <a:latin typeface="Segoe UI"/>
              </a:rPr>
              <a:t>Lade hier eine Vorlage mit Beispieldaten herunter, um Fehler zu vermeiden.</a:t>
            </a:r>
          </a:p>
        </p:txBody>
      </p:sp>
      <p:sp>
        <p:nvSpPr>
          <p:cNvPr id="48" name="Rounded Rectangle 47"/>
          <p:cNvSpPr/>
          <p:nvPr/>
        </p:nvSpPr>
        <p:spPr>
          <a:xfrm>
            <a:off x="7967167" y="2926080"/>
            <a:ext cx="2359151" cy="219456"/>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967167" y="2962656"/>
            <a:ext cx="2359151"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Beispiel-Vorlage herunterladen (.csv)</a:t>
            </a:r>
          </a:p>
        </p:txBody>
      </p:sp>
      <p:sp>
        <p:nvSpPr>
          <p:cNvPr id="50" name="TextBox 49"/>
          <p:cNvSpPr txBox="1"/>
          <p:nvPr/>
        </p:nvSpPr>
        <p:spPr>
          <a:xfrm>
            <a:off x="7875727" y="3364992"/>
            <a:ext cx="2542031"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CSV-Datei hochladen:</a:t>
            </a:r>
          </a:p>
        </p:txBody>
      </p:sp>
      <p:sp>
        <p:nvSpPr>
          <p:cNvPr id="51" name="Rounded Rectangle 50"/>
          <p:cNvSpPr/>
          <p:nvPr/>
        </p:nvSpPr>
        <p:spPr>
          <a:xfrm>
            <a:off x="7875727" y="3566160"/>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967167" y="3616452"/>
            <a:ext cx="2157983"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exhibitors-2026.csv</a:t>
            </a:r>
          </a:p>
        </p:txBody>
      </p:sp>
      <p:sp>
        <p:nvSpPr>
          <p:cNvPr id="53" name="TextBox 52"/>
          <p:cNvSpPr txBox="1"/>
          <p:nvPr/>
        </p:nvSpPr>
        <p:spPr>
          <a:xfrm>
            <a:off x="10198303" y="3616452"/>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4" name="TextBox 53"/>
          <p:cNvSpPr txBox="1"/>
          <p:nvPr/>
        </p:nvSpPr>
        <p:spPr>
          <a:xfrm>
            <a:off x="7875727" y="3931920"/>
            <a:ext cx="2542031" cy="237744"/>
          </a:xfrm>
          <a:prstGeom prst="rect">
            <a:avLst/>
          </a:prstGeom>
          <a:noFill/>
        </p:spPr>
        <p:txBody>
          <a:bodyPr wrap="square" lIns="0" rIns="0" tIns="0" bIns="0" anchor="t">
            <a:spAutoFit/>
          </a:bodyPr>
          <a:lstStyle/>
          <a:p>
            <a:pPr algn="l">
              <a:lnSpc>
                <a:spcPct val="110000"/>
              </a:lnSpc>
            </a:pPr>
            <a:r>
              <a:rPr sz="500" b="0" i="0" lang="de-DE">
                <a:solidFill>
                  <a:srgbClr val="6B7A88"/>
                </a:solidFill>
                <a:latin typeface="Segoe UI"/>
              </a:rPr>
              <a:t>Aktualisiert bestehende Aussteller (Abgleich über Name und Veranstaltung) oder erstellt neue.</a:t>
            </a:r>
          </a:p>
        </p:txBody>
      </p:sp>
      <p:sp>
        <p:nvSpPr>
          <p:cNvPr id="55" name="TextBox 54"/>
          <p:cNvSpPr txBox="1"/>
          <p:nvPr/>
        </p:nvSpPr>
        <p:spPr>
          <a:xfrm>
            <a:off x="7875727" y="4206240"/>
            <a:ext cx="2542031" cy="164592"/>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Ziel-Veranstaltung:</a:t>
            </a:r>
          </a:p>
        </p:txBody>
      </p:sp>
      <p:sp>
        <p:nvSpPr>
          <p:cNvPr id="56" name="Rounded Rectangle 55"/>
          <p:cNvSpPr/>
          <p:nvPr/>
        </p:nvSpPr>
        <p:spPr>
          <a:xfrm>
            <a:off x="7875727" y="4407408"/>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967167" y="4457700"/>
            <a:ext cx="2157983"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 Aus CSV oder neu erstellen --</a:t>
            </a:r>
          </a:p>
        </p:txBody>
      </p:sp>
      <p:sp>
        <p:nvSpPr>
          <p:cNvPr id="58" name="TextBox 57"/>
          <p:cNvSpPr txBox="1"/>
          <p:nvPr/>
        </p:nvSpPr>
        <p:spPr>
          <a:xfrm>
            <a:off x="10198303" y="4457700"/>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59" name="Rounded Rectangle 58"/>
          <p:cNvSpPr/>
          <p:nvPr/>
        </p:nvSpPr>
        <p:spPr>
          <a:xfrm>
            <a:off x="7875727" y="4791456"/>
            <a:ext cx="1068019"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875727" y="4841748"/>
            <a:ext cx="1068019"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Import starten</a:t>
            </a:r>
          </a:p>
        </p:txBody>
      </p:sp>
      <p:sp>
        <p:nvSpPr>
          <p:cNvPr id="61" name="Oval 60"/>
          <p:cNvSpPr/>
          <p:nvPr/>
        </p:nvSpPr>
        <p:spPr>
          <a:xfrm>
            <a:off x="7738567" y="28986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738567" y="29580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3" name="Oval 62"/>
          <p:cNvSpPr/>
          <p:nvPr/>
        </p:nvSpPr>
        <p:spPr>
          <a:xfrm>
            <a:off x="7647127" y="35570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647127" y="36164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5" name="Oval 64"/>
          <p:cNvSpPr/>
          <p:nvPr/>
        </p:nvSpPr>
        <p:spPr>
          <a:xfrm>
            <a:off x="7647127" y="43982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647127" y="44577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67" name="Oval 66"/>
          <p:cNvSpPr/>
          <p:nvPr/>
        </p:nvSpPr>
        <p:spPr>
          <a:xfrm>
            <a:off x="7647127" y="47777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647127" y="48371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69" name="Rectangle 68"/>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72" name="TextBox 71"/>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Legen Sie vorher einen Export als Sicherung an. Ein Import lässt sich nicht rückgängig machen.</a:t>
            </a:r>
          </a:p>
        </p:txBody>
      </p:sp>
      <p:sp>
        <p:nvSpPr>
          <p:cNvPr id="73" name="Rectangle 7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75" name="TextBox 7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79 / 153</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Woran das Plugin einen Aussteller wiedererkennt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51862"/>
            <a:ext cx="11057839" cy="2228088"/>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51862"/>
            <a:ext cx="54864" cy="22280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72486"/>
            <a:ext cx="9777679" cy="53339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Am Namen – und an der Veranstaltung, zu der er gehört.</a:t>
            </a:r>
          </a:p>
        </p:txBody>
      </p:sp>
      <p:sp>
        <p:nvSpPr>
          <p:cNvPr id="9" name="TextBox 8"/>
          <p:cNvSpPr txBox="1"/>
          <p:nvPr/>
        </p:nvSpPr>
        <p:spPr>
          <a:xfrm>
            <a:off x="1207007" y="3533901"/>
            <a:ext cx="9777679" cy="963167"/>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Stimmen beide mit einem vorhandenen Eintrag überein, wird dieser </a:t>
            </a:r>
            <a:r>
              <a:rPr sz="1200" b="1" i="0" lang="de-DE">
                <a:solidFill>
                  <a:srgbClr val="4A5D6E"/>
                </a:solidFill>
                <a:latin typeface="Segoe UI"/>
              </a:rPr>
              <a:t>aktualisiert</a:t>
            </a:r>
            <a:r>
              <a:rPr sz="1200" b="0" i="0" lang="de-DE">
                <a:solidFill>
                  <a:srgbClr val="4A5D6E"/>
                </a:solidFill>
                <a:latin typeface="Segoe UI"/>
              </a:rPr>
              <a:t>. Andernfalls entsteht ein </a:t>
            </a:r>
            <a:r>
              <a:rPr sz="1200" b="1" i="0" lang="de-DE">
                <a:solidFill>
                  <a:srgbClr val="4A5D6E"/>
                </a:solidFill>
                <a:latin typeface="Segoe UI"/>
              </a:rPr>
              <a:t>neuer</a:t>
            </a:r>
            <a:r>
              <a:rPr sz="1200" b="0" i="0" lang="de-DE">
                <a:solidFill>
                  <a:srgbClr val="4A5D6E"/>
                </a:solidFill>
                <a:latin typeface="Segoe UI"/>
              </a:rPr>
              <a:t> Aussteller. Deshalb legt ein Tippfehler im Namen keine Änderung an, sondern einen Doppelgänger. Und deshalb ist es sicherer, eine geänderte Datei aus dem eigenen Export heraus zu bearbeiten, statt Namen neu abzutippen. Ein vorhandener Aussteller behält dabei seinen Status – ein Entwurf bleibt Entwurf.</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80 / 153</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Sieben Spalten mit eigenen Regeln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Consolas"/>
              </a:rPr>
              <a:t>Hall</a:t>
            </a:r>
          </a:p>
        </p:txBody>
      </p:sp>
      <p:sp>
        <p:nvSpPr>
          <p:cNvPr id="9" name="TextBox 8"/>
          <p:cNvSpPr txBox="1"/>
          <p:nvPr/>
        </p:nvSpPr>
        <p:spPr>
          <a:xfrm>
            <a:off x="768096" y="1882394"/>
            <a:ext cx="215638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Mehrere Hallen mit Komma trennen. Namen, die es noch nicht gibt, werden </a:t>
            </a:r>
            <a:r>
              <a:rPr sz="1050" b="1" i="0" lang="de-DE">
                <a:solidFill>
                  <a:srgbClr val="3B4A57"/>
                </a:solidFill>
                <a:latin typeface="Segoe UI"/>
              </a:rPr>
              <a:t>automatisch angelegt</a:t>
            </a:r>
            <a:r>
              <a:rPr sz="1050" b="0" i="0" lang="de-DE">
                <a:solidFill>
                  <a:srgbClr val="3B4A57"/>
                </a:solidFill>
                <a:latin typeface="Segoe UI"/>
              </a:rPr>
              <a:t>.</a:t>
            </a:r>
          </a:p>
        </p:txBody>
      </p:sp>
      <p:sp>
        <p:nvSpPr>
          <p:cNvPr id="10" name="TextBox 9"/>
          <p:cNvSpPr txBox="1"/>
          <p:nvPr/>
        </p:nvSpPr>
        <p:spPr>
          <a:xfrm>
            <a:off x="768096" y="2971800"/>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Auch Type, Category, Products</a:t>
            </a:r>
          </a:p>
        </p:txBody>
      </p:sp>
      <p:sp>
        <p:nvSpPr>
          <p:cNvPr id="11" name="Rounded Rectangle 10"/>
          <p:cNvSpPr/>
          <p:nvPr/>
        </p:nvSpPr>
        <p:spPr>
          <a:xfrm>
            <a:off x="3399967"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Consolas"/>
              </a:rPr>
              <a:t>Booth</a:t>
            </a:r>
          </a:p>
        </p:txBody>
      </p:sp>
      <p:sp>
        <p:nvSpPr>
          <p:cNvPr id="14" name="TextBox 13"/>
          <p:cNvSpPr txBox="1"/>
          <p:nvPr/>
        </p:nvSpPr>
        <p:spPr>
          <a:xfrm>
            <a:off x="3601135" y="1882394"/>
            <a:ext cx="215638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Freier Text, mehrere Standnummern mit Komma: </a:t>
            </a:r>
            <a:r>
              <a:rPr sz="1050" b="0" i="0" lang="de-DE">
                <a:solidFill>
                  <a:srgbClr val="3B4A57"/>
                </a:solidFill>
                <a:latin typeface="Consolas"/>
              </a:rPr>
              <a:t>A12, A13</a:t>
            </a:r>
            <a:r>
              <a:rPr sz="1050" b="0" i="0" lang="de-DE">
                <a:solidFill>
                  <a:srgbClr val="3B4A57"/>
                </a:solidFill>
                <a:latin typeface="Segoe UI"/>
              </a:rPr>
              <a:t>.</a:t>
            </a:r>
          </a:p>
        </p:txBody>
      </p:sp>
      <p:sp>
        <p:nvSpPr>
          <p:cNvPr id="15" name="Rounded Rectangle 14"/>
          <p:cNvSpPr/>
          <p:nvPr/>
        </p:nvSpPr>
        <p:spPr>
          <a:xfrm>
            <a:off x="6233007"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Consolas"/>
              </a:rPr>
              <a:t>Country_Code</a:t>
            </a:r>
          </a:p>
        </p:txBody>
      </p:sp>
      <p:sp>
        <p:nvSpPr>
          <p:cNvPr id="18" name="TextBox 17"/>
          <p:cNvSpPr txBox="1"/>
          <p:nvPr/>
        </p:nvSpPr>
        <p:spPr>
          <a:xfrm>
            <a:off x="6434175" y="1882394"/>
            <a:ext cx="215638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Das ISO-Kürzel. Fehlt es, versucht das Plugin, es aus dem Ländernamen abzuleiten – und umgekehrt.</a:t>
            </a:r>
          </a:p>
        </p:txBody>
      </p:sp>
      <p:sp>
        <p:nvSpPr>
          <p:cNvPr id="19" name="TextBox 18"/>
          <p:cNvSpPr txBox="1"/>
          <p:nvPr/>
        </p:nvSpPr>
        <p:spPr>
          <a:xfrm>
            <a:off x="6434175" y="2971800"/>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Ein von Hand gesetzter Code wird nie überschrieben</a:t>
            </a:r>
          </a:p>
        </p:txBody>
      </p:sp>
      <p:sp>
        <p:nvSpPr>
          <p:cNvPr id="20" name="Rounded Rectangle 19"/>
          <p:cNvSpPr/>
          <p:nvPr/>
        </p:nvSpPr>
        <p:spPr>
          <a:xfrm>
            <a:off x="9066047"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Consolas"/>
              </a:rPr>
              <a:t>Onsite_Sales</a:t>
            </a:r>
          </a:p>
        </p:txBody>
      </p:sp>
      <p:sp>
        <p:nvSpPr>
          <p:cNvPr id="23" name="TextBox 22"/>
          <p:cNvSpPr txBox="1"/>
          <p:nvPr/>
        </p:nvSpPr>
        <p:spPr>
          <a:xfrm>
            <a:off x="9267215" y="1882394"/>
            <a:ext cx="215638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Versteht auch </a:t>
            </a:r>
            <a:r>
              <a:rPr sz="1050" b="0" i="0" lang="de-DE">
                <a:solidFill>
                  <a:srgbClr val="3B4A57"/>
                </a:solidFill>
                <a:latin typeface="Consolas"/>
              </a:rPr>
              <a:t>ja</a:t>
            </a:r>
            <a:r>
              <a:rPr sz="1050" b="0" i="0" lang="de-DE">
                <a:solidFill>
                  <a:srgbClr val="3B4A57"/>
                </a:solidFill>
                <a:latin typeface="Segoe UI"/>
              </a:rPr>
              <a:t>/</a:t>
            </a:r>
            <a:r>
              <a:rPr sz="1050" b="0" i="0" lang="de-DE">
                <a:solidFill>
                  <a:srgbClr val="3B4A57"/>
                </a:solidFill>
                <a:latin typeface="Consolas"/>
              </a:rPr>
              <a:t>nein</a:t>
            </a:r>
            <a:r>
              <a:rPr sz="1050" b="0" i="0" lang="de-DE">
                <a:solidFill>
                  <a:srgbClr val="3B4A57"/>
                </a:solidFill>
                <a:latin typeface="Segoe UI"/>
              </a:rPr>
              <a:t>, </a:t>
            </a:r>
            <a:r>
              <a:rPr sz="1050" b="0" i="0" lang="de-DE">
                <a:solidFill>
                  <a:srgbClr val="3B4A57"/>
                </a:solidFill>
                <a:latin typeface="Consolas"/>
              </a:rPr>
              <a:t>1</a:t>
            </a:r>
            <a:r>
              <a:rPr sz="1050" b="0" i="0" lang="de-DE">
                <a:solidFill>
                  <a:srgbClr val="3B4A57"/>
                </a:solidFill>
                <a:latin typeface="Segoe UI"/>
              </a:rPr>
              <a:t>/</a:t>
            </a:r>
            <a:r>
              <a:rPr sz="1050" b="0" i="0" lang="de-DE">
                <a:solidFill>
                  <a:srgbClr val="3B4A57"/>
                </a:solidFill>
                <a:latin typeface="Consolas"/>
              </a:rPr>
              <a:t>0</a:t>
            </a:r>
            <a:r>
              <a:rPr sz="1050" b="0" i="0" lang="de-DE">
                <a:solidFill>
                  <a:srgbClr val="3B4A57"/>
                </a:solidFill>
                <a:latin typeface="Segoe UI"/>
              </a:rPr>
              <a:t>, </a:t>
            </a:r>
            <a:r>
              <a:rPr sz="1050" b="0" i="0" lang="de-DE">
                <a:solidFill>
                  <a:srgbClr val="3B4A57"/>
                </a:solidFill>
                <a:latin typeface="Consolas"/>
              </a:rPr>
              <a:t>true</a:t>
            </a:r>
            <a:r>
              <a:rPr sz="1050" b="0" i="0" lang="de-DE">
                <a:solidFill>
                  <a:srgbClr val="3B4A57"/>
                </a:solidFill>
                <a:latin typeface="Segoe UI"/>
              </a:rPr>
              <a:t>/</a:t>
            </a:r>
            <a:r>
              <a:rPr sz="1050" b="0" i="0" lang="de-DE">
                <a:solidFill>
                  <a:srgbClr val="3B4A57"/>
                </a:solidFill>
                <a:latin typeface="Consolas"/>
              </a:rPr>
              <a:t>false</a:t>
            </a:r>
            <a:r>
              <a:rPr sz="1050" b="0" i="0" lang="de-DE">
                <a:solidFill>
                  <a:srgbClr val="3B4A57"/>
                </a:solidFill>
                <a:latin typeface="Segoe UI"/>
              </a:rPr>
              <a:t>, </a:t>
            </a:r>
            <a:r>
              <a:rPr sz="1050" b="0" i="0" lang="de-DE">
                <a:solidFill>
                  <a:srgbClr val="3B4A57"/>
                </a:solidFill>
                <a:latin typeface="Consolas"/>
              </a:rPr>
              <a:t>on</a:t>
            </a:r>
            <a:r>
              <a:rPr sz="1050" b="0" i="0" lang="de-DE">
                <a:solidFill>
                  <a:srgbClr val="3B4A57"/>
                </a:solidFill>
                <a:latin typeface="Segoe UI"/>
              </a:rPr>
              <a:t>/</a:t>
            </a:r>
            <a:r>
              <a:rPr sz="1050" b="0" i="0" lang="de-DE">
                <a:solidFill>
                  <a:srgbClr val="3B4A57"/>
                </a:solidFill>
                <a:latin typeface="Consolas"/>
              </a:rPr>
              <a:t>off</a:t>
            </a:r>
            <a:r>
              <a:rPr sz="1050" b="0" i="0" lang="de-DE">
                <a:solidFill>
                  <a:srgbClr val="3B4A57"/>
                </a:solidFill>
                <a:latin typeface="Segoe UI"/>
              </a:rPr>
              <a:t> – Groß- und Kleinschreibung egal. Eine leere Zelle ändert nichts.</a:t>
            </a:r>
          </a:p>
        </p:txBody>
      </p:sp>
      <p:sp>
        <p:nvSpPr>
          <p:cNvPr id="24" name="TextBox 23"/>
          <p:cNvSpPr txBox="1"/>
          <p:nvPr/>
        </p:nvSpPr>
        <p:spPr>
          <a:xfrm>
            <a:off x="9267215" y="2971800"/>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Auch danach lässt sich filtern</a:t>
            </a:r>
          </a:p>
        </p:txBody>
      </p:sp>
      <p:sp>
        <p:nvSpPr>
          <p:cNvPr id="25" name="Rounded Rectangle 24"/>
          <p:cNvSpPr/>
          <p:nvPr/>
        </p:nvSpPr>
        <p:spPr>
          <a:xfrm>
            <a:off x="566928" y="3557015"/>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557015"/>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68096" y="3794759"/>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Consolas"/>
              </a:rPr>
              <a:t>Visibility</a:t>
            </a:r>
          </a:p>
        </p:txBody>
      </p:sp>
      <p:sp>
        <p:nvSpPr>
          <p:cNvPr id="28" name="TextBox 27"/>
          <p:cNvSpPr txBox="1"/>
          <p:nvPr/>
        </p:nvSpPr>
        <p:spPr>
          <a:xfrm>
            <a:off x="768096" y="4086097"/>
            <a:ext cx="215638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both</a:t>
            </a:r>
            <a:r>
              <a:rPr sz="1050" b="0" i="0" lang="de-DE">
                <a:solidFill>
                  <a:srgbClr val="3B4A57"/>
                </a:solidFill>
                <a:latin typeface="Segoe UI"/>
              </a:rPr>
              <a:t> für Liste &amp; Karte, </a:t>
            </a:r>
            <a:r>
              <a:rPr sz="1050" b="0" i="0" lang="de-DE">
                <a:solidFill>
                  <a:srgbClr val="3B4A57"/>
                </a:solidFill>
                <a:latin typeface="Consolas"/>
              </a:rPr>
              <a:t>map_only</a:t>
            </a:r>
            <a:r>
              <a:rPr sz="1050" b="0" i="0" lang="de-DE">
                <a:solidFill>
                  <a:srgbClr val="3B4A57"/>
                </a:solidFill>
                <a:latin typeface="Segoe UI"/>
              </a:rPr>
              <a:t> für Einträge, die nur im Hallenplan erscheinen sollen.</a:t>
            </a:r>
          </a:p>
        </p:txBody>
      </p:sp>
      <p:sp>
        <p:nvSpPr>
          <p:cNvPr id="29" name="Rounded Rectangle 28"/>
          <p:cNvSpPr/>
          <p:nvPr/>
        </p:nvSpPr>
        <p:spPr>
          <a:xfrm>
            <a:off x="3399967" y="3557015"/>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3399967" y="3557015"/>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601135" y="3794759"/>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Consolas"/>
              </a:rPr>
              <a:t>LogoUrl</a:t>
            </a:r>
          </a:p>
        </p:txBody>
      </p:sp>
      <p:sp>
        <p:nvSpPr>
          <p:cNvPr id="32" name="TextBox 31"/>
          <p:cNvSpPr txBox="1"/>
          <p:nvPr/>
        </p:nvSpPr>
        <p:spPr>
          <a:xfrm>
            <a:off x="3601135" y="4086097"/>
            <a:ext cx="215638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Beim Import wird das Bild von dieser Adresse geladen – aber nur, wenn der Aussteller </a:t>
            </a:r>
            <a:r>
              <a:rPr sz="1050" b="1" i="0" lang="de-DE">
                <a:solidFill>
                  <a:srgbClr val="3B4A57"/>
                </a:solidFill>
                <a:latin typeface="Segoe UI"/>
              </a:rPr>
              <a:t>noch kein</a:t>
            </a:r>
            <a:r>
              <a:rPr sz="1050" b="0" i="0" lang="de-DE">
                <a:solidFill>
                  <a:srgbClr val="3B4A57"/>
                </a:solidFill>
                <a:latin typeface="Segoe UI"/>
              </a:rPr>
              <a:t> Beitragsbild hat.</a:t>
            </a:r>
          </a:p>
        </p:txBody>
      </p:sp>
      <p:sp>
        <p:nvSpPr>
          <p:cNvPr id="33" name="TextBox 32"/>
          <p:cNvSpPr txBox="1"/>
          <p:nvPr/>
        </p:nvSpPr>
        <p:spPr>
          <a:xfrm>
            <a:off x="3601135" y="5175504"/>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Vorhandene Logos bleiben unberührt</a:t>
            </a:r>
          </a:p>
        </p:txBody>
      </p:sp>
      <p:sp>
        <p:nvSpPr>
          <p:cNvPr id="34" name="Rounded Rectangle 33"/>
          <p:cNvSpPr/>
          <p:nvPr/>
        </p:nvSpPr>
        <p:spPr>
          <a:xfrm>
            <a:off x="6233007" y="3557015"/>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233007" y="3557015"/>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434175" y="3794759"/>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Consolas"/>
              </a:rPr>
              <a:t>Featured</a:t>
            </a:r>
            <a:r>
              <a:rPr sz="1300" b="1" i="0" lang="de-DE">
                <a:solidFill>
                  <a:srgbClr val="0B3A5D"/>
                </a:solidFill>
                <a:latin typeface="Segoe UI"/>
              </a:rPr>
              <a:t>, </a:t>
            </a:r>
            <a:r>
              <a:rPr sz="1300" b="1" i="0" lang="de-DE">
                <a:solidFill>
                  <a:srgbClr val="0B3A5D"/>
                </a:solidFill>
                <a:latin typeface="Consolas"/>
              </a:rPr>
              <a:t>Featured_Order</a:t>
            </a:r>
          </a:p>
        </p:txBody>
      </p:sp>
      <p:sp>
        <p:nvSpPr>
          <p:cNvPr id="37" name="TextBox 36"/>
          <p:cNvSpPr txBox="1"/>
          <p:nvPr/>
        </p:nvSpPr>
        <p:spPr>
          <a:xfrm>
            <a:off x="6434175" y="4086097"/>
            <a:ext cx="215638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Hervorgehoben ja oder nein, dazu die Position. Leer ändert nichts – erst </a:t>
            </a:r>
            <a:r>
              <a:rPr sz="1050" b="0" i="0" lang="de-DE">
                <a:solidFill>
                  <a:srgbClr val="3B4A57"/>
                </a:solidFill>
                <a:latin typeface="Consolas"/>
              </a:rPr>
              <a:t>no</a:t>
            </a:r>
            <a:r>
              <a:rPr sz="1050" b="0" i="0" lang="de-DE">
                <a:solidFill>
                  <a:srgbClr val="3B4A57"/>
                </a:solidFill>
                <a:latin typeface="Segoe UI"/>
              </a:rPr>
              <a:t> nimmt die Hervorhebung </a:t>
            </a:r>
            <a:r>
              <a:rPr sz="1050" b="1" i="0" lang="de-DE">
                <a:solidFill>
                  <a:srgbClr val="3B4A57"/>
                </a:solidFill>
                <a:latin typeface="Segoe UI"/>
              </a:rPr>
              <a:t>zurück</a:t>
            </a:r>
            <a:r>
              <a:rPr sz="1050" b="0" i="0" lang="de-DE">
                <a:solidFill>
                  <a:srgbClr val="3B4A57"/>
                </a:solidFill>
                <a:latin typeface="Segoe UI"/>
              </a:rPr>
              <a:t>, </a:t>
            </a:r>
            <a:r>
              <a:rPr sz="1050" b="0" i="0" lang="de-DE">
                <a:solidFill>
                  <a:srgbClr val="3B4A57"/>
                </a:solidFill>
                <a:latin typeface="Consolas"/>
              </a:rPr>
              <a:t>0</a:t>
            </a:r>
            <a:r>
              <a:rPr sz="1050" b="0" i="0" lang="de-DE">
                <a:solidFill>
                  <a:srgbClr val="3B4A57"/>
                </a:solidFill>
                <a:latin typeface="Segoe UI"/>
              </a:rPr>
              <a:t> die Position.</a:t>
            </a:r>
          </a:p>
        </p:txBody>
      </p:sp>
      <p:sp>
        <p:nvSpPr>
          <p:cNvPr id="38" name="TextBox 37"/>
          <p:cNvSpPr txBox="1"/>
          <p:nvPr/>
        </p:nvSpPr>
        <p:spPr>
          <a:xfrm>
            <a:off x="6434175" y="5175504"/>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Seit Version 1.3.0</a:t>
            </a:r>
          </a:p>
        </p:txBody>
      </p:sp>
      <p:sp>
        <p:nvSpPr>
          <p:cNvPr id="39" name="Rectangle 3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2" name="TextBox 4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Weil fehlende Typen, Kategorien, Produkte und Hallen beim Import entstehen, sollten Sie die Schreibweisen in Ihrer Tabelle vorher vereinheitlichen. Sonst stehen „Halle 1“ und „Halle 01“ danach nebeneinander.</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81 / 153</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Fünf Stolperfallen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00" b="1" i="0" lang="de-DE">
                <a:solidFill>
                  <a:srgbClr val="0B3A5D"/>
                </a:solidFill>
                <a:latin typeface="Segoe UI"/>
              </a:rPr>
              <a:t>Das Trennzeichen beim Import wird geraten.</a:t>
            </a:r>
          </a:p>
        </p:txBody>
      </p:sp>
      <p:sp>
        <p:nvSpPr>
          <p:cNvPr id="8" name="TextBox 7"/>
          <p:cNvSpPr txBox="1"/>
          <p:nvPr/>
        </p:nvSpPr>
        <p:spPr>
          <a:xfrm>
            <a:off x="841247" y="1597152"/>
            <a:ext cx="10783519" cy="274320"/>
          </a:xfrm>
          <a:prstGeom prst="rect">
            <a:avLst/>
          </a:prstGeom>
          <a:noFill/>
        </p:spPr>
        <p:txBody>
          <a:bodyPr wrap="square" lIns="0" rIns="0" tIns="0" bIns="0" anchor="t">
            <a:spAutoFit/>
          </a:bodyPr>
          <a:lstStyle/>
          <a:p>
            <a:pPr algn="l">
              <a:lnSpc>
                <a:spcPct val="122000"/>
              </a:lnSpc>
            </a:pPr>
            <a:r>
              <a:rPr sz="1050" b="0" i="0" lang="de-DE">
                <a:solidFill>
                  <a:srgbClr val="3B4A57"/>
                </a:solidFill>
                <a:latin typeface="Segoe UI"/>
              </a:rPr>
              <a:t>Das Plugin zählt Semikolon, Komma und Tabulator in der Kopfzeile und nimmt das häufigste. Alle drei angebotenen Trennzeichen werden erkannt – auch eine TSV-Datei lässt sich also wieder einlesen.</a:t>
            </a:r>
          </a:p>
        </p:txBody>
      </p:sp>
      <p:sp>
        <p:nvSpPr>
          <p:cNvPr id="9" name="Oval 8"/>
          <p:cNvSpPr/>
          <p:nvPr/>
        </p:nvSpPr>
        <p:spPr>
          <a:xfrm>
            <a:off x="566928" y="226999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178558"/>
            <a:ext cx="10783519" cy="237744"/>
          </a:xfrm>
          <a:prstGeom prst="rect">
            <a:avLst/>
          </a:prstGeom>
          <a:noFill/>
        </p:spPr>
        <p:txBody>
          <a:bodyPr wrap="square" lIns="0" rIns="0" tIns="0" bIns="0" anchor="t">
            <a:spAutoFit/>
          </a:bodyPr>
          <a:lstStyle/>
          <a:p>
            <a:pPr algn="l">
              <a:lnSpc>
                <a:spcPct val="100000"/>
              </a:lnSpc>
            </a:pPr>
            <a:r>
              <a:rPr sz="1200" b="1" i="0" lang="de-DE">
                <a:solidFill>
                  <a:srgbClr val="0B3A5D"/>
                </a:solidFill>
                <a:latin typeface="Segoe UI"/>
              </a:rPr>
              <a:t>Der Import kennt keine Rückfrage bei Namensgleichheit.</a:t>
            </a:r>
          </a:p>
        </p:txBody>
      </p:sp>
      <p:sp>
        <p:nvSpPr>
          <p:cNvPr id="11" name="TextBox 10"/>
          <p:cNvSpPr txBox="1"/>
          <p:nvPr/>
        </p:nvSpPr>
        <p:spPr>
          <a:xfrm>
            <a:off x="841247" y="2422398"/>
            <a:ext cx="10783519" cy="274320"/>
          </a:xfrm>
          <a:prstGeom prst="rect">
            <a:avLst/>
          </a:prstGeom>
          <a:noFill/>
        </p:spPr>
        <p:txBody>
          <a:bodyPr wrap="square" lIns="0" rIns="0" tIns="0" bIns="0" anchor="t">
            <a:spAutoFit/>
          </a:bodyPr>
          <a:lstStyle/>
          <a:p>
            <a:pPr algn="l">
              <a:lnSpc>
                <a:spcPct val="122000"/>
              </a:lnSpc>
            </a:pPr>
            <a:r>
              <a:rPr sz="1050" b="0" i="0" lang="de-DE">
                <a:solidFill>
                  <a:srgbClr val="3B4A57"/>
                </a:solidFill>
                <a:latin typeface="Segoe UI"/>
              </a:rPr>
              <a:t>Ein Aussteller mit demselben Titel unter derselben Veranstaltung wird aktualisiert, nicht doppelt angelegt. Benennen Sie in der Tabelle um, entsteht ein zweiter Eintrag.</a:t>
            </a:r>
          </a:p>
        </p:txBody>
      </p:sp>
      <p:sp>
        <p:nvSpPr>
          <p:cNvPr id="12" name="Oval 11"/>
          <p:cNvSpPr/>
          <p:nvPr/>
        </p:nvSpPr>
        <p:spPr>
          <a:xfrm>
            <a:off x="566928" y="2932557"/>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841117"/>
            <a:ext cx="10783519" cy="237744"/>
          </a:xfrm>
          <a:prstGeom prst="rect">
            <a:avLst/>
          </a:prstGeom>
          <a:noFill/>
        </p:spPr>
        <p:txBody>
          <a:bodyPr wrap="square" lIns="0" rIns="0" tIns="0" bIns="0" anchor="t">
            <a:spAutoFit/>
          </a:bodyPr>
          <a:lstStyle/>
          <a:p>
            <a:pPr algn="l">
              <a:lnSpc>
                <a:spcPct val="100000"/>
              </a:lnSpc>
            </a:pPr>
            <a:r>
              <a:rPr sz="1200" b="1" i="0" lang="de-DE">
                <a:solidFill>
                  <a:srgbClr val="0B3A5D"/>
                </a:solidFill>
                <a:latin typeface="Segoe UI"/>
              </a:rPr>
              <a:t>Excel ändert gern Formate.</a:t>
            </a:r>
          </a:p>
        </p:txBody>
      </p:sp>
      <p:sp>
        <p:nvSpPr>
          <p:cNvPr id="14" name="TextBox 13"/>
          <p:cNvSpPr txBox="1"/>
          <p:nvPr/>
        </p:nvSpPr>
        <p:spPr>
          <a:xfrm>
            <a:off x="841247" y="3084957"/>
            <a:ext cx="10783519" cy="274320"/>
          </a:xfrm>
          <a:prstGeom prst="rect">
            <a:avLst/>
          </a:prstGeom>
          <a:noFill/>
        </p:spPr>
        <p:txBody>
          <a:bodyPr wrap="square" lIns="0" rIns="0" tIns="0" bIns="0" anchor="t">
            <a:spAutoFit/>
          </a:bodyPr>
          <a:lstStyle/>
          <a:p>
            <a:pPr algn="l">
              <a:lnSpc>
                <a:spcPct val="122000"/>
              </a:lnSpc>
            </a:pPr>
            <a:r>
              <a:rPr sz="1050" b="0" i="0" lang="de-DE">
                <a:solidFill>
                  <a:srgbClr val="3B4A57"/>
                </a:solidFill>
                <a:latin typeface="Segoe UI"/>
              </a:rPr>
              <a:t>Standnummern wie </a:t>
            </a:r>
            <a:r>
              <a:rPr sz="1050" b="0" i="0" lang="de-DE">
                <a:solidFill>
                  <a:srgbClr val="3B4A57"/>
                </a:solidFill>
                <a:latin typeface="Consolas"/>
              </a:rPr>
              <a:t>A12</a:t>
            </a:r>
            <a:r>
              <a:rPr sz="1050" b="0" i="0" lang="de-DE">
                <a:solidFill>
                  <a:srgbClr val="3B4A57"/>
                </a:solidFill>
                <a:latin typeface="Segoe UI"/>
              </a:rPr>
              <a:t> bleiben stehen, reine Zahlen können jedoch zu Datum oder Zahl umgeformt werden. Spalten vorher als Text formatieren.</a:t>
            </a:r>
          </a:p>
        </p:txBody>
      </p:sp>
      <p:sp>
        <p:nvSpPr>
          <p:cNvPr id="15" name="Oval 14"/>
          <p:cNvSpPr/>
          <p:nvPr/>
        </p:nvSpPr>
        <p:spPr>
          <a:xfrm>
            <a:off x="566928" y="3595116"/>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503676"/>
            <a:ext cx="10783519" cy="237744"/>
          </a:xfrm>
          <a:prstGeom prst="rect">
            <a:avLst/>
          </a:prstGeom>
          <a:noFill/>
        </p:spPr>
        <p:txBody>
          <a:bodyPr wrap="square" lIns="0" rIns="0" tIns="0" bIns="0" anchor="t">
            <a:spAutoFit/>
          </a:bodyPr>
          <a:lstStyle/>
          <a:p>
            <a:pPr algn="l">
              <a:lnSpc>
                <a:spcPct val="100000"/>
              </a:lnSpc>
            </a:pPr>
            <a:r>
              <a:rPr sz="1200" b="1" i="0" lang="de-DE">
                <a:solidFill>
                  <a:srgbClr val="0B3A5D"/>
                </a:solidFill>
                <a:latin typeface="Segoe UI"/>
              </a:rPr>
              <a:t>Leere Zellen löschen nie etwas.</a:t>
            </a:r>
          </a:p>
        </p:txBody>
      </p:sp>
      <p:sp>
        <p:nvSpPr>
          <p:cNvPr id="17" name="TextBox 16"/>
          <p:cNvSpPr txBox="1"/>
          <p:nvPr/>
        </p:nvSpPr>
        <p:spPr>
          <a:xfrm>
            <a:off x="841247" y="3747516"/>
            <a:ext cx="10783519" cy="274320"/>
          </a:xfrm>
          <a:prstGeom prst="rect">
            <a:avLst/>
          </a:prstGeom>
          <a:noFill/>
        </p:spPr>
        <p:txBody>
          <a:bodyPr wrap="square" lIns="0" rIns="0" tIns="0" bIns="0" anchor="t">
            <a:spAutoFit/>
          </a:bodyPr>
          <a:lstStyle/>
          <a:p>
            <a:pPr algn="l">
              <a:lnSpc>
                <a:spcPct val="122000"/>
              </a:lnSpc>
            </a:pPr>
            <a:r>
              <a:rPr sz="1050" b="0" i="0" lang="de-DE">
                <a:solidFill>
                  <a:srgbClr val="3B4A57"/>
                </a:solidFill>
                <a:latin typeface="Segoe UI"/>
              </a:rPr>
              <a:t>Ein Feld leeren Sie in der Bearbeitungsmaske oder im Massen-Editor – per CSV geht das nicht mehr.</a:t>
            </a:r>
          </a:p>
        </p:txBody>
      </p:sp>
      <p:sp>
        <p:nvSpPr>
          <p:cNvPr id="18" name="Oval 17"/>
          <p:cNvSpPr/>
          <p:nvPr/>
        </p:nvSpPr>
        <p:spPr>
          <a:xfrm>
            <a:off x="566928" y="4257675"/>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41247" y="4166235"/>
            <a:ext cx="10783519" cy="237744"/>
          </a:xfrm>
          <a:prstGeom prst="rect">
            <a:avLst/>
          </a:prstGeom>
          <a:noFill/>
        </p:spPr>
        <p:txBody>
          <a:bodyPr wrap="square" lIns="0" rIns="0" tIns="0" bIns="0" anchor="t">
            <a:spAutoFit/>
          </a:bodyPr>
          <a:lstStyle/>
          <a:p>
            <a:pPr algn="l">
              <a:lnSpc>
                <a:spcPct val="100000"/>
              </a:lnSpc>
            </a:pPr>
            <a:r>
              <a:rPr sz="1200" b="1" i="0" lang="de-DE">
                <a:solidFill>
                  <a:srgbClr val="0B3A5D"/>
                </a:solidFill>
                <a:latin typeface="Segoe UI"/>
              </a:rPr>
              <a:t>Der Import kennt keine Vorschau.</a:t>
            </a:r>
          </a:p>
        </p:txBody>
      </p:sp>
      <p:sp>
        <p:nvSpPr>
          <p:cNvPr id="20" name="TextBox 19"/>
          <p:cNvSpPr txBox="1"/>
          <p:nvPr/>
        </p:nvSpPr>
        <p:spPr>
          <a:xfrm>
            <a:off x="841247" y="4410075"/>
            <a:ext cx="10783519" cy="274320"/>
          </a:xfrm>
          <a:prstGeom prst="rect">
            <a:avLst/>
          </a:prstGeom>
          <a:noFill/>
        </p:spPr>
        <p:txBody>
          <a:bodyPr wrap="square" lIns="0" rIns="0" tIns="0" bIns="0" anchor="t">
            <a:spAutoFit/>
          </a:bodyPr>
          <a:lstStyle/>
          <a:p>
            <a:pPr algn="l">
              <a:lnSpc>
                <a:spcPct val="122000"/>
              </a:lnSpc>
            </a:pPr>
            <a:r>
              <a:rPr sz="1050" b="0" i="0" lang="de-DE">
                <a:solidFill>
                  <a:srgbClr val="3B4A57"/>
                </a:solidFill>
                <a:latin typeface="Segoe UI"/>
              </a:rPr>
              <a:t>Es gibt keinen Testlauf und keinen Zwischenschritt: Nach dem Klick sind die Daten geschrieben.</a:t>
            </a:r>
          </a:p>
        </p:txBody>
      </p:sp>
      <p:sp>
        <p:nvSpPr>
          <p:cNvPr id="21" name="Rectangle 20"/>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kleinere Korrekturen an vielen Ausstellern ist der </a:t>
            </a:r>
            <a:r>
              <a:rPr sz="1000" b="1" i="0" lang="de-DE">
                <a:solidFill>
                  <a:srgbClr val="2B3844"/>
                </a:solidFill>
                <a:latin typeface="Segoe UI"/>
              </a:rPr>
              <a:t>Massen-Editor</a:t>
            </a:r>
            <a:r>
              <a:rPr sz="1000" b="0" i="0" lang="de-DE">
                <a:solidFill>
                  <a:srgbClr val="2B3844"/>
                </a:solidFill>
                <a:latin typeface="Segoe UI"/>
              </a:rPr>
              <a:t> aus Kapitel 8 der bequemere und ungefährlichere Weg.</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82 / 153</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sichere Ablauf</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Sicherung</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Einen Export herunterladen und beiseitelegen</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Bearbeiten</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Eine zweite Ausfertigung in Excel ändern</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Speichern</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Als CSV mit Semikolon speichern</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Importieren</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Datei hochladen, Ziel-Veranstaltung wählen, starten</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Prüfen</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Im Dashboard sehen, was noch fehlt</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So bleibt immer eine Fassung übrig, auf die Sie zurückgehen können.</a:t>
            </a:r>
          </a:p>
        </p:txBody>
      </p:sp>
      <p:sp>
        <p:nvSpPr>
          <p:cNvPr id="41" name="Rectangle 40"/>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4" name="TextBox 43"/>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Nach dem Import lohnt der Blick auf die Prüfkacheln: Sie zeigen sofort, ob Typen, Hallen oder Beschreibungen in der Tabelle gefehlt haben.</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83 / 153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Vor dem Klick auf „Import starten“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Ein </a:t>
            </a:r>
            <a:r>
              <a:rPr sz="1150" b="1" i="0" lang="de-DE">
                <a:solidFill>
                  <a:srgbClr val="2B3844"/>
                </a:solidFill>
                <a:latin typeface="Segoe UI"/>
              </a:rPr>
              <a:t>Export als Sicherung</a:t>
            </a:r>
            <a:r>
              <a:rPr sz="1150" b="0" i="0" lang="de-DE">
                <a:solidFill>
                  <a:srgbClr val="2B3844"/>
                </a:solidFill>
                <a:latin typeface="Segoe UI"/>
              </a:rPr>
              <a:t> liegt auf der Festplatte.</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Kopfzeile ist unverändert.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Spalte </a:t>
            </a:r>
            <a:r>
              <a:rPr sz="1150" b="0" i="0" lang="de-DE">
                <a:solidFill>
                  <a:srgbClr val="2B3844"/>
                </a:solidFill>
                <a:latin typeface="Consolas"/>
              </a:rPr>
              <a:t>Name</a:t>
            </a:r>
            <a:r>
              <a:rPr sz="1150" b="0" i="0" lang="de-DE">
                <a:solidFill>
                  <a:srgbClr val="2B3844"/>
                </a:solidFill>
                <a:latin typeface="Segoe UI"/>
              </a:rPr>
              <a:t> ist in jeder Zeile gefüllt.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a:t>
            </a:r>
            <a:r>
              <a:rPr sz="1150" b="1" i="0" lang="de-DE">
                <a:solidFill>
                  <a:srgbClr val="2B3844"/>
                </a:solidFill>
                <a:latin typeface="Segoe UI"/>
              </a:rPr>
              <a:t>Ziel-Veranstaltung</a:t>
            </a:r>
            <a:r>
              <a:rPr sz="1150" b="0" i="0" lang="de-DE">
                <a:solidFill>
                  <a:srgbClr val="2B3844"/>
                </a:solidFill>
                <a:latin typeface="Segoe UI"/>
              </a:rPr>
              <a:t> ist gewählt – oder </a:t>
            </a:r>
            <a:r>
              <a:rPr sz="1150" b="0" i="0" lang="de-DE">
                <a:solidFill>
                  <a:srgbClr val="2B3844"/>
                </a:solidFill>
                <a:latin typeface="Consolas"/>
              </a:rPr>
              <a:t>Event_Name</a:t>
            </a:r>
            <a:r>
              <a:rPr sz="1150" b="0" i="0" lang="de-DE">
                <a:solidFill>
                  <a:srgbClr val="2B3844"/>
                </a:solidFill>
                <a:latin typeface="Segoe UI"/>
              </a:rPr>
              <a:t> ist in jeder Zeile gefüllt.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Hallen-, Typ- und Kategorienamen sind einheitlich geschrieben.</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Consolas"/>
              </a:rPr>
              <a:t>Onsite_Sales</a:t>
            </a:r>
            <a:r>
              <a:rPr sz="1150" b="0" i="0" lang="de-DE">
                <a:solidFill>
                  <a:srgbClr val="2B3844"/>
                </a:solidFill>
                <a:latin typeface="Segoe UI"/>
              </a:rPr>
              <a:t> ist einheitlich geschrieben – </a:t>
            </a:r>
            <a:r>
              <a:rPr sz="1150" b="0" i="0" lang="de-DE">
                <a:solidFill>
                  <a:srgbClr val="2B3844"/>
                </a:solidFill>
                <a:latin typeface="Consolas"/>
              </a:rPr>
              <a:t>yes</a:t>
            </a:r>
            <a:r>
              <a:rPr sz="1150" b="0" i="0" lang="de-DE">
                <a:solidFill>
                  <a:srgbClr val="2B3844"/>
                </a:solidFill>
                <a:latin typeface="Segoe UI"/>
              </a:rPr>
              <a:t>/</a:t>
            </a:r>
            <a:r>
              <a:rPr sz="1150" b="0" i="0" lang="de-DE">
                <a:solidFill>
                  <a:srgbClr val="2B3844"/>
                </a:solidFill>
                <a:latin typeface="Consolas"/>
              </a:rPr>
              <a:t>no</a:t>
            </a:r>
            <a:r>
              <a:rPr sz="1150" b="0" i="0" lang="de-DE">
                <a:solidFill>
                  <a:srgbClr val="2B3844"/>
                </a:solidFill>
                <a:latin typeface="Segoe UI"/>
              </a:rPr>
              <a:t>, </a:t>
            </a:r>
            <a:r>
              <a:rPr sz="1150" b="0" i="0" lang="de-DE">
                <a:solidFill>
                  <a:srgbClr val="2B3844"/>
                </a:solidFill>
                <a:latin typeface="Consolas"/>
              </a:rPr>
              <a:t>ja</a:t>
            </a:r>
            <a:r>
              <a:rPr sz="1150" b="0" i="0" lang="de-DE">
                <a:solidFill>
                  <a:srgbClr val="2B3844"/>
                </a:solidFill>
                <a:latin typeface="Segoe UI"/>
              </a:rPr>
              <a:t>/</a:t>
            </a:r>
            <a:r>
              <a:rPr sz="1150" b="0" i="0" lang="de-DE">
                <a:solidFill>
                  <a:srgbClr val="2B3844"/>
                </a:solidFill>
                <a:latin typeface="Consolas"/>
              </a:rPr>
              <a:t>nein</a:t>
            </a:r>
            <a:r>
              <a:rPr sz="1150" b="0" i="0" lang="de-DE">
                <a:solidFill>
                  <a:srgbClr val="2B3844"/>
                </a:solidFill>
                <a:latin typeface="Segoe UI"/>
              </a:rPr>
              <a:t> oder leer.</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Consolas"/>
              </a:rPr>
              <a:t>Visibility</a:t>
            </a:r>
            <a:r>
              <a:rPr sz="1150" b="0" i="0" lang="de-DE">
                <a:solidFill>
                  <a:srgbClr val="2B3844"/>
                </a:solidFill>
                <a:latin typeface="Segoe UI"/>
              </a:rPr>
              <a:t> enthält nur </a:t>
            </a:r>
            <a:r>
              <a:rPr sz="1150" b="0" i="0" lang="de-DE">
                <a:solidFill>
                  <a:srgbClr val="2B3844"/>
                </a:solidFill>
                <a:latin typeface="Consolas"/>
              </a:rPr>
              <a:t>both</a:t>
            </a:r>
            <a:r>
              <a:rPr sz="1150" b="0" i="0" lang="de-DE">
                <a:solidFill>
                  <a:srgbClr val="2B3844"/>
                </a:solidFill>
                <a:latin typeface="Segoe UI"/>
              </a:rPr>
              <a:t> oder </a:t>
            </a:r>
            <a:r>
              <a:rPr sz="1150" b="0" i="0" lang="de-DE">
                <a:solidFill>
                  <a:srgbClr val="2B3844"/>
                </a:solidFill>
                <a:latin typeface="Consolas"/>
              </a:rPr>
              <a:t>map_only</a:t>
            </a:r>
            <a:r>
              <a:rPr sz="1150" b="0" i="0" lang="de-DE">
                <a:solidFill>
                  <a:srgbClr val="2B3844"/>
                </a:solidFill>
                <a:latin typeface="Segoe UI"/>
              </a:rPr>
              <a:t>.</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Datei ist als </a:t>
            </a:r>
            <a:r>
              <a:rPr sz="1150" b="1" i="0" lang="de-DE">
                <a:solidFill>
                  <a:srgbClr val="2B3844"/>
                </a:solidFill>
                <a:latin typeface="Segoe UI"/>
              </a:rPr>
              <a:t>CSV</a:t>
            </a:r>
            <a:r>
              <a:rPr sz="1150" b="0" i="0" lang="de-DE">
                <a:solidFill>
                  <a:srgbClr val="2B3844"/>
                </a:solidFill>
                <a:latin typeface="Segoe UI"/>
              </a:rPr>
              <a:t> gespeichert, nicht als Excel-Arbeitsmappe.</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Fehlt die Sicherung, hilft im Ernstfall nur noch das Backup Ihres Webhosters. Der Export dauert fünf Sekunden – nehmen Sie sich die.</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84 / 153</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Einstellungen sichern und wiederherstellen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Reiter </a:t>
            </a:r>
            <a:r>
              <a:rPr sz="1150" b="1" i="0" lang="de-DE">
                <a:solidFill>
                  <a:srgbClr val="25333F"/>
                </a:solidFill>
                <a:latin typeface="Segoe UI"/>
              </a:rPr>
              <a:t>Sicherheit &amp; Wartung</a:t>
            </a:r>
            <a:r>
              <a:rPr sz="1150" b="0" i="0" lang="de-DE">
                <a:solidFill>
                  <a:srgbClr val="25333F"/>
                </a:solidFill>
                <a:latin typeface="Segoe UI"/>
              </a:rPr>
              <a:t> unter den Speichern-Knopf scrollen.</a:t>
            </a:r>
          </a:p>
        </p:txBody>
      </p:sp>
      <p:sp>
        <p:nvSpPr>
          <p:cNvPr id="9" name="TextBox 8"/>
          <p:cNvSpPr txBox="1"/>
          <p:nvPr/>
        </p:nvSpPr>
        <p:spPr>
          <a:xfrm>
            <a:off x="950976" y="1755394"/>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Den Bereich sehen nur Administratoren; er gehört zu beiden Paketen.</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82698"/>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Rechts wählen, ob </a:t>
            </a:r>
            <a:r>
              <a:rPr sz="1150" b="1" i="0" lang="de-DE">
                <a:solidFill>
                  <a:srgbClr val="25333F"/>
                </a:solidFill>
                <a:latin typeface="Segoe UI"/>
              </a:rPr>
              <a:t>Typen, Kategorien, Produkte, Länder und Standorte</a:t>
            </a:r>
            <a:r>
              <a:rPr sz="1150" b="0" i="0" lang="de-DE">
                <a:solidFill>
                  <a:srgbClr val="25333F"/>
                </a:solidFill>
                <a:latin typeface="Segoe UI"/>
              </a:rPr>
              <a:t> mitkommen.</a:t>
            </a:r>
          </a:p>
        </p:txBody>
      </p:sp>
      <p:sp>
        <p:nvSpPr>
          <p:cNvPr id="13" name="TextBox 12"/>
          <p:cNvSpPr txBox="1"/>
          <p:nvPr/>
        </p:nvSpPr>
        <p:spPr>
          <a:xfrm>
            <a:off x="950976" y="2684780"/>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Häkchen „… einschließen“ – mit Farben, Bildern und Ländercodes.</a:t>
            </a:r>
          </a:p>
        </p:txBody>
      </p:sp>
      <p:sp>
        <p:nvSpPr>
          <p:cNvPr id="14" name="Oval 13"/>
          <p:cNvSpPr/>
          <p:nvPr/>
        </p:nvSpPr>
        <p:spPr>
          <a:xfrm>
            <a:off x="566928" y="322122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26237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3212084"/>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Einstellungssicherung herunterladen</a:t>
            </a:r>
            <a:r>
              <a:rPr sz="1150" b="0" i="0" lang="de-DE">
                <a:solidFill>
                  <a:srgbClr val="25333F"/>
                </a:solidFill>
                <a:latin typeface="Segoe UI"/>
              </a:rPr>
              <a:t> klicken.</a:t>
            </a:r>
          </a:p>
        </p:txBody>
      </p:sp>
      <p:sp>
        <p:nvSpPr>
          <p:cNvPr id="17" name="TextBox 16"/>
          <p:cNvSpPr txBox="1"/>
          <p:nvPr/>
        </p:nvSpPr>
        <p:spPr>
          <a:xfrm>
            <a:off x="950976" y="3435985"/>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Es entsteht eine JSON-Datei mit dem heutigen Datum im Namen.</a:t>
            </a:r>
          </a:p>
        </p:txBody>
      </p:sp>
      <p:sp>
        <p:nvSpPr>
          <p:cNvPr id="18" name="Oval 17"/>
          <p:cNvSpPr/>
          <p:nvPr/>
        </p:nvSpPr>
        <p:spPr>
          <a:xfrm>
            <a:off x="566928" y="382765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86880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818509"/>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Zum Zurückspielen links die Datei wählen und </a:t>
            </a:r>
            <a:r>
              <a:rPr sz="1150" b="1" i="0" lang="de-DE">
                <a:solidFill>
                  <a:srgbClr val="25333F"/>
                </a:solidFill>
                <a:latin typeface="Segoe UI"/>
              </a:rPr>
              <a:t>Datei prüfen</a:t>
            </a:r>
            <a:r>
              <a:rPr sz="1150" b="0" i="0" lang="de-DE">
                <a:solidFill>
                  <a:srgbClr val="25333F"/>
                </a:solidFill>
                <a:latin typeface="Segoe UI"/>
              </a:rPr>
              <a:t> klicken.</a:t>
            </a:r>
          </a:p>
        </p:txBody>
      </p:sp>
      <p:sp>
        <p:nvSpPr>
          <p:cNvPr id="21" name="TextBox 20"/>
          <p:cNvSpPr txBox="1"/>
          <p:nvPr/>
        </p:nvSpPr>
        <p:spPr>
          <a:xfrm>
            <a:off x="950976" y="4220591"/>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Sie sehen zuerst, was sich ändern würde.</a:t>
            </a:r>
          </a:p>
        </p:txBody>
      </p:sp>
      <p:sp>
        <p:nvSpPr>
          <p:cNvPr id="22" name="Oval 21"/>
          <p:cNvSpPr/>
          <p:nvPr/>
        </p:nvSpPr>
        <p:spPr>
          <a:xfrm>
            <a:off x="566928" y="461225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653407"/>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4" name="TextBox 23"/>
          <p:cNvSpPr txBox="1"/>
          <p:nvPr/>
        </p:nvSpPr>
        <p:spPr>
          <a:xfrm>
            <a:off x="950976" y="4603115"/>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Teile ankreuzen und </a:t>
            </a:r>
            <a:r>
              <a:rPr sz="1150" b="1" i="0" lang="de-DE">
                <a:solidFill>
                  <a:srgbClr val="25333F"/>
                </a:solidFill>
                <a:latin typeface="Segoe UI"/>
              </a:rPr>
              <a:t>Jetzt wiederherstellen</a:t>
            </a:r>
            <a:r>
              <a:rPr sz="1150" b="0" i="0" lang="de-DE">
                <a:solidFill>
                  <a:srgbClr val="25333F"/>
                </a:solidFill>
                <a:latin typeface="Segoe UI"/>
              </a:rPr>
              <a:t> klicken.</a:t>
            </a:r>
          </a:p>
        </p:txBody>
      </p:sp>
      <p:sp>
        <p:nvSpPr>
          <p:cNvPr id="25" name="TextBox 24"/>
          <p:cNvSpPr txBox="1"/>
          <p:nvPr/>
        </p:nvSpPr>
        <p:spPr>
          <a:xfrm>
            <a:off x="950976" y="5005197"/>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Oder </a:t>
            </a:r>
            <a:r>
              <a:rPr sz="950" b="1" i="0" lang="de-DE">
                <a:solidFill>
                  <a:srgbClr val="6B7A88"/>
                </a:solidFill>
                <a:latin typeface="Segoe UI"/>
              </a:rPr>
              <a:t>Abbrechen</a:t>
            </a:r>
            <a:r>
              <a:rPr sz="950" b="0" i="0" lang="de-DE">
                <a:solidFill>
                  <a:srgbClr val="6B7A88"/>
                </a:solidFill>
                <a:latin typeface="Segoe UI"/>
              </a:rPr>
              <a:t> – dann bleibt alles, wie es war.</a:t>
            </a:r>
          </a:p>
        </p:txBody>
      </p:sp>
      <p:sp>
        <p:nvSpPr>
          <p:cNvPr id="26" name="Rectangle 25"/>
          <p:cNvSpPr/>
          <p:nvPr/>
        </p:nvSpPr>
        <p:spPr>
          <a:xfrm>
            <a:off x="4858207" y="1353312"/>
            <a:ext cx="6766560" cy="38404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9" name="Rectangle 28"/>
          <p:cNvSpPr/>
          <p:nvPr/>
        </p:nvSpPr>
        <p:spPr>
          <a:xfrm>
            <a:off x="4858207" y="1572768"/>
            <a:ext cx="1481328" cy="36210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1" name="Rectangle 30"/>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3" name="Rectangle 32"/>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5" name="TextBox 34"/>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6" name="TextBox 35"/>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Einstellungen</a:t>
            </a:r>
          </a:p>
        </p:txBody>
      </p:sp>
      <p:sp>
        <p:nvSpPr>
          <p:cNvPr id="37" name="TextBox 36"/>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Massen-Editor</a:t>
            </a:r>
          </a:p>
        </p:txBody>
      </p:sp>
      <p:sp>
        <p:nvSpPr>
          <p:cNvPr id="38" name="TextBox 37"/>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9" name="TextBox 38"/>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Hilfe</a:t>
            </a:r>
          </a:p>
        </p:txBody>
      </p:sp>
      <p:sp>
        <p:nvSpPr>
          <p:cNvPr id="40" name="TextBox 39"/>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1" name="TextBox 40"/>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2" name="TextBox 41"/>
          <p:cNvSpPr txBox="1"/>
          <p:nvPr/>
        </p:nvSpPr>
        <p:spPr>
          <a:xfrm>
            <a:off x="6540703" y="1700784"/>
            <a:ext cx="4572000" cy="219456"/>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Event Exhibitor Manager Einstellungen</a:t>
            </a:r>
          </a:p>
        </p:txBody>
      </p:sp>
      <p:sp>
        <p:nvSpPr>
          <p:cNvPr id="43" name="Rectangle 42"/>
          <p:cNvSpPr/>
          <p:nvPr/>
        </p:nvSpPr>
        <p:spPr>
          <a:xfrm>
            <a:off x="6540703" y="1993392"/>
            <a:ext cx="62317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540703" y="2071116"/>
            <a:ext cx="62317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Design &amp; Anzeige</a:t>
            </a:r>
          </a:p>
        </p:txBody>
      </p:sp>
      <p:sp>
        <p:nvSpPr>
          <p:cNvPr id="45" name="Rectangle 44"/>
          <p:cNvSpPr/>
          <p:nvPr/>
        </p:nvSpPr>
        <p:spPr>
          <a:xfrm>
            <a:off x="7200454" y="1993392"/>
            <a:ext cx="8024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200454" y="2071116"/>
            <a:ext cx="802445"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Funktionen &amp; Standards</a:t>
            </a:r>
          </a:p>
        </p:txBody>
      </p:sp>
      <p:sp>
        <p:nvSpPr>
          <p:cNvPr id="47" name="Rectangle 46"/>
          <p:cNvSpPr/>
          <p:nvPr/>
        </p:nvSpPr>
        <p:spPr>
          <a:xfrm>
            <a:off x="8039475" y="1993392"/>
            <a:ext cx="56341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8039475" y="2071116"/>
            <a:ext cx="56341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Labels &amp; Texte</a:t>
            </a:r>
          </a:p>
        </p:txBody>
      </p:sp>
      <p:sp>
        <p:nvSpPr>
          <p:cNvPr id="49" name="Rectangle 48"/>
          <p:cNvSpPr/>
          <p:nvPr/>
        </p:nvSpPr>
        <p:spPr>
          <a:xfrm>
            <a:off x="8639470" y="1993392"/>
            <a:ext cx="56341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639470" y="2071116"/>
            <a:ext cx="563418"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Vollbild &amp; App</a:t>
            </a:r>
          </a:p>
        </p:txBody>
      </p:sp>
      <p:sp>
        <p:nvSpPr>
          <p:cNvPr id="51" name="Rectangle 50"/>
          <p:cNvSpPr/>
          <p:nvPr/>
        </p:nvSpPr>
        <p:spPr>
          <a:xfrm>
            <a:off x="9239465" y="1993392"/>
            <a:ext cx="742688"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9239465" y="1993392"/>
            <a:ext cx="742688"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239465" y="2071116"/>
            <a:ext cx="742688" cy="155448"/>
          </a:xfrm>
          <a:prstGeom prst="rect">
            <a:avLst/>
          </a:prstGeom>
          <a:noFill/>
        </p:spPr>
        <p:txBody>
          <a:bodyPr wrap="square" lIns="0" rIns="0" tIns="0" bIns="0" anchor="t">
            <a:spAutoFit/>
          </a:bodyPr>
          <a:lstStyle/>
          <a:p>
            <a:pPr algn="ctr">
              <a:lnSpc>
                <a:spcPct val="100000"/>
              </a:lnSpc>
            </a:pPr>
            <a:r>
              <a:rPr sz="540" b="1" i="0" lang="de-DE">
                <a:solidFill>
                  <a:srgbClr val="0B3A5D"/>
                </a:solidFill>
                <a:latin typeface="Segoe UI"/>
              </a:rPr>
              <a:t>Sicherheit &amp; Wartung</a:t>
            </a:r>
          </a:p>
        </p:txBody>
      </p:sp>
      <p:sp>
        <p:nvSpPr>
          <p:cNvPr id="54" name="Rectangle 53"/>
          <p:cNvSpPr/>
          <p:nvPr/>
        </p:nvSpPr>
        <p:spPr>
          <a:xfrm>
            <a:off x="10018729" y="1993392"/>
            <a:ext cx="23475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018729" y="2071116"/>
            <a:ext cx="234757"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API</a:t>
            </a:r>
          </a:p>
        </p:txBody>
      </p:sp>
      <p:sp>
        <p:nvSpPr>
          <p:cNvPr id="56" name="Rectangle 55"/>
          <p:cNvSpPr/>
          <p:nvPr/>
        </p:nvSpPr>
        <p:spPr>
          <a:xfrm>
            <a:off x="10290063" y="1993392"/>
            <a:ext cx="7128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0290063" y="2071116"/>
            <a:ext cx="712810"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Shortcode Generator</a:t>
            </a:r>
          </a:p>
        </p:txBody>
      </p:sp>
      <p:sp>
        <p:nvSpPr>
          <p:cNvPr id="58" name="Rectangle 57"/>
          <p:cNvSpPr/>
          <p:nvPr/>
        </p:nvSpPr>
        <p:spPr>
          <a:xfrm>
            <a:off x="11039449" y="1993392"/>
            <a:ext cx="38414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1039449" y="2071116"/>
            <a:ext cx="384149" cy="155448"/>
          </a:xfrm>
          <a:prstGeom prst="rect">
            <a:avLst/>
          </a:prstGeom>
          <a:noFill/>
        </p:spPr>
        <p:txBody>
          <a:bodyPr wrap="square" lIns="0" rIns="0" tIns="0" bIns="0" anchor="t">
            <a:spAutoFit/>
          </a:bodyPr>
          <a:lstStyle/>
          <a:p>
            <a:pPr algn="ctr">
              <a:lnSpc>
                <a:spcPct val="100000"/>
              </a:lnSpc>
            </a:pPr>
            <a:r>
              <a:rPr sz="540" b="0" i="0" lang="de-DE">
                <a:solidFill>
                  <a:srgbClr val="505A64"/>
                </a:solidFill>
                <a:latin typeface="Segoe UI"/>
              </a:rPr>
              <a:t>Über uns</a:t>
            </a:r>
          </a:p>
        </p:txBody>
      </p:sp>
      <p:sp>
        <p:nvSpPr>
          <p:cNvPr id="60" name="Rectangle 59"/>
          <p:cNvSpPr/>
          <p:nvPr/>
        </p:nvSpPr>
        <p:spPr>
          <a:xfrm>
            <a:off x="6540703" y="2267712"/>
            <a:ext cx="48828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540703" y="2359152"/>
            <a:ext cx="4882896" cy="201168"/>
          </a:xfrm>
          <a:prstGeom prst="rect">
            <a:avLst/>
          </a:prstGeom>
          <a:noFill/>
        </p:spPr>
        <p:txBody>
          <a:bodyPr wrap="square" lIns="0" rIns="0" tIns="0" bIns="0" anchor="t">
            <a:spAutoFit/>
          </a:bodyPr>
          <a:lstStyle/>
          <a:p>
            <a:pPr algn="l">
              <a:lnSpc>
                <a:spcPct val="100000"/>
              </a:lnSpc>
            </a:pPr>
            <a:r>
              <a:rPr sz="950" b="1" i="0" lang="de-DE">
                <a:solidFill>
                  <a:srgbClr val="1F2933"/>
                </a:solidFill>
                <a:latin typeface="Segoe UI"/>
              </a:rPr>
              <a:t>Einstellungen sichern &amp; wiederherstellen</a:t>
            </a:r>
          </a:p>
        </p:txBody>
      </p:sp>
      <p:sp>
        <p:nvSpPr>
          <p:cNvPr id="62" name="TextBox 61"/>
          <p:cNvSpPr txBox="1"/>
          <p:nvPr/>
        </p:nvSpPr>
        <p:spPr>
          <a:xfrm>
            <a:off x="6540703" y="2596896"/>
            <a:ext cx="4882896" cy="274320"/>
          </a:xfrm>
          <a:prstGeom prst="rect">
            <a:avLst/>
          </a:prstGeom>
          <a:noFill/>
        </p:spPr>
        <p:txBody>
          <a:bodyPr wrap="square" lIns="0" rIns="0" tIns="0" bIns="0" anchor="t">
            <a:spAutoFit/>
          </a:bodyPr>
          <a:lstStyle/>
          <a:p>
            <a:pPr algn="l">
              <a:lnSpc>
                <a:spcPct val="110000"/>
              </a:lnSpc>
            </a:pPr>
            <a:r>
              <a:rPr sz="550" b="0" i="0" lang="de-DE">
                <a:solidFill>
                  <a:srgbClr val="6B7A88"/>
                </a:solidFill>
                <a:latin typeface="Segoe UI"/>
              </a:rPr>
              <a:t>Sichert alle Einstellungen – Design, Funktionen, Labels &amp; Texte, Sicherheit – und optional die Listen der Typen, Kategorien, Produkte, Länder und Standorte in einer Datei.</a:t>
            </a:r>
          </a:p>
        </p:txBody>
      </p:sp>
      <p:sp>
        <p:nvSpPr>
          <p:cNvPr id="63" name="Rectangle 62"/>
          <p:cNvSpPr/>
          <p:nvPr/>
        </p:nvSpPr>
        <p:spPr>
          <a:xfrm>
            <a:off x="6540703" y="2962656"/>
            <a:ext cx="2350008" cy="199339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540703" y="2962656"/>
            <a:ext cx="235000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6540703" y="3236976"/>
            <a:ext cx="235000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650431" y="3031236"/>
            <a:ext cx="2130552"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Einstellungen wiederherstellen (JSON)</a:t>
            </a:r>
          </a:p>
        </p:txBody>
      </p:sp>
      <p:sp>
        <p:nvSpPr>
          <p:cNvPr id="67" name="TextBox 66"/>
          <p:cNvSpPr txBox="1"/>
          <p:nvPr/>
        </p:nvSpPr>
        <p:spPr>
          <a:xfrm>
            <a:off x="6668719" y="3364992"/>
            <a:ext cx="2093976" cy="146304"/>
          </a:xfrm>
          <a:prstGeom prst="rect">
            <a:avLst/>
          </a:prstGeom>
          <a:noFill/>
        </p:spPr>
        <p:txBody>
          <a:bodyPr wrap="square" lIns="0" rIns="0" tIns="0" bIns="0" anchor="t">
            <a:spAutoFit/>
          </a:bodyPr>
          <a:lstStyle/>
          <a:p>
            <a:pPr algn="l">
              <a:lnSpc>
                <a:spcPct val="100000"/>
              </a:lnSpc>
            </a:pPr>
            <a:r>
              <a:rPr sz="700" b="1" i="0" lang="de-DE">
                <a:solidFill>
                  <a:srgbClr val="1F2933"/>
                </a:solidFill>
                <a:latin typeface="Segoe UI"/>
              </a:rPr>
              <a:t>Sicherungsdatei hochladen:</a:t>
            </a:r>
          </a:p>
        </p:txBody>
      </p:sp>
      <p:sp>
        <p:nvSpPr>
          <p:cNvPr id="68" name="TextBox 67"/>
          <p:cNvSpPr txBox="1"/>
          <p:nvPr/>
        </p:nvSpPr>
        <p:spPr>
          <a:xfrm>
            <a:off x="6668719" y="3547872"/>
            <a:ext cx="2093976" cy="274320"/>
          </a:xfrm>
          <a:prstGeom prst="rect">
            <a:avLst/>
          </a:prstGeom>
          <a:noFill/>
        </p:spPr>
        <p:txBody>
          <a:bodyPr wrap="square" lIns="0" rIns="0" tIns="0" bIns="0" anchor="t">
            <a:spAutoFit/>
          </a:bodyPr>
          <a:lstStyle/>
          <a:p>
            <a:pPr algn="l">
              <a:lnSpc>
                <a:spcPct val="110000"/>
              </a:lnSpc>
            </a:pPr>
            <a:r>
              <a:rPr sz="550" b="0" i="0" lang="de-DE">
                <a:solidFill>
                  <a:srgbClr val="6B7A88"/>
                </a:solidFill>
                <a:latin typeface="Segoe UI"/>
              </a:rPr>
              <a:t>Sie sehen zuerst, was sich ändern würde – überschrieben wird erst nach Ihrer Bestätigung.</a:t>
            </a:r>
          </a:p>
        </p:txBody>
      </p:sp>
      <p:sp>
        <p:nvSpPr>
          <p:cNvPr id="69" name="Rounded Rectangle 68"/>
          <p:cNvSpPr/>
          <p:nvPr/>
        </p:nvSpPr>
        <p:spPr>
          <a:xfrm>
            <a:off x="6668719" y="3895344"/>
            <a:ext cx="209397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6760159" y="3945636"/>
            <a:ext cx="1709928" cy="164592"/>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exhibitor-manager-settings-2026-09-29.json</a:t>
            </a:r>
          </a:p>
        </p:txBody>
      </p:sp>
      <p:sp>
        <p:nvSpPr>
          <p:cNvPr id="71" name="TextBox 70"/>
          <p:cNvSpPr txBox="1"/>
          <p:nvPr/>
        </p:nvSpPr>
        <p:spPr>
          <a:xfrm>
            <a:off x="8543239" y="3945636"/>
            <a:ext cx="146304" cy="164592"/>
          </a:xfrm>
          <a:prstGeom prst="rect">
            <a:avLst/>
          </a:prstGeom>
          <a:noFill/>
        </p:spPr>
        <p:txBody>
          <a:bodyPr wrap="square" lIns="0" rIns="0" tIns="0" bIns="0" anchor="t">
            <a:spAutoFit/>
          </a:bodyPr>
          <a:lstStyle/>
          <a:p>
            <a:pPr algn="l">
              <a:lnSpc>
                <a:spcPct val="100000"/>
              </a:lnSpc>
            </a:pPr>
            <a:r>
              <a:rPr sz="750" b="1" i="0" lang="de-DE">
                <a:solidFill>
                  <a:srgbClr val="505A64"/>
                </a:solidFill>
                <a:latin typeface="Segoe UI"/>
              </a:rPr>
              <a:t>v</a:t>
            </a:r>
          </a:p>
        </p:txBody>
      </p:sp>
      <p:sp>
        <p:nvSpPr>
          <p:cNvPr id="72" name="Rounded Rectangle 71"/>
          <p:cNvSpPr/>
          <p:nvPr/>
        </p:nvSpPr>
        <p:spPr>
          <a:xfrm>
            <a:off x="7802575" y="4462272"/>
            <a:ext cx="96012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802575" y="4512564"/>
            <a:ext cx="96012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Datei prüfen</a:t>
            </a:r>
          </a:p>
        </p:txBody>
      </p:sp>
      <p:sp>
        <p:nvSpPr>
          <p:cNvPr id="74" name="Rectangle 73"/>
          <p:cNvSpPr/>
          <p:nvPr/>
        </p:nvSpPr>
        <p:spPr>
          <a:xfrm>
            <a:off x="9073591" y="2962656"/>
            <a:ext cx="2350008" cy="199339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9073591" y="2962656"/>
            <a:ext cx="235000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9073591" y="3236976"/>
            <a:ext cx="235000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9183319" y="3031236"/>
            <a:ext cx="2130552"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Einstellungen sichern (JSON)</a:t>
            </a:r>
          </a:p>
        </p:txBody>
      </p:sp>
      <p:sp>
        <p:nvSpPr>
          <p:cNvPr id="78" name="TextBox 77"/>
          <p:cNvSpPr txBox="1"/>
          <p:nvPr/>
        </p:nvSpPr>
        <p:spPr>
          <a:xfrm>
            <a:off x="9201607" y="3364992"/>
            <a:ext cx="2093976" cy="274320"/>
          </a:xfrm>
          <a:prstGeom prst="rect">
            <a:avLst/>
          </a:prstGeom>
          <a:noFill/>
        </p:spPr>
        <p:txBody>
          <a:bodyPr wrap="square" lIns="0" rIns="0" tIns="0" bIns="0" anchor="t">
            <a:spAutoFit/>
          </a:bodyPr>
          <a:lstStyle/>
          <a:p>
            <a:pPr algn="l">
              <a:lnSpc>
                <a:spcPct val="110000"/>
              </a:lnSpc>
            </a:pPr>
            <a:r>
              <a:rPr sz="650" b="1" i="0" lang="de-DE">
                <a:solidFill>
                  <a:srgbClr val="1F2933"/>
                </a:solidFill>
                <a:latin typeface="Segoe UI"/>
              </a:rPr>
              <a:t>Speichert alle Einstellungen und Ihre Labels &amp; Texte in einer Datei.</a:t>
            </a:r>
          </a:p>
        </p:txBody>
      </p:sp>
      <p:sp>
        <p:nvSpPr>
          <p:cNvPr id="79" name="TextBox 78"/>
          <p:cNvSpPr txBox="1"/>
          <p:nvPr/>
        </p:nvSpPr>
        <p:spPr>
          <a:xfrm>
            <a:off x="9201607" y="3657600"/>
            <a:ext cx="2093976" cy="402336"/>
          </a:xfrm>
          <a:prstGeom prst="rect">
            <a:avLst/>
          </a:prstGeom>
          <a:noFill/>
        </p:spPr>
        <p:txBody>
          <a:bodyPr wrap="square" lIns="0" rIns="0" tIns="0" bIns="0" anchor="t">
            <a:spAutoFit/>
          </a:bodyPr>
          <a:lstStyle/>
          <a:p>
            <a:pPr algn="l">
              <a:lnSpc>
                <a:spcPct val="110000"/>
              </a:lnSpc>
            </a:pPr>
            <a:r>
              <a:rPr sz="500" b="0" i="0" lang="de-DE">
                <a:solidFill>
                  <a:srgbClr val="6B7A88"/>
                </a:solidFill>
                <a:latin typeface="Segoe UI"/>
              </a:rPr>
              <a:t>Nicht enthalten: die Aussteller und Veranstaltungen selbst (dafür der CSV-Export oben), die Hallenpläne der Veranstaltungen, die Option „Daten beim Deinstallieren löschen“ und technische Merker.</a:t>
            </a:r>
          </a:p>
        </p:txBody>
      </p:sp>
      <p:sp>
        <p:nvSpPr>
          <p:cNvPr id="80" name="Rectangle 79"/>
          <p:cNvSpPr/>
          <p:nvPr/>
        </p:nvSpPr>
        <p:spPr>
          <a:xfrm>
            <a:off x="9201607" y="4133088"/>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9206179" y="4128516"/>
            <a:ext cx="118872" cy="118872"/>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L</a:t>
            </a:r>
          </a:p>
        </p:txBody>
      </p:sp>
      <p:sp>
        <p:nvSpPr>
          <p:cNvPr id="82" name="TextBox 81"/>
          <p:cNvSpPr txBox="1"/>
          <p:nvPr/>
        </p:nvSpPr>
        <p:spPr>
          <a:xfrm>
            <a:off x="9384487" y="4114800"/>
            <a:ext cx="1911095" cy="310896"/>
          </a:xfrm>
          <a:prstGeom prst="rect">
            <a:avLst/>
          </a:prstGeom>
          <a:noFill/>
        </p:spPr>
        <p:txBody>
          <a:bodyPr wrap="square" lIns="0" rIns="0" tIns="0" bIns="0" anchor="t">
            <a:spAutoFit/>
          </a:bodyPr>
          <a:lstStyle/>
          <a:p>
            <a:pPr algn="l">
              <a:lnSpc>
                <a:spcPct val="110000"/>
              </a:lnSpc>
            </a:pPr>
            <a:r>
              <a:rPr sz="600" b="0" i="0" lang="de-DE">
                <a:solidFill>
                  <a:srgbClr val="1F2933"/>
                </a:solidFill>
                <a:latin typeface="Segoe UI"/>
              </a:rPr>
              <a:t>Typen, Kategorien, Produkte, Länder und Standorte einschließen (mit Farben, Bildern und Ländercodes)</a:t>
            </a:r>
          </a:p>
        </p:txBody>
      </p:sp>
      <p:sp>
        <p:nvSpPr>
          <p:cNvPr id="83" name="Rounded Rectangle 82"/>
          <p:cNvSpPr/>
          <p:nvPr/>
        </p:nvSpPr>
        <p:spPr>
          <a:xfrm>
            <a:off x="9201607" y="4553712"/>
            <a:ext cx="2093976"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9201607" y="4604004"/>
            <a:ext cx="2093976"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Einstellungssicherung herunterladen</a:t>
            </a:r>
          </a:p>
        </p:txBody>
      </p:sp>
      <p:sp>
        <p:nvSpPr>
          <p:cNvPr id="85" name="Oval 84"/>
          <p:cNvSpPr/>
          <p:nvPr/>
        </p:nvSpPr>
        <p:spPr>
          <a:xfrm>
            <a:off x="6257239" y="22037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257239" y="22631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7" name="Oval 86"/>
          <p:cNvSpPr/>
          <p:nvPr/>
        </p:nvSpPr>
        <p:spPr>
          <a:xfrm>
            <a:off x="11140135" y="3977639"/>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11140135" y="40370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9" name="Oval 88"/>
          <p:cNvSpPr/>
          <p:nvPr/>
        </p:nvSpPr>
        <p:spPr>
          <a:xfrm>
            <a:off x="11140135" y="4416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11140135" y="44759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1" name="Oval 90"/>
          <p:cNvSpPr/>
          <p:nvPr/>
        </p:nvSpPr>
        <p:spPr>
          <a:xfrm>
            <a:off x="7354519" y="4325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354519" y="43845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3" name="Rectangle 9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6" name="TextBox 9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Ideal vor einem Update – oder um eine zweite Website genauso einzurichten. Labels gleich dem Standard werden beim Wiederherstellen nicht gespeichert; nach Ablauf einer Lizenz überspringt es gesperrte Einstellungen und nennt ihre Zahl.</a:t>
            </a:r>
          </a:p>
        </p:txBody>
      </p:sp>
      <p:sp>
        <p:nvSpPr>
          <p:cNvPr id="97" name="Rectangle 9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99" name="TextBox 9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85 / 153</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7.10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die Sicherung enthält – und was nicht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400116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Teil</a:t>
            </a:r>
          </a:p>
        </p:txBody>
      </p:sp>
      <p:sp>
        <p:nvSpPr>
          <p:cNvPr id="8" name="TextBox 7"/>
          <p:cNvSpPr txBox="1"/>
          <p:nvPr/>
        </p:nvSpPr>
        <p:spPr>
          <a:xfrm>
            <a:off x="4860703" y="1435608"/>
            <a:ext cx="151066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Enthalten</a:t>
            </a:r>
          </a:p>
        </p:txBody>
      </p:sp>
      <p:sp>
        <p:nvSpPr>
          <p:cNvPr id="9" name="TextBox 8"/>
          <p:cNvSpPr txBox="1"/>
          <p:nvPr/>
        </p:nvSpPr>
        <p:spPr>
          <a:xfrm>
            <a:off x="6554246" y="1435608"/>
            <a:ext cx="4997368"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Hinweis</a:t>
            </a:r>
          </a:p>
        </p:txBody>
      </p:sp>
      <p:sp>
        <p:nvSpPr>
          <p:cNvPr id="10" name="TextBox 9"/>
          <p:cNvSpPr txBox="1"/>
          <p:nvPr/>
        </p:nvSpPr>
        <p:spPr>
          <a:xfrm>
            <a:off x="676656" y="1831911"/>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Einstellungen: Design, Funktionen, Sicherheit</a:t>
            </a:r>
          </a:p>
        </p:txBody>
      </p:sp>
      <p:sp>
        <p:nvSpPr>
          <p:cNvPr id="11" name="TextBox 10"/>
          <p:cNvSpPr txBox="1"/>
          <p:nvPr/>
        </p:nvSpPr>
        <p:spPr>
          <a:xfrm>
            <a:off x="4860703" y="1831911"/>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12" name="TextBox 11"/>
          <p:cNvSpPr txBox="1"/>
          <p:nvPr/>
        </p:nvSpPr>
        <p:spPr>
          <a:xfrm>
            <a:off x="6554246" y="1831911"/>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Neue Einstellungen gehen automatisch mit</a:t>
            </a:r>
          </a:p>
        </p:txBody>
      </p:sp>
      <p:sp>
        <p:nvSpPr>
          <p:cNvPr id="13" name="Rectangle 12"/>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09685"/>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Labels &amp; Texte</a:t>
            </a:r>
          </a:p>
        </p:txBody>
      </p:sp>
      <p:sp>
        <p:nvSpPr>
          <p:cNvPr id="16" name="TextBox 15"/>
          <p:cNvSpPr txBox="1"/>
          <p:nvPr/>
        </p:nvSpPr>
        <p:spPr>
          <a:xfrm>
            <a:off x="4860703" y="2309685"/>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17" name="TextBox 16"/>
          <p:cNvSpPr txBox="1"/>
          <p:nvPr/>
        </p:nvSpPr>
        <p:spPr>
          <a:xfrm>
            <a:off x="6554246" y="2309685"/>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Fehlt ein Label in der Datei, gilt danach wieder der Standard</a:t>
            </a:r>
          </a:p>
        </p:txBody>
      </p:sp>
      <p:sp>
        <p:nvSpPr>
          <p:cNvPr id="18" name="Rectangle 17"/>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787459"/>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Typen, Kategorien, Produkte, Länder, Standorte</a:t>
            </a:r>
          </a:p>
        </p:txBody>
      </p:sp>
      <p:sp>
        <p:nvSpPr>
          <p:cNvPr id="20" name="TextBox 19"/>
          <p:cNvSpPr txBox="1"/>
          <p:nvPr/>
        </p:nvSpPr>
        <p:spPr>
          <a:xfrm>
            <a:off x="4860703" y="2787459"/>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Mit Häkchen</a:t>
            </a:r>
          </a:p>
        </p:txBody>
      </p:sp>
      <p:sp>
        <p:nvSpPr>
          <p:cNvPr id="21" name="TextBox 20"/>
          <p:cNvSpPr txBox="1"/>
          <p:nvPr/>
        </p:nvSpPr>
        <p:spPr>
          <a:xfrm>
            <a:off x="6554246" y="2787459"/>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Fehlende werden angelegt, gelöscht wird nichts</a:t>
            </a:r>
          </a:p>
        </p:txBody>
      </p:sp>
      <p:sp>
        <p:nvSpPr>
          <p:cNvPr id="22" name="Rectangle 21"/>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265233"/>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Bilder an Typen und Standardbild</a:t>
            </a:r>
          </a:p>
        </p:txBody>
      </p:sp>
      <p:sp>
        <p:nvSpPr>
          <p:cNvPr id="25" name="TextBox 24"/>
          <p:cNvSpPr txBox="1"/>
          <p:nvPr/>
        </p:nvSpPr>
        <p:spPr>
          <a:xfrm>
            <a:off x="4860703" y="3265233"/>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Als Verweis</a:t>
            </a:r>
          </a:p>
        </p:txBody>
      </p:sp>
      <p:sp>
        <p:nvSpPr>
          <p:cNvPr id="26" name="TextBox 25"/>
          <p:cNvSpPr txBox="1"/>
          <p:nvPr/>
        </p:nvSpPr>
        <p:spPr>
          <a:xfrm>
            <a:off x="6554246" y="3265233"/>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Nur übernommen, wenn das Bild in der Mediathek existiert</a:t>
            </a:r>
          </a:p>
        </p:txBody>
      </p:sp>
      <p:sp>
        <p:nvSpPr>
          <p:cNvPr id="27" name="Rectangle 26"/>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43007"/>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Aussteller und Veranstaltungen</a:t>
            </a:r>
          </a:p>
        </p:txBody>
      </p:sp>
      <p:sp>
        <p:nvSpPr>
          <p:cNvPr id="29" name="TextBox 28"/>
          <p:cNvSpPr txBox="1"/>
          <p:nvPr/>
        </p:nvSpPr>
        <p:spPr>
          <a:xfrm>
            <a:off x="4860703" y="3743007"/>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0" name="TextBox 29"/>
          <p:cNvSpPr txBox="1"/>
          <p:nvPr/>
        </p:nvSpPr>
        <p:spPr>
          <a:xfrm>
            <a:off x="6554246" y="3743007"/>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Dafür ist der CSV-Export da</a:t>
            </a:r>
          </a:p>
        </p:txBody>
      </p:sp>
      <p:sp>
        <p:nvSpPr>
          <p:cNvPr id="31" name="Rectangle 30"/>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20781"/>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Hallenpläne</a:t>
            </a:r>
          </a:p>
        </p:txBody>
      </p:sp>
      <p:sp>
        <p:nvSpPr>
          <p:cNvPr id="34" name="TextBox 33"/>
          <p:cNvSpPr txBox="1"/>
          <p:nvPr/>
        </p:nvSpPr>
        <p:spPr>
          <a:xfrm>
            <a:off x="4860703" y="4220781"/>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5" name="TextBox 34"/>
          <p:cNvSpPr txBox="1"/>
          <p:nvPr/>
        </p:nvSpPr>
        <p:spPr>
          <a:xfrm>
            <a:off x="6554246" y="4220781"/>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Sie gehören zur Veranstaltung</a:t>
            </a:r>
          </a:p>
        </p:txBody>
      </p:sp>
      <p:sp>
        <p:nvSpPr>
          <p:cNvPr id="36" name="Rectangle 35"/>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98555"/>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API: Ein/Aus und Schlüssel</a:t>
            </a:r>
          </a:p>
        </p:txBody>
      </p:sp>
      <p:sp>
        <p:nvSpPr>
          <p:cNvPr id="38" name="TextBox 37"/>
          <p:cNvSpPr txBox="1"/>
          <p:nvPr/>
        </p:nvSpPr>
        <p:spPr>
          <a:xfrm>
            <a:off x="4860703" y="4698555"/>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39" name="TextBox 38"/>
          <p:cNvSpPr txBox="1"/>
          <p:nvPr/>
        </p:nvSpPr>
        <p:spPr>
          <a:xfrm>
            <a:off x="6554246" y="4698555"/>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Eine Wiederherstellung öffnet nie still eine Schnittstelle</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5176329"/>
            <a:ext cx="4001167"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„Daten beim Deinstallieren löschen“</a:t>
            </a:r>
          </a:p>
        </p:txBody>
      </p:sp>
      <p:sp>
        <p:nvSpPr>
          <p:cNvPr id="43" name="TextBox 42"/>
          <p:cNvSpPr txBox="1"/>
          <p:nvPr/>
        </p:nvSpPr>
        <p:spPr>
          <a:xfrm>
            <a:off x="4860703" y="5176329"/>
            <a:ext cx="1510662"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Nein</a:t>
            </a:r>
          </a:p>
        </p:txBody>
      </p:sp>
      <p:sp>
        <p:nvSpPr>
          <p:cNvPr id="44" name="TextBox 43"/>
          <p:cNvSpPr txBox="1"/>
          <p:nvPr/>
        </p:nvSpPr>
        <p:spPr>
          <a:xfrm>
            <a:off x="6554246" y="5176329"/>
            <a:ext cx="4997368"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Wird nie still eingeschaltet</a:t>
            </a:r>
          </a:p>
        </p:txBody>
      </p:sp>
      <p:sp>
        <p:nvSpPr>
          <p:cNvPr id="45" name="Rectangle 44"/>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9" name="TextBox 4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Ändert sich mit der Sicherung der URL-Slug, baut WordPress die Adressen der Ausstellerseiten beim nächsten Aufruf selbst neu auf.</a:t>
            </a:r>
          </a:p>
        </p:txBody>
      </p:sp>
      <p:sp>
        <p:nvSpPr>
          <p:cNvPr id="50" name="Rectangle 4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7 · Import und Export</a:t>
            </a:r>
          </a:p>
        </p:txBody>
      </p:sp>
      <p:sp>
        <p:nvSpPr>
          <p:cNvPr id="52" name="TextBox 5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86 / 153</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8</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Der Massen-Editor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Hundert Aussteller in einer Tabelle – ändern, ohne jede Maske zu öffnen. Paket PRO.</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Seite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Suchen und filtern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Direkt ändern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Spalten wählen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Massen-Aktionen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Bilder und Texte</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8 · Der Massen-Editor</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87 / 153</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Seite „Massen-Editor“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722376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2237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Massen-Editor</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2" name="TextBox 21"/>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Aussteller Massen-Editor</a:t>
            </a:r>
          </a:p>
        </p:txBody>
      </p:sp>
      <p:sp>
        <p:nvSpPr>
          <p:cNvPr id="23" name="Rounded Rectangle 22"/>
          <p:cNvSpPr/>
          <p:nvPr/>
        </p:nvSpPr>
        <p:spPr>
          <a:xfrm>
            <a:off x="2249424" y="1975104"/>
            <a:ext cx="1075726"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40864" y="2016252"/>
            <a:ext cx="929422"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Aussteller suchen...</a:t>
            </a:r>
          </a:p>
        </p:txBody>
      </p:sp>
      <p:sp>
        <p:nvSpPr>
          <p:cNvPr id="25" name="Rounded Rectangle 24"/>
          <p:cNvSpPr/>
          <p:nvPr/>
        </p:nvSpPr>
        <p:spPr>
          <a:xfrm>
            <a:off x="3389158" y="1975104"/>
            <a:ext cx="1075726"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3389158" y="2016252"/>
            <a:ext cx="1075726" cy="137160"/>
          </a:xfrm>
          <a:prstGeom prst="rect">
            <a:avLst/>
          </a:prstGeom>
          <a:noFill/>
        </p:spPr>
        <p:txBody>
          <a:bodyPr wrap="square" lIns="0" rIns="0" tIns="0" bIns="0" anchor="t">
            <a:spAutoFit/>
          </a:bodyPr>
          <a:lstStyle/>
          <a:p>
            <a:pPr algn="ctr">
              <a:lnSpc>
                <a:spcPct val="100000"/>
              </a:lnSpc>
            </a:pPr>
            <a:r>
              <a:rPr sz="535" b="0" i="0" lang="de-DE">
                <a:solidFill>
                  <a:srgbClr val="1F2933"/>
                </a:solidFill>
                <a:latin typeface="Segoe UI"/>
              </a:rPr>
              <a:t>-- Alle Veranstaltungen --  v</a:t>
            </a:r>
          </a:p>
        </p:txBody>
      </p:sp>
      <p:sp>
        <p:nvSpPr>
          <p:cNvPr id="27" name="Rounded Rectangle 26"/>
          <p:cNvSpPr/>
          <p:nvPr/>
        </p:nvSpPr>
        <p:spPr>
          <a:xfrm>
            <a:off x="4528892" y="1975104"/>
            <a:ext cx="645435"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528892" y="2016252"/>
            <a:ext cx="645435" cy="137160"/>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Alle Typen  v</a:t>
            </a:r>
          </a:p>
        </p:txBody>
      </p:sp>
      <p:sp>
        <p:nvSpPr>
          <p:cNvPr id="29" name="Rounded Rectangle 28"/>
          <p:cNvSpPr/>
          <p:nvPr/>
        </p:nvSpPr>
        <p:spPr>
          <a:xfrm>
            <a:off x="5238336" y="1975104"/>
            <a:ext cx="75300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238336" y="2016252"/>
            <a:ext cx="753008" cy="137160"/>
          </a:xfrm>
          <a:prstGeom prst="rect">
            <a:avLst/>
          </a:prstGeom>
          <a:noFill/>
        </p:spPr>
        <p:txBody>
          <a:bodyPr wrap="square" lIns="0" rIns="0" tIns="0" bIns="0" anchor="t">
            <a:spAutoFit/>
          </a:bodyPr>
          <a:lstStyle/>
          <a:p>
            <a:pPr algn="ctr">
              <a:lnSpc>
                <a:spcPct val="100000"/>
              </a:lnSpc>
            </a:pPr>
            <a:r>
              <a:rPr sz="574" b="0" i="0" lang="de-DE">
                <a:solidFill>
                  <a:srgbClr val="1F2933"/>
                </a:solidFill>
                <a:latin typeface="Segoe UI"/>
              </a:rPr>
              <a:t>Alle Kategorien  v</a:t>
            </a:r>
          </a:p>
        </p:txBody>
      </p:sp>
      <p:sp>
        <p:nvSpPr>
          <p:cNvPr id="31" name="Rounded Rectangle 30"/>
          <p:cNvSpPr/>
          <p:nvPr/>
        </p:nvSpPr>
        <p:spPr>
          <a:xfrm>
            <a:off x="6055352" y="1975104"/>
            <a:ext cx="717150"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055352" y="2016252"/>
            <a:ext cx="717150" cy="137160"/>
          </a:xfrm>
          <a:prstGeom prst="rect">
            <a:avLst/>
          </a:prstGeom>
          <a:noFill/>
        </p:spPr>
        <p:txBody>
          <a:bodyPr wrap="square" lIns="0" rIns="0" tIns="0" bIns="0" anchor="t">
            <a:spAutoFit/>
          </a:bodyPr>
          <a:lstStyle/>
          <a:p>
            <a:pPr algn="ctr">
              <a:lnSpc>
                <a:spcPct val="100000"/>
              </a:lnSpc>
            </a:pPr>
            <a:r>
              <a:rPr sz="574" b="0" i="0" lang="de-DE">
                <a:solidFill>
                  <a:srgbClr val="1F2933"/>
                </a:solidFill>
                <a:latin typeface="Segoe UI"/>
              </a:rPr>
              <a:t>Alle Standorte  v</a:t>
            </a:r>
          </a:p>
        </p:txBody>
      </p:sp>
      <p:sp>
        <p:nvSpPr>
          <p:cNvPr id="33" name="Rounded Rectangle 32"/>
          <p:cNvSpPr/>
          <p:nvPr/>
        </p:nvSpPr>
        <p:spPr>
          <a:xfrm>
            <a:off x="6836511" y="1975104"/>
            <a:ext cx="753008" cy="219456"/>
          </a:xfrm>
          <a:prstGeom prst="roundRect">
            <a:avLst>
              <a:gd name="adj" fmla="val 12000"/>
            </a:avLst>
          </a:prstGeom>
          <a:solidFill>
            <a:srgbClr val="EEF4FA"/>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836511" y="2016252"/>
            <a:ext cx="753008" cy="137160"/>
          </a:xfrm>
          <a:prstGeom prst="rect">
            <a:avLst/>
          </a:prstGeom>
          <a:noFill/>
        </p:spPr>
        <p:txBody>
          <a:bodyPr wrap="square" lIns="0" rIns="0" tIns="0" bIns="0" anchor="t">
            <a:spAutoFit/>
          </a:bodyPr>
          <a:lstStyle/>
          <a:p>
            <a:pPr algn="ctr">
              <a:lnSpc>
                <a:spcPct val="100000"/>
              </a:lnSpc>
            </a:pPr>
            <a:r>
              <a:rPr sz="544" b="0" i="0" lang="de-DE">
                <a:solidFill>
                  <a:srgbClr val="1F2933"/>
                </a:solidFill>
                <a:latin typeface="Segoe UI"/>
              </a:rPr>
              <a:t>Filter zurücksetzen</a:t>
            </a:r>
          </a:p>
        </p:txBody>
      </p:sp>
      <p:sp>
        <p:nvSpPr>
          <p:cNvPr id="35" name="Rounded Rectangle 34"/>
          <p:cNvSpPr/>
          <p:nvPr/>
        </p:nvSpPr>
        <p:spPr>
          <a:xfrm>
            <a:off x="2249424" y="2286000"/>
            <a:ext cx="847953"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249424" y="2327148"/>
            <a:ext cx="847953" cy="137160"/>
          </a:xfrm>
          <a:prstGeom prst="rect">
            <a:avLst/>
          </a:prstGeom>
          <a:noFill/>
        </p:spPr>
        <p:txBody>
          <a:bodyPr wrap="square" lIns="0" rIns="0" tIns="0" bIns="0" anchor="t">
            <a:spAutoFit/>
          </a:bodyPr>
          <a:lstStyle/>
          <a:p>
            <a:pPr algn="ctr">
              <a:lnSpc>
                <a:spcPct val="100000"/>
              </a:lnSpc>
            </a:pPr>
            <a:r>
              <a:rPr sz="494" b="0" i="0" lang="de-DE">
                <a:solidFill>
                  <a:srgbClr val="1F2933"/>
                </a:solidFill>
                <a:latin typeface="Segoe UI"/>
              </a:rPr>
              <a:t>-- Massen-Aktionen --  v</a:t>
            </a:r>
          </a:p>
        </p:txBody>
      </p:sp>
      <p:sp>
        <p:nvSpPr>
          <p:cNvPr id="37" name="Rounded Rectangle 36"/>
          <p:cNvSpPr/>
          <p:nvPr/>
        </p:nvSpPr>
        <p:spPr>
          <a:xfrm>
            <a:off x="3161385" y="2286000"/>
            <a:ext cx="554431"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3161385" y="2327148"/>
            <a:ext cx="554431" cy="137160"/>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Halle 01  v</a:t>
            </a:r>
          </a:p>
        </p:txBody>
      </p:sp>
      <p:sp>
        <p:nvSpPr>
          <p:cNvPr id="39" name="Rounded Rectangle 38"/>
          <p:cNvSpPr/>
          <p:nvPr/>
        </p:nvSpPr>
        <p:spPr>
          <a:xfrm>
            <a:off x="3779824" y="2286000"/>
            <a:ext cx="391363"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3779824" y="2327148"/>
            <a:ext cx="391363" cy="137160"/>
          </a:xfrm>
          <a:prstGeom prst="rect">
            <a:avLst/>
          </a:prstGeom>
          <a:noFill/>
        </p:spPr>
        <p:txBody>
          <a:bodyPr wrap="square" lIns="0" rIns="0" tIns="0" bIns="0" anchor="t">
            <a:spAutoFit/>
          </a:bodyPr>
          <a:lstStyle/>
          <a:p>
            <a:pPr algn="ctr">
              <a:lnSpc>
                <a:spcPct val="100000"/>
              </a:lnSpc>
            </a:pPr>
            <a:r>
              <a:rPr sz="566" b="1" i="0" lang="de-DE">
                <a:solidFill>
                  <a:srgbClr val="FFFFFF"/>
                </a:solidFill>
                <a:latin typeface="Segoe UI"/>
              </a:rPr>
              <a:t>Anwenden</a:t>
            </a:r>
          </a:p>
        </p:txBody>
      </p:sp>
      <p:sp>
        <p:nvSpPr>
          <p:cNvPr id="41" name="TextBox 40"/>
          <p:cNvSpPr txBox="1"/>
          <p:nvPr/>
        </p:nvSpPr>
        <p:spPr>
          <a:xfrm>
            <a:off x="4235196" y="2327148"/>
            <a:ext cx="456590" cy="137160"/>
          </a:xfrm>
          <a:prstGeom prst="rect">
            <a:avLst/>
          </a:prstGeom>
          <a:noFill/>
        </p:spPr>
        <p:txBody>
          <a:bodyPr wrap="square" lIns="0" rIns="0" tIns="0" bIns="0" anchor="t">
            <a:spAutoFit/>
          </a:bodyPr>
          <a:lstStyle/>
          <a:p>
            <a:pPr algn="l">
              <a:lnSpc>
                <a:spcPct val="100000"/>
              </a:lnSpc>
            </a:pPr>
            <a:r>
              <a:rPr sz="440" b="0" i="0" lang="de-DE">
                <a:solidFill>
                  <a:srgbClr val="6B7A88"/>
                </a:solidFill>
                <a:latin typeface="Segoe UI"/>
              </a:rPr>
              <a:t>12 ausgewählt</a:t>
            </a:r>
          </a:p>
        </p:txBody>
      </p:sp>
      <p:sp>
        <p:nvSpPr>
          <p:cNvPr id="42" name="Rounded Rectangle 41"/>
          <p:cNvSpPr/>
          <p:nvPr/>
        </p:nvSpPr>
        <p:spPr>
          <a:xfrm>
            <a:off x="4755794" y="2286000"/>
            <a:ext cx="619658" cy="219456"/>
          </a:xfrm>
          <a:prstGeom prst="roundRect">
            <a:avLst>
              <a:gd name="adj" fmla="val 12000"/>
            </a:avLst>
          </a:prstGeom>
          <a:solidFill>
            <a:srgbClr val="C0392B"/>
          </a:solidFill>
          <a:ln w="1016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755794" y="2327148"/>
            <a:ext cx="619658" cy="137160"/>
          </a:xfrm>
          <a:prstGeom prst="rect">
            <a:avLst/>
          </a:prstGeom>
          <a:noFill/>
        </p:spPr>
        <p:txBody>
          <a:bodyPr wrap="square" lIns="0" rIns="0" tIns="0" bIns="0" anchor="t">
            <a:spAutoFit/>
          </a:bodyPr>
          <a:lstStyle/>
          <a:p>
            <a:pPr algn="ctr">
              <a:lnSpc>
                <a:spcPct val="100000"/>
              </a:lnSpc>
            </a:pPr>
            <a:r>
              <a:rPr sz="482" b="0" i="0" lang="de-DE">
                <a:solidFill>
                  <a:srgbClr val="FFFFFF"/>
                </a:solidFill>
                <a:latin typeface="Segoe UI"/>
              </a:rPr>
              <a:t>Markierte löschen</a:t>
            </a:r>
          </a:p>
        </p:txBody>
      </p:sp>
      <p:sp>
        <p:nvSpPr>
          <p:cNvPr id="44" name="Rounded Rectangle 43"/>
          <p:cNvSpPr/>
          <p:nvPr/>
        </p:nvSpPr>
        <p:spPr>
          <a:xfrm>
            <a:off x="5439460" y="2286000"/>
            <a:ext cx="61965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439460" y="2327148"/>
            <a:ext cx="619658" cy="137160"/>
          </a:xfrm>
          <a:prstGeom prst="rect">
            <a:avLst/>
          </a:prstGeom>
          <a:noFill/>
        </p:spPr>
        <p:txBody>
          <a:bodyPr wrap="square" lIns="0" rIns="0" tIns="0" bIns="0" anchor="t">
            <a:spAutoFit/>
          </a:bodyPr>
          <a:lstStyle/>
          <a:p>
            <a:pPr algn="ctr">
              <a:lnSpc>
                <a:spcPct val="100000"/>
              </a:lnSpc>
            </a:pPr>
            <a:r>
              <a:rPr sz="482" b="0" i="0" lang="de-DE">
                <a:solidFill>
                  <a:srgbClr val="1F2933"/>
                </a:solidFill>
                <a:latin typeface="Segoe UI"/>
              </a:rPr>
              <a:t>Änderungen zeigen</a:t>
            </a:r>
          </a:p>
        </p:txBody>
      </p:sp>
      <p:sp>
        <p:nvSpPr>
          <p:cNvPr id="46" name="Rounded Rectangle 45"/>
          <p:cNvSpPr/>
          <p:nvPr/>
        </p:nvSpPr>
        <p:spPr>
          <a:xfrm>
            <a:off x="6123127" y="2322576"/>
            <a:ext cx="219456" cy="128016"/>
          </a:xfrm>
          <a:prstGeom prst="roundRect">
            <a:avLst>
              <a:gd name="adj" fmla="val 7000"/>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6132271" y="2331720"/>
            <a:ext cx="109728" cy="10972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379159" y="2327148"/>
            <a:ext cx="396239" cy="137160"/>
          </a:xfrm>
          <a:prstGeom prst="rect">
            <a:avLst/>
          </a:prstGeom>
          <a:noFill/>
        </p:spPr>
        <p:txBody>
          <a:bodyPr wrap="square" lIns="0" rIns="0" tIns="0" bIns="0" anchor="t">
            <a:spAutoFit/>
          </a:bodyPr>
          <a:lstStyle/>
          <a:p>
            <a:pPr algn="l">
              <a:lnSpc>
                <a:spcPct val="100000"/>
              </a:lnSpc>
            </a:pPr>
            <a:r>
              <a:rPr sz="440" b="0" i="0" lang="de-DE">
                <a:solidFill>
                  <a:srgbClr val="1F2933"/>
                </a:solidFill>
                <a:latin typeface="Segoe UI"/>
              </a:rPr>
              <a:t>Automatisch speichern</a:t>
            </a:r>
          </a:p>
        </p:txBody>
      </p:sp>
      <p:sp>
        <p:nvSpPr>
          <p:cNvPr id="49" name="Rounded Rectangle 48"/>
          <p:cNvSpPr/>
          <p:nvPr/>
        </p:nvSpPr>
        <p:spPr>
          <a:xfrm>
            <a:off x="6839407" y="2286000"/>
            <a:ext cx="750112"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839407" y="2327148"/>
            <a:ext cx="750112" cy="137160"/>
          </a:xfrm>
          <a:prstGeom prst="rect">
            <a:avLst/>
          </a:prstGeom>
          <a:noFill/>
        </p:spPr>
        <p:txBody>
          <a:bodyPr wrap="square" lIns="0" rIns="0" tIns="0" bIns="0" anchor="t">
            <a:spAutoFit/>
          </a:bodyPr>
          <a:lstStyle/>
          <a:p>
            <a:pPr algn="ctr">
              <a:lnSpc>
                <a:spcPct val="100000"/>
              </a:lnSpc>
            </a:pPr>
            <a:r>
              <a:rPr sz="440" b="1" i="0" lang="de-DE">
                <a:solidFill>
                  <a:srgbClr val="FFFFFF"/>
                </a:solidFill>
                <a:latin typeface="Segoe UI"/>
              </a:rPr>
              <a:t>Alle Änderungen speichern</a:t>
            </a:r>
          </a:p>
        </p:txBody>
      </p:sp>
      <p:sp>
        <p:nvSpPr>
          <p:cNvPr id="51" name="Rounded Rectangle 50"/>
          <p:cNvSpPr/>
          <p:nvPr/>
        </p:nvSpPr>
        <p:spPr>
          <a:xfrm>
            <a:off x="6629400" y="1700784"/>
            <a:ext cx="960120" cy="219456"/>
          </a:xfrm>
          <a:prstGeom prst="roundRect">
            <a:avLst>
              <a:gd name="adj" fmla="val 12000"/>
            </a:avLst>
          </a:prstGeom>
          <a:solidFill>
            <a:srgbClr val="FFFFFF"/>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629400" y="1751076"/>
            <a:ext cx="960120"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Ansicht anpassen</a:t>
            </a:r>
          </a:p>
        </p:txBody>
      </p:sp>
      <p:sp>
        <p:nvSpPr>
          <p:cNvPr id="53" name="Rectangle 52"/>
          <p:cNvSpPr/>
          <p:nvPr/>
        </p:nvSpPr>
        <p:spPr>
          <a:xfrm>
            <a:off x="2249424" y="2633472"/>
            <a:ext cx="53400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2322576" y="2683764"/>
            <a:ext cx="208004" cy="137160"/>
          </a:xfrm>
          <a:prstGeom prst="rect">
            <a:avLst/>
          </a:prstGeom>
          <a:noFill/>
        </p:spPr>
        <p:txBody>
          <a:bodyPr wrap="square" lIns="0" rIns="0" tIns="0" bIns="0" anchor="t">
            <a:spAutoFit/>
          </a:bodyPr>
          <a:lstStyle/>
          <a:p>
            <a:pPr algn="l">
              <a:lnSpc>
                <a:spcPct val="100000"/>
              </a:lnSpc>
            </a:pPr>
          </a:p>
        </p:txBody>
      </p:sp>
      <p:sp>
        <p:nvSpPr>
          <p:cNvPr id="55" name="TextBox 54"/>
          <p:cNvSpPr txBox="1"/>
          <p:nvPr/>
        </p:nvSpPr>
        <p:spPr>
          <a:xfrm>
            <a:off x="2622020" y="2683764"/>
            <a:ext cx="1355875"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Name</a:t>
            </a:r>
          </a:p>
        </p:txBody>
      </p:sp>
      <p:sp>
        <p:nvSpPr>
          <p:cNvPr id="56" name="TextBox 55"/>
          <p:cNvSpPr txBox="1"/>
          <p:nvPr/>
        </p:nvSpPr>
        <p:spPr>
          <a:xfrm>
            <a:off x="4069336" y="2683764"/>
            <a:ext cx="1006523"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Veranstaltung</a:t>
            </a:r>
          </a:p>
        </p:txBody>
      </p:sp>
      <p:sp>
        <p:nvSpPr>
          <p:cNvPr id="57" name="TextBox 56"/>
          <p:cNvSpPr txBox="1"/>
          <p:nvPr/>
        </p:nvSpPr>
        <p:spPr>
          <a:xfrm>
            <a:off x="5167300" y="2683764"/>
            <a:ext cx="707079"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Stände</a:t>
            </a:r>
          </a:p>
        </p:txBody>
      </p:sp>
      <p:sp>
        <p:nvSpPr>
          <p:cNvPr id="58" name="TextBox 57"/>
          <p:cNvSpPr txBox="1"/>
          <p:nvPr/>
        </p:nvSpPr>
        <p:spPr>
          <a:xfrm>
            <a:off x="5965819" y="2683764"/>
            <a:ext cx="806893"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Standort</a:t>
            </a:r>
          </a:p>
        </p:txBody>
      </p:sp>
      <p:sp>
        <p:nvSpPr>
          <p:cNvPr id="59" name="TextBox 58"/>
          <p:cNvSpPr txBox="1"/>
          <p:nvPr/>
        </p:nvSpPr>
        <p:spPr>
          <a:xfrm>
            <a:off x="6864152" y="2683764"/>
            <a:ext cx="707079"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Typ</a:t>
            </a:r>
          </a:p>
        </p:txBody>
      </p:sp>
      <p:sp>
        <p:nvSpPr>
          <p:cNvPr id="60" name="Rectangle 59"/>
          <p:cNvSpPr/>
          <p:nvPr/>
        </p:nvSpPr>
        <p:spPr>
          <a:xfrm>
            <a:off x="2340864" y="294436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345436" y="293979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62" name="Rounded Rectangle 61"/>
          <p:cNvSpPr/>
          <p:nvPr/>
        </p:nvSpPr>
        <p:spPr>
          <a:xfrm>
            <a:off x="2585444" y="290779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640308" y="2939796"/>
            <a:ext cx="1264435"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Papierwerk Berlin</a:t>
            </a:r>
          </a:p>
        </p:txBody>
      </p:sp>
      <p:sp>
        <p:nvSpPr>
          <p:cNvPr id="64" name="Rounded Rectangle 63"/>
          <p:cNvSpPr/>
          <p:nvPr/>
        </p:nvSpPr>
        <p:spPr>
          <a:xfrm>
            <a:off x="4032760" y="290779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4087624" y="2939796"/>
            <a:ext cx="91508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66" name="Rounded Rectangle 65"/>
          <p:cNvSpPr/>
          <p:nvPr/>
        </p:nvSpPr>
        <p:spPr>
          <a:xfrm>
            <a:off x="5130724" y="290779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185588" y="293979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A12, A13</a:t>
            </a:r>
          </a:p>
        </p:txBody>
      </p:sp>
      <p:sp>
        <p:nvSpPr>
          <p:cNvPr id="68" name="Rounded Rectangle 67"/>
          <p:cNvSpPr/>
          <p:nvPr/>
        </p:nvSpPr>
        <p:spPr>
          <a:xfrm>
            <a:off x="5929243" y="290779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5984107" y="2939796"/>
            <a:ext cx="71545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70" name="Rounded Rectangle 69"/>
          <p:cNvSpPr/>
          <p:nvPr/>
        </p:nvSpPr>
        <p:spPr>
          <a:xfrm>
            <a:off x="6827576" y="290779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882440" y="293979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72" name="Rectangle 71"/>
          <p:cNvSpPr/>
          <p:nvPr/>
        </p:nvSpPr>
        <p:spPr>
          <a:xfrm>
            <a:off x="2249424" y="3145536"/>
            <a:ext cx="53400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2340864" y="321868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2345436" y="321411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75" name="Rounded Rectangle 74"/>
          <p:cNvSpPr/>
          <p:nvPr/>
        </p:nvSpPr>
        <p:spPr>
          <a:xfrm>
            <a:off x="2585444" y="318211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2640308" y="3214116"/>
            <a:ext cx="1264435"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Studio Nordlicht</a:t>
            </a:r>
          </a:p>
        </p:txBody>
      </p:sp>
      <p:sp>
        <p:nvSpPr>
          <p:cNvPr id="77" name="Rounded Rectangle 76"/>
          <p:cNvSpPr/>
          <p:nvPr/>
        </p:nvSpPr>
        <p:spPr>
          <a:xfrm>
            <a:off x="4032760" y="318211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4087624" y="3214116"/>
            <a:ext cx="91508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79" name="Rounded Rectangle 78"/>
          <p:cNvSpPr/>
          <p:nvPr/>
        </p:nvSpPr>
        <p:spPr>
          <a:xfrm>
            <a:off x="5130724" y="318211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185588" y="321411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B04</a:t>
            </a:r>
          </a:p>
        </p:txBody>
      </p:sp>
      <p:sp>
        <p:nvSpPr>
          <p:cNvPr id="81" name="Rounded Rectangle 80"/>
          <p:cNvSpPr/>
          <p:nvPr/>
        </p:nvSpPr>
        <p:spPr>
          <a:xfrm>
            <a:off x="5929243" y="318211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984107" y="3214116"/>
            <a:ext cx="71545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Artist Alley</a:t>
            </a:r>
          </a:p>
        </p:txBody>
      </p:sp>
      <p:sp>
        <p:nvSpPr>
          <p:cNvPr id="83" name="Rounded Rectangle 82"/>
          <p:cNvSpPr/>
          <p:nvPr/>
        </p:nvSpPr>
        <p:spPr>
          <a:xfrm>
            <a:off x="6827576" y="318211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882440" y="321411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Künstler</a:t>
            </a:r>
          </a:p>
        </p:txBody>
      </p:sp>
      <p:sp>
        <p:nvSpPr>
          <p:cNvPr id="85" name="Rectangle 84"/>
          <p:cNvSpPr/>
          <p:nvPr/>
        </p:nvSpPr>
        <p:spPr>
          <a:xfrm>
            <a:off x="2340864" y="349300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2345436" y="348843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87" name="Rounded Rectangle 86"/>
          <p:cNvSpPr/>
          <p:nvPr/>
        </p:nvSpPr>
        <p:spPr>
          <a:xfrm>
            <a:off x="2585444" y="345643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2640308" y="3488436"/>
            <a:ext cx="1264435"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Manga Corner</a:t>
            </a:r>
          </a:p>
        </p:txBody>
      </p:sp>
      <p:sp>
        <p:nvSpPr>
          <p:cNvPr id="89" name="Rounded Rectangle 88"/>
          <p:cNvSpPr/>
          <p:nvPr/>
        </p:nvSpPr>
        <p:spPr>
          <a:xfrm>
            <a:off x="4032760" y="345643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4087624" y="3488436"/>
            <a:ext cx="91508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91" name="Rounded Rectangle 90"/>
          <p:cNvSpPr/>
          <p:nvPr/>
        </p:nvSpPr>
        <p:spPr>
          <a:xfrm>
            <a:off x="5130724" y="345643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5185588" y="348843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A21</a:t>
            </a:r>
          </a:p>
        </p:txBody>
      </p:sp>
      <p:sp>
        <p:nvSpPr>
          <p:cNvPr id="93" name="Rounded Rectangle 92"/>
          <p:cNvSpPr/>
          <p:nvPr/>
        </p:nvSpPr>
        <p:spPr>
          <a:xfrm>
            <a:off x="5929243" y="345643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984107" y="3488436"/>
            <a:ext cx="71545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95" name="Rounded Rectangle 94"/>
          <p:cNvSpPr/>
          <p:nvPr/>
        </p:nvSpPr>
        <p:spPr>
          <a:xfrm>
            <a:off x="6827576" y="345643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6882440" y="348843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97" name="Rectangle 96"/>
          <p:cNvSpPr/>
          <p:nvPr/>
        </p:nvSpPr>
        <p:spPr>
          <a:xfrm>
            <a:off x="2249424" y="3694176"/>
            <a:ext cx="53400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Rectangle 97"/>
          <p:cNvSpPr/>
          <p:nvPr/>
        </p:nvSpPr>
        <p:spPr>
          <a:xfrm>
            <a:off x="2340864" y="376732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ounded Rectangle 98"/>
          <p:cNvSpPr/>
          <p:nvPr/>
        </p:nvSpPr>
        <p:spPr>
          <a:xfrm>
            <a:off x="2585444" y="373075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2640308" y="3762756"/>
            <a:ext cx="1264435"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Kaffeerösterei Ost</a:t>
            </a:r>
          </a:p>
        </p:txBody>
      </p:sp>
      <p:sp>
        <p:nvSpPr>
          <p:cNvPr id="101" name="Rounded Rectangle 100"/>
          <p:cNvSpPr/>
          <p:nvPr/>
        </p:nvSpPr>
        <p:spPr>
          <a:xfrm>
            <a:off x="4032760" y="373075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4087624" y="3762756"/>
            <a:ext cx="91508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103" name="Rounded Rectangle 102"/>
          <p:cNvSpPr/>
          <p:nvPr/>
        </p:nvSpPr>
        <p:spPr>
          <a:xfrm>
            <a:off x="5130724" y="373075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185588" y="376275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C07</a:t>
            </a:r>
          </a:p>
        </p:txBody>
      </p:sp>
      <p:sp>
        <p:nvSpPr>
          <p:cNvPr id="105" name="Rounded Rectangle 104"/>
          <p:cNvSpPr/>
          <p:nvPr/>
        </p:nvSpPr>
        <p:spPr>
          <a:xfrm>
            <a:off x="5929243" y="373075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5984107" y="3762756"/>
            <a:ext cx="71545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Foyer</a:t>
            </a:r>
          </a:p>
        </p:txBody>
      </p:sp>
      <p:sp>
        <p:nvSpPr>
          <p:cNvPr id="107" name="Rounded Rectangle 106"/>
          <p:cNvSpPr/>
          <p:nvPr/>
        </p:nvSpPr>
        <p:spPr>
          <a:xfrm>
            <a:off x="6827576" y="373075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TextBox 107"/>
          <p:cNvSpPr txBox="1"/>
          <p:nvPr/>
        </p:nvSpPr>
        <p:spPr>
          <a:xfrm>
            <a:off x="6882440" y="376275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Sponsor</a:t>
            </a:r>
          </a:p>
        </p:txBody>
      </p:sp>
      <p:sp>
        <p:nvSpPr>
          <p:cNvPr id="109" name="Rectangle 108"/>
          <p:cNvSpPr/>
          <p:nvPr/>
        </p:nvSpPr>
        <p:spPr>
          <a:xfrm>
            <a:off x="2340864" y="404164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Rounded Rectangle 109"/>
          <p:cNvSpPr/>
          <p:nvPr/>
        </p:nvSpPr>
        <p:spPr>
          <a:xfrm>
            <a:off x="2585444" y="400507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2640308" y="4037076"/>
            <a:ext cx="1264435"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Buchhandlung Lettner</a:t>
            </a:r>
          </a:p>
        </p:txBody>
      </p:sp>
      <p:sp>
        <p:nvSpPr>
          <p:cNvPr id="112" name="Rounded Rectangle 111"/>
          <p:cNvSpPr/>
          <p:nvPr/>
        </p:nvSpPr>
        <p:spPr>
          <a:xfrm>
            <a:off x="4032760" y="400507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4087624" y="4037076"/>
            <a:ext cx="91508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114" name="Rounded Rectangle 113"/>
          <p:cNvSpPr/>
          <p:nvPr/>
        </p:nvSpPr>
        <p:spPr>
          <a:xfrm>
            <a:off x="5130724" y="400507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5185588" y="403707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D02</a:t>
            </a:r>
          </a:p>
        </p:txBody>
      </p:sp>
      <p:sp>
        <p:nvSpPr>
          <p:cNvPr id="116" name="Rounded Rectangle 115"/>
          <p:cNvSpPr/>
          <p:nvPr/>
        </p:nvSpPr>
        <p:spPr>
          <a:xfrm>
            <a:off x="5929243" y="400507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5984107" y="4037076"/>
            <a:ext cx="71545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02</a:t>
            </a:r>
          </a:p>
        </p:txBody>
      </p:sp>
      <p:sp>
        <p:nvSpPr>
          <p:cNvPr id="118" name="Rounded Rectangle 117"/>
          <p:cNvSpPr/>
          <p:nvPr/>
        </p:nvSpPr>
        <p:spPr>
          <a:xfrm>
            <a:off x="6827576" y="400507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TextBox 118"/>
          <p:cNvSpPr txBox="1"/>
          <p:nvPr/>
        </p:nvSpPr>
        <p:spPr>
          <a:xfrm>
            <a:off x="6882440" y="4037076"/>
            <a:ext cx="61563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120" name="TextBox 119"/>
          <p:cNvSpPr txBox="1"/>
          <p:nvPr/>
        </p:nvSpPr>
        <p:spPr>
          <a:xfrm>
            <a:off x="2249424" y="4334256"/>
            <a:ext cx="1828800" cy="137160"/>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 – 25 von 148</a:t>
            </a:r>
          </a:p>
        </p:txBody>
      </p:sp>
      <p:sp>
        <p:nvSpPr>
          <p:cNvPr id="121" name="Oval 120"/>
          <p:cNvSpPr/>
          <p:nvPr/>
        </p:nvSpPr>
        <p:spPr>
          <a:xfrm>
            <a:off x="1984248"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TextBox 121"/>
          <p:cNvSpPr txBox="1"/>
          <p:nvPr/>
        </p:nvSpPr>
        <p:spPr>
          <a:xfrm>
            <a:off x="1984248" y="20071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23" name="Oval 122"/>
          <p:cNvSpPr/>
          <p:nvPr/>
        </p:nvSpPr>
        <p:spPr>
          <a:xfrm>
            <a:off x="1984248" y="22585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TextBox 123"/>
          <p:cNvSpPr txBox="1"/>
          <p:nvPr/>
        </p:nvSpPr>
        <p:spPr>
          <a:xfrm>
            <a:off x="1984248" y="23180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25" name="Oval 124"/>
          <p:cNvSpPr/>
          <p:nvPr/>
        </p:nvSpPr>
        <p:spPr>
          <a:xfrm>
            <a:off x="1984248" y="2615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TextBox 125"/>
          <p:cNvSpPr txBox="1"/>
          <p:nvPr/>
        </p:nvSpPr>
        <p:spPr>
          <a:xfrm>
            <a:off x="1984248" y="26746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27" name="Oval 126"/>
          <p:cNvSpPr/>
          <p:nvPr/>
        </p:nvSpPr>
        <p:spPr>
          <a:xfrm>
            <a:off x="6373368" y="16733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TextBox 127"/>
          <p:cNvSpPr txBox="1"/>
          <p:nvPr/>
        </p:nvSpPr>
        <p:spPr>
          <a:xfrm>
            <a:off x="6373368" y="17327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29" name="TextBox 128"/>
          <p:cNvSpPr txBox="1"/>
          <p:nvPr/>
        </p:nvSpPr>
        <p:spPr>
          <a:xfrm>
            <a:off x="8202167" y="1353312"/>
            <a:ext cx="34225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Vier Bedienbereiche</a:t>
            </a:r>
          </a:p>
        </p:txBody>
      </p:sp>
      <p:sp>
        <p:nvSpPr>
          <p:cNvPr id="130" name="TextBox 129"/>
          <p:cNvSpPr txBox="1"/>
          <p:nvPr/>
        </p:nvSpPr>
        <p:spPr>
          <a:xfrm>
            <a:off x="8202167" y="1737360"/>
            <a:ext cx="34225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Die Suchleiste</a:t>
            </a:r>
          </a:p>
        </p:txBody>
      </p:sp>
      <p:sp>
        <p:nvSpPr>
          <p:cNvPr id="131" name="TextBox 130"/>
          <p:cNvSpPr txBox="1"/>
          <p:nvPr/>
        </p:nvSpPr>
        <p:spPr>
          <a:xfrm>
            <a:off x="8202167" y="1957070"/>
            <a:ext cx="34225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Freitextsuche und vier Filter: Veranstaltung, Typ, Kategorie, Standort.</a:t>
            </a:r>
          </a:p>
        </p:txBody>
      </p:sp>
      <p:sp>
        <p:nvSpPr>
          <p:cNvPr id="132" name="TextBox 131"/>
          <p:cNvSpPr txBox="1"/>
          <p:nvPr/>
        </p:nvSpPr>
        <p:spPr>
          <a:xfrm>
            <a:off x="8202167" y="2486406"/>
            <a:ext cx="34225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Die Aktionsleiste</a:t>
            </a:r>
          </a:p>
        </p:txBody>
      </p:sp>
      <p:sp>
        <p:nvSpPr>
          <p:cNvPr id="133" name="TextBox 132"/>
          <p:cNvSpPr txBox="1"/>
          <p:nvPr/>
        </p:nvSpPr>
        <p:spPr>
          <a:xfrm>
            <a:off x="8202167" y="2706116"/>
            <a:ext cx="34225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Massen-Aktionen, Löschen, Speichern und der Schalter </a:t>
            </a:r>
            <a:r>
              <a:rPr sz="1000" b="1" i="0" lang="de-DE">
                <a:solidFill>
                  <a:srgbClr val="3B4A57"/>
                </a:solidFill>
                <a:latin typeface="Segoe UI"/>
              </a:rPr>
              <a:t>Automatisch speichern</a:t>
            </a:r>
            <a:r>
              <a:rPr sz="1000" b="0" i="0" lang="de-DE">
                <a:solidFill>
                  <a:srgbClr val="3B4A57"/>
                </a:solidFill>
                <a:latin typeface="Segoe UI"/>
              </a:rPr>
              <a:t>.</a:t>
            </a:r>
          </a:p>
        </p:txBody>
      </p:sp>
      <p:sp>
        <p:nvSpPr>
          <p:cNvPr id="134" name="TextBox 133"/>
          <p:cNvSpPr txBox="1"/>
          <p:nvPr/>
        </p:nvSpPr>
        <p:spPr>
          <a:xfrm>
            <a:off x="8202167" y="3235452"/>
            <a:ext cx="34225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Die Tabelle</a:t>
            </a:r>
          </a:p>
        </p:txBody>
      </p:sp>
      <p:sp>
        <p:nvSpPr>
          <p:cNvPr id="135" name="TextBox 134"/>
          <p:cNvSpPr txBox="1"/>
          <p:nvPr/>
        </p:nvSpPr>
        <p:spPr>
          <a:xfrm>
            <a:off x="8202167" y="3455161"/>
            <a:ext cx="34225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Jede Zeile ein Aussteller, jede Zelle direkt beschreibbar.</a:t>
            </a:r>
          </a:p>
        </p:txBody>
      </p:sp>
      <p:sp>
        <p:nvSpPr>
          <p:cNvPr id="136" name="TextBox 135"/>
          <p:cNvSpPr txBox="1"/>
          <p:nvPr/>
        </p:nvSpPr>
        <p:spPr>
          <a:xfrm>
            <a:off x="8202167" y="3984498"/>
            <a:ext cx="34225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Ansicht anpassen</a:t>
            </a:r>
          </a:p>
        </p:txBody>
      </p:sp>
      <p:sp>
        <p:nvSpPr>
          <p:cNvPr id="137" name="TextBox 136"/>
          <p:cNvSpPr txBox="1"/>
          <p:nvPr/>
        </p:nvSpPr>
        <p:spPr>
          <a:xfrm>
            <a:off x="8202167" y="4204208"/>
            <a:ext cx="34225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Welche der 48 Spalten Sie sehen – und wie viele Einträge pro Seite.</a:t>
            </a:r>
          </a:p>
        </p:txBody>
      </p:sp>
      <p:sp>
        <p:nvSpPr>
          <p:cNvPr id="138" name="Rectangle 13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Rectangle 13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TextBox 13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41" name="TextBox 14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Sie erreichen die Seite über </a:t>
            </a:r>
            <a:r>
              <a:rPr sz="1000" b="0" i="0" lang="de-DE">
                <a:solidFill>
                  <a:srgbClr val="2B3844"/>
                </a:solidFill>
                <a:latin typeface="Consolas"/>
              </a:rPr>
              <a:t>Aussteller → Massen-Editor</a:t>
            </a:r>
            <a:r>
              <a:rPr sz="1000" b="0" i="0" lang="de-DE">
                <a:solidFill>
                  <a:srgbClr val="2B3844"/>
                </a:solidFill>
                <a:latin typeface="Segoe UI"/>
              </a:rPr>
              <a:t>. Die Überschrift lautet </a:t>
            </a:r>
            <a:r>
              <a:rPr sz="1000" b="1" i="0" lang="de-DE">
                <a:solidFill>
                  <a:srgbClr val="2B3844"/>
                </a:solidFill>
                <a:latin typeface="Segoe UI"/>
              </a:rPr>
              <a:t>Aussteller Massen-Editor</a:t>
            </a:r>
            <a:r>
              <a:rPr sz="1000" b="0" i="0" lang="de-DE">
                <a:solidFill>
                  <a:srgbClr val="2B3844"/>
                </a:solidFill>
                <a:latin typeface="Segoe UI"/>
              </a:rPr>
              <a:t>; im Menü heißt der Punkt kurz </a:t>
            </a:r>
            <a:r>
              <a:rPr sz="1000" b="1" i="0" lang="de-DE">
                <a:solidFill>
                  <a:srgbClr val="2B3844"/>
                </a:solidFill>
                <a:latin typeface="Segoe UI"/>
              </a:rPr>
              <a:t>Massen-Editor</a:t>
            </a:r>
            <a:r>
              <a:rPr sz="1000" b="0" i="0" lang="de-DE">
                <a:solidFill>
                  <a:srgbClr val="2B3844"/>
                </a:solidFill>
                <a:latin typeface="Segoe UI"/>
              </a:rPr>
              <a:t>.</a:t>
            </a:r>
          </a:p>
        </p:txBody>
      </p:sp>
      <p:sp>
        <p:nvSpPr>
          <p:cNvPr id="142" name="Rectangle 1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3" name="TextBox 1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144" name="TextBox 1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88 / 153</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richtigen Zeilen finden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Feld </a:t>
            </a:r>
            <a:r>
              <a:rPr sz="1150" b="1" i="0" lang="de-DE">
                <a:solidFill>
                  <a:srgbClr val="25333F"/>
                </a:solidFill>
                <a:latin typeface="Segoe UI"/>
              </a:rPr>
              <a:t>Aussteller suchen...</a:t>
            </a:r>
            <a:r>
              <a:rPr sz="1150" b="0" i="0" lang="de-DE">
                <a:solidFill>
                  <a:srgbClr val="25333F"/>
                </a:solidFill>
                <a:latin typeface="Segoe UI"/>
              </a:rPr>
              <a:t> einen Namen oder Namensteil eingeben.</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947418"/>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Über die vier Auswahlfelder eingrenzen.</a:t>
            </a:r>
          </a:p>
        </p:txBody>
      </p:sp>
      <p:sp>
        <p:nvSpPr>
          <p:cNvPr id="12" name="TextBox 11"/>
          <p:cNvSpPr txBox="1"/>
          <p:nvPr/>
        </p:nvSpPr>
        <p:spPr>
          <a:xfrm>
            <a:off x="950976" y="2171319"/>
            <a:ext cx="3495751" cy="219456"/>
          </a:xfrm>
          <a:prstGeom prst="rect">
            <a:avLst/>
          </a:prstGeom>
          <a:noFill/>
        </p:spPr>
        <p:txBody>
          <a:bodyPr wrap="square" lIns="0" rIns="0" tIns="0" bIns="0" anchor="t">
            <a:spAutoFit/>
          </a:bodyPr>
          <a:lstStyle/>
          <a:p>
            <a:pPr algn="l">
              <a:lnSpc>
                <a:spcPct val="120000"/>
              </a:lnSpc>
            </a:pPr>
            <a:r>
              <a:rPr sz="950" b="1" i="0" lang="de-DE">
                <a:solidFill>
                  <a:srgbClr val="6B7A88"/>
                </a:solidFill>
                <a:latin typeface="Segoe UI"/>
              </a:rPr>
              <a:t>-- Alle Veranstaltungen --</a:t>
            </a:r>
            <a:r>
              <a:rPr sz="950" b="0" i="0" lang="de-DE">
                <a:solidFill>
                  <a:srgbClr val="6B7A88"/>
                </a:solidFill>
                <a:latin typeface="Segoe UI"/>
              </a:rPr>
              <a:t>, </a:t>
            </a:r>
            <a:r>
              <a:rPr sz="950" b="1" i="0" lang="de-DE">
                <a:solidFill>
                  <a:srgbClr val="6B7A88"/>
                </a:solidFill>
                <a:latin typeface="Segoe UI"/>
              </a:rPr>
              <a:t>Alle Typen</a:t>
            </a:r>
            <a:r>
              <a:rPr sz="950" b="0" i="0" lang="de-DE">
                <a:solidFill>
                  <a:srgbClr val="6B7A88"/>
                </a:solidFill>
                <a:latin typeface="Segoe UI"/>
              </a:rPr>
              <a:t>, </a:t>
            </a:r>
            <a:r>
              <a:rPr sz="950" b="1" i="0" lang="de-DE">
                <a:solidFill>
                  <a:srgbClr val="6B7A88"/>
                </a:solidFill>
                <a:latin typeface="Segoe UI"/>
              </a:rPr>
              <a:t>Alle Kategorien</a:t>
            </a:r>
            <a:r>
              <a:rPr sz="950" b="0" i="0" lang="de-DE">
                <a:solidFill>
                  <a:srgbClr val="6B7A88"/>
                </a:solidFill>
                <a:latin typeface="Segoe UI"/>
              </a:rPr>
              <a:t>, </a:t>
            </a:r>
            <a:r>
              <a:rPr sz="950" b="1" i="0" lang="de-DE">
                <a:solidFill>
                  <a:srgbClr val="6B7A88"/>
                </a:solidFill>
                <a:latin typeface="Segoe UI"/>
              </a:rPr>
              <a:t>Alle Standorte</a:t>
            </a:r>
            <a:r>
              <a:rPr sz="950" b="0" i="0" lang="de-DE">
                <a:solidFill>
                  <a:srgbClr val="6B7A88"/>
                </a:solidFill>
                <a:latin typeface="Segoe UI"/>
              </a:rPr>
              <a:t>. Die Filter wirken gemeinsam.</a:t>
            </a:r>
          </a:p>
        </p:txBody>
      </p:sp>
      <p:sp>
        <p:nvSpPr>
          <p:cNvPr id="13" name="Oval 12"/>
          <p:cNvSpPr/>
          <p:nvPr/>
        </p:nvSpPr>
        <p:spPr>
          <a:xfrm>
            <a:off x="566928" y="270776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698623"/>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Tabelle lädt sofort neu.</a:t>
            </a:r>
          </a:p>
        </p:txBody>
      </p:sp>
      <p:sp>
        <p:nvSpPr>
          <p:cNvPr id="16" name="TextBox 15"/>
          <p:cNvSpPr txBox="1"/>
          <p:nvPr/>
        </p:nvSpPr>
        <p:spPr>
          <a:xfrm>
            <a:off x="950976" y="2922524"/>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Es gibt keine Schaltfläche „Suchen“.</a:t>
            </a:r>
          </a:p>
        </p:txBody>
      </p:sp>
      <p:sp>
        <p:nvSpPr>
          <p:cNvPr id="17" name="Oval 16"/>
          <p:cNvSpPr/>
          <p:nvPr/>
        </p:nvSpPr>
        <p:spPr>
          <a:xfrm>
            <a:off x="566928" y="33141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5534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305048"/>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Mit </a:t>
            </a:r>
            <a:r>
              <a:rPr sz="1150" b="1" i="0" lang="de-DE">
                <a:solidFill>
                  <a:srgbClr val="25333F"/>
                </a:solidFill>
                <a:latin typeface="Segoe UI"/>
              </a:rPr>
              <a:t>Filter zurücksetzen</a:t>
            </a:r>
            <a:r>
              <a:rPr sz="1150" b="0" i="0" lang="de-DE">
                <a:solidFill>
                  <a:srgbClr val="25333F"/>
                </a:solidFill>
                <a:latin typeface="Segoe UI"/>
              </a:rPr>
              <a:t> kehren Sie zur vollen Liste zurück.</a:t>
            </a:r>
          </a:p>
        </p:txBody>
      </p:sp>
      <p:sp>
        <p:nvSpPr>
          <p:cNvPr id="20" name="Oval 19"/>
          <p:cNvSpPr/>
          <p:nvPr/>
        </p:nvSpPr>
        <p:spPr>
          <a:xfrm>
            <a:off x="566928" y="390829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94944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2" name="TextBox 21"/>
          <p:cNvSpPr txBox="1"/>
          <p:nvPr/>
        </p:nvSpPr>
        <p:spPr>
          <a:xfrm>
            <a:off x="950976" y="3899154"/>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Unten blättern Sie seitenweise weiter.</a:t>
            </a:r>
          </a:p>
        </p:txBody>
      </p:sp>
      <p:sp>
        <p:nvSpPr>
          <p:cNvPr id="23" name="TextBox 22"/>
          <p:cNvSpPr txBox="1"/>
          <p:nvPr/>
        </p:nvSpPr>
        <p:spPr>
          <a:xfrm>
            <a:off x="950976" y="4123055"/>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Voreingestellt sind 25 Einträge pro Seite.</a:t>
            </a:r>
          </a:p>
        </p:txBody>
      </p:sp>
      <p:sp>
        <p:nvSpPr>
          <p:cNvPr id="24" name="Rectangle 23"/>
          <p:cNvSpPr/>
          <p:nvPr/>
        </p:nvSpPr>
        <p:spPr>
          <a:xfrm>
            <a:off x="4858207" y="1353312"/>
            <a:ext cx="67665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48582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5" name="TextBox 34"/>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6" name="TextBox 35"/>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Massen-Editor</a:t>
            </a:r>
          </a:p>
        </p:txBody>
      </p:sp>
      <p:sp>
        <p:nvSpPr>
          <p:cNvPr id="37" name="TextBox 36"/>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8" name="TextBox 37"/>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6540703"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Aussteller Massen-Editor</a:t>
            </a:r>
          </a:p>
        </p:txBody>
      </p:sp>
      <p:sp>
        <p:nvSpPr>
          <p:cNvPr id="41" name="Rounded Rectangle 40"/>
          <p:cNvSpPr/>
          <p:nvPr/>
        </p:nvSpPr>
        <p:spPr>
          <a:xfrm>
            <a:off x="6540703" y="1975104"/>
            <a:ext cx="977754"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632143" y="2016252"/>
            <a:ext cx="831450"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Aussteller suchen...</a:t>
            </a:r>
          </a:p>
        </p:txBody>
      </p:sp>
      <p:sp>
        <p:nvSpPr>
          <p:cNvPr id="43" name="Rounded Rectangle 42"/>
          <p:cNvSpPr/>
          <p:nvPr/>
        </p:nvSpPr>
        <p:spPr>
          <a:xfrm>
            <a:off x="7582466" y="1975104"/>
            <a:ext cx="977754"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582466" y="2016252"/>
            <a:ext cx="977754" cy="137160"/>
          </a:xfrm>
          <a:prstGeom prst="rect">
            <a:avLst/>
          </a:prstGeom>
          <a:noFill/>
        </p:spPr>
        <p:txBody>
          <a:bodyPr wrap="square" lIns="0" rIns="0" tIns="0" bIns="0" anchor="t">
            <a:spAutoFit/>
          </a:bodyPr>
          <a:lstStyle/>
          <a:p>
            <a:pPr algn="ctr">
              <a:lnSpc>
                <a:spcPct val="100000"/>
              </a:lnSpc>
            </a:pPr>
            <a:r>
              <a:rPr sz="481" b="0" i="0" lang="de-DE">
                <a:solidFill>
                  <a:srgbClr val="1F2933"/>
                </a:solidFill>
                <a:latin typeface="Segoe UI"/>
              </a:rPr>
              <a:t>-- Alle Veranstaltungen --  v</a:t>
            </a:r>
          </a:p>
        </p:txBody>
      </p:sp>
      <p:sp>
        <p:nvSpPr>
          <p:cNvPr id="45" name="Rounded Rectangle 44"/>
          <p:cNvSpPr/>
          <p:nvPr/>
        </p:nvSpPr>
        <p:spPr>
          <a:xfrm>
            <a:off x="8624228" y="1975104"/>
            <a:ext cx="586652"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624228" y="2016252"/>
            <a:ext cx="586652" cy="137160"/>
          </a:xfrm>
          <a:prstGeom prst="rect">
            <a:avLst/>
          </a:prstGeom>
          <a:noFill/>
        </p:spPr>
        <p:txBody>
          <a:bodyPr wrap="square" lIns="0" rIns="0" tIns="0" bIns="0" anchor="t">
            <a:spAutoFit/>
          </a:bodyPr>
          <a:lstStyle/>
          <a:p>
            <a:pPr algn="ctr">
              <a:lnSpc>
                <a:spcPct val="100000"/>
              </a:lnSpc>
            </a:pPr>
            <a:r>
              <a:rPr sz="590" b="0" i="0" lang="de-DE">
                <a:solidFill>
                  <a:srgbClr val="1F2933"/>
                </a:solidFill>
                <a:latin typeface="Segoe UI"/>
              </a:rPr>
              <a:t>Alle Typen  v</a:t>
            </a:r>
          </a:p>
        </p:txBody>
      </p:sp>
      <p:sp>
        <p:nvSpPr>
          <p:cNvPr id="47" name="Rounded Rectangle 46"/>
          <p:cNvSpPr/>
          <p:nvPr/>
        </p:nvSpPr>
        <p:spPr>
          <a:xfrm>
            <a:off x="9274889" y="1975104"/>
            <a:ext cx="68442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274889" y="2016252"/>
            <a:ext cx="684428" cy="137160"/>
          </a:xfrm>
          <a:prstGeom prst="rect">
            <a:avLst/>
          </a:prstGeom>
          <a:noFill/>
        </p:spPr>
        <p:txBody>
          <a:bodyPr wrap="square" lIns="0" rIns="0" tIns="0" bIns="0" anchor="t">
            <a:spAutoFit/>
          </a:bodyPr>
          <a:lstStyle/>
          <a:p>
            <a:pPr algn="ctr">
              <a:lnSpc>
                <a:spcPct val="100000"/>
              </a:lnSpc>
            </a:pPr>
            <a:r>
              <a:rPr sz="513" b="0" i="0" lang="de-DE">
                <a:solidFill>
                  <a:srgbClr val="1F2933"/>
                </a:solidFill>
                <a:latin typeface="Segoe UI"/>
              </a:rPr>
              <a:t>Alle Kategorien  v</a:t>
            </a:r>
          </a:p>
        </p:txBody>
      </p:sp>
      <p:sp>
        <p:nvSpPr>
          <p:cNvPr id="49" name="Rounded Rectangle 48"/>
          <p:cNvSpPr/>
          <p:nvPr/>
        </p:nvSpPr>
        <p:spPr>
          <a:xfrm>
            <a:off x="10023326" y="1975104"/>
            <a:ext cx="651836"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023326" y="2016252"/>
            <a:ext cx="651836" cy="137160"/>
          </a:xfrm>
          <a:prstGeom prst="rect">
            <a:avLst/>
          </a:prstGeom>
          <a:noFill/>
        </p:spPr>
        <p:txBody>
          <a:bodyPr wrap="square" lIns="0" rIns="0" tIns="0" bIns="0" anchor="t">
            <a:spAutoFit/>
          </a:bodyPr>
          <a:lstStyle/>
          <a:p>
            <a:pPr algn="ctr">
              <a:lnSpc>
                <a:spcPct val="100000"/>
              </a:lnSpc>
            </a:pPr>
            <a:r>
              <a:rPr sz="512" b="0" i="0" lang="de-DE">
                <a:solidFill>
                  <a:srgbClr val="1F2933"/>
                </a:solidFill>
                <a:latin typeface="Segoe UI"/>
              </a:rPr>
              <a:t>Alle Standorte  v</a:t>
            </a:r>
          </a:p>
        </p:txBody>
      </p:sp>
      <p:sp>
        <p:nvSpPr>
          <p:cNvPr id="51" name="Rounded Rectangle 50"/>
          <p:cNvSpPr/>
          <p:nvPr/>
        </p:nvSpPr>
        <p:spPr>
          <a:xfrm>
            <a:off x="10739170" y="1975104"/>
            <a:ext cx="684428" cy="219456"/>
          </a:xfrm>
          <a:prstGeom prst="roundRect">
            <a:avLst>
              <a:gd name="adj" fmla="val 12000"/>
            </a:avLst>
          </a:prstGeom>
          <a:solidFill>
            <a:srgbClr val="EEF4FA"/>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739170" y="2016252"/>
            <a:ext cx="684428" cy="137160"/>
          </a:xfrm>
          <a:prstGeom prst="rect">
            <a:avLst/>
          </a:prstGeom>
          <a:noFill/>
        </p:spPr>
        <p:txBody>
          <a:bodyPr wrap="square" lIns="0" rIns="0" tIns="0" bIns="0" anchor="t">
            <a:spAutoFit/>
          </a:bodyPr>
          <a:lstStyle/>
          <a:p>
            <a:pPr algn="ctr">
              <a:lnSpc>
                <a:spcPct val="100000"/>
              </a:lnSpc>
            </a:pPr>
            <a:r>
              <a:rPr sz="486" b="0" i="0" lang="de-DE">
                <a:solidFill>
                  <a:srgbClr val="1F2933"/>
                </a:solidFill>
                <a:latin typeface="Segoe UI"/>
              </a:rPr>
              <a:t>Filter zurücksetzen</a:t>
            </a:r>
          </a:p>
        </p:txBody>
      </p:sp>
      <p:sp>
        <p:nvSpPr>
          <p:cNvPr id="53" name="Rectangle 52"/>
          <p:cNvSpPr/>
          <p:nvPr/>
        </p:nvSpPr>
        <p:spPr>
          <a:xfrm>
            <a:off x="6540703" y="2505456"/>
            <a:ext cx="48828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6613855" y="2555748"/>
            <a:ext cx="182367" cy="137160"/>
          </a:xfrm>
          <a:prstGeom prst="rect">
            <a:avLst/>
          </a:prstGeom>
          <a:noFill/>
        </p:spPr>
        <p:txBody>
          <a:bodyPr wrap="square" lIns="0" rIns="0" tIns="0" bIns="0" anchor="t">
            <a:spAutoFit/>
          </a:bodyPr>
          <a:lstStyle/>
          <a:p>
            <a:pPr algn="l">
              <a:lnSpc>
                <a:spcPct val="100000"/>
              </a:lnSpc>
            </a:pPr>
          </a:p>
        </p:txBody>
      </p:sp>
      <p:sp>
        <p:nvSpPr>
          <p:cNvPr id="55" name="TextBox 54"/>
          <p:cNvSpPr txBox="1"/>
          <p:nvPr/>
        </p:nvSpPr>
        <p:spPr>
          <a:xfrm>
            <a:off x="6887662" y="2555748"/>
            <a:ext cx="1231961"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Name</a:t>
            </a:r>
          </a:p>
        </p:txBody>
      </p:sp>
      <p:sp>
        <p:nvSpPr>
          <p:cNvPr id="56" name="TextBox 55"/>
          <p:cNvSpPr txBox="1"/>
          <p:nvPr/>
        </p:nvSpPr>
        <p:spPr>
          <a:xfrm>
            <a:off x="8211064" y="2555748"/>
            <a:ext cx="912519"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Veranstaltung</a:t>
            </a:r>
          </a:p>
        </p:txBody>
      </p:sp>
      <p:sp>
        <p:nvSpPr>
          <p:cNvPr id="57" name="TextBox 56"/>
          <p:cNvSpPr txBox="1"/>
          <p:nvPr/>
        </p:nvSpPr>
        <p:spPr>
          <a:xfrm>
            <a:off x="9215024" y="2555748"/>
            <a:ext cx="638712"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Stände</a:t>
            </a:r>
          </a:p>
        </p:txBody>
      </p:sp>
      <p:sp>
        <p:nvSpPr>
          <p:cNvPr id="58" name="TextBox 57"/>
          <p:cNvSpPr txBox="1"/>
          <p:nvPr/>
        </p:nvSpPr>
        <p:spPr>
          <a:xfrm>
            <a:off x="9945176" y="2555748"/>
            <a:ext cx="729981"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Standort</a:t>
            </a:r>
          </a:p>
        </p:txBody>
      </p:sp>
      <p:sp>
        <p:nvSpPr>
          <p:cNvPr id="59" name="TextBox 58"/>
          <p:cNvSpPr txBox="1"/>
          <p:nvPr/>
        </p:nvSpPr>
        <p:spPr>
          <a:xfrm>
            <a:off x="10766598" y="2555748"/>
            <a:ext cx="638712"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Typ</a:t>
            </a:r>
          </a:p>
        </p:txBody>
      </p:sp>
      <p:sp>
        <p:nvSpPr>
          <p:cNvPr id="60" name="Rectangle 59"/>
          <p:cNvSpPr/>
          <p:nvPr/>
        </p:nvSpPr>
        <p:spPr>
          <a:xfrm>
            <a:off x="6632143" y="2816352"/>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636715" y="2811780"/>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62" name="Rounded Rectangle 61"/>
          <p:cNvSpPr/>
          <p:nvPr/>
        </p:nvSpPr>
        <p:spPr>
          <a:xfrm>
            <a:off x="6851086" y="277977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6905950" y="2811780"/>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Papierwerk Berlin</a:t>
            </a:r>
          </a:p>
        </p:txBody>
      </p:sp>
      <p:sp>
        <p:nvSpPr>
          <p:cNvPr id="64" name="Rounded Rectangle 63"/>
          <p:cNvSpPr/>
          <p:nvPr/>
        </p:nvSpPr>
        <p:spPr>
          <a:xfrm>
            <a:off x="8174488" y="277977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8229352" y="2811780"/>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66" name="Rounded Rectangle 65"/>
          <p:cNvSpPr/>
          <p:nvPr/>
        </p:nvSpPr>
        <p:spPr>
          <a:xfrm>
            <a:off x="9178448" y="277977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233312" y="281178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A12, A13</a:t>
            </a:r>
          </a:p>
        </p:txBody>
      </p:sp>
      <p:sp>
        <p:nvSpPr>
          <p:cNvPr id="68" name="Rounded Rectangle 67"/>
          <p:cNvSpPr/>
          <p:nvPr/>
        </p:nvSpPr>
        <p:spPr>
          <a:xfrm>
            <a:off x="9908600" y="277977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963464" y="2811780"/>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70" name="Rounded Rectangle 69"/>
          <p:cNvSpPr/>
          <p:nvPr/>
        </p:nvSpPr>
        <p:spPr>
          <a:xfrm>
            <a:off x="10730022" y="277977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10784886" y="281178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72" name="Rectangle 71"/>
          <p:cNvSpPr/>
          <p:nvPr/>
        </p:nvSpPr>
        <p:spPr>
          <a:xfrm>
            <a:off x="6540703" y="3017520"/>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632143" y="3090672"/>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636715" y="3086100"/>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75" name="Rounded Rectangle 74"/>
          <p:cNvSpPr/>
          <p:nvPr/>
        </p:nvSpPr>
        <p:spPr>
          <a:xfrm>
            <a:off x="6851086" y="305409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905950" y="3086100"/>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Studio Nordlicht</a:t>
            </a:r>
          </a:p>
        </p:txBody>
      </p:sp>
      <p:sp>
        <p:nvSpPr>
          <p:cNvPr id="77" name="Rounded Rectangle 76"/>
          <p:cNvSpPr/>
          <p:nvPr/>
        </p:nvSpPr>
        <p:spPr>
          <a:xfrm>
            <a:off x="8174488" y="305409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8229352" y="3086100"/>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79" name="Rounded Rectangle 78"/>
          <p:cNvSpPr/>
          <p:nvPr/>
        </p:nvSpPr>
        <p:spPr>
          <a:xfrm>
            <a:off x="9178448" y="305409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233312" y="308610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B04</a:t>
            </a:r>
          </a:p>
        </p:txBody>
      </p:sp>
      <p:sp>
        <p:nvSpPr>
          <p:cNvPr id="81" name="Rounded Rectangle 80"/>
          <p:cNvSpPr/>
          <p:nvPr/>
        </p:nvSpPr>
        <p:spPr>
          <a:xfrm>
            <a:off x="9908600" y="305409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963464" y="3086100"/>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Artist Alley</a:t>
            </a:r>
          </a:p>
        </p:txBody>
      </p:sp>
      <p:sp>
        <p:nvSpPr>
          <p:cNvPr id="83" name="Rounded Rectangle 82"/>
          <p:cNvSpPr/>
          <p:nvPr/>
        </p:nvSpPr>
        <p:spPr>
          <a:xfrm>
            <a:off x="10730022" y="305409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10784886" y="308610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Künstler</a:t>
            </a:r>
          </a:p>
        </p:txBody>
      </p:sp>
      <p:sp>
        <p:nvSpPr>
          <p:cNvPr id="85" name="Rectangle 84"/>
          <p:cNvSpPr/>
          <p:nvPr/>
        </p:nvSpPr>
        <p:spPr>
          <a:xfrm>
            <a:off x="6632143" y="3364992"/>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636715" y="3360420"/>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87" name="Rounded Rectangle 86"/>
          <p:cNvSpPr/>
          <p:nvPr/>
        </p:nvSpPr>
        <p:spPr>
          <a:xfrm>
            <a:off x="6851086" y="332841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905950" y="3360420"/>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Manga Corner</a:t>
            </a:r>
          </a:p>
        </p:txBody>
      </p:sp>
      <p:sp>
        <p:nvSpPr>
          <p:cNvPr id="89" name="Rounded Rectangle 88"/>
          <p:cNvSpPr/>
          <p:nvPr/>
        </p:nvSpPr>
        <p:spPr>
          <a:xfrm>
            <a:off x="8174488" y="332841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229352" y="3360420"/>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91" name="Rounded Rectangle 90"/>
          <p:cNvSpPr/>
          <p:nvPr/>
        </p:nvSpPr>
        <p:spPr>
          <a:xfrm>
            <a:off x="9178448" y="332841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233312" y="336042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A21</a:t>
            </a:r>
          </a:p>
        </p:txBody>
      </p:sp>
      <p:sp>
        <p:nvSpPr>
          <p:cNvPr id="93" name="Rounded Rectangle 92"/>
          <p:cNvSpPr/>
          <p:nvPr/>
        </p:nvSpPr>
        <p:spPr>
          <a:xfrm>
            <a:off x="9908600" y="332841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9963464" y="3360420"/>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95" name="Rounded Rectangle 94"/>
          <p:cNvSpPr/>
          <p:nvPr/>
        </p:nvSpPr>
        <p:spPr>
          <a:xfrm>
            <a:off x="10730022" y="332841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10784886" y="336042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97" name="Rectangle 96"/>
          <p:cNvSpPr/>
          <p:nvPr/>
        </p:nvSpPr>
        <p:spPr>
          <a:xfrm>
            <a:off x="6540703" y="3566160"/>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Rectangle 97"/>
          <p:cNvSpPr/>
          <p:nvPr/>
        </p:nvSpPr>
        <p:spPr>
          <a:xfrm>
            <a:off x="6632143" y="3639312"/>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ounded Rectangle 98"/>
          <p:cNvSpPr/>
          <p:nvPr/>
        </p:nvSpPr>
        <p:spPr>
          <a:xfrm>
            <a:off x="6851086" y="360273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6905950" y="3634740"/>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Kaffeerösterei Ost</a:t>
            </a:r>
          </a:p>
        </p:txBody>
      </p:sp>
      <p:sp>
        <p:nvSpPr>
          <p:cNvPr id="101" name="Rounded Rectangle 100"/>
          <p:cNvSpPr/>
          <p:nvPr/>
        </p:nvSpPr>
        <p:spPr>
          <a:xfrm>
            <a:off x="8174488" y="360273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8229352" y="3634740"/>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103" name="Rounded Rectangle 102"/>
          <p:cNvSpPr/>
          <p:nvPr/>
        </p:nvSpPr>
        <p:spPr>
          <a:xfrm>
            <a:off x="9178448" y="360273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9233312" y="363474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C07</a:t>
            </a:r>
          </a:p>
        </p:txBody>
      </p:sp>
      <p:sp>
        <p:nvSpPr>
          <p:cNvPr id="105" name="Rounded Rectangle 104"/>
          <p:cNvSpPr/>
          <p:nvPr/>
        </p:nvSpPr>
        <p:spPr>
          <a:xfrm>
            <a:off x="9908600" y="360273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9963464" y="3634740"/>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Foyer</a:t>
            </a:r>
          </a:p>
        </p:txBody>
      </p:sp>
      <p:sp>
        <p:nvSpPr>
          <p:cNvPr id="107" name="Rounded Rectangle 106"/>
          <p:cNvSpPr/>
          <p:nvPr/>
        </p:nvSpPr>
        <p:spPr>
          <a:xfrm>
            <a:off x="10730022" y="360273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TextBox 107"/>
          <p:cNvSpPr txBox="1"/>
          <p:nvPr/>
        </p:nvSpPr>
        <p:spPr>
          <a:xfrm>
            <a:off x="10784886" y="3634740"/>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Sponsor</a:t>
            </a:r>
          </a:p>
        </p:txBody>
      </p:sp>
      <p:sp>
        <p:nvSpPr>
          <p:cNvPr id="109" name="TextBox 108"/>
          <p:cNvSpPr txBox="1"/>
          <p:nvPr/>
        </p:nvSpPr>
        <p:spPr>
          <a:xfrm>
            <a:off x="6540703" y="4078224"/>
            <a:ext cx="1828800" cy="137160"/>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1 – 25 von 148</a:t>
            </a:r>
          </a:p>
        </p:txBody>
      </p:sp>
      <p:sp>
        <p:nvSpPr>
          <p:cNvPr id="110" name="Rounded Rectangle 109"/>
          <p:cNvSpPr/>
          <p:nvPr/>
        </p:nvSpPr>
        <p:spPr>
          <a:xfrm>
            <a:off x="10362895" y="4023360"/>
            <a:ext cx="237744"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10362895" y="4046220"/>
            <a:ext cx="237744"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a:t>
            </a:r>
          </a:p>
        </p:txBody>
      </p:sp>
      <p:sp>
        <p:nvSpPr>
          <p:cNvPr id="112" name="Rounded Rectangle 111"/>
          <p:cNvSpPr/>
          <p:nvPr/>
        </p:nvSpPr>
        <p:spPr>
          <a:xfrm>
            <a:off x="10655503" y="4023360"/>
            <a:ext cx="237744" cy="182880"/>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10655503" y="4046220"/>
            <a:ext cx="237744" cy="137160"/>
          </a:xfrm>
          <a:prstGeom prst="rect">
            <a:avLst/>
          </a:prstGeom>
          <a:noFill/>
        </p:spPr>
        <p:txBody>
          <a:bodyPr wrap="square" lIns="0" rIns="0" tIns="0" bIns="0" anchor="t">
            <a:spAutoFit/>
          </a:bodyPr>
          <a:lstStyle/>
          <a:p>
            <a:pPr algn="ctr">
              <a:lnSpc>
                <a:spcPct val="100000"/>
              </a:lnSpc>
            </a:pPr>
            <a:r>
              <a:rPr sz="600" b="0" i="0" lang="de-DE">
                <a:solidFill>
                  <a:srgbClr val="FFFFFF"/>
                </a:solidFill>
                <a:latin typeface="Segoe UI"/>
              </a:rPr>
              <a:t>1</a:t>
            </a:r>
          </a:p>
        </p:txBody>
      </p:sp>
      <p:sp>
        <p:nvSpPr>
          <p:cNvPr id="114" name="Rounded Rectangle 113"/>
          <p:cNvSpPr/>
          <p:nvPr/>
        </p:nvSpPr>
        <p:spPr>
          <a:xfrm>
            <a:off x="10948111" y="4023360"/>
            <a:ext cx="237744"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10948111" y="4046220"/>
            <a:ext cx="237744"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2</a:t>
            </a:r>
          </a:p>
        </p:txBody>
      </p:sp>
      <p:sp>
        <p:nvSpPr>
          <p:cNvPr id="116" name="Rounded Rectangle 115"/>
          <p:cNvSpPr/>
          <p:nvPr/>
        </p:nvSpPr>
        <p:spPr>
          <a:xfrm>
            <a:off x="11240719" y="4023360"/>
            <a:ext cx="237744"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11240719" y="4046220"/>
            <a:ext cx="237744"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a:t>
            </a:r>
          </a:p>
        </p:txBody>
      </p:sp>
      <p:sp>
        <p:nvSpPr>
          <p:cNvPr id="118" name="Oval 117"/>
          <p:cNvSpPr/>
          <p:nvPr/>
        </p:nvSpPr>
        <p:spPr>
          <a:xfrm>
            <a:off x="6275527"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TextBox 118"/>
          <p:cNvSpPr txBox="1"/>
          <p:nvPr/>
        </p:nvSpPr>
        <p:spPr>
          <a:xfrm>
            <a:off x="6275527" y="20071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20" name="Oval 119"/>
          <p:cNvSpPr/>
          <p:nvPr/>
        </p:nvSpPr>
        <p:spPr>
          <a:xfrm>
            <a:off x="7573322" y="21671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TextBox 120"/>
          <p:cNvSpPr txBox="1"/>
          <p:nvPr/>
        </p:nvSpPr>
        <p:spPr>
          <a:xfrm>
            <a:off x="7573322" y="22265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22" name="Oval 121"/>
          <p:cNvSpPr/>
          <p:nvPr/>
        </p:nvSpPr>
        <p:spPr>
          <a:xfrm>
            <a:off x="6275527" y="26060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TextBox 122"/>
          <p:cNvSpPr txBox="1"/>
          <p:nvPr/>
        </p:nvSpPr>
        <p:spPr>
          <a:xfrm>
            <a:off x="6275527" y="26654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24" name="Oval 123"/>
          <p:cNvSpPr/>
          <p:nvPr/>
        </p:nvSpPr>
        <p:spPr>
          <a:xfrm>
            <a:off x="10730026" y="21671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TextBox 124"/>
          <p:cNvSpPr txBox="1"/>
          <p:nvPr/>
        </p:nvSpPr>
        <p:spPr>
          <a:xfrm>
            <a:off x="10730026" y="222656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26" name="Oval 125"/>
          <p:cNvSpPr/>
          <p:nvPr/>
        </p:nvSpPr>
        <p:spPr>
          <a:xfrm>
            <a:off x="10097719" y="3977639"/>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TextBox 126"/>
          <p:cNvSpPr txBox="1"/>
          <p:nvPr/>
        </p:nvSpPr>
        <p:spPr>
          <a:xfrm>
            <a:off x="10097719" y="40370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128" name="Rectangle 12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Rectangle 12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TextBox 12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31" name="TextBox 13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Massen-Editor zeigt nur </a:t>
            </a:r>
            <a:r>
              <a:rPr sz="1000" b="1" i="0" lang="de-DE">
                <a:solidFill>
                  <a:srgbClr val="2B3844"/>
                </a:solidFill>
                <a:latin typeface="Segoe UI"/>
              </a:rPr>
              <a:t>Aussteller</a:t>
            </a:r>
            <a:r>
              <a:rPr sz="1000" b="0" i="0" lang="de-DE">
                <a:solidFill>
                  <a:srgbClr val="2B3844"/>
                </a:solidFill>
                <a:latin typeface="Segoe UI"/>
              </a:rPr>
              <a:t>, keine Veranstaltungen. Einträge ohne Veranstaltung erscheinen unter </a:t>
            </a:r>
            <a:r>
              <a:rPr sz="1000" b="1" i="0" lang="de-DE">
                <a:solidFill>
                  <a:srgbClr val="2B3844"/>
                </a:solidFill>
                <a:latin typeface="Segoe UI"/>
              </a:rPr>
              <a:t>-- Keine Veranstaltung --</a:t>
            </a:r>
            <a:r>
              <a:rPr sz="1000" b="0" i="0" lang="de-DE">
                <a:solidFill>
                  <a:srgbClr val="2B3844"/>
                </a:solidFill>
                <a:latin typeface="Segoe UI"/>
              </a:rPr>
              <a:t>.</a:t>
            </a:r>
          </a:p>
        </p:txBody>
      </p:sp>
      <p:sp>
        <p:nvSpPr>
          <p:cNvPr id="132" name="Rectangle 1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3" name="TextBox 1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134" name="TextBox 1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89 / 153</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Direkt in der Tabelle ändern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eine Zelle klicken und den Wert ändern.</a:t>
            </a:r>
          </a:p>
        </p:txBody>
      </p:sp>
      <p:sp>
        <p:nvSpPr>
          <p:cNvPr id="9" name="TextBox 8"/>
          <p:cNvSpPr txBox="1"/>
          <p:nvPr/>
        </p:nvSpPr>
        <p:spPr>
          <a:xfrm>
            <a:off x="950976" y="1577213"/>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Textfelder tippen Sie, Auswahlfelder klappen auf, Mehrfachfelder öffnen eine Liste mit Häkchen. In der Spalte </a:t>
            </a:r>
            <a:r>
              <a:rPr sz="950" b="1" i="0" lang="de-DE">
                <a:solidFill>
                  <a:srgbClr val="6B7A88"/>
                </a:solidFill>
                <a:latin typeface="Segoe UI"/>
              </a:rPr>
              <a:t>Standort</a:t>
            </a:r>
            <a:r>
              <a:rPr sz="950" b="0" i="0" lang="de-DE">
                <a:solidFill>
                  <a:srgbClr val="6B7A88"/>
                </a:solidFill>
                <a:latin typeface="Segoe UI"/>
              </a:rPr>
              <a:t> steht jede Halle mit ihren Räumen darunter, eingerückt.</a:t>
            </a:r>
          </a:p>
        </p:txBody>
      </p:sp>
      <p:sp>
        <p:nvSpPr>
          <p:cNvPr id="10" name="Oval 9"/>
          <p:cNvSpPr/>
          <p:nvPr/>
        </p:nvSpPr>
        <p:spPr>
          <a:xfrm>
            <a:off x="566928" y="225844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29958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249297"/>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Geänderte Zellen werden farbig hinterlegt.</a:t>
            </a:r>
          </a:p>
        </p:txBody>
      </p:sp>
      <p:sp>
        <p:nvSpPr>
          <p:cNvPr id="13" name="TextBox 12"/>
          <p:cNvSpPr txBox="1"/>
          <p:nvPr/>
        </p:nvSpPr>
        <p:spPr>
          <a:xfrm>
            <a:off x="950976" y="2473198"/>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Oben erscheint der Hinweis </a:t>
            </a:r>
            <a:r>
              <a:rPr sz="950" b="1" i="0" lang="de-DE">
                <a:solidFill>
                  <a:srgbClr val="6B7A88"/>
                </a:solidFill>
                <a:latin typeface="Segoe UI"/>
              </a:rPr>
              <a:t>Sie haben ungespeicherte Änderungen!</a:t>
            </a:r>
          </a:p>
        </p:txBody>
      </p:sp>
      <p:sp>
        <p:nvSpPr>
          <p:cNvPr id="14" name="Oval 13"/>
          <p:cNvSpPr/>
          <p:nvPr/>
        </p:nvSpPr>
        <p:spPr>
          <a:xfrm>
            <a:off x="566928" y="300964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05079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3000502"/>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Mit </a:t>
            </a:r>
            <a:r>
              <a:rPr sz="1150" b="1" i="0" lang="de-DE">
                <a:solidFill>
                  <a:srgbClr val="25333F"/>
                </a:solidFill>
                <a:latin typeface="Segoe UI"/>
              </a:rPr>
              <a:t>Änderungen zeigen</a:t>
            </a:r>
            <a:r>
              <a:rPr sz="1150" b="0" i="0" lang="de-DE">
                <a:solidFill>
                  <a:srgbClr val="25333F"/>
                </a:solidFill>
                <a:latin typeface="Segoe UI"/>
              </a:rPr>
              <a:t> blenden Sie alles aus, was Sie nicht angefasst haben.</a:t>
            </a:r>
          </a:p>
        </p:txBody>
      </p:sp>
      <p:sp>
        <p:nvSpPr>
          <p:cNvPr id="17" name="TextBox 16"/>
          <p:cNvSpPr txBox="1"/>
          <p:nvPr/>
        </p:nvSpPr>
        <p:spPr>
          <a:xfrm>
            <a:off x="950976" y="3402584"/>
            <a:ext cx="3495751" cy="219456"/>
          </a:xfrm>
          <a:prstGeom prst="rect">
            <a:avLst/>
          </a:prstGeom>
          <a:noFill/>
        </p:spPr>
        <p:txBody>
          <a:bodyPr wrap="square" lIns="0" rIns="0" tIns="0" bIns="0" anchor="t">
            <a:spAutoFit/>
          </a:bodyPr>
          <a:lstStyle/>
          <a:p>
            <a:pPr algn="l">
              <a:lnSpc>
                <a:spcPct val="120000"/>
              </a:lnSpc>
            </a:pPr>
            <a:r>
              <a:rPr sz="950" b="1" i="0" lang="de-DE">
                <a:solidFill>
                  <a:srgbClr val="6B7A88"/>
                </a:solidFill>
                <a:latin typeface="Segoe UI"/>
              </a:rPr>
              <a:t>Alle anzeigen</a:t>
            </a:r>
            <a:r>
              <a:rPr sz="950" b="0" i="0" lang="de-DE">
                <a:solidFill>
                  <a:srgbClr val="6B7A88"/>
                </a:solidFill>
                <a:latin typeface="Segoe UI"/>
              </a:rPr>
              <a:t> holt die übrigen Zeilen zurück.</a:t>
            </a:r>
          </a:p>
        </p:txBody>
      </p:sp>
      <p:sp>
        <p:nvSpPr>
          <p:cNvPr id="18" name="Oval 17"/>
          <p:cNvSpPr/>
          <p:nvPr/>
        </p:nvSpPr>
        <p:spPr>
          <a:xfrm>
            <a:off x="566928" y="379425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83540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785108"/>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Alle Änderungen speichern</a:t>
            </a:r>
            <a:r>
              <a:rPr sz="1150" b="0" i="0" lang="de-DE">
                <a:solidFill>
                  <a:srgbClr val="25333F"/>
                </a:solidFill>
                <a:latin typeface="Segoe UI"/>
              </a:rPr>
              <a:t> klicken.</a:t>
            </a:r>
          </a:p>
        </p:txBody>
      </p:sp>
      <p:sp>
        <p:nvSpPr>
          <p:cNvPr id="21" name="TextBox 20"/>
          <p:cNvSpPr txBox="1"/>
          <p:nvPr/>
        </p:nvSpPr>
        <p:spPr>
          <a:xfrm>
            <a:off x="950976" y="4009009"/>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Während des Speicherns steht dort </a:t>
            </a:r>
            <a:r>
              <a:rPr sz="950" b="1" i="0" lang="de-DE">
                <a:solidFill>
                  <a:srgbClr val="6B7A88"/>
                </a:solidFill>
                <a:latin typeface="Segoe UI"/>
              </a:rPr>
              <a:t>Wird gespeichert...</a:t>
            </a:r>
          </a:p>
        </p:txBody>
      </p:sp>
      <p:sp>
        <p:nvSpPr>
          <p:cNvPr id="22" name="Oval 21"/>
          <p:cNvSpPr/>
          <p:nvPr/>
        </p:nvSpPr>
        <p:spPr>
          <a:xfrm>
            <a:off x="566928" y="440067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44182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4" name="TextBox 23"/>
          <p:cNvSpPr txBox="1"/>
          <p:nvPr/>
        </p:nvSpPr>
        <p:spPr>
          <a:xfrm>
            <a:off x="950976" y="4391533"/>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Verlassen Sie die Seite nicht ungespeichert.</a:t>
            </a:r>
          </a:p>
        </p:txBody>
      </p:sp>
      <p:sp>
        <p:nvSpPr>
          <p:cNvPr id="25" name="TextBox 24"/>
          <p:cNvSpPr txBox="1"/>
          <p:nvPr/>
        </p:nvSpPr>
        <p:spPr>
          <a:xfrm>
            <a:off x="950976" y="4615434"/>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Browser warnt, aber nur einmal.</a:t>
            </a:r>
          </a:p>
        </p:txBody>
      </p:sp>
      <p:sp>
        <p:nvSpPr>
          <p:cNvPr id="26" name="Rectangle 25"/>
          <p:cNvSpPr/>
          <p:nvPr/>
        </p:nvSpPr>
        <p:spPr>
          <a:xfrm>
            <a:off x="4858207" y="1353312"/>
            <a:ext cx="67665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9" name="Rectangle 28"/>
          <p:cNvSpPr/>
          <p:nvPr/>
        </p:nvSpPr>
        <p:spPr>
          <a:xfrm>
            <a:off x="48582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1" name="Rectangle 30"/>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3" name="Rectangle 32"/>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5" name="TextBox 34"/>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6" name="TextBox 35"/>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7" name="TextBox 36"/>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8" name="TextBox 37"/>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Massen-Editor</a:t>
            </a:r>
          </a:p>
        </p:txBody>
      </p:sp>
      <p:sp>
        <p:nvSpPr>
          <p:cNvPr id="39" name="TextBox 38"/>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40" name="TextBox 39"/>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1" name="TextBox 40"/>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2" name="TextBox 41"/>
          <p:cNvSpPr txBox="1"/>
          <p:nvPr/>
        </p:nvSpPr>
        <p:spPr>
          <a:xfrm>
            <a:off x="6540703"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Aussteller Massen-Editor</a:t>
            </a:r>
          </a:p>
        </p:txBody>
      </p:sp>
      <p:sp>
        <p:nvSpPr>
          <p:cNvPr id="43" name="Rectangle 42"/>
          <p:cNvSpPr/>
          <p:nvPr/>
        </p:nvSpPr>
        <p:spPr>
          <a:xfrm>
            <a:off x="6540703" y="1975104"/>
            <a:ext cx="4882896" cy="237744"/>
          </a:xfrm>
          <a:prstGeom prst="rect">
            <a:avLst/>
          </a:prstGeom>
          <a:solidFill>
            <a:srgbClr val="FCEBEA"/>
          </a:solidFill>
          <a:ln w="10160">
            <a:solidFill>
              <a:srgbClr val="D6363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650431" y="2025396"/>
            <a:ext cx="2743200" cy="137160"/>
          </a:xfrm>
          <a:prstGeom prst="rect">
            <a:avLst/>
          </a:prstGeom>
          <a:noFill/>
        </p:spPr>
        <p:txBody>
          <a:bodyPr wrap="square" lIns="0" rIns="0" tIns="0" bIns="0" anchor="t">
            <a:spAutoFit/>
          </a:bodyPr>
          <a:lstStyle/>
          <a:p>
            <a:pPr algn="l">
              <a:lnSpc>
                <a:spcPct val="100000"/>
              </a:lnSpc>
            </a:pPr>
            <a:r>
              <a:rPr sz="650" b="1" i="0" lang="de-DE">
                <a:solidFill>
                  <a:srgbClr val="A0282A"/>
                </a:solidFill>
                <a:latin typeface="Segoe UI"/>
              </a:rPr>
              <a:t>Sie haben ungespeicherte Änderungen!</a:t>
            </a:r>
          </a:p>
        </p:txBody>
      </p:sp>
      <p:sp>
        <p:nvSpPr>
          <p:cNvPr id="45" name="Rounded Rectangle 44"/>
          <p:cNvSpPr/>
          <p:nvPr/>
        </p:nvSpPr>
        <p:spPr>
          <a:xfrm>
            <a:off x="8689177" y="2304288"/>
            <a:ext cx="776610"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689177" y="2345436"/>
            <a:ext cx="776610" cy="137160"/>
          </a:xfrm>
          <a:prstGeom prst="rect">
            <a:avLst/>
          </a:prstGeom>
          <a:noFill/>
        </p:spPr>
        <p:txBody>
          <a:bodyPr wrap="square" lIns="0" rIns="0" tIns="0" bIns="0" anchor="t">
            <a:spAutoFit/>
          </a:bodyPr>
          <a:lstStyle/>
          <a:p>
            <a:pPr algn="ctr">
              <a:lnSpc>
                <a:spcPct val="100000"/>
              </a:lnSpc>
            </a:pPr>
            <a:r>
              <a:rPr sz="630" b="0" i="0" lang="de-DE">
                <a:solidFill>
                  <a:srgbClr val="1F2933"/>
                </a:solidFill>
                <a:latin typeface="Segoe UI"/>
              </a:rPr>
              <a:t>Änderungen zeigen</a:t>
            </a:r>
          </a:p>
        </p:txBody>
      </p:sp>
      <p:sp>
        <p:nvSpPr>
          <p:cNvPr id="47" name="Rounded Rectangle 46"/>
          <p:cNvSpPr/>
          <p:nvPr/>
        </p:nvSpPr>
        <p:spPr>
          <a:xfrm>
            <a:off x="9648667" y="2304288"/>
            <a:ext cx="66011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648667" y="2345436"/>
            <a:ext cx="660118" cy="137160"/>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Alle anzeigen</a:t>
            </a:r>
          </a:p>
        </p:txBody>
      </p:sp>
      <p:sp>
        <p:nvSpPr>
          <p:cNvPr id="49" name="Rounded Rectangle 48"/>
          <p:cNvSpPr/>
          <p:nvPr/>
        </p:nvSpPr>
        <p:spPr>
          <a:xfrm>
            <a:off x="10491666" y="2304288"/>
            <a:ext cx="931932"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491666" y="2345436"/>
            <a:ext cx="931932" cy="137160"/>
          </a:xfrm>
          <a:prstGeom prst="rect">
            <a:avLst/>
          </a:prstGeom>
          <a:noFill/>
        </p:spPr>
        <p:txBody>
          <a:bodyPr wrap="square" lIns="0" rIns="0" tIns="0" bIns="0" anchor="t">
            <a:spAutoFit/>
          </a:bodyPr>
          <a:lstStyle/>
          <a:p>
            <a:pPr algn="ctr">
              <a:lnSpc>
                <a:spcPct val="100000"/>
              </a:lnSpc>
            </a:pPr>
            <a:r>
              <a:rPr sz="528" b="1" i="0" lang="de-DE">
                <a:solidFill>
                  <a:srgbClr val="FFFFFF"/>
                </a:solidFill>
                <a:latin typeface="Segoe UI"/>
              </a:rPr>
              <a:t>Alle Änderungen speichern</a:t>
            </a:r>
          </a:p>
        </p:txBody>
      </p:sp>
      <p:sp>
        <p:nvSpPr>
          <p:cNvPr id="51" name="Rectangle 50"/>
          <p:cNvSpPr/>
          <p:nvPr/>
        </p:nvSpPr>
        <p:spPr>
          <a:xfrm>
            <a:off x="6540703" y="2633472"/>
            <a:ext cx="48828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613855" y="2683764"/>
            <a:ext cx="182367" cy="137160"/>
          </a:xfrm>
          <a:prstGeom prst="rect">
            <a:avLst/>
          </a:prstGeom>
          <a:noFill/>
        </p:spPr>
        <p:txBody>
          <a:bodyPr wrap="square" lIns="0" rIns="0" tIns="0" bIns="0" anchor="t">
            <a:spAutoFit/>
          </a:bodyPr>
          <a:lstStyle/>
          <a:p>
            <a:pPr algn="l">
              <a:lnSpc>
                <a:spcPct val="100000"/>
              </a:lnSpc>
            </a:pPr>
          </a:p>
        </p:txBody>
      </p:sp>
      <p:sp>
        <p:nvSpPr>
          <p:cNvPr id="53" name="TextBox 52"/>
          <p:cNvSpPr txBox="1"/>
          <p:nvPr/>
        </p:nvSpPr>
        <p:spPr>
          <a:xfrm>
            <a:off x="6887662" y="2683764"/>
            <a:ext cx="1231961"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Name</a:t>
            </a:r>
          </a:p>
        </p:txBody>
      </p:sp>
      <p:sp>
        <p:nvSpPr>
          <p:cNvPr id="54" name="TextBox 53"/>
          <p:cNvSpPr txBox="1"/>
          <p:nvPr/>
        </p:nvSpPr>
        <p:spPr>
          <a:xfrm>
            <a:off x="8211064" y="2683764"/>
            <a:ext cx="912519"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Veranstaltung</a:t>
            </a:r>
          </a:p>
        </p:txBody>
      </p:sp>
      <p:sp>
        <p:nvSpPr>
          <p:cNvPr id="55" name="TextBox 54"/>
          <p:cNvSpPr txBox="1"/>
          <p:nvPr/>
        </p:nvSpPr>
        <p:spPr>
          <a:xfrm>
            <a:off x="9215024" y="2683764"/>
            <a:ext cx="638712"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Stände</a:t>
            </a:r>
          </a:p>
        </p:txBody>
      </p:sp>
      <p:sp>
        <p:nvSpPr>
          <p:cNvPr id="56" name="TextBox 55"/>
          <p:cNvSpPr txBox="1"/>
          <p:nvPr/>
        </p:nvSpPr>
        <p:spPr>
          <a:xfrm>
            <a:off x="9945176" y="2683764"/>
            <a:ext cx="729981"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Standort</a:t>
            </a:r>
          </a:p>
        </p:txBody>
      </p:sp>
      <p:sp>
        <p:nvSpPr>
          <p:cNvPr id="57" name="TextBox 56"/>
          <p:cNvSpPr txBox="1"/>
          <p:nvPr/>
        </p:nvSpPr>
        <p:spPr>
          <a:xfrm>
            <a:off x="10766598" y="2683764"/>
            <a:ext cx="638712"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Typ</a:t>
            </a:r>
          </a:p>
        </p:txBody>
      </p:sp>
      <p:sp>
        <p:nvSpPr>
          <p:cNvPr id="58" name="Rectangle 57"/>
          <p:cNvSpPr/>
          <p:nvPr/>
        </p:nvSpPr>
        <p:spPr>
          <a:xfrm>
            <a:off x="6632143" y="294436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636715" y="293979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60" name="Rounded Rectangle 59"/>
          <p:cNvSpPr/>
          <p:nvPr/>
        </p:nvSpPr>
        <p:spPr>
          <a:xfrm>
            <a:off x="6851086" y="290779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905950" y="293979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Papierwerk Berlin</a:t>
            </a:r>
          </a:p>
        </p:txBody>
      </p:sp>
      <p:sp>
        <p:nvSpPr>
          <p:cNvPr id="62" name="Rounded Rectangle 61"/>
          <p:cNvSpPr/>
          <p:nvPr/>
        </p:nvSpPr>
        <p:spPr>
          <a:xfrm>
            <a:off x="8174488" y="290779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8229352" y="293979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64" name="Rounded Rectangle 63"/>
          <p:cNvSpPr/>
          <p:nvPr/>
        </p:nvSpPr>
        <p:spPr>
          <a:xfrm>
            <a:off x="9178448" y="2907792"/>
            <a:ext cx="657000" cy="201168"/>
          </a:xfrm>
          <a:prstGeom prst="roundRect">
            <a:avLst>
              <a:gd name="adj" fmla="val 8000"/>
            </a:avLst>
          </a:prstGeom>
          <a:solidFill>
            <a:srgbClr val="FDEED3"/>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9233312" y="293979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A12, A13</a:t>
            </a:r>
          </a:p>
        </p:txBody>
      </p:sp>
      <p:sp>
        <p:nvSpPr>
          <p:cNvPr id="66" name="Rounded Rectangle 65"/>
          <p:cNvSpPr/>
          <p:nvPr/>
        </p:nvSpPr>
        <p:spPr>
          <a:xfrm>
            <a:off x="9908600" y="290779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963464" y="293979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68" name="Rounded Rectangle 67"/>
          <p:cNvSpPr/>
          <p:nvPr/>
        </p:nvSpPr>
        <p:spPr>
          <a:xfrm>
            <a:off x="10730022" y="290779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784886" y="293979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70" name="Rectangle 69"/>
          <p:cNvSpPr/>
          <p:nvPr/>
        </p:nvSpPr>
        <p:spPr>
          <a:xfrm>
            <a:off x="6540703" y="314553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6632143" y="321868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636715" y="321411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73" name="Rounded Rectangle 72"/>
          <p:cNvSpPr/>
          <p:nvPr/>
        </p:nvSpPr>
        <p:spPr>
          <a:xfrm>
            <a:off x="6851086" y="318211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905950" y="321411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Studio Nordlicht</a:t>
            </a:r>
          </a:p>
        </p:txBody>
      </p:sp>
      <p:sp>
        <p:nvSpPr>
          <p:cNvPr id="75" name="Rounded Rectangle 74"/>
          <p:cNvSpPr/>
          <p:nvPr/>
        </p:nvSpPr>
        <p:spPr>
          <a:xfrm>
            <a:off x="8174488" y="318211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229352" y="321411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77" name="Rounded Rectangle 76"/>
          <p:cNvSpPr/>
          <p:nvPr/>
        </p:nvSpPr>
        <p:spPr>
          <a:xfrm>
            <a:off x="9178448"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9233312" y="321411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B04</a:t>
            </a:r>
          </a:p>
        </p:txBody>
      </p:sp>
      <p:sp>
        <p:nvSpPr>
          <p:cNvPr id="79" name="Rounded Rectangle 78"/>
          <p:cNvSpPr/>
          <p:nvPr/>
        </p:nvSpPr>
        <p:spPr>
          <a:xfrm>
            <a:off x="9908600" y="3182112"/>
            <a:ext cx="748269" cy="201168"/>
          </a:xfrm>
          <a:prstGeom prst="roundRect">
            <a:avLst>
              <a:gd name="adj" fmla="val 8000"/>
            </a:avLst>
          </a:prstGeom>
          <a:solidFill>
            <a:srgbClr val="FDEED3"/>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963464" y="321411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Artist Alley</a:t>
            </a:r>
          </a:p>
        </p:txBody>
      </p:sp>
      <p:sp>
        <p:nvSpPr>
          <p:cNvPr id="81" name="Rounded Rectangle 80"/>
          <p:cNvSpPr/>
          <p:nvPr/>
        </p:nvSpPr>
        <p:spPr>
          <a:xfrm>
            <a:off x="10730022"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10784886" y="321411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Künstler</a:t>
            </a:r>
          </a:p>
        </p:txBody>
      </p:sp>
      <p:sp>
        <p:nvSpPr>
          <p:cNvPr id="83" name="Rectangle 82"/>
          <p:cNvSpPr/>
          <p:nvPr/>
        </p:nvSpPr>
        <p:spPr>
          <a:xfrm>
            <a:off x="6632143" y="349300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36715" y="348843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85" name="Rounded Rectangle 84"/>
          <p:cNvSpPr/>
          <p:nvPr/>
        </p:nvSpPr>
        <p:spPr>
          <a:xfrm>
            <a:off x="6851086" y="345643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905950" y="348843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Manga Corner</a:t>
            </a:r>
          </a:p>
        </p:txBody>
      </p:sp>
      <p:sp>
        <p:nvSpPr>
          <p:cNvPr id="87" name="Rounded Rectangle 86"/>
          <p:cNvSpPr/>
          <p:nvPr/>
        </p:nvSpPr>
        <p:spPr>
          <a:xfrm>
            <a:off x="8174488" y="345643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8229352" y="348843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89" name="Rounded Rectangle 88"/>
          <p:cNvSpPr/>
          <p:nvPr/>
        </p:nvSpPr>
        <p:spPr>
          <a:xfrm>
            <a:off x="9178448" y="345643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9233312" y="348843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A21</a:t>
            </a:r>
          </a:p>
        </p:txBody>
      </p:sp>
      <p:sp>
        <p:nvSpPr>
          <p:cNvPr id="91" name="Rounded Rectangle 90"/>
          <p:cNvSpPr/>
          <p:nvPr/>
        </p:nvSpPr>
        <p:spPr>
          <a:xfrm>
            <a:off x="9908600" y="345643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963464" y="348843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93" name="Rounded Rectangle 92"/>
          <p:cNvSpPr/>
          <p:nvPr/>
        </p:nvSpPr>
        <p:spPr>
          <a:xfrm>
            <a:off x="10730022" y="3456432"/>
            <a:ext cx="657000" cy="201168"/>
          </a:xfrm>
          <a:prstGeom prst="roundRect">
            <a:avLst>
              <a:gd name="adj" fmla="val 8000"/>
            </a:avLst>
          </a:prstGeom>
          <a:solidFill>
            <a:srgbClr val="FDEED3"/>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10784886" y="348843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95" name="Rectangle 94"/>
          <p:cNvSpPr/>
          <p:nvPr/>
        </p:nvSpPr>
        <p:spPr>
          <a:xfrm>
            <a:off x="6540703" y="369417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6632143" y="376732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ounded Rectangle 96"/>
          <p:cNvSpPr/>
          <p:nvPr/>
        </p:nvSpPr>
        <p:spPr>
          <a:xfrm>
            <a:off x="6851086" y="373075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6905950" y="376275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Kaffeerösterei Ost</a:t>
            </a:r>
          </a:p>
        </p:txBody>
      </p:sp>
      <p:sp>
        <p:nvSpPr>
          <p:cNvPr id="99" name="Rounded Rectangle 98"/>
          <p:cNvSpPr/>
          <p:nvPr/>
        </p:nvSpPr>
        <p:spPr>
          <a:xfrm>
            <a:off x="8174488" y="373075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8229352" y="376275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101" name="Rounded Rectangle 100"/>
          <p:cNvSpPr/>
          <p:nvPr/>
        </p:nvSpPr>
        <p:spPr>
          <a:xfrm>
            <a:off x="9178448"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9233312" y="376275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C07</a:t>
            </a:r>
          </a:p>
        </p:txBody>
      </p:sp>
      <p:sp>
        <p:nvSpPr>
          <p:cNvPr id="103" name="Rounded Rectangle 102"/>
          <p:cNvSpPr/>
          <p:nvPr/>
        </p:nvSpPr>
        <p:spPr>
          <a:xfrm>
            <a:off x="9908600" y="373075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9963464" y="376275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Foyer</a:t>
            </a:r>
          </a:p>
        </p:txBody>
      </p:sp>
      <p:sp>
        <p:nvSpPr>
          <p:cNvPr id="105" name="Rounded Rectangle 104"/>
          <p:cNvSpPr/>
          <p:nvPr/>
        </p:nvSpPr>
        <p:spPr>
          <a:xfrm>
            <a:off x="10730022"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10784886" y="376275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Sponsor</a:t>
            </a:r>
          </a:p>
        </p:txBody>
      </p:sp>
      <p:sp>
        <p:nvSpPr>
          <p:cNvPr id="107" name="Rectangle 106"/>
          <p:cNvSpPr/>
          <p:nvPr/>
        </p:nvSpPr>
        <p:spPr>
          <a:xfrm>
            <a:off x="6632143" y="404164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ounded Rectangle 107"/>
          <p:cNvSpPr/>
          <p:nvPr/>
        </p:nvSpPr>
        <p:spPr>
          <a:xfrm>
            <a:off x="6851086" y="400507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6905950" y="403707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Buchhandlung Lettner</a:t>
            </a:r>
          </a:p>
        </p:txBody>
      </p:sp>
      <p:sp>
        <p:nvSpPr>
          <p:cNvPr id="110" name="Rounded Rectangle 109"/>
          <p:cNvSpPr/>
          <p:nvPr/>
        </p:nvSpPr>
        <p:spPr>
          <a:xfrm>
            <a:off x="8174488" y="400507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8229352" y="403707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112" name="Rounded Rectangle 111"/>
          <p:cNvSpPr/>
          <p:nvPr/>
        </p:nvSpPr>
        <p:spPr>
          <a:xfrm>
            <a:off x="9178448" y="40050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9233312" y="403707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D02</a:t>
            </a:r>
          </a:p>
        </p:txBody>
      </p:sp>
      <p:sp>
        <p:nvSpPr>
          <p:cNvPr id="114" name="Rounded Rectangle 113"/>
          <p:cNvSpPr/>
          <p:nvPr/>
        </p:nvSpPr>
        <p:spPr>
          <a:xfrm>
            <a:off x="9908600" y="400507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9963464" y="403707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02</a:t>
            </a:r>
          </a:p>
        </p:txBody>
      </p:sp>
      <p:sp>
        <p:nvSpPr>
          <p:cNvPr id="116" name="Rounded Rectangle 115"/>
          <p:cNvSpPr/>
          <p:nvPr/>
        </p:nvSpPr>
        <p:spPr>
          <a:xfrm>
            <a:off x="10730022" y="40050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10784886" y="403707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118" name="Oval 117"/>
          <p:cNvSpPr/>
          <p:nvPr/>
        </p:nvSpPr>
        <p:spPr>
          <a:xfrm>
            <a:off x="8922416" y="28712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TextBox 118"/>
          <p:cNvSpPr txBox="1"/>
          <p:nvPr/>
        </p:nvSpPr>
        <p:spPr>
          <a:xfrm>
            <a:off x="8922416" y="29306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20" name="Oval 119"/>
          <p:cNvSpPr/>
          <p:nvPr/>
        </p:nvSpPr>
        <p:spPr>
          <a:xfrm>
            <a:off x="6275527" y="19568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TextBox 120"/>
          <p:cNvSpPr txBox="1"/>
          <p:nvPr/>
        </p:nvSpPr>
        <p:spPr>
          <a:xfrm>
            <a:off x="6275527" y="20162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22" name="Oval 121"/>
          <p:cNvSpPr/>
          <p:nvPr/>
        </p:nvSpPr>
        <p:spPr>
          <a:xfrm>
            <a:off x="8460577" y="22768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TextBox 122"/>
          <p:cNvSpPr txBox="1"/>
          <p:nvPr/>
        </p:nvSpPr>
        <p:spPr>
          <a:xfrm>
            <a:off x="8460577" y="233629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24" name="Oval 123"/>
          <p:cNvSpPr/>
          <p:nvPr/>
        </p:nvSpPr>
        <p:spPr>
          <a:xfrm>
            <a:off x="10208202" y="22768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TextBox 124"/>
          <p:cNvSpPr txBox="1"/>
          <p:nvPr/>
        </p:nvSpPr>
        <p:spPr>
          <a:xfrm>
            <a:off x="10208202" y="233629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26" name="Rectangle 125"/>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ectangle 126"/>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TextBox 1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129" name="TextBox 12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Trägt eine Standnummer denselben Wert wie eine andere, meldet der Editor </a:t>
            </a:r>
            <a:r>
              <a:rPr sz="1000" b="1" i="0" lang="de-DE">
                <a:solidFill>
                  <a:srgbClr val="2B3844"/>
                </a:solidFill>
                <a:latin typeface="Segoe UI"/>
              </a:rPr>
              <a:t>Doppelte Standnummer erkannt!</a:t>
            </a:r>
            <a:r>
              <a:rPr sz="1000" b="0" i="0" lang="de-DE">
                <a:solidFill>
                  <a:srgbClr val="2B3844"/>
                </a:solidFill>
                <a:latin typeface="Segoe UI"/>
              </a:rPr>
              <a:t> und speichert die Zeile nicht. Vergeben Sie in diesem Fall eine eindeutige Nummer.</a:t>
            </a:r>
          </a:p>
        </p:txBody>
      </p:sp>
      <p:sp>
        <p:nvSpPr>
          <p:cNvPr id="130" name="Rectangle 1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1" name="TextBox 1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132" name="TextBox 1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90 / 153</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Nur die Spalten, die Sie brauchen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6118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3924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Massen-Editor</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2" name="TextBox 21"/>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Aussteller Massen-Editor</a:t>
            </a:r>
          </a:p>
        </p:txBody>
      </p:sp>
      <p:sp>
        <p:nvSpPr>
          <p:cNvPr id="23" name="Rounded Rectangle 22"/>
          <p:cNvSpPr/>
          <p:nvPr/>
        </p:nvSpPr>
        <p:spPr>
          <a:xfrm>
            <a:off x="6172200" y="1719072"/>
            <a:ext cx="960120" cy="219456"/>
          </a:xfrm>
          <a:prstGeom prst="roundRect">
            <a:avLst>
              <a:gd name="adj" fmla="val 12000"/>
            </a:avLst>
          </a:prstGeom>
          <a:solidFill>
            <a:srgbClr val="FFFFFF"/>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172200" y="1769364"/>
            <a:ext cx="960120" cy="137160"/>
          </a:xfrm>
          <a:prstGeom prst="rect">
            <a:avLst/>
          </a:prstGeom>
          <a:noFill/>
        </p:spPr>
        <p:txBody>
          <a:bodyPr wrap="square" lIns="0" rIns="0" tIns="0" bIns="0" anchor="t">
            <a:spAutoFit/>
          </a:bodyPr>
          <a:lstStyle/>
          <a:p>
            <a:pPr algn="ctr">
              <a:lnSpc>
                <a:spcPct val="100000"/>
              </a:lnSpc>
            </a:pPr>
            <a:r>
              <a:rPr sz="600" b="0" i="0" lang="de-DE">
                <a:solidFill>
                  <a:srgbClr val="1F2933"/>
                </a:solidFill>
                <a:latin typeface="Segoe UI"/>
              </a:rPr>
              <a:t>Ansicht anpassen</a:t>
            </a:r>
          </a:p>
        </p:txBody>
      </p:sp>
      <p:sp>
        <p:nvSpPr>
          <p:cNvPr id="25" name="Rectangle 24"/>
          <p:cNvSpPr/>
          <p:nvPr/>
        </p:nvSpPr>
        <p:spPr>
          <a:xfrm>
            <a:off x="2249424" y="1975104"/>
            <a:ext cx="4882896" cy="2066543"/>
          </a:xfrm>
          <a:prstGeom prst="rect">
            <a:avLst/>
          </a:prstGeom>
          <a:solidFill>
            <a:srgbClr val="F7FAFC"/>
          </a:solidFill>
          <a:ln w="1270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377440" y="2048256"/>
            <a:ext cx="2743200"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Sichtbare Spalten</a:t>
            </a:r>
          </a:p>
        </p:txBody>
      </p:sp>
      <p:sp>
        <p:nvSpPr>
          <p:cNvPr id="27" name="Rectangle 26"/>
          <p:cNvSpPr/>
          <p:nvPr/>
        </p:nvSpPr>
        <p:spPr>
          <a:xfrm>
            <a:off x="2377440" y="229057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379268" y="2278684"/>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29" name="TextBox 28"/>
          <p:cNvSpPr txBox="1"/>
          <p:nvPr/>
        </p:nvSpPr>
        <p:spPr>
          <a:xfrm>
            <a:off x="2514600" y="226771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ID</a:t>
            </a:r>
          </a:p>
        </p:txBody>
      </p:sp>
      <p:sp>
        <p:nvSpPr>
          <p:cNvPr id="30" name="Rectangle 29"/>
          <p:cNvSpPr/>
          <p:nvPr/>
        </p:nvSpPr>
        <p:spPr>
          <a:xfrm>
            <a:off x="2377440" y="2436876"/>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79268" y="2424988"/>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32" name="TextBox 31"/>
          <p:cNvSpPr txBox="1"/>
          <p:nvPr/>
        </p:nvSpPr>
        <p:spPr>
          <a:xfrm>
            <a:off x="2514600" y="241401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Bild</a:t>
            </a:r>
          </a:p>
        </p:txBody>
      </p:sp>
      <p:sp>
        <p:nvSpPr>
          <p:cNvPr id="33" name="Rectangle 32"/>
          <p:cNvSpPr/>
          <p:nvPr/>
        </p:nvSpPr>
        <p:spPr>
          <a:xfrm>
            <a:off x="2377440" y="2583180"/>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79268" y="2571292"/>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35" name="TextBox 34"/>
          <p:cNvSpPr txBox="1"/>
          <p:nvPr/>
        </p:nvSpPr>
        <p:spPr>
          <a:xfrm>
            <a:off x="2514600" y="256032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Galerie</a:t>
            </a:r>
          </a:p>
        </p:txBody>
      </p:sp>
      <p:sp>
        <p:nvSpPr>
          <p:cNvPr id="36" name="Rectangle 35"/>
          <p:cNvSpPr/>
          <p:nvPr/>
        </p:nvSpPr>
        <p:spPr>
          <a:xfrm>
            <a:off x="2377440" y="2729484"/>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379268" y="2717596"/>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38" name="TextBox 37"/>
          <p:cNvSpPr txBox="1"/>
          <p:nvPr/>
        </p:nvSpPr>
        <p:spPr>
          <a:xfrm>
            <a:off x="2514600" y="270662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Name</a:t>
            </a:r>
          </a:p>
        </p:txBody>
      </p:sp>
      <p:sp>
        <p:nvSpPr>
          <p:cNvPr id="39" name="Rectangle 38"/>
          <p:cNvSpPr/>
          <p:nvPr/>
        </p:nvSpPr>
        <p:spPr>
          <a:xfrm>
            <a:off x="2377440" y="2875788"/>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379268" y="2863900"/>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41" name="TextBox 40"/>
          <p:cNvSpPr txBox="1"/>
          <p:nvPr/>
        </p:nvSpPr>
        <p:spPr>
          <a:xfrm>
            <a:off x="2514600" y="285292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Veranstaltung</a:t>
            </a:r>
          </a:p>
        </p:txBody>
      </p:sp>
      <p:sp>
        <p:nvSpPr>
          <p:cNvPr id="42" name="Rectangle 41"/>
          <p:cNvSpPr/>
          <p:nvPr/>
        </p:nvSpPr>
        <p:spPr>
          <a:xfrm>
            <a:off x="2377440" y="302209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379268" y="3010204"/>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44" name="TextBox 43"/>
          <p:cNvSpPr txBox="1"/>
          <p:nvPr/>
        </p:nvSpPr>
        <p:spPr>
          <a:xfrm>
            <a:off x="2514600" y="299923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Kurzbeschr.</a:t>
            </a:r>
          </a:p>
        </p:txBody>
      </p:sp>
      <p:sp>
        <p:nvSpPr>
          <p:cNvPr id="45" name="Rectangle 44"/>
          <p:cNvSpPr/>
          <p:nvPr/>
        </p:nvSpPr>
        <p:spPr>
          <a:xfrm>
            <a:off x="2377440" y="3168396"/>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2379268" y="3156508"/>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47" name="TextBox 46"/>
          <p:cNvSpPr txBox="1"/>
          <p:nvPr/>
        </p:nvSpPr>
        <p:spPr>
          <a:xfrm>
            <a:off x="2514600" y="314553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Vollst. Beschr.</a:t>
            </a:r>
          </a:p>
        </p:txBody>
      </p:sp>
      <p:sp>
        <p:nvSpPr>
          <p:cNvPr id="48" name="Rectangle 47"/>
          <p:cNvSpPr/>
          <p:nvPr/>
        </p:nvSpPr>
        <p:spPr>
          <a:xfrm>
            <a:off x="2377440"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514600" y="329184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Sichtbarkeit</a:t>
            </a:r>
          </a:p>
        </p:txBody>
      </p:sp>
      <p:sp>
        <p:nvSpPr>
          <p:cNvPr id="50" name="Rectangle 49"/>
          <p:cNvSpPr/>
          <p:nvPr/>
        </p:nvSpPr>
        <p:spPr>
          <a:xfrm>
            <a:off x="2377440"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514600" y="343814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Stände</a:t>
            </a:r>
          </a:p>
        </p:txBody>
      </p:sp>
      <p:sp>
        <p:nvSpPr>
          <p:cNvPr id="52" name="Rectangle 51"/>
          <p:cNvSpPr/>
          <p:nvPr/>
        </p:nvSpPr>
        <p:spPr>
          <a:xfrm>
            <a:off x="2377440" y="3607308"/>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79268" y="3595420"/>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54" name="TextBox 53"/>
          <p:cNvSpPr txBox="1"/>
          <p:nvPr/>
        </p:nvSpPr>
        <p:spPr>
          <a:xfrm>
            <a:off x="2514600" y="358444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Standort</a:t>
            </a:r>
          </a:p>
        </p:txBody>
      </p:sp>
      <p:sp>
        <p:nvSpPr>
          <p:cNvPr id="55" name="Rectangle 54"/>
          <p:cNvSpPr/>
          <p:nvPr/>
        </p:nvSpPr>
        <p:spPr>
          <a:xfrm>
            <a:off x="3148584" y="229057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3150412" y="2278684"/>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57" name="TextBox 56"/>
          <p:cNvSpPr txBox="1"/>
          <p:nvPr/>
        </p:nvSpPr>
        <p:spPr>
          <a:xfrm>
            <a:off x="3285744" y="226771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Typ</a:t>
            </a:r>
          </a:p>
        </p:txBody>
      </p:sp>
      <p:sp>
        <p:nvSpPr>
          <p:cNvPr id="58" name="Rectangle 57"/>
          <p:cNvSpPr/>
          <p:nvPr/>
        </p:nvSpPr>
        <p:spPr>
          <a:xfrm>
            <a:off x="3148584" y="2436876"/>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3150412" y="2424988"/>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60" name="TextBox 59"/>
          <p:cNvSpPr txBox="1"/>
          <p:nvPr/>
        </p:nvSpPr>
        <p:spPr>
          <a:xfrm>
            <a:off x="3285744" y="241401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Kategorie</a:t>
            </a:r>
          </a:p>
        </p:txBody>
      </p:sp>
      <p:sp>
        <p:nvSpPr>
          <p:cNvPr id="61" name="Rectangle 60"/>
          <p:cNvSpPr/>
          <p:nvPr/>
        </p:nvSpPr>
        <p:spPr>
          <a:xfrm>
            <a:off x="3148584"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3285744" y="256032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Produkte</a:t>
            </a:r>
          </a:p>
        </p:txBody>
      </p:sp>
      <p:sp>
        <p:nvSpPr>
          <p:cNvPr id="63" name="Rectangle 62"/>
          <p:cNvSpPr/>
          <p:nvPr/>
        </p:nvSpPr>
        <p:spPr>
          <a:xfrm>
            <a:off x="3148584" y="272948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3285744" y="270662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Land</a:t>
            </a:r>
          </a:p>
        </p:txBody>
      </p:sp>
      <p:sp>
        <p:nvSpPr>
          <p:cNvPr id="65" name="Rectangle 64"/>
          <p:cNvSpPr/>
          <p:nvPr/>
        </p:nvSpPr>
        <p:spPr>
          <a:xfrm>
            <a:off x="3148584"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3285744" y="285292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Verkauf am Stand</a:t>
            </a:r>
          </a:p>
        </p:txBody>
      </p:sp>
      <p:sp>
        <p:nvSpPr>
          <p:cNvPr id="67" name="Rectangle 66"/>
          <p:cNvSpPr/>
          <p:nvPr/>
        </p:nvSpPr>
        <p:spPr>
          <a:xfrm>
            <a:off x="3148584" y="302209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3150412" y="3010204"/>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69" name="TextBox 68"/>
          <p:cNvSpPr txBox="1"/>
          <p:nvPr/>
        </p:nvSpPr>
        <p:spPr>
          <a:xfrm>
            <a:off x="3285744" y="299923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Hervorgehoben</a:t>
            </a:r>
          </a:p>
        </p:txBody>
      </p:sp>
      <p:sp>
        <p:nvSpPr>
          <p:cNvPr id="70" name="Rectangle 69"/>
          <p:cNvSpPr/>
          <p:nvPr/>
        </p:nvSpPr>
        <p:spPr>
          <a:xfrm>
            <a:off x="3148584" y="316839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3285744" y="3145536"/>
            <a:ext cx="615695" cy="137160"/>
          </a:xfrm>
          <a:prstGeom prst="rect">
            <a:avLst/>
          </a:prstGeom>
          <a:noFill/>
        </p:spPr>
        <p:txBody>
          <a:bodyPr wrap="square" lIns="0" rIns="0" tIns="0" bIns="0" anchor="t">
            <a:spAutoFit/>
          </a:bodyPr>
          <a:lstStyle/>
          <a:p>
            <a:pPr algn="l">
              <a:lnSpc>
                <a:spcPct val="100000"/>
              </a:lnSpc>
            </a:pPr>
            <a:r>
              <a:rPr sz="409" b="0" i="0" lang="de-DE">
                <a:solidFill>
                  <a:srgbClr val="1F2933"/>
                </a:solidFill>
                <a:latin typeface="Segoe UI"/>
              </a:rPr>
              <a:t>Hervorgehoben-Position</a:t>
            </a:r>
          </a:p>
        </p:txBody>
      </p:sp>
      <p:sp>
        <p:nvSpPr>
          <p:cNvPr id="72" name="Rectangle 71"/>
          <p:cNvSpPr/>
          <p:nvPr/>
        </p:nvSpPr>
        <p:spPr>
          <a:xfrm>
            <a:off x="3148584"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3285744" y="329184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Events</a:t>
            </a:r>
          </a:p>
        </p:txBody>
      </p:sp>
      <p:sp>
        <p:nvSpPr>
          <p:cNvPr id="74" name="TextBox 73"/>
          <p:cNvSpPr txBox="1"/>
          <p:nvPr/>
        </p:nvSpPr>
        <p:spPr>
          <a:xfrm>
            <a:off x="3148584" y="3438144"/>
            <a:ext cx="734567" cy="137160"/>
          </a:xfrm>
          <a:prstGeom prst="rect">
            <a:avLst/>
          </a:prstGeom>
          <a:noFill/>
        </p:spPr>
        <p:txBody>
          <a:bodyPr wrap="square" lIns="0" rIns="0" tIns="0" bIns="0" anchor="t">
            <a:spAutoFit/>
          </a:bodyPr>
          <a:lstStyle/>
          <a:p>
            <a:pPr algn="l">
              <a:lnSpc>
                <a:spcPct val="100000"/>
              </a:lnSpc>
            </a:pPr>
            <a:r>
              <a:rPr sz="530" b="1" i="0" lang="de-DE">
                <a:solidFill>
                  <a:srgbClr val="0B3A5D"/>
                </a:solidFill>
                <a:latin typeface="Segoe UI"/>
              </a:rPr>
              <a:t>Kontakt</a:t>
            </a:r>
          </a:p>
        </p:txBody>
      </p:sp>
      <p:sp>
        <p:nvSpPr>
          <p:cNvPr id="75" name="Rectangle 74"/>
          <p:cNvSpPr/>
          <p:nvPr/>
        </p:nvSpPr>
        <p:spPr>
          <a:xfrm>
            <a:off x="3148584" y="360730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3285744" y="358444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E-Mail</a:t>
            </a:r>
          </a:p>
        </p:txBody>
      </p:sp>
      <p:sp>
        <p:nvSpPr>
          <p:cNvPr id="77" name="Rectangle 76"/>
          <p:cNvSpPr/>
          <p:nvPr/>
        </p:nvSpPr>
        <p:spPr>
          <a:xfrm>
            <a:off x="3919728"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4056888" y="226771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Telefon</a:t>
            </a:r>
          </a:p>
        </p:txBody>
      </p:sp>
      <p:sp>
        <p:nvSpPr>
          <p:cNvPr id="79" name="Rectangle 78"/>
          <p:cNvSpPr/>
          <p:nvPr/>
        </p:nvSpPr>
        <p:spPr>
          <a:xfrm>
            <a:off x="3919728"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4056888" y="241401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Kontakt</a:t>
            </a:r>
          </a:p>
        </p:txBody>
      </p:sp>
      <p:sp>
        <p:nvSpPr>
          <p:cNvPr id="81" name="Rectangle 80"/>
          <p:cNvSpPr/>
          <p:nvPr/>
        </p:nvSpPr>
        <p:spPr>
          <a:xfrm>
            <a:off x="3919728"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4056888" y="256032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Adresse</a:t>
            </a:r>
          </a:p>
        </p:txBody>
      </p:sp>
      <p:sp>
        <p:nvSpPr>
          <p:cNvPr id="83" name="TextBox 82"/>
          <p:cNvSpPr txBox="1"/>
          <p:nvPr/>
        </p:nvSpPr>
        <p:spPr>
          <a:xfrm>
            <a:off x="3919728" y="2706624"/>
            <a:ext cx="734567" cy="137160"/>
          </a:xfrm>
          <a:prstGeom prst="rect">
            <a:avLst/>
          </a:prstGeom>
          <a:noFill/>
        </p:spPr>
        <p:txBody>
          <a:bodyPr wrap="square" lIns="0" rIns="0" tIns="0" bIns="0" anchor="t">
            <a:spAutoFit/>
          </a:bodyPr>
          <a:lstStyle/>
          <a:p>
            <a:pPr algn="l">
              <a:lnSpc>
                <a:spcPct val="100000"/>
              </a:lnSpc>
            </a:pPr>
            <a:r>
              <a:rPr sz="530" b="1" i="0" lang="de-DE">
                <a:solidFill>
                  <a:srgbClr val="0B3A5D"/>
                </a:solidFill>
                <a:latin typeface="Segoe UI"/>
              </a:rPr>
              <a:t>Web &amp; Shop</a:t>
            </a:r>
          </a:p>
        </p:txBody>
      </p:sp>
      <p:sp>
        <p:nvSpPr>
          <p:cNvPr id="84" name="Rectangle 83"/>
          <p:cNvSpPr/>
          <p:nvPr/>
        </p:nvSpPr>
        <p:spPr>
          <a:xfrm>
            <a:off x="3919728"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4056888" y="285292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Webseite</a:t>
            </a:r>
          </a:p>
        </p:txBody>
      </p:sp>
      <p:sp>
        <p:nvSpPr>
          <p:cNvPr id="86" name="Rectangle 85"/>
          <p:cNvSpPr/>
          <p:nvPr/>
        </p:nvSpPr>
        <p:spPr>
          <a:xfrm>
            <a:off x="3919728" y="302209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4056888" y="299923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Shop</a:t>
            </a:r>
          </a:p>
        </p:txBody>
      </p:sp>
      <p:sp>
        <p:nvSpPr>
          <p:cNvPr id="88" name="Rectangle 87"/>
          <p:cNvSpPr/>
          <p:nvPr/>
        </p:nvSpPr>
        <p:spPr>
          <a:xfrm>
            <a:off x="3919728" y="316839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4056888" y="314553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Etsy</a:t>
            </a:r>
          </a:p>
        </p:txBody>
      </p:sp>
      <p:sp>
        <p:nvSpPr>
          <p:cNvPr id="90" name="TextBox 89"/>
          <p:cNvSpPr txBox="1"/>
          <p:nvPr/>
        </p:nvSpPr>
        <p:spPr>
          <a:xfrm>
            <a:off x="3919728" y="3291840"/>
            <a:ext cx="734567" cy="137160"/>
          </a:xfrm>
          <a:prstGeom prst="rect">
            <a:avLst/>
          </a:prstGeom>
          <a:noFill/>
        </p:spPr>
        <p:txBody>
          <a:bodyPr wrap="square" lIns="0" rIns="0" tIns="0" bIns="0" anchor="t">
            <a:spAutoFit/>
          </a:bodyPr>
          <a:lstStyle/>
          <a:p>
            <a:pPr algn="l">
              <a:lnSpc>
                <a:spcPct val="100000"/>
              </a:lnSpc>
            </a:pPr>
            <a:r>
              <a:rPr sz="530" b="1" i="0" lang="de-DE">
                <a:solidFill>
                  <a:srgbClr val="0B3A5D"/>
                </a:solidFill>
                <a:latin typeface="Segoe UI"/>
              </a:rPr>
              <a:t>Social Media</a:t>
            </a:r>
          </a:p>
        </p:txBody>
      </p:sp>
      <p:sp>
        <p:nvSpPr>
          <p:cNvPr id="91" name="Rectangle 90"/>
          <p:cNvSpPr/>
          <p:nvPr/>
        </p:nvSpPr>
        <p:spPr>
          <a:xfrm>
            <a:off x="3919728"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4056888" y="343814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Instagram</a:t>
            </a:r>
          </a:p>
        </p:txBody>
      </p:sp>
      <p:sp>
        <p:nvSpPr>
          <p:cNvPr id="93" name="Rectangle 92"/>
          <p:cNvSpPr/>
          <p:nvPr/>
        </p:nvSpPr>
        <p:spPr>
          <a:xfrm>
            <a:off x="3919728" y="360730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4056888" y="358444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TikTok</a:t>
            </a:r>
          </a:p>
        </p:txBody>
      </p:sp>
      <p:sp>
        <p:nvSpPr>
          <p:cNvPr id="95" name="Rectangle 94"/>
          <p:cNvSpPr/>
          <p:nvPr/>
        </p:nvSpPr>
        <p:spPr>
          <a:xfrm>
            <a:off x="4690872"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4828032" y="226771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Facebook</a:t>
            </a:r>
          </a:p>
        </p:txBody>
      </p:sp>
      <p:sp>
        <p:nvSpPr>
          <p:cNvPr id="97" name="Rectangle 96"/>
          <p:cNvSpPr/>
          <p:nvPr/>
        </p:nvSpPr>
        <p:spPr>
          <a:xfrm>
            <a:off x="4690872"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4828032" y="241401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Twitter / X</a:t>
            </a:r>
          </a:p>
        </p:txBody>
      </p:sp>
      <p:sp>
        <p:nvSpPr>
          <p:cNvPr id="99" name="Rectangle 98"/>
          <p:cNvSpPr/>
          <p:nvPr/>
        </p:nvSpPr>
        <p:spPr>
          <a:xfrm>
            <a:off x="4690872"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4828032" y="256032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Bluesky</a:t>
            </a:r>
          </a:p>
        </p:txBody>
      </p:sp>
      <p:sp>
        <p:nvSpPr>
          <p:cNvPr id="101" name="Rectangle 100"/>
          <p:cNvSpPr/>
          <p:nvPr/>
        </p:nvSpPr>
        <p:spPr>
          <a:xfrm>
            <a:off x="4690872" y="272948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4828032" y="270662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Threads</a:t>
            </a:r>
          </a:p>
        </p:txBody>
      </p:sp>
      <p:sp>
        <p:nvSpPr>
          <p:cNvPr id="103" name="Rectangle 102"/>
          <p:cNvSpPr/>
          <p:nvPr/>
        </p:nvSpPr>
        <p:spPr>
          <a:xfrm>
            <a:off x="4690872"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4828032" y="285292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Mastodon</a:t>
            </a:r>
          </a:p>
        </p:txBody>
      </p:sp>
      <p:sp>
        <p:nvSpPr>
          <p:cNvPr id="105" name="Rectangle 104"/>
          <p:cNvSpPr/>
          <p:nvPr/>
        </p:nvSpPr>
        <p:spPr>
          <a:xfrm>
            <a:off x="4690872" y="302209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4828032" y="299923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Pinterest</a:t>
            </a:r>
          </a:p>
        </p:txBody>
      </p:sp>
      <p:sp>
        <p:nvSpPr>
          <p:cNvPr id="107" name="TextBox 106"/>
          <p:cNvSpPr txBox="1"/>
          <p:nvPr/>
        </p:nvSpPr>
        <p:spPr>
          <a:xfrm>
            <a:off x="4690872" y="3145536"/>
            <a:ext cx="734567" cy="137160"/>
          </a:xfrm>
          <a:prstGeom prst="rect">
            <a:avLst/>
          </a:prstGeom>
          <a:noFill/>
        </p:spPr>
        <p:txBody>
          <a:bodyPr wrap="square" lIns="0" rIns="0" tIns="0" bIns="0" anchor="t">
            <a:spAutoFit/>
          </a:bodyPr>
          <a:lstStyle/>
          <a:p>
            <a:pPr algn="l">
              <a:lnSpc>
                <a:spcPct val="100000"/>
              </a:lnSpc>
            </a:pPr>
            <a:r>
              <a:rPr sz="530" b="1" i="0" lang="de-DE">
                <a:solidFill>
                  <a:srgbClr val="0B3A5D"/>
                </a:solidFill>
                <a:latin typeface="Segoe UI"/>
              </a:rPr>
              <a:t>Video &amp; Musik</a:t>
            </a:r>
          </a:p>
        </p:txBody>
      </p:sp>
      <p:sp>
        <p:nvSpPr>
          <p:cNvPr id="108" name="Rectangle 107"/>
          <p:cNvSpPr/>
          <p:nvPr/>
        </p:nvSpPr>
        <p:spPr>
          <a:xfrm>
            <a:off x="4690872"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4828032" y="329184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YouTube</a:t>
            </a:r>
          </a:p>
        </p:txBody>
      </p:sp>
      <p:sp>
        <p:nvSpPr>
          <p:cNvPr id="110" name="Rectangle 109"/>
          <p:cNvSpPr/>
          <p:nvPr/>
        </p:nvSpPr>
        <p:spPr>
          <a:xfrm>
            <a:off x="4690872"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4828032" y="343814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Twitch</a:t>
            </a:r>
          </a:p>
        </p:txBody>
      </p:sp>
      <p:sp>
        <p:nvSpPr>
          <p:cNvPr id="112" name="Rectangle 111"/>
          <p:cNvSpPr/>
          <p:nvPr/>
        </p:nvSpPr>
        <p:spPr>
          <a:xfrm>
            <a:off x="4690872" y="360730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4828032" y="358444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Spotify</a:t>
            </a:r>
          </a:p>
        </p:txBody>
      </p:sp>
      <p:sp>
        <p:nvSpPr>
          <p:cNvPr id="114" name="Rectangle 113"/>
          <p:cNvSpPr/>
          <p:nvPr/>
        </p:nvSpPr>
        <p:spPr>
          <a:xfrm>
            <a:off x="5462016"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5599176" y="226771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SoundCloud</a:t>
            </a:r>
          </a:p>
        </p:txBody>
      </p:sp>
      <p:sp>
        <p:nvSpPr>
          <p:cNvPr id="116" name="Rectangle 115"/>
          <p:cNvSpPr/>
          <p:nvPr/>
        </p:nvSpPr>
        <p:spPr>
          <a:xfrm>
            <a:off x="5462016"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5599176" y="241401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Bandcamp</a:t>
            </a:r>
          </a:p>
        </p:txBody>
      </p:sp>
      <p:sp>
        <p:nvSpPr>
          <p:cNvPr id="118" name="TextBox 117"/>
          <p:cNvSpPr txBox="1"/>
          <p:nvPr/>
        </p:nvSpPr>
        <p:spPr>
          <a:xfrm>
            <a:off x="5462016" y="2560320"/>
            <a:ext cx="734567" cy="137160"/>
          </a:xfrm>
          <a:prstGeom prst="rect">
            <a:avLst/>
          </a:prstGeom>
          <a:noFill/>
        </p:spPr>
        <p:txBody>
          <a:bodyPr wrap="square" lIns="0" rIns="0" tIns="0" bIns="0" anchor="t">
            <a:spAutoFit/>
          </a:bodyPr>
          <a:lstStyle/>
          <a:p>
            <a:pPr algn="l">
              <a:lnSpc>
                <a:spcPct val="100000"/>
              </a:lnSpc>
            </a:pPr>
            <a:r>
              <a:rPr sz="459" b="1" i="0" lang="de-DE">
                <a:solidFill>
                  <a:srgbClr val="0B3A5D"/>
                </a:solidFill>
                <a:latin typeface="Segoe UI"/>
              </a:rPr>
              <a:t>Community &amp; Messenger</a:t>
            </a:r>
          </a:p>
        </p:txBody>
      </p:sp>
      <p:sp>
        <p:nvSpPr>
          <p:cNvPr id="119" name="Rectangle 118"/>
          <p:cNvSpPr/>
          <p:nvPr/>
        </p:nvSpPr>
        <p:spPr>
          <a:xfrm>
            <a:off x="5462016" y="272948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TextBox 119"/>
          <p:cNvSpPr txBox="1"/>
          <p:nvPr/>
        </p:nvSpPr>
        <p:spPr>
          <a:xfrm>
            <a:off x="5599176" y="270662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Discord</a:t>
            </a:r>
          </a:p>
        </p:txBody>
      </p:sp>
      <p:sp>
        <p:nvSpPr>
          <p:cNvPr id="121" name="Rectangle 120"/>
          <p:cNvSpPr/>
          <p:nvPr/>
        </p:nvSpPr>
        <p:spPr>
          <a:xfrm>
            <a:off x="5462016"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TextBox 121"/>
          <p:cNvSpPr txBox="1"/>
          <p:nvPr/>
        </p:nvSpPr>
        <p:spPr>
          <a:xfrm>
            <a:off x="5599176" y="285292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WhatsApp</a:t>
            </a:r>
          </a:p>
        </p:txBody>
      </p:sp>
      <p:sp>
        <p:nvSpPr>
          <p:cNvPr id="123" name="Rectangle 122"/>
          <p:cNvSpPr/>
          <p:nvPr/>
        </p:nvSpPr>
        <p:spPr>
          <a:xfrm>
            <a:off x="5462016" y="302209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TextBox 123"/>
          <p:cNvSpPr txBox="1"/>
          <p:nvPr/>
        </p:nvSpPr>
        <p:spPr>
          <a:xfrm>
            <a:off x="5599176" y="299923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Telegram</a:t>
            </a:r>
          </a:p>
        </p:txBody>
      </p:sp>
      <p:sp>
        <p:nvSpPr>
          <p:cNvPr id="125" name="TextBox 124"/>
          <p:cNvSpPr txBox="1"/>
          <p:nvPr/>
        </p:nvSpPr>
        <p:spPr>
          <a:xfrm>
            <a:off x="5462016" y="3145536"/>
            <a:ext cx="734567" cy="137160"/>
          </a:xfrm>
          <a:prstGeom prst="rect">
            <a:avLst/>
          </a:prstGeom>
          <a:noFill/>
        </p:spPr>
        <p:txBody>
          <a:bodyPr wrap="square" lIns="0" rIns="0" tIns="0" bIns="0" anchor="t">
            <a:spAutoFit/>
          </a:bodyPr>
          <a:lstStyle/>
          <a:p>
            <a:pPr algn="l">
              <a:lnSpc>
                <a:spcPct val="100000"/>
              </a:lnSpc>
            </a:pPr>
            <a:r>
              <a:rPr sz="530" b="1" i="0" lang="de-DE">
                <a:solidFill>
                  <a:srgbClr val="0B3A5D"/>
                </a:solidFill>
                <a:latin typeface="Segoe UI"/>
              </a:rPr>
              <a:t>Beruflich</a:t>
            </a:r>
          </a:p>
        </p:txBody>
      </p:sp>
      <p:sp>
        <p:nvSpPr>
          <p:cNvPr id="126" name="Rectangle 125"/>
          <p:cNvSpPr/>
          <p:nvPr/>
        </p:nvSpPr>
        <p:spPr>
          <a:xfrm>
            <a:off x="5462016"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TextBox 126"/>
          <p:cNvSpPr txBox="1"/>
          <p:nvPr/>
        </p:nvSpPr>
        <p:spPr>
          <a:xfrm>
            <a:off x="5599176" y="329184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LinkedIn</a:t>
            </a:r>
          </a:p>
        </p:txBody>
      </p:sp>
      <p:sp>
        <p:nvSpPr>
          <p:cNvPr id="128" name="Rectangle 127"/>
          <p:cNvSpPr/>
          <p:nvPr/>
        </p:nvSpPr>
        <p:spPr>
          <a:xfrm>
            <a:off x="5462016"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TextBox 128"/>
          <p:cNvSpPr txBox="1"/>
          <p:nvPr/>
        </p:nvSpPr>
        <p:spPr>
          <a:xfrm>
            <a:off x="5599176" y="3438144"/>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XING</a:t>
            </a:r>
          </a:p>
        </p:txBody>
      </p:sp>
      <p:sp>
        <p:nvSpPr>
          <p:cNvPr id="130" name="TextBox 129"/>
          <p:cNvSpPr txBox="1"/>
          <p:nvPr/>
        </p:nvSpPr>
        <p:spPr>
          <a:xfrm>
            <a:off x="5462016" y="3584448"/>
            <a:ext cx="734567" cy="137160"/>
          </a:xfrm>
          <a:prstGeom prst="rect">
            <a:avLst/>
          </a:prstGeom>
          <a:noFill/>
        </p:spPr>
        <p:txBody>
          <a:bodyPr wrap="square" lIns="0" rIns="0" tIns="0" bIns="0" anchor="t">
            <a:spAutoFit/>
          </a:bodyPr>
          <a:lstStyle/>
          <a:p>
            <a:pPr algn="l">
              <a:lnSpc>
                <a:spcPct val="100000"/>
              </a:lnSpc>
            </a:pPr>
            <a:r>
              <a:rPr sz="459" b="1" i="0" lang="de-DE">
                <a:solidFill>
                  <a:srgbClr val="0B3A5D"/>
                </a:solidFill>
                <a:latin typeface="Segoe UI"/>
              </a:rPr>
              <a:t>Portfolio &amp; Unterstützung</a:t>
            </a:r>
          </a:p>
        </p:txBody>
      </p:sp>
      <p:sp>
        <p:nvSpPr>
          <p:cNvPr id="131" name="Rectangle 130"/>
          <p:cNvSpPr/>
          <p:nvPr/>
        </p:nvSpPr>
        <p:spPr>
          <a:xfrm>
            <a:off x="6233160"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TextBox 131"/>
          <p:cNvSpPr txBox="1"/>
          <p:nvPr/>
        </p:nvSpPr>
        <p:spPr>
          <a:xfrm>
            <a:off x="6370320" y="226771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Patreon</a:t>
            </a:r>
          </a:p>
        </p:txBody>
      </p:sp>
      <p:sp>
        <p:nvSpPr>
          <p:cNvPr id="133" name="Rectangle 132"/>
          <p:cNvSpPr/>
          <p:nvPr/>
        </p:nvSpPr>
        <p:spPr>
          <a:xfrm>
            <a:off x="6233160"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TextBox 133"/>
          <p:cNvSpPr txBox="1"/>
          <p:nvPr/>
        </p:nvSpPr>
        <p:spPr>
          <a:xfrm>
            <a:off x="6370320" y="2414016"/>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Ko-fi</a:t>
            </a:r>
          </a:p>
        </p:txBody>
      </p:sp>
      <p:sp>
        <p:nvSpPr>
          <p:cNvPr id="135" name="Rectangle 134"/>
          <p:cNvSpPr/>
          <p:nvPr/>
        </p:nvSpPr>
        <p:spPr>
          <a:xfrm>
            <a:off x="6233160"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TextBox 135"/>
          <p:cNvSpPr txBox="1"/>
          <p:nvPr/>
        </p:nvSpPr>
        <p:spPr>
          <a:xfrm>
            <a:off x="6370320" y="2560320"/>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ArtStation</a:t>
            </a:r>
          </a:p>
        </p:txBody>
      </p:sp>
      <p:sp>
        <p:nvSpPr>
          <p:cNvPr id="137" name="TextBox 136"/>
          <p:cNvSpPr txBox="1"/>
          <p:nvPr/>
        </p:nvSpPr>
        <p:spPr>
          <a:xfrm>
            <a:off x="6233160" y="2706624"/>
            <a:ext cx="734567" cy="137160"/>
          </a:xfrm>
          <a:prstGeom prst="rect">
            <a:avLst/>
          </a:prstGeom>
          <a:noFill/>
        </p:spPr>
        <p:txBody>
          <a:bodyPr wrap="square" lIns="0" rIns="0" tIns="0" bIns="0" anchor="t">
            <a:spAutoFit/>
          </a:bodyPr>
          <a:lstStyle/>
          <a:p>
            <a:pPr algn="l">
              <a:lnSpc>
                <a:spcPct val="100000"/>
              </a:lnSpc>
            </a:pPr>
            <a:r>
              <a:rPr sz="530" b="1" i="0" lang="de-DE">
                <a:solidFill>
                  <a:srgbClr val="0B3A5D"/>
                </a:solidFill>
                <a:latin typeface="Segoe UI"/>
              </a:rPr>
              <a:t>Sonstiges</a:t>
            </a:r>
          </a:p>
        </p:txBody>
      </p:sp>
      <p:sp>
        <p:nvSpPr>
          <p:cNvPr id="138" name="Rectangle 137"/>
          <p:cNvSpPr/>
          <p:nvPr/>
        </p:nvSpPr>
        <p:spPr>
          <a:xfrm>
            <a:off x="6233160"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TextBox 138"/>
          <p:cNvSpPr txBox="1"/>
          <p:nvPr/>
        </p:nvSpPr>
        <p:spPr>
          <a:xfrm>
            <a:off x="6370320" y="2852928"/>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Interne Infoseite</a:t>
            </a:r>
          </a:p>
        </p:txBody>
      </p:sp>
      <p:sp>
        <p:nvSpPr>
          <p:cNvPr id="140" name="Rectangle 139"/>
          <p:cNvSpPr/>
          <p:nvPr/>
        </p:nvSpPr>
        <p:spPr>
          <a:xfrm>
            <a:off x="6233160" y="302209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TextBox 140"/>
          <p:cNvSpPr txBox="1"/>
          <p:nvPr/>
        </p:nvSpPr>
        <p:spPr>
          <a:xfrm>
            <a:off x="6234988" y="3010204"/>
            <a:ext cx="91440" cy="91440"/>
          </a:xfrm>
          <a:prstGeom prst="rect">
            <a:avLst/>
          </a:prstGeom>
          <a:noFill/>
        </p:spPr>
        <p:txBody>
          <a:bodyPr wrap="square" lIns="0" rIns="0" tIns="0" bIns="0" anchor="t">
            <a:spAutoFit/>
          </a:bodyPr>
          <a:lstStyle/>
          <a:p>
            <a:pPr algn="ctr">
              <a:lnSpc>
                <a:spcPct val="100000"/>
              </a:lnSpc>
            </a:pPr>
            <a:r>
              <a:rPr sz="550" b="1" i="0" lang="de-DE">
                <a:solidFill>
                  <a:srgbClr val="FFFFFF"/>
                </a:solidFill>
                <a:latin typeface="Segoe UI"/>
              </a:rPr>
              <a:t>L</a:t>
            </a:r>
          </a:p>
        </p:txBody>
      </p:sp>
      <p:sp>
        <p:nvSpPr>
          <p:cNvPr id="142" name="TextBox 141"/>
          <p:cNvSpPr txBox="1"/>
          <p:nvPr/>
        </p:nvSpPr>
        <p:spPr>
          <a:xfrm>
            <a:off x="6370320" y="2999232"/>
            <a:ext cx="615695" cy="137160"/>
          </a:xfrm>
          <a:prstGeom prst="rect">
            <a:avLst/>
          </a:prstGeom>
          <a:noFill/>
        </p:spPr>
        <p:txBody>
          <a:bodyPr wrap="square" lIns="0" rIns="0" tIns="0" bIns="0" anchor="t">
            <a:spAutoFit/>
          </a:bodyPr>
          <a:lstStyle/>
          <a:p>
            <a:pPr algn="l">
              <a:lnSpc>
                <a:spcPct val="100000"/>
              </a:lnSpc>
            </a:pPr>
            <a:r>
              <a:rPr sz="540" b="0" i="0" lang="de-DE">
                <a:solidFill>
                  <a:srgbClr val="1F2933"/>
                </a:solidFill>
                <a:latin typeface="Segoe UI"/>
              </a:rPr>
              <a:t>Favoriten</a:t>
            </a:r>
          </a:p>
        </p:txBody>
      </p:sp>
      <p:sp>
        <p:nvSpPr>
          <p:cNvPr id="143" name="Rectangle 142"/>
          <p:cNvSpPr/>
          <p:nvPr/>
        </p:nvSpPr>
        <p:spPr>
          <a:xfrm>
            <a:off x="2377440" y="3767328"/>
            <a:ext cx="4626864"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TextBox 143"/>
          <p:cNvSpPr txBox="1"/>
          <p:nvPr/>
        </p:nvSpPr>
        <p:spPr>
          <a:xfrm>
            <a:off x="2377440" y="3831335"/>
            <a:ext cx="1005840" cy="137160"/>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Einträge pro Seite:</a:t>
            </a:r>
          </a:p>
        </p:txBody>
      </p:sp>
      <p:sp>
        <p:nvSpPr>
          <p:cNvPr id="145" name="Rounded Rectangle 144"/>
          <p:cNvSpPr/>
          <p:nvPr/>
        </p:nvSpPr>
        <p:spPr>
          <a:xfrm>
            <a:off x="3419856" y="3803904"/>
            <a:ext cx="384048" cy="182880"/>
          </a:xfrm>
          <a:prstGeom prst="roundRect">
            <a:avLst>
              <a:gd name="adj" fmla="val 8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6" name="TextBox 145"/>
          <p:cNvSpPr txBox="1"/>
          <p:nvPr/>
        </p:nvSpPr>
        <p:spPr>
          <a:xfrm>
            <a:off x="3419856" y="3835908"/>
            <a:ext cx="384048" cy="137160"/>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25</a:t>
            </a:r>
          </a:p>
        </p:txBody>
      </p:sp>
      <p:sp>
        <p:nvSpPr>
          <p:cNvPr id="147" name="Rounded Rectangle 146"/>
          <p:cNvSpPr/>
          <p:nvPr/>
        </p:nvSpPr>
        <p:spPr>
          <a:xfrm>
            <a:off x="3913632" y="3803904"/>
            <a:ext cx="475488"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8" name="TextBox 147"/>
          <p:cNvSpPr txBox="1"/>
          <p:nvPr/>
        </p:nvSpPr>
        <p:spPr>
          <a:xfrm>
            <a:off x="3913632" y="3826764"/>
            <a:ext cx="475488" cy="137160"/>
          </a:xfrm>
          <a:prstGeom prst="rect">
            <a:avLst/>
          </a:prstGeom>
          <a:noFill/>
        </p:spPr>
        <p:txBody>
          <a:bodyPr wrap="square" lIns="0" rIns="0" tIns="0" bIns="0" anchor="t">
            <a:spAutoFit/>
          </a:bodyPr>
          <a:lstStyle/>
          <a:p>
            <a:pPr algn="ctr">
              <a:lnSpc>
                <a:spcPct val="100000"/>
              </a:lnSpc>
            </a:pPr>
            <a:r>
              <a:rPr sz="550" b="0" i="0" lang="de-DE">
                <a:solidFill>
                  <a:srgbClr val="1F2933"/>
                </a:solidFill>
                <a:latin typeface="Segoe UI"/>
              </a:rPr>
              <a:t>Schließen</a:t>
            </a:r>
          </a:p>
        </p:txBody>
      </p:sp>
      <p:sp>
        <p:nvSpPr>
          <p:cNvPr id="149" name="Oval 148"/>
          <p:cNvSpPr/>
          <p:nvPr/>
        </p:nvSpPr>
        <p:spPr>
          <a:xfrm>
            <a:off x="5916168" y="16916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0" name="TextBox 149"/>
          <p:cNvSpPr txBox="1"/>
          <p:nvPr/>
        </p:nvSpPr>
        <p:spPr>
          <a:xfrm>
            <a:off x="5916168" y="17510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51" name="Oval 150"/>
          <p:cNvSpPr/>
          <p:nvPr/>
        </p:nvSpPr>
        <p:spPr>
          <a:xfrm>
            <a:off x="2057400" y="24963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2" name="TextBox 151"/>
          <p:cNvSpPr txBox="1"/>
          <p:nvPr/>
        </p:nvSpPr>
        <p:spPr>
          <a:xfrm>
            <a:off x="2057400" y="25557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53" name="Oval 152"/>
          <p:cNvSpPr/>
          <p:nvPr/>
        </p:nvSpPr>
        <p:spPr>
          <a:xfrm>
            <a:off x="3209544" y="3758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4" name="TextBox 153"/>
          <p:cNvSpPr txBox="1"/>
          <p:nvPr/>
        </p:nvSpPr>
        <p:spPr>
          <a:xfrm>
            <a:off x="3209544" y="38176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55" name="TextBox 154"/>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Schaltfläche „Ansicht anpassen“</a:t>
            </a:r>
          </a:p>
        </p:txBody>
      </p:sp>
      <p:sp>
        <p:nvSpPr>
          <p:cNvPr id="156" name="TextBox 155"/>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Ansicht anpassen</a:t>
            </a:r>
          </a:p>
        </p:txBody>
      </p:sp>
      <p:sp>
        <p:nvSpPr>
          <p:cNvPr id="157" name="TextBox 156"/>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den Kasten mit den Kästchen.</a:t>
            </a:r>
          </a:p>
        </p:txBody>
      </p:sp>
      <p:sp>
        <p:nvSpPr>
          <p:cNvPr id="158" name="TextBox 157"/>
          <p:cNvSpPr txBox="1"/>
          <p:nvPr/>
        </p:nvSpPr>
        <p:spPr>
          <a:xfrm>
            <a:off x="7744967" y="233146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Sichtbare Spalten</a:t>
            </a:r>
          </a:p>
        </p:txBody>
      </p:sp>
      <p:sp>
        <p:nvSpPr>
          <p:cNvPr id="159" name="TextBox 158"/>
          <p:cNvSpPr txBox="1"/>
          <p:nvPr/>
        </p:nvSpPr>
        <p:spPr>
          <a:xfrm>
            <a:off x="7744967" y="255117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Alle </a:t>
            </a:r>
            <a:r>
              <a:rPr sz="1000" b="1" i="0" lang="de-DE">
                <a:solidFill>
                  <a:srgbClr val="3B4A57"/>
                </a:solidFill>
                <a:latin typeface="Segoe UI"/>
              </a:rPr>
              <a:t>48</a:t>
            </a:r>
            <a:r>
              <a:rPr sz="1000" b="0" i="0" lang="de-DE">
                <a:solidFill>
                  <a:srgbClr val="3B4A57"/>
                </a:solidFill>
                <a:latin typeface="Segoe UI"/>
              </a:rPr>
              <a:t> Spalten, nach Gruppen geordnet wie im Formular – nur </a:t>
            </a:r>
            <a:r>
              <a:rPr sz="1000" b="1" i="0" lang="de-DE">
                <a:solidFill>
                  <a:srgbClr val="3B4A57"/>
                </a:solidFill>
                <a:latin typeface="Segoe UI"/>
              </a:rPr>
              <a:t>Name</a:t>
            </a:r>
            <a:r>
              <a:rPr sz="1000" b="0" i="0" lang="de-DE">
                <a:solidFill>
                  <a:srgbClr val="3B4A57"/>
                </a:solidFill>
                <a:latin typeface="Segoe UI"/>
              </a:rPr>
              <a:t> bleibt immer an.</a:t>
            </a:r>
          </a:p>
        </p:txBody>
      </p:sp>
      <p:sp>
        <p:nvSpPr>
          <p:cNvPr id="160" name="TextBox 159"/>
          <p:cNvSpPr txBox="1"/>
          <p:nvPr/>
        </p:nvSpPr>
        <p:spPr>
          <a:xfrm>
            <a:off x="7744967" y="308051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Einträge pro Seite</a:t>
            </a:r>
          </a:p>
        </p:txBody>
      </p:sp>
      <p:sp>
        <p:nvSpPr>
          <p:cNvPr id="161" name="TextBox 160"/>
          <p:cNvSpPr txBox="1"/>
          <p:nvPr/>
        </p:nvSpPr>
        <p:spPr>
          <a:xfrm>
            <a:off x="7744967" y="3300222"/>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Eine Zahl zwischen 1 und 200. Voreingestellt sind 25.</a:t>
            </a:r>
          </a:p>
        </p:txBody>
      </p:sp>
      <p:sp>
        <p:nvSpPr>
          <p:cNvPr id="162" name="TextBox 161"/>
          <p:cNvSpPr txBox="1"/>
          <p:nvPr/>
        </p:nvSpPr>
        <p:spPr>
          <a:xfrm>
            <a:off x="7744967" y="3674617"/>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Je Benutzer gespeichert</a:t>
            </a:r>
          </a:p>
        </p:txBody>
      </p:sp>
      <p:sp>
        <p:nvSpPr>
          <p:cNvPr id="163" name="TextBox 162"/>
          <p:cNvSpPr txBox="1"/>
          <p:nvPr/>
        </p:nvSpPr>
        <p:spPr>
          <a:xfrm>
            <a:off x="7744967" y="3894327"/>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Ihre Auswahl gilt nur für Ihr eigenes Konto und bleibt beim nächsten Besuch erhalten.</a:t>
            </a:r>
          </a:p>
        </p:txBody>
      </p:sp>
      <p:sp>
        <p:nvSpPr>
          <p:cNvPr id="164" name="Rectangle 16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5" name="Rectangle 16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6" name="TextBox 16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67" name="TextBox 16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eine Aufräumaktion alles abschalten außer den zwei oder drei Spalten, um die es geht. Die Spalte </a:t>
            </a:r>
            <a:r>
              <a:rPr sz="1000" b="1" i="0" lang="de-DE">
                <a:solidFill>
                  <a:srgbClr val="2B3844"/>
                </a:solidFill>
                <a:latin typeface="Segoe UI"/>
              </a:rPr>
              <a:t>Events</a:t>
            </a:r>
            <a:r>
              <a:rPr sz="1000" b="0" i="0" lang="de-DE">
                <a:solidFill>
                  <a:srgbClr val="2B3844"/>
                </a:solidFill>
                <a:latin typeface="Segoe UI"/>
              </a:rPr>
              <a:t> gibt es nur mit dem </a:t>
            </a:r>
            <a:r>
              <a:rPr sz="1000" b="0" i="1" lang="de-DE">
                <a:solidFill>
                  <a:srgbClr val="2B3844"/>
                </a:solidFill>
                <a:latin typeface="Segoe UI"/>
              </a:rPr>
              <a:t>Event Calendar</a:t>
            </a:r>
            <a:r>
              <a:rPr sz="1000" b="0" i="0" lang="de-DE">
                <a:solidFill>
                  <a:srgbClr val="2B3844"/>
                </a:solidFill>
                <a:latin typeface="Segoe UI"/>
              </a:rPr>
              <a:t> – Änderungen daran gleicht er mit den Programmpunkten ab.</a:t>
            </a:r>
          </a:p>
        </p:txBody>
      </p:sp>
      <p:sp>
        <p:nvSpPr>
          <p:cNvPr id="168" name="Rectangle 16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9" name="TextBox 16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170" name="TextBox 16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91 / 153</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Viele Zeilen auf einmal ändern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Links in den Zeilen die Häkchen setzen.</a:t>
            </a:r>
          </a:p>
        </p:txBody>
      </p:sp>
      <p:sp>
        <p:nvSpPr>
          <p:cNvPr id="9" name="TextBox 8"/>
          <p:cNvSpPr txBox="1"/>
          <p:nvPr/>
        </p:nvSpPr>
        <p:spPr>
          <a:xfrm>
            <a:off x="950976" y="1577213"/>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Kästchen in der Kopfzeile wählt alles auf der aktuellen Seite aus.</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04517"/>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 Massen-Aktionen --</a:t>
            </a:r>
            <a:r>
              <a:rPr sz="1150" b="0" i="0" lang="de-DE">
                <a:solidFill>
                  <a:srgbClr val="25333F"/>
                </a:solidFill>
                <a:latin typeface="Segoe UI"/>
              </a:rPr>
              <a:t> die gewünschte Aktion wählen.</a:t>
            </a:r>
          </a:p>
        </p:txBody>
      </p:sp>
      <p:sp>
        <p:nvSpPr>
          <p:cNvPr id="13" name="Oval 12"/>
          <p:cNvSpPr/>
          <p:nvPr/>
        </p:nvSpPr>
        <p:spPr>
          <a:xfrm>
            <a:off x="566928" y="27077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698623"/>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Feld daneben den Wert festlegen.</a:t>
            </a:r>
          </a:p>
        </p:txBody>
      </p:sp>
      <p:sp>
        <p:nvSpPr>
          <p:cNvPr id="16" name="TextBox 15"/>
          <p:cNvSpPr txBox="1"/>
          <p:nvPr/>
        </p:nvSpPr>
        <p:spPr>
          <a:xfrm>
            <a:off x="950976" y="2922523"/>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Zum Beispiel die Halle, den Typ oder das Land.</a:t>
            </a:r>
          </a:p>
        </p:txBody>
      </p:sp>
      <p:sp>
        <p:nvSpPr>
          <p:cNvPr id="17" name="Oval 16"/>
          <p:cNvSpPr/>
          <p:nvPr/>
        </p:nvSpPr>
        <p:spPr>
          <a:xfrm>
            <a:off x="566928" y="33141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5534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305048"/>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Anwenden</a:t>
            </a:r>
            <a:r>
              <a:rPr sz="1150" b="0" i="0" lang="de-DE">
                <a:solidFill>
                  <a:srgbClr val="25333F"/>
                </a:solidFill>
                <a:latin typeface="Segoe UI"/>
              </a:rPr>
              <a:t> klicken.</a:t>
            </a:r>
          </a:p>
        </p:txBody>
      </p:sp>
      <p:sp>
        <p:nvSpPr>
          <p:cNvPr id="20" name="TextBox 19"/>
          <p:cNvSpPr txBox="1"/>
          <p:nvPr/>
        </p:nvSpPr>
        <p:spPr>
          <a:xfrm>
            <a:off x="950976" y="3528949"/>
            <a:ext cx="349575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Werte werden in alle markierten Zeilen geschrieben.</a:t>
            </a:r>
          </a:p>
        </p:txBody>
      </p:sp>
      <p:sp>
        <p:nvSpPr>
          <p:cNvPr id="21" name="Oval 20"/>
          <p:cNvSpPr/>
          <p:nvPr/>
        </p:nvSpPr>
        <p:spPr>
          <a:xfrm>
            <a:off x="566928" y="392061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396176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3" name="TextBox 22"/>
          <p:cNvSpPr txBox="1"/>
          <p:nvPr/>
        </p:nvSpPr>
        <p:spPr>
          <a:xfrm>
            <a:off x="950976" y="3911473"/>
            <a:ext cx="349575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Anschließend </a:t>
            </a:r>
            <a:r>
              <a:rPr sz="1150" b="1" i="0" lang="de-DE">
                <a:solidFill>
                  <a:srgbClr val="25333F"/>
                </a:solidFill>
                <a:latin typeface="Segoe UI"/>
              </a:rPr>
              <a:t>Alle Änderungen speichern</a:t>
            </a:r>
            <a:r>
              <a:rPr sz="1150" b="0" i="0" lang="de-DE">
                <a:solidFill>
                  <a:srgbClr val="25333F"/>
                </a:solidFill>
                <a:latin typeface="Segoe UI"/>
              </a:rPr>
              <a:t> nicht vergessen.</a:t>
            </a:r>
          </a:p>
        </p:txBody>
      </p:sp>
      <p:sp>
        <p:nvSpPr>
          <p:cNvPr id="24" name="Rectangle 23"/>
          <p:cNvSpPr/>
          <p:nvPr/>
        </p:nvSpPr>
        <p:spPr>
          <a:xfrm>
            <a:off x="4858207" y="1353312"/>
            <a:ext cx="67665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7" name="Rectangle 26"/>
          <p:cNvSpPr/>
          <p:nvPr/>
        </p:nvSpPr>
        <p:spPr>
          <a:xfrm>
            <a:off x="48582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9" name="Rectangle 28"/>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1" name="Rectangle 30"/>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3" name="TextBox 32"/>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Aussteller</a:t>
            </a:r>
          </a:p>
        </p:txBody>
      </p:sp>
      <p:sp>
        <p:nvSpPr>
          <p:cNvPr id="34" name="TextBox 33"/>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5" name="TextBox 34"/>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6" name="TextBox 35"/>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Massen-Editor</a:t>
            </a:r>
          </a:p>
        </p:txBody>
      </p:sp>
      <p:sp>
        <p:nvSpPr>
          <p:cNvPr id="37" name="TextBox 36"/>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Import / Export</a:t>
            </a:r>
          </a:p>
        </p:txBody>
      </p:sp>
      <p:sp>
        <p:nvSpPr>
          <p:cNvPr id="38" name="TextBox 37"/>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6540703"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Aussteller Massen-Editor</a:t>
            </a:r>
          </a:p>
        </p:txBody>
      </p:sp>
      <p:sp>
        <p:nvSpPr>
          <p:cNvPr id="41" name="Rounded Rectangle 40"/>
          <p:cNvSpPr/>
          <p:nvPr/>
        </p:nvSpPr>
        <p:spPr>
          <a:xfrm>
            <a:off x="6540703" y="1975104"/>
            <a:ext cx="1253109"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540703" y="2016252"/>
            <a:ext cx="1253109" cy="137160"/>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Standort festlegen  v</a:t>
            </a:r>
          </a:p>
        </p:txBody>
      </p:sp>
      <p:sp>
        <p:nvSpPr>
          <p:cNvPr id="43" name="Rounded Rectangle 42"/>
          <p:cNvSpPr/>
          <p:nvPr/>
        </p:nvSpPr>
        <p:spPr>
          <a:xfrm>
            <a:off x="7857820" y="1975104"/>
            <a:ext cx="867537"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57820" y="2016252"/>
            <a:ext cx="867537" cy="137160"/>
          </a:xfrm>
          <a:prstGeom prst="rect">
            <a:avLst/>
          </a:prstGeom>
          <a:noFill/>
        </p:spPr>
        <p:txBody>
          <a:bodyPr wrap="square" lIns="0" rIns="0" tIns="0" bIns="0" anchor="t">
            <a:spAutoFit/>
          </a:bodyPr>
          <a:lstStyle/>
          <a:p>
            <a:pPr algn="ctr">
              <a:lnSpc>
                <a:spcPct val="100000"/>
              </a:lnSpc>
            </a:pPr>
            <a:r>
              <a:rPr sz="650" b="0" i="0" lang="de-DE">
                <a:solidFill>
                  <a:srgbClr val="1F2933"/>
                </a:solidFill>
                <a:latin typeface="Segoe UI"/>
              </a:rPr>
              <a:t>Halle 01  v</a:t>
            </a:r>
          </a:p>
        </p:txBody>
      </p:sp>
      <p:sp>
        <p:nvSpPr>
          <p:cNvPr id="45" name="Rounded Rectangle 44"/>
          <p:cNvSpPr/>
          <p:nvPr/>
        </p:nvSpPr>
        <p:spPr>
          <a:xfrm>
            <a:off x="8789365" y="1975104"/>
            <a:ext cx="626554"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789365" y="2016252"/>
            <a:ext cx="626554"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Anwenden</a:t>
            </a:r>
          </a:p>
        </p:txBody>
      </p:sp>
      <p:sp>
        <p:nvSpPr>
          <p:cNvPr id="47" name="TextBox 46"/>
          <p:cNvSpPr txBox="1"/>
          <p:nvPr/>
        </p:nvSpPr>
        <p:spPr>
          <a:xfrm>
            <a:off x="9479927" y="2016252"/>
            <a:ext cx="674751"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3 ausgewählt</a:t>
            </a:r>
          </a:p>
        </p:txBody>
      </p:sp>
      <p:sp>
        <p:nvSpPr>
          <p:cNvPr id="48" name="Rounded Rectangle 47"/>
          <p:cNvSpPr/>
          <p:nvPr/>
        </p:nvSpPr>
        <p:spPr>
          <a:xfrm>
            <a:off x="10218686" y="1975104"/>
            <a:ext cx="1204912"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0218686" y="2016252"/>
            <a:ext cx="1204912" cy="137160"/>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Alle Änderungen speichern</a:t>
            </a:r>
          </a:p>
        </p:txBody>
      </p:sp>
      <p:sp>
        <p:nvSpPr>
          <p:cNvPr id="50" name="Rectangle 49"/>
          <p:cNvSpPr/>
          <p:nvPr/>
        </p:nvSpPr>
        <p:spPr>
          <a:xfrm>
            <a:off x="6540703" y="2359152"/>
            <a:ext cx="48828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613855" y="2409444"/>
            <a:ext cx="182367" cy="137160"/>
          </a:xfrm>
          <a:prstGeom prst="rect">
            <a:avLst/>
          </a:prstGeom>
          <a:noFill/>
        </p:spPr>
        <p:txBody>
          <a:bodyPr wrap="square" lIns="0" rIns="0" tIns="0" bIns="0" anchor="t">
            <a:spAutoFit/>
          </a:bodyPr>
          <a:lstStyle/>
          <a:p>
            <a:pPr algn="l">
              <a:lnSpc>
                <a:spcPct val="100000"/>
              </a:lnSpc>
            </a:pPr>
          </a:p>
        </p:txBody>
      </p:sp>
      <p:sp>
        <p:nvSpPr>
          <p:cNvPr id="52" name="TextBox 51"/>
          <p:cNvSpPr txBox="1"/>
          <p:nvPr/>
        </p:nvSpPr>
        <p:spPr>
          <a:xfrm>
            <a:off x="6887662" y="2409444"/>
            <a:ext cx="1231961"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Name</a:t>
            </a:r>
          </a:p>
        </p:txBody>
      </p:sp>
      <p:sp>
        <p:nvSpPr>
          <p:cNvPr id="53" name="TextBox 52"/>
          <p:cNvSpPr txBox="1"/>
          <p:nvPr/>
        </p:nvSpPr>
        <p:spPr>
          <a:xfrm>
            <a:off x="8211064" y="2409444"/>
            <a:ext cx="912519"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Veranstaltung</a:t>
            </a:r>
          </a:p>
        </p:txBody>
      </p:sp>
      <p:sp>
        <p:nvSpPr>
          <p:cNvPr id="54" name="TextBox 53"/>
          <p:cNvSpPr txBox="1"/>
          <p:nvPr/>
        </p:nvSpPr>
        <p:spPr>
          <a:xfrm>
            <a:off x="9215024" y="2409444"/>
            <a:ext cx="638712"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Stände</a:t>
            </a:r>
          </a:p>
        </p:txBody>
      </p:sp>
      <p:sp>
        <p:nvSpPr>
          <p:cNvPr id="55" name="TextBox 54"/>
          <p:cNvSpPr txBox="1"/>
          <p:nvPr/>
        </p:nvSpPr>
        <p:spPr>
          <a:xfrm>
            <a:off x="9945176" y="2409444"/>
            <a:ext cx="729981"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Standort</a:t>
            </a:r>
          </a:p>
        </p:txBody>
      </p:sp>
      <p:sp>
        <p:nvSpPr>
          <p:cNvPr id="56" name="TextBox 55"/>
          <p:cNvSpPr txBox="1"/>
          <p:nvPr/>
        </p:nvSpPr>
        <p:spPr>
          <a:xfrm>
            <a:off x="10766598" y="2409444"/>
            <a:ext cx="638712" cy="137160"/>
          </a:xfrm>
          <a:prstGeom prst="rect">
            <a:avLst/>
          </a:prstGeom>
          <a:noFill/>
        </p:spPr>
        <p:txBody>
          <a:bodyPr wrap="square" lIns="0" rIns="0" tIns="0" bIns="0" anchor="t">
            <a:spAutoFit/>
          </a:bodyPr>
          <a:lstStyle/>
          <a:p>
            <a:pPr algn="l">
              <a:lnSpc>
                <a:spcPct val="100000"/>
              </a:lnSpc>
            </a:pPr>
            <a:r>
              <a:rPr sz="650" b="1" i="0" lang="de-DE">
                <a:solidFill>
                  <a:srgbClr val="FFFFFF"/>
                </a:solidFill>
                <a:latin typeface="Segoe UI"/>
              </a:rPr>
              <a:t>Typ</a:t>
            </a:r>
          </a:p>
        </p:txBody>
      </p:sp>
      <p:sp>
        <p:nvSpPr>
          <p:cNvPr id="57" name="Rectangle 56"/>
          <p:cNvSpPr/>
          <p:nvPr/>
        </p:nvSpPr>
        <p:spPr>
          <a:xfrm>
            <a:off x="6632143" y="267004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636715" y="266547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59" name="Rounded Rectangle 58"/>
          <p:cNvSpPr/>
          <p:nvPr/>
        </p:nvSpPr>
        <p:spPr>
          <a:xfrm>
            <a:off x="6851086" y="263347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905950" y="266547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Papierwerk Berlin</a:t>
            </a:r>
          </a:p>
        </p:txBody>
      </p:sp>
      <p:sp>
        <p:nvSpPr>
          <p:cNvPr id="61" name="Rounded Rectangle 60"/>
          <p:cNvSpPr/>
          <p:nvPr/>
        </p:nvSpPr>
        <p:spPr>
          <a:xfrm>
            <a:off x="8174488" y="263347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229352" y="266547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63" name="Rounded Rectangle 62"/>
          <p:cNvSpPr/>
          <p:nvPr/>
        </p:nvSpPr>
        <p:spPr>
          <a:xfrm>
            <a:off x="9178448" y="26334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233312" y="266547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A12, A13</a:t>
            </a:r>
          </a:p>
        </p:txBody>
      </p:sp>
      <p:sp>
        <p:nvSpPr>
          <p:cNvPr id="65" name="Rounded Rectangle 64"/>
          <p:cNvSpPr/>
          <p:nvPr/>
        </p:nvSpPr>
        <p:spPr>
          <a:xfrm>
            <a:off x="9908600" y="263347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963464" y="266547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67" name="Rounded Rectangle 66"/>
          <p:cNvSpPr/>
          <p:nvPr/>
        </p:nvSpPr>
        <p:spPr>
          <a:xfrm>
            <a:off x="10730022" y="26334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10784886" y="266547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69" name="Rectangle 68"/>
          <p:cNvSpPr/>
          <p:nvPr/>
        </p:nvSpPr>
        <p:spPr>
          <a:xfrm>
            <a:off x="6540703" y="287121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6632143" y="294436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636715" y="293979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72" name="Rounded Rectangle 71"/>
          <p:cNvSpPr/>
          <p:nvPr/>
        </p:nvSpPr>
        <p:spPr>
          <a:xfrm>
            <a:off x="6851086" y="290779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905950" y="293979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Studio Nordlicht</a:t>
            </a:r>
          </a:p>
        </p:txBody>
      </p:sp>
      <p:sp>
        <p:nvSpPr>
          <p:cNvPr id="74" name="Rounded Rectangle 73"/>
          <p:cNvSpPr/>
          <p:nvPr/>
        </p:nvSpPr>
        <p:spPr>
          <a:xfrm>
            <a:off x="8174488" y="290779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8229352" y="293979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76" name="Rounded Rectangle 75"/>
          <p:cNvSpPr/>
          <p:nvPr/>
        </p:nvSpPr>
        <p:spPr>
          <a:xfrm>
            <a:off x="9178448" y="290779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9233312" y="293979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B04</a:t>
            </a:r>
          </a:p>
        </p:txBody>
      </p:sp>
      <p:sp>
        <p:nvSpPr>
          <p:cNvPr id="78" name="Rounded Rectangle 77"/>
          <p:cNvSpPr/>
          <p:nvPr/>
        </p:nvSpPr>
        <p:spPr>
          <a:xfrm>
            <a:off x="9908600" y="290779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9963464" y="293979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Artist Alley</a:t>
            </a:r>
          </a:p>
        </p:txBody>
      </p:sp>
      <p:sp>
        <p:nvSpPr>
          <p:cNvPr id="80" name="Rounded Rectangle 79"/>
          <p:cNvSpPr/>
          <p:nvPr/>
        </p:nvSpPr>
        <p:spPr>
          <a:xfrm>
            <a:off x="10730022" y="290779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10784886" y="293979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Künstler</a:t>
            </a:r>
          </a:p>
        </p:txBody>
      </p:sp>
      <p:sp>
        <p:nvSpPr>
          <p:cNvPr id="82" name="Rectangle 81"/>
          <p:cNvSpPr/>
          <p:nvPr/>
        </p:nvSpPr>
        <p:spPr>
          <a:xfrm>
            <a:off x="6632143" y="321868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6636715" y="3214116"/>
            <a:ext cx="118872" cy="118872"/>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L</a:t>
            </a:r>
          </a:p>
        </p:txBody>
      </p:sp>
      <p:sp>
        <p:nvSpPr>
          <p:cNvPr id="84" name="Rounded Rectangle 83"/>
          <p:cNvSpPr/>
          <p:nvPr/>
        </p:nvSpPr>
        <p:spPr>
          <a:xfrm>
            <a:off x="6851086" y="318211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6905950" y="321411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Manga Corner</a:t>
            </a:r>
          </a:p>
        </p:txBody>
      </p:sp>
      <p:sp>
        <p:nvSpPr>
          <p:cNvPr id="86" name="Rounded Rectangle 85"/>
          <p:cNvSpPr/>
          <p:nvPr/>
        </p:nvSpPr>
        <p:spPr>
          <a:xfrm>
            <a:off x="8174488" y="318211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229352" y="321411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88" name="Rounded Rectangle 87"/>
          <p:cNvSpPr/>
          <p:nvPr/>
        </p:nvSpPr>
        <p:spPr>
          <a:xfrm>
            <a:off x="9178448"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9233312" y="321411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A21</a:t>
            </a:r>
          </a:p>
        </p:txBody>
      </p:sp>
      <p:sp>
        <p:nvSpPr>
          <p:cNvPr id="90" name="Rounded Rectangle 89"/>
          <p:cNvSpPr/>
          <p:nvPr/>
        </p:nvSpPr>
        <p:spPr>
          <a:xfrm>
            <a:off x="9908600" y="318211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9963464" y="321411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01</a:t>
            </a:r>
          </a:p>
        </p:txBody>
      </p:sp>
      <p:sp>
        <p:nvSpPr>
          <p:cNvPr id="92" name="Rounded Rectangle 91"/>
          <p:cNvSpPr/>
          <p:nvPr/>
        </p:nvSpPr>
        <p:spPr>
          <a:xfrm>
            <a:off x="10730022"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10784886" y="321411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94" name="Rectangle 93"/>
          <p:cNvSpPr/>
          <p:nvPr/>
        </p:nvSpPr>
        <p:spPr>
          <a:xfrm>
            <a:off x="6540703" y="341985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Rectangle 94"/>
          <p:cNvSpPr/>
          <p:nvPr/>
        </p:nvSpPr>
        <p:spPr>
          <a:xfrm>
            <a:off x="6632143" y="349300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ounded Rectangle 95"/>
          <p:cNvSpPr/>
          <p:nvPr/>
        </p:nvSpPr>
        <p:spPr>
          <a:xfrm>
            <a:off x="6851086" y="345643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6905950" y="348843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Kaffeerösterei Ost</a:t>
            </a:r>
          </a:p>
        </p:txBody>
      </p:sp>
      <p:sp>
        <p:nvSpPr>
          <p:cNvPr id="98" name="Rounded Rectangle 97"/>
          <p:cNvSpPr/>
          <p:nvPr/>
        </p:nvSpPr>
        <p:spPr>
          <a:xfrm>
            <a:off x="8174488" y="345643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229352" y="348843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100" name="Rounded Rectangle 99"/>
          <p:cNvSpPr/>
          <p:nvPr/>
        </p:nvSpPr>
        <p:spPr>
          <a:xfrm>
            <a:off x="9178448" y="345643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9233312" y="348843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C07</a:t>
            </a:r>
          </a:p>
        </p:txBody>
      </p:sp>
      <p:sp>
        <p:nvSpPr>
          <p:cNvPr id="102" name="Rounded Rectangle 101"/>
          <p:cNvSpPr/>
          <p:nvPr/>
        </p:nvSpPr>
        <p:spPr>
          <a:xfrm>
            <a:off x="9908600" y="345643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9963464" y="348843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Foyer</a:t>
            </a:r>
          </a:p>
        </p:txBody>
      </p:sp>
      <p:sp>
        <p:nvSpPr>
          <p:cNvPr id="104" name="Rounded Rectangle 103"/>
          <p:cNvSpPr/>
          <p:nvPr/>
        </p:nvSpPr>
        <p:spPr>
          <a:xfrm>
            <a:off x="10730022" y="345643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TextBox 104"/>
          <p:cNvSpPr txBox="1"/>
          <p:nvPr/>
        </p:nvSpPr>
        <p:spPr>
          <a:xfrm>
            <a:off x="10784886" y="348843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Sponsor</a:t>
            </a:r>
          </a:p>
        </p:txBody>
      </p:sp>
      <p:sp>
        <p:nvSpPr>
          <p:cNvPr id="106" name="Rectangle 105"/>
          <p:cNvSpPr/>
          <p:nvPr/>
        </p:nvSpPr>
        <p:spPr>
          <a:xfrm>
            <a:off x="6632143" y="376732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Rounded Rectangle 106"/>
          <p:cNvSpPr/>
          <p:nvPr/>
        </p:nvSpPr>
        <p:spPr>
          <a:xfrm>
            <a:off x="6851086" y="373075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TextBox 107"/>
          <p:cNvSpPr txBox="1"/>
          <p:nvPr/>
        </p:nvSpPr>
        <p:spPr>
          <a:xfrm>
            <a:off x="6905950" y="3762756"/>
            <a:ext cx="114052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Buchhandlung Lettner</a:t>
            </a:r>
          </a:p>
        </p:txBody>
      </p:sp>
      <p:sp>
        <p:nvSpPr>
          <p:cNvPr id="109" name="Rounded Rectangle 108"/>
          <p:cNvSpPr/>
          <p:nvPr/>
        </p:nvSpPr>
        <p:spPr>
          <a:xfrm>
            <a:off x="8174488" y="373075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TextBox 109"/>
          <p:cNvSpPr txBox="1"/>
          <p:nvPr/>
        </p:nvSpPr>
        <p:spPr>
          <a:xfrm>
            <a:off x="8229352" y="3762756"/>
            <a:ext cx="821079"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Comic Con 2026</a:t>
            </a:r>
          </a:p>
        </p:txBody>
      </p:sp>
      <p:sp>
        <p:nvSpPr>
          <p:cNvPr id="111" name="Rounded Rectangle 110"/>
          <p:cNvSpPr/>
          <p:nvPr/>
        </p:nvSpPr>
        <p:spPr>
          <a:xfrm>
            <a:off x="9178448"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TextBox 111"/>
          <p:cNvSpPr txBox="1"/>
          <p:nvPr/>
        </p:nvSpPr>
        <p:spPr>
          <a:xfrm>
            <a:off x="9233312" y="376275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D02</a:t>
            </a:r>
          </a:p>
        </p:txBody>
      </p:sp>
      <p:sp>
        <p:nvSpPr>
          <p:cNvPr id="113" name="Rounded Rectangle 112"/>
          <p:cNvSpPr/>
          <p:nvPr/>
        </p:nvSpPr>
        <p:spPr>
          <a:xfrm>
            <a:off x="9908600" y="373075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4" name="TextBox 113"/>
          <p:cNvSpPr txBox="1"/>
          <p:nvPr/>
        </p:nvSpPr>
        <p:spPr>
          <a:xfrm>
            <a:off x="9963464" y="3762756"/>
            <a:ext cx="638541"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Halle 02</a:t>
            </a:r>
          </a:p>
        </p:txBody>
      </p:sp>
      <p:sp>
        <p:nvSpPr>
          <p:cNvPr id="115" name="Rounded Rectangle 114"/>
          <p:cNvSpPr/>
          <p:nvPr/>
        </p:nvSpPr>
        <p:spPr>
          <a:xfrm>
            <a:off x="10730022"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6" name="TextBox 115"/>
          <p:cNvSpPr txBox="1"/>
          <p:nvPr/>
        </p:nvSpPr>
        <p:spPr>
          <a:xfrm>
            <a:off x="10784886" y="3762756"/>
            <a:ext cx="547272"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Händler</a:t>
            </a:r>
          </a:p>
        </p:txBody>
      </p:sp>
      <p:sp>
        <p:nvSpPr>
          <p:cNvPr id="117" name="Oval 116"/>
          <p:cNvSpPr/>
          <p:nvPr/>
        </p:nvSpPr>
        <p:spPr>
          <a:xfrm>
            <a:off x="6357823" y="25968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8" name="TextBox 117"/>
          <p:cNvSpPr txBox="1"/>
          <p:nvPr/>
        </p:nvSpPr>
        <p:spPr>
          <a:xfrm>
            <a:off x="6357823" y="26563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119" name="Oval 118"/>
          <p:cNvSpPr/>
          <p:nvPr/>
        </p:nvSpPr>
        <p:spPr>
          <a:xfrm>
            <a:off x="6275527"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TextBox 119"/>
          <p:cNvSpPr txBox="1"/>
          <p:nvPr/>
        </p:nvSpPr>
        <p:spPr>
          <a:xfrm>
            <a:off x="6275527" y="20071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121" name="Oval 120"/>
          <p:cNvSpPr/>
          <p:nvPr/>
        </p:nvSpPr>
        <p:spPr>
          <a:xfrm>
            <a:off x="7629220"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TextBox 121"/>
          <p:cNvSpPr txBox="1"/>
          <p:nvPr/>
        </p:nvSpPr>
        <p:spPr>
          <a:xfrm>
            <a:off x="7629220" y="20071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123" name="Oval 122"/>
          <p:cNvSpPr/>
          <p:nvPr/>
        </p:nvSpPr>
        <p:spPr>
          <a:xfrm>
            <a:off x="8560765"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TextBox 123"/>
          <p:cNvSpPr txBox="1"/>
          <p:nvPr/>
        </p:nvSpPr>
        <p:spPr>
          <a:xfrm>
            <a:off x="8560765" y="20071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125" name="Oval 124"/>
          <p:cNvSpPr/>
          <p:nvPr/>
        </p:nvSpPr>
        <p:spPr>
          <a:xfrm>
            <a:off x="9990086"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TextBox 125"/>
          <p:cNvSpPr txBox="1"/>
          <p:nvPr/>
        </p:nvSpPr>
        <p:spPr>
          <a:xfrm>
            <a:off x="9990086" y="20071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127" name="Rectangle 12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Rectangle 12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TextBox 12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30" name="TextBox 12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Neben der Auswahl steht immer, wie viele Zeilen markiert sind – im Bild </a:t>
            </a:r>
            <a:r>
              <a:rPr sz="1000" b="1" i="0" lang="de-DE">
                <a:solidFill>
                  <a:srgbClr val="2B3844"/>
                </a:solidFill>
                <a:latin typeface="Segoe UI"/>
              </a:rPr>
              <a:t>3 ausgewählt</a:t>
            </a:r>
            <a:r>
              <a:rPr sz="1000" b="0" i="0" lang="de-DE">
                <a:solidFill>
                  <a:srgbClr val="2B3844"/>
                </a:solidFill>
                <a:latin typeface="Segoe UI"/>
              </a:rPr>
              <a:t>. Prüfen Sie diese Zahl vor dem Klick auf </a:t>
            </a:r>
            <a:r>
              <a:rPr sz="1000" b="1" i="0" lang="de-DE">
                <a:solidFill>
                  <a:srgbClr val="2B3844"/>
                </a:solidFill>
                <a:latin typeface="Segoe UI"/>
              </a:rPr>
              <a:t>Anwenden</a:t>
            </a:r>
            <a:r>
              <a:rPr sz="1000" b="0" i="0" lang="de-DE">
                <a:solidFill>
                  <a:srgbClr val="2B3844"/>
                </a:solidFill>
                <a:latin typeface="Segoe UI"/>
              </a:rPr>
              <a:t>.</a:t>
            </a:r>
          </a:p>
        </p:txBody>
      </p:sp>
      <p:sp>
        <p:nvSpPr>
          <p:cNvPr id="131" name="Rectangle 1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TextBox 1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133" name="TextBox 1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92 / 153</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neun Massen-Aktionen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827636"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Gruppe</a:t>
            </a:r>
          </a:p>
        </p:txBody>
      </p:sp>
      <p:sp>
        <p:nvSpPr>
          <p:cNvPr id="8" name="TextBox 7"/>
          <p:cNvSpPr txBox="1"/>
          <p:nvPr/>
        </p:nvSpPr>
        <p:spPr>
          <a:xfrm>
            <a:off x="2687172" y="1435608"/>
            <a:ext cx="347260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Aktion</a:t>
            </a:r>
          </a:p>
        </p:txBody>
      </p:sp>
      <p:sp>
        <p:nvSpPr>
          <p:cNvPr id="9" name="TextBox 8"/>
          <p:cNvSpPr txBox="1"/>
          <p:nvPr/>
        </p:nvSpPr>
        <p:spPr>
          <a:xfrm>
            <a:off x="6342656" y="1435608"/>
            <a:ext cx="5208958"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sie setzt</a:t>
            </a:r>
          </a:p>
        </p:txBody>
      </p:sp>
      <p:sp>
        <p:nvSpPr>
          <p:cNvPr id="10" name="TextBox 9"/>
          <p:cNvSpPr txBox="1"/>
          <p:nvPr/>
        </p:nvSpPr>
        <p:spPr>
          <a:xfrm>
            <a:off x="676656" y="1780387"/>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Allgemein</a:t>
            </a:r>
          </a:p>
        </p:txBody>
      </p:sp>
      <p:sp>
        <p:nvSpPr>
          <p:cNvPr id="11" name="TextBox 10"/>
          <p:cNvSpPr txBox="1"/>
          <p:nvPr/>
        </p:nvSpPr>
        <p:spPr>
          <a:xfrm>
            <a:off x="2687172" y="1780387"/>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Veranstaltung festlegen</a:t>
            </a:r>
          </a:p>
        </p:txBody>
      </p:sp>
      <p:sp>
        <p:nvSpPr>
          <p:cNvPr id="12" name="TextBox 11"/>
          <p:cNvSpPr txBox="1"/>
          <p:nvPr/>
        </p:nvSpPr>
        <p:spPr>
          <a:xfrm>
            <a:off x="6342656" y="1780387"/>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Hängt die markierten Aussteller an eine andere Messe</a:t>
            </a:r>
          </a:p>
        </p:txBody>
      </p:sp>
      <p:sp>
        <p:nvSpPr>
          <p:cNvPr id="13" name="Rectangle 12"/>
          <p:cNvSpPr/>
          <p:nvPr/>
        </p:nvSpPr>
        <p:spPr>
          <a:xfrm>
            <a:off x="566928" y="20464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46427"/>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62606"/>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Allgemein</a:t>
            </a:r>
          </a:p>
        </p:txBody>
      </p:sp>
      <p:sp>
        <p:nvSpPr>
          <p:cNvPr id="16" name="TextBox 15"/>
          <p:cNvSpPr txBox="1"/>
          <p:nvPr/>
        </p:nvSpPr>
        <p:spPr>
          <a:xfrm>
            <a:off x="2687172" y="2162606"/>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Sichtbarkeit festlegen</a:t>
            </a:r>
          </a:p>
        </p:txBody>
      </p:sp>
      <p:sp>
        <p:nvSpPr>
          <p:cNvPr id="17" name="TextBox 16"/>
          <p:cNvSpPr txBox="1"/>
          <p:nvPr/>
        </p:nvSpPr>
        <p:spPr>
          <a:xfrm>
            <a:off x="6342656" y="2162606"/>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Liste &amp; Karte oder Nur Karte</a:t>
            </a:r>
          </a:p>
        </p:txBody>
      </p:sp>
      <p:sp>
        <p:nvSpPr>
          <p:cNvPr id="18" name="Rectangle 17"/>
          <p:cNvSpPr/>
          <p:nvPr/>
        </p:nvSpPr>
        <p:spPr>
          <a:xfrm>
            <a:off x="566928" y="24286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44826"/>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Allgemein</a:t>
            </a:r>
          </a:p>
        </p:txBody>
      </p:sp>
      <p:sp>
        <p:nvSpPr>
          <p:cNvPr id="20" name="TextBox 19"/>
          <p:cNvSpPr txBox="1"/>
          <p:nvPr/>
        </p:nvSpPr>
        <p:spPr>
          <a:xfrm>
            <a:off x="2687172" y="2544826"/>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Verkauf am Stand setzen</a:t>
            </a:r>
          </a:p>
        </p:txBody>
      </p:sp>
      <p:sp>
        <p:nvSpPr>
          <p:cNvPr id="21" name="TextBox 20"/>
          <p:cNvSpPr txBox="1"/>
          <p:nvPr/>
        </p:nvSpPr>
        <p:spPr>
          <a:xfrm>
            <a:off x="6342656" y="2544826"/>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Ja, Nein oder Keine Angabe</a:t>
            </a:r>
          </a:p>
        </p:txBody>
      </p:sp>
      <p:sp>
        <p:nvSpPr>
          <p:cNvPr id="22" name="Rectangle 21"/>
          <p:cNvSpPr/>
          <p:nvPr/>
        </p:nvSpPr>
        <p:spPr>
          <a:xfrm>
            <a:off x="566928" y="28108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810865"/>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927045"/>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Allgemein</a:t>
            </a:r>
          </a:p>
        </p:txBody>
      </p:sp>
      <p:sp>
        <p:nvSpPr>
          <p:cNvPr id="25" name="TextBox 24"/>
          <p:cNvSpPr txBox="1"/>
          <p:nvPr/>
        </p:nvSpPr>
        <p:spPr>
          <a:xfrm>
            <a:off x="2687172" y="2927045"/>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Hervorgehoben setzen</a:t>
            </a:r>
          </a:p>
        </p:txBody>
      </p:sp>
      <p:sp>
        <p:nvSpPr>
          <p:cNvPr id="26" name="TextBox 25"/>
          <p:cNvSpPr txBox="1"/>
          <p:nvPr/>
        </p:nvSpPr>
        <p:spPr>
          <a:xfrm>
            <a:off x="6342656" y="2927045"/>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Nimmt Aussteller in die hervorgehobene Reihe auf oder heraus</a:t>
            </a:r>
          </a:p>
        </p:txBody>
      </p:sp>
      <p:sp>
        <p:nvSpPr>
          <p:cNvPr id="27" name="Rectangle 26"/>
          <p:cNvSpPr/>
          <p:nvPr/>
        </p:nvSpPr>
        <p:spPr>
          <a:xfrm>
            <a:off x="566928" y="31930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09264"/>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Taxonomien</a:t>
            </a:r>
          </a:p>
        </p:txBody>
      </p:sp>
      <p:sp>
        <p:nvSpPr>
          <p:cNvPr id="29" name="TextBox 28"/>
          <p:cNvSpPr txBox="1"/>
          <p:nvPr/>
        </p:nvSpPr>
        <p:spPr>
          <a:xfrm>
            <a:off x="2687172" y="3309264"/>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Kategorie festlegen</a:t>
            </a:r>
          </a:p>
        </p:txBody>
      </p:sp>
      <p:sp>
        <p:nvSpPr>
          <p:cNvPr id="30" name="TextBox 29"/>
          <p:cNvSpPr txBox="1"/>
          <p:nvPr/>
        </p:nvSpPr>
        <p:spPr>
          <a:xfrm>
            <a:off x="6342656" y="3309264"/>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Setzt eine Kategorie</a:t>
            </a:r>
          </a:p>
        </p:txBody>
      </p:sp>
      <p:sp>
        <p:nvSpPr>
          <p:cNvPr id="31" name="Rectangle 30"/>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575304"/>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91483"/>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Taxonomien</a:t>
            </a:r>
          </a:p>
        </p:txBody>
      </p:sp>
      <p:sp>
        <p:nvSpPr>
          <p:cNvPr id="34" name="TextBox 33"/>
          <p:cNvSpPr txBox="1"/>
          <p:nvPr/>
        </p:nvSpPr>
        <p:spPr>
          <a:xfrm>
            <a:off x="2687172" y="3691483"/>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Typ festlegen</a:t>
            </a:r>
          </a:p>
        </p:txBody>
      </p:sp>
      <p:sp>
        <p:nvSpPr>
          <p:cNvPr id="35" name="TextBox 34"/>
          <p:cNvSpPr txBox="1"/>
          <p:nvPr/>
        </p:nvSpPr>
        <p:spPr>
          <a:xfrm>
            <a:off x="6342656" y="3691483"/>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Setzt den Ausstellertyp</a:t>
            </a:r>
          </a:p>
        </p:txBody>
      </p:sp>
      <p:sp>
        <p:nvSpPr>
          <p:cNvPr id="36" name="Rectangle 35"/>
          <p:cNvSpPr/>
          <p:nvPr/>
        </p:nvSpPr>
        <p:spPr>
          <a:xfrm>
            <a:off x="566928" y="39575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073702"/>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Taxonomien</a:t>
            </a:r>
          </a:p>
        </p:txBody>
      </p:sp>
      <p:sp>
        <p:nvSpPr>
          <p:cNvPr id="38" name="TextBox 37"/>
          <p:cNvSpPr txBox="1"/>
          <p:nvPr/>
        </p:nvSpPr>
        <p:spPr>
          <a:xfrm>
            <a:off x="2687172" y="4073702"/>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Standort festlegen</a:t>
            </a:r>
          </a:p>
        </p:txBody>
      </p:sp>
      <p:sp>
        <p:nvSpPr>
          <p:cNvPr id="39" name="TextBox 38"/>
          <p:cNvSpPr txBox="1"/>
          <p:nvPr/>
        </p:nvSpPr>
        <p:spPr>
          <a:xfrm>
            <a:off x="6342656" y="4073702"/>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Setzt Halle oder Raum – die Liste ist nach Hierarchie eingerückt</a:t>
            </a:r>
          </a:p>
        </p:txBody>
      </p:sp>
      <p:sp>
        <p:nvSpPr>
          <p:cNvPr id="40" name="Rectangle 39"/>
          <p:cNvSpPr/>
          <p:nvPr/>
        </p:nvSpPr>
        <p:spPr>
          <a:xfrm>
            <a:off x="566928" y="433974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39742"/>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55922"/>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Taxonomien</a:t>
            </a:r>
          </a:p>
        </p:txBody>
      </p:sp>
      <p:sp>
        <p:nvSpPr>
          <p:cNvPr id="43" name="TextBox 42"/>
          <p:cNvSpPr txBox="1"/>
          <p:nvPr/>
        </p:nvSpPr>
        <p:spPr>
          <a:xfrm>
            <a:off x="2687172" y="4455922"/>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Produkte setzen</a:t>
            </a:r>
          </a:p>
        </p:txBody>
      </p:sp>
      <p:sp>
        <p:nvSpPr>
          <p:cNvPr id="44" name="TextBox 43"/>
          <p:cNvSpPr txBox="1"/>
          <p:nvPr/>
        </p:nvSpPr>
        <p:spPr>
          <a:xfrm>
            <a:off x="6342656" y="4455922"/>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Setzt eine Produktzuordnung</a:t>
            </a:r>
          </a:p>
        </p:txBody>
      </p:sp>
      <p:sp>
        <p:nvSpPr>
          <p:cNvPr id="45" name="Rectangle 44"/>
          <p:cNvSpPr/>
          <p:nvPr/>
        </p:nvSpPr>
        <p:spPr>
          <a:xfrm>
            <a:off x="566928" y="47219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38141"/>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Taxonomien</a:t>
            </a:r>
          </a:p>
        </p:txBody>
      </p:sp>
      <p:sp>
        <p:nvSpPr>
          <p:cNvPr id="47" name="TextBox 46"/>
          <p:cNvSpPr txBox="1"/>
          <p:nvPr/>
        </p:nvSpPr>
        <p:spPr>
          <a:xfrm>
            <a:off x="2687172" y="4838141"/>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Land setzen</a:t>
            </a:r>
          </a:p>
        </p:txBody>
      </p:sp>
      <p:sp>
        <p:nvSpPr>
          <p:cNvPr id="48" name="TextBox 47"/>
          <p:cNvSpPr txBox="1"/>
          <p:nvPr/>
        </p:nvSpPr>
        <p:spPr>
          <a:xfrm>
            <a:off x="6342656" y="4838141"/>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Setzt das Herkunftsland</a:t>
            </a:r>
          </a:p>
        </p:txBody>
      </p:sp>
      <p:sp>
        <p:nvSpPr>
          <p:cNvPr id="49" name="Rectangle 48"/>
          <p:cNvSpPr/>
          <p:nvPr/>
        </p:nvSpPr>
        <p:spPr>
          <a:xfrm>
            <a:off x="566928" y="51041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04180"/>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104180"/>
            <a:ext cx="11057839" cy="382219"/>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566928" y="5104180"/>
            <a:ext cx="41148" cy="38221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76656" y="5220360"/>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a:t>
            </a:r>
          </a:p>
        </p:txBody>
      </p:sp>
      <p:sp>
        <p:nvSpPr>
          <p:cNvPr id="54" name="TextBox 53"/>
          <p:cNvSpPr txBox="1"/>
          <p:nvPr/>
        </p:nvSpPr>
        <p:spPr>
          <a:xfrm>
            <a:off x="2687172" y="5220360"/>
            <a:ext cx="3472604"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Markierte löschen</a:t>
            </a:r>
          </a:p>
        </p:txBody>
      </p:sp>
      <p:sp>
        <p:nvSpPr>
          <p:cNvPr id="55" name="TextBox 54"/>
          <p:cNvSpPr txBox="1"/>
          <p:nvPr/>
        </p:nvSpPr>
        <p:spPr>
          <a:xfrm>
            <a:off x="6342656" y="5220360"/>
            <a:ext cx="520895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Entfernt die markierten Aussteller dauerhaft</a:t>
            </a:r>
          </a:p>
        </p:txBody>
      </p:sp>
      <p:sp>
        <p:nvSpPr>
          <p:cNvPr id="56" name="Rectangle 55"/>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0" name="TextBox 5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Markierte löschen</a:t>
            </a:r>
            <a:r>
              <a:rPr sz="1000" b="0" i="0" lang="de-DE">
                <a:solidFill>
                  <a:srgbClr val="2B3844"/>
                </a:solidFill>
                <a:latin typeface="Segoe UI"/>
              </a:rPr>
              <a:t> steht als eigene Schaltfläche neben der Auswahl, nicht in der Liste der Aktionen. Vor dem Löschen fragt der Editor ausdrücklich nach.</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93 / 153</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Schalter, den Sie kennen sollten, bevor Sie ihn benutzen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„Automatisch speichern“ schreibt jede Änderung sofort in die Datenbank.</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Beim Einschalten fragt der Editor: </a:t>
            </a:r>
            <a:r>
              <a:rPr sz="1200" b="1" i="0" lang="de-DE">
                <a:solidFill>
                  <a:srgbClr val="4A5D6E"/>
                </a:solidFill>
                <a:latin typeface="Segoe UI"/>
              </a:rPr>
              <a:t>Vorsicht: Automatisches Speichern überschreibt Daten sofort. Fortfahren?</a:t>
            </a:r>
            <a:r>
              <a:rPr sz="1200" b="0" i="0" lang="de-DE">
                <a:solidFill>
                  <a:srgbClr val="4A5D6E"/>
                </a:solidFill>
                <a:latin typeface="Segoe UI"/>
              </a:rPr>
              <a:t> Danach gibt es keinen Moment mehr, in dem Sie eine versehentliche Eingabe zurücknehmen könnten – die Schaltfläche </a:t>
            </a:r>
            <a:r>
              <a:rPr sz="1200" b="1" i="0" lang="de-DE">
                <a:solidFill>
                  <a:srgbClr val="4A5D6E"/>
                </a:solidFill>
                <a:latin typeface="Segoe UI"/>
              </a:rPr>
              <a:t>Alle Änderungen speichern</a:t>
            </a:r>
            <a:r>
              <a:rPr sz="1200" b="0" i="0" lang="de-DE">
                <a:solidFill>
                  <a:srgbClr val="4A5D6E"/>
                </a:solidFill>
                <a:latin typeface="Segoe UI"/>
              </a:rPr>
              <a:t> entfällt praktisch. Für konzentriertes Nacharbeiten an wenigen Feldern ist der Schalter praktisch. Für alles andere lassen Sie ihn besser aus.</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94 / 153</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Bilder und längere Texte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Spalte </a:t>
            </a:r>
            <a:r>
              <a:rPr sz="1300" b="1" i="0" lang="de-DE">
                <a:solidFill>
                  <a:srgbClr val="0B3A5D"/>
                </a:solidFill>
                <a:latin typeface="Segoe UI"/>
              </a:rPr>
              <a:t>Bild</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Klick auf das kleine Vorschaubild öffnet die Mediathek. Dort wählen Sie das Logo – wie im Beitragsbild.</a:t>
            </a:r>
          </a:p>
        </p:txBody>
      </p:sp>
      <p:sp>
        <p:nvSpPr>
          <p:cNvPr id="10" name="Rounded Rectangle 9"/>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Spalte </a:t>
            </a:r>
            <a:r>
              <a:rPr sz="1300" b="1" i="0" lang="de-DE">
                <a:solidFill>
                  <a:srgbClr val="0B3A5D"/>
                </a:solidFill>
                <a:latin typeface="Segoe UI"/>
              </a:rPr>
              <a:t>Gal.</a:t>
            </a:r>
          </a:p>
        </p:txBody>
      </p:sp>
      <p:sp>
        <p:nvSpPr>
          <p:cNvPr id="13" name="TextBox 12"/>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Öffnet </a:t>
            </a:r>
            <a:r>
              <a:rPr sz="1050" b="1" i="0" lang="de-DE">
                <a:solidFill>
                  <a:srgbClr val="3B4A57"/>
                </a:solidFill>
                <a:latin typeface="Segoe UI"/>
              </a:rPr>
              <a:t>Galerie verwalten</a:t>
            </a:r>
            <a:r>
              <a:rPr sz="1050" b="0" i="0" lang="de-DE">
                <a:solidFill>
                  <a:srgbClr val="3B4A57"/>
                </a:solidFill>
                <a:latin typeface="Segoe UI"/>
              </a:rPr>
              <a:t>. Über </a:t>
            </a:r>
            <a:r>
              <a:rPr sz="1050" b="1" i="0" lang="de-DE">
                <a:solidFill>
                  <a:srgbClr val="3B4A57"/>
                </a:solidFill>
                <a:latin typeface="Segoe UI"/>
              </a:rPr>
              <a:t>Bilder hinzufügen</a:t>
            </a:r>
            <a:r>
              <a:rPr sz="1050" b="0" i="0" lang="de-DE">
                <a:solidFill>
                  <a:srgbClr val="3B4A57"/>
                </a:solidFill>
                <a:latin typeface="Segoe UI"/>
              </a:rPr>
              <a:t> ergänzen Sie Bilder, über das Kreuz entfernen Sie welche.</a:t>
            </a:r>
          </a:p>
        </p:txBody>
      </p:sp>
      <p:sp>
        <p:nvSpPr>
          <p:cNvPr id="14" name="TextBox 13"/>
          <p:cNvSpPr txBox="1"/>
          <p:nvPr/>
        </p:nvSpPr>
        <p:spPr>
          <a:xfrm>
            <a:off x="3601135" y="3739896"/>
            <a:ext cx="215638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Mit </a:t>
            </a:r>
            <a:r>
              <a:rPr sz="850" b="1" i="0" lang="de-DE">
                <a:solidFill>
                  <a:srgbClr val="C25708"/>
                </a:solidFill>
                <a:latin typeface="Segoe UI"/>
              </a:rPr>
              <a:t>Änderungen übernehmen</a:t>
            </a:r>
            <a:r>
              <a:rPr sz="850" b="1" i="0" lang="de-DE">
                <a:solidFill>
                  <a:srgbClr val="C25708"/>
                </a:solidFill>
                <a:latin typeface="Segoe UI"/>
              </a:rPr>
              <a:t> schließen</a:t>
            </a:r>
          </a:p>
        </p:txBody>
      </p:sp>
      <p:sp>
        <p:nvSpPr>
          <p:cNvPr id="15" name="Rounded Rectangle 14"/>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Spalten </a:t>
            </a:r>
            <a:r>
              <a:rPr sz="1300" b="1" i="0" lang="de-DE">
                <a:solidFill>
                  <a:srgbClr val="0B3A5D"/>
                </a:solidFill>
                <a:latin typeface="Segoe UI"/>
              </a:rPr>
              <a:t>Kurzbeschr.</a:t>
            </a:r>
            <a:r>
              <a:rPr sz="1300" b="1" i="0" lang="de-DE">
                <a:solidFill>
                  <a:srgbClr val="0B3A5D"/>
                </a:solidFill>
                <a:latin typeface="Segoe UI"/>
              </a:rPr>
              <a:t> und </a:t>
            </a:r>
            <a:r>
              <a:rPr sz="1300" b="1" i="0" lang="de-DE">
                <a:solidFill>
                  <a:srgbClr val="0B3A5D"/>
                </a:solidFill>
                <a:latin typeface="Segoe UI"/>
              </a:rPr>
              <a:t>Vollst. Beschr.</a:t>
            </a:r>
          </a:p>
        </p:txBody>
      </p:sp>
      <p:sp>
        <p:nvSpPr>
          <p:cNvPr id="18" name="TextBox 17"/>
          <p:cNvSpPr txBox="1"/>
          <p:nvPr/>
        </p:nvSpPr>
        <p:spPr>
          <a:xfrm>
            <a:off x="6434175" y="2064004"/>
            <a:ext cx="2156383" cy="180390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Öffnen ein eigenes Fenster mit einem großen Textfeld – bequemer als eine schmale Tabellenzelle.</a:t>
            </a:r>
          </a:p>
        </p:txBody>
      </p:sp>
      <p:sp>
        <p:nvSpPr>
          <p:cNvPr id="19" name="Rounded Rectangle 18"/>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Spalte </a:t>
            </a:r>
            <a:r>
              <a:rPr sz="1300" b="1" i="0" lang="de-DE">
                <a:solidFill>
                  <a:srgbClr val="0B3A5D"/>
                </a:solidFill>
                <a:latin typeface="Segoe UI"/>
              </a:rPr>
              <a:t>Fav.</a:t>
            </a:r>
          </a:p>
        </p:txBody>
      </p:sp>
      <p:sp>
        <p:nvSpPr>
          <p:cNvPr id="22" name="TextBox 21"/>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Zeigt, wie oft der Aussteller vorgemerkt wurde. Diese Spalte lässt sich nur lesen, nicht ändern.</a:t>
            </a:r>
          </a:p>
        </p:txBody>
      </p:sp>
      <p:sp>
        <p:nvSpPr>
          <p:cNvPr id="23" name="Rectangle 22"/>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6" name="TextBox 25"/>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Auch diese Fenster ändern zunächst nur die Tabelle. Erst </a:t>
            </a:r>
            <a:r>
              <a:rPr sz="1000" b="1" i="0" lang="de-DE">
                <a:solidFill>
                  <a:srgbClr val="2B3844"/>
                </a:solidFill>
                <a:latin typeface="Segoe UI"/>
              </a:rPr>
              <a:t>Alle Änderungen speichern</a:t>
            </a:r>
            <a:r>
              <a:rPr sz="1000" b="0" i="0" lang="de-DE">
                <a:solidFill>
                  <a:srgbClr val="2B3844"/>
                </a:solidFill>
                <a:latin typeface="Segoe UI"/>
              </a:rPr>
              <a:t> schreibt alles in die Datenbank.</a:t>
            </a:r>
          </a:p>
        </p:txBody>
      </p:sp>
      <p:sp>
        <p:nvSpPr>
          <p:cNvPr id="27" name="Rectangle 2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29" name="TextBox 2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95 / 153</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8.8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Sicher arbeiten im Massen-Editor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Vorher einen </a:t>
            </a:r>
            <a:r>
              <a:rPr sz="1150" b="1" i="0" lang="de-DE">
                <a:solidFill>
                  <a:srgbClr val="2B3844"/>
                </a:solidFill>
                <a:latin typeface="Segoe UI"/>
              </a:rPr>
              <a:t>CSV-Export</a:t>
            </a:r>
            <a:r>
              <a:rPr sz="1150" b="0" i="0" lang="de-DE">
                <a:solidFill>
                  <a:srgbClr val="2B3844"/>
                </a:solidFill>
                <a:latin typeface="Segoe UI"/>
              </a:rPr>
              <a:t> als Sicherung angelegt.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Automatisch speichern</a:t>
            </a:r>
            <a:r>
              <a:rPr sz="1150" b="0" i="0" lang="de-DE">
                <a:solidFill>
                  <a:srgbClr val="2B3844"/>
                </a:solidFill>
                <a:latin typeface="Segoe UI"/>
              </a:rPr>
              <a:t> ist ausgeschaltet.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Filter grenzen genau auf die gewünschten Zeilen ein.</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Zahl der markierten Zeilen stimmt.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Nach dem Anwenden die farbig markierten Zellen kurz durchgesehen.</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1" i="0" lang="de-DE">
                <a:solidFill>
                  <a:srgbClr val="2B3844"/>
                </a:solidFill>
                <a:latin typeface="Segoe UI"/>
              </a:rPr>
              <a:t>Alle Änderungen speichern</a:t>
            </a:r>
            <a:r>
              <a:rPr sz="1150" b="0" i="0" lang="de-DE">
                <a:solidFill>
                  <a:srgbClr val="2B3844"/>
                </a:solidFill>
                <a:latin typeface="Segoe UI"/>
              </a:rPr>
              <a:t> geklickt.</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Meldung über doppelte Standnummern ist nicht erschienen.</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Zum Schluss das </a:t>
            </a:r>
            <a:r>
              <a:rPr sz="1150" b="1" i="0" lang="de-DE">
                <a:solidFill>
                  <a:srgbClr val="2B3844"/>
                </a:solidFill>
                <a:latin typeface="Segoe UI"/>
              </a:rPr>
              <a:t>Dashboard</a:t>
            </a:r>
            <a:r>
              <a:rPr sz="1150" b="0" i="0" lang="de-DE">
                <a:solidFill>
                  <a:srgbClr val="2B3844"/>
                </a:solidFill>
                <a:latin typeface="Segoe UI"/>
              </a:rPr>
              <a:t> geprüft.</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Massen-Editor ist das schnellste Werkzeug des Plugins – und damit auch das, mit dem sich am schnellsten viel verstellen lässt. Die zwei Minuten für den Export vorher sind gut angelegt.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8 · Der Massen-Editor</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96 / 153</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9</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Der Hallenplan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Ein anklickbarer Plan entsteht aus einer SVG-Datei und den Standnummern.</a:t>
            </a:r>
          </a:p>
        </p:txBody>
      </p:sp>
      <p:sp>
        <p:nvSpPr>
          <p:cNvPr id="9" name="Rectangle 8"/>
          <p:cNvSpPr/>
          <p:nvPr/>
        </p:nvSpPr>
        <p:spPr>
          <a:xfrm>
            <a:off x="7434072" y="1783080"/>
            <a:ext cx="32004" cy="431596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Wo der Plan entsteht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Einen Plan hinzufügen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Etagen und Räume</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eine Regel</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SVG-Datei bauen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Neue Fassung</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Plan im Frontend</a:t>
            </a:r>
          </a:p>
        </p:txBody>
      </p:sp>
      <p:sp>
        <p:nvSpPr>
          <p:cNvPr id="31" name="Oval 30"/>
          <p:cNvSpPr/>
          <p:nvPr/>
        </p:nvSpPr>
        <p:spPr>
          <a:xfrm>
            <a:off x="7342632" y="460857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3" name="TextBox 32"/>
          <p:cNvSpPr txBox="1"/>
          <p:nvPr/>
        </p:nvSpPr>
        <p:spPr>
          <a:xfrm>
            <a:off x="7818120" y="459486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Suche und Schnellfilter</a:t>
            </a:r>
          </a:p>
        </p:txBody>
      </p:sp>
      <p:sp>
        <p:nvSpPr>
          <p:cNvPr id="34" name="Oval 33"/>
          <p:cNvSpPr/>
          <p:nvPr/>
        </p:nvSpPr>
        <p:spPr>
          <a:xfrm>
            <a:off x="7342632" y="499262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6" name="TextBox 35"/>
          <p:cNvSpPr txBox="1"/>
          <p:nvPr/>
        </p:nvSpPr>
        <p:spPr>
          <a:xfrm>
            <a:off x="7818120" y="497890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Etagen, Campus und Messegelände</a:t>
            </a:r>
          </a:p>
        </p:txBody>
      </p:sp>
      <p:sp>
        <p:nvSpPr>
          <p:cNvPr id="37" name="Oval 36"/>
          <p:cNvSpPr/>
          <p:nvPr/>
        </p:nvSpPr>
        <p:spPr>
          <a:xfrm>
            <a:off x="7342632" y="537667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9" name="TextBox 38"/>
          <p:cNvSpPr txBox="1"/>
          <p:nvPr/>
        </p:nvSpPr>
        <p:spPr>
          <a:xfrm>
            <a:off x="7818120" y="536295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QR-Codes und Vollbildseiten</a:t>
            </a:r>
          </a:p>
        </p:txBody>
      </p:sp>
      <p:sp>
        <p:nvSpPr>
          <p:cNvPr id="40" name="Oval 39"/>
          <p:cNvSpPr/>
          <p:nvPr/>
        </p:nvSpPr>
        <p:spPr>
          <a:xfrm>
            <a:off x="7342632" y="576072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42" name="TextBox 41"/>
          <p:cNvSpPr txBox="1"/>
          <p:nvPr/>
        </p:nvSpPr>
        <p:spPr>
          <a:xfrm>
            <a:off x="7818120" y="574700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Hallenplan-Designer</a:t>
            </a:r>
          </a:p>
        </p:txBody>
      </p:sp>
      <p:sp>
        <p:nvSpPr>
          <p:cNvPr id="43" name="Rectangle 42"/>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9 · Der Hallenplan</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97 / 153</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Hallenpläne gehören zur Veranstaltung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22" name="Rectangle 21"/>
          <p:cNvSpPr/>
          <p:nvPr/>
        </p:nvSpPr>
        <p:spPr>
          <a:xfrm>
            <a:off x="2249424" y="1975104"/>
            <a:ext cx="5065775" cy="30815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50657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50657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8463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26" name="TextBox 25"/>
          <p:cNvSpPr txBox="1"/>
          <p:nvPr/>
        </p:nvSpPr>
        <p:spPr>
          <a:xfrm>
            <a:off x="2377440" y="2377440"/>
            <a:ext cx="4809743"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SVG Hallenpläne</a:t>
            </a:r>
          </a:p>
        </p:txBody>
      </p:sp>
      <p:sp>
        <p:nvSpPr>
          <p:cNvPr id="27" name="TextBox 26"/>
          <p:cNvSpPr txBox="1"/>
          <p:nvPr/>
        </p:nvSpPr>
        <p:spPr>
          <a:xfrm>
            <a:off x="2377440" y="2542032"/>
            <a:ext cx="4809743"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Wähle einen vorhandenen übergeordneten Standort, um dessen Räume automatisch zu laden. Ohne Auswahl wird der Kartenname zum übergeordneten Standort.</a:t>
            </a:r>
          </a:p>
        </p:txBody>
      </p:sp>
      <p:sp>
        <p:nvSpPr>
          <p:cNvPr id="28" name="Rectangle 27"/>
          <p:cNvSpPr/>
          <p:nvPr/>
        </p:nvSpPr>
        <p:spPr>
          <a:xfrm>
            <a:off x="2377440" y="2724912"/>
            <a:ext cx="480974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423160" y="2926080"/>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30" name="Rectangle 29"/>
          <p:cNvSpPr/>
          <p:nvPr/>
        </p:nvSpPr>
        <p:spPr>
          <a:xfrm>
            <a:off x="2596896" y="280720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596896" y="2926080"/>
            <a:ext cx="475488" cy="164592"/>
          </a:xfrm>
          <a:prstGeom prst="rect">
            <a:avLst/>
          </a:prstGeom>
          <a:noFill/>
        </p:spPr>
        <p:txBody>
          <a:bodyPr wrap="square" lIns="0" rIns="0" tIns="0" bIns="0" anchor="t">
            <a:spAutoFit/>
          </a:bodyPr>
          <a:lstStyle/>
          <a:p>
            <a:pPr algn="ctr">
              <a:lnSpc>
                <a:spcPct val="100000"/>
              </a:lnSpc>
            </a:pPr>
          </a:p>
        </p:txBody>
      </p:sp>
      <p:sp>
        <p:nvSpPr>
          <p:cNvPr id="32" name="Rounded Rectangle 31"/>
          <p:cNvSpPr/>
          <p:nvPr/>
        </p:nvSpPr>
        <p:spPr>
          <a:xfrm>
            <a:off x="3200400" y="277977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273552" y="2820924"/>
            <a:ext cx="132587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Halle 01</a:t>
            </a:r>
          </a:p>
        </p:txBody>
      </p:sp>
      <p:sp>
        <p:nvSpPr>
          <p:cNvPr id="34" name="Rounded Rectangle 33"/>
          <p:cNvSpPr/>
          <p:nvPr/>
        </p:nvSpPr>
        <p:spPr>
          <a:xfrm>
            <a:off x="4983479" y="277977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047488" y="2825496"/>
            <a:ext cx="1234439" cy="137160"/>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Halle 01</a:t>
            </a:r>
          </a:p>
        </p:txBody>
      </p:sp>
      <p:sp>
        <p:nvSpPr>
          <p:cNvPr id="36" name="TextBox 35"/>
          <p:cNvSpPr txBox="1"/>
          <p:nvPr/>
        </p:nvSpPr>
        <p:spPr>
          <a:xfrm>
            <a:off x="6272783" y="2820924"/>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37" name="Rounded Rectangle 36"/>
          <p:cNvSpPr/>
          <p:nvPr/>
        </p:nvSpPr>
        <p:spPr>
          <a:xfrm>
            <a:off x="3200400" y="3017520"/>
            <a:ext cx="325526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3255264" y="3035808"/>
            <a:ext cx="76626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255264" y="3061411"/>
            <a:ext cx="766267"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Halle 01  ×</a:t>
            </a:r>
          </a:p>
        </p:txBody>
      </p:sp>
      <p:sp>
        <p:nvSpPr>
          <p:cNvPr id="40" name="Rounded Rectangle 39"/>
          <p:cNvSpPr/>
          <p:nvPr/>
        </p:nvSpPr>
        <p:spPr>
          <a:xfrm>
            <a:off x="4085539" y="3035808"/>
            <a:ext cx="81930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085539" y="3061411"/>
            <a:ext cx="819302"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Werkstatt  ×</a:t>
            </a:r>
          </a:p>
        </p:txBody>
      </p:sp>
      <p:sp>
        <p:nvSpPr>
          <p:cNvPr id="42" name="Rounded Rectangle 41"/>
          <p:cNvSpPr/>
          <p:nvPr/>
        </p:nvSpPr>
        <p:spPr>
          <a:xfrm>
            <a:off x="4968849" y="3035808"/>
            <a:ext cx="607161"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968849" y="3061411"/>
            <a:ext cx="607161"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Lager  ×</a:t>
            </a:r>
          </a:p>
        </p:txBody>
      </p:sp>
      <p:sp>
        <p:nvSpPr>
          <p:cNvPr id="44" name="TextBox 43"/>
          <p:cNvSpPr txBox="1"/>
          <p:nvPr/>
        </p:nvSpPr>
        <p:spPr>
          <a:xfrm>
            <a:off x="5658307" y="3067812"/>
            <a:ext cx="742492"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Standort hinzufügen…</a:t>
            </a:r>
          </a:p>
        </p:txBody>
      </p:sp>
      <p:sp>
        <p:nvSpPr>
          <p:cNvPr id="45" name="Rounded Rectangle 44"/>
          <p:cNvSpPr/>
          <p:nvPr/>
        </p:nvSpPr>
        <p:spPr>
          <a:xfrm>
            <a:off x="6528816" y="288950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528816" y="2926080"/>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47" name="Rectangle 46"/>
          <p:cNvSpPr/>
          <p:nvPr/>
        </p:nvSpPr>
        <p:spPr>
          <a:xfrm>
            <a:off x="2377440" y="3364992"/>
            <a:ext cx="480974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423160" y="3566160"/>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49" name="Rectangle 48"/>
          <p:cNvSpPr/>
          <p:nvPr/>
        </p:nvSpPr>
        <p:spPr>
          <a:xfrm>
            <a:off x="2596896" y="344728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596896" y="3566160"/>
            <a:ext cx="475488" cy="164592"/>
          </a:xfrm>
          <a:prstGeom prst="rect">
            <a:avLst/>
          </a:prstGeom>
          <a:noFill/>
        </p:spPr>
        <p:txBody>
          <a:bodyPr wrap="square" lIns="0" rIns="0" tIns="0" bIns="0" anchor="t">
            <a:spAutoFit/>
          </a:bodyPr>
          <a:lstStyle/>
          <a:p>
            <a:pPr algn="ctr">
              <a:lnSpc>
                <a:spcPct val="100000"/>
              </a:lnSpc>
            </a:pPr>
          </a:p>
        </p:txBody>
      </p:sp>
      <p:sp>
        <p:nvSpPr>
          <p:cNvPr id="51" name="Rounded Rectangle 50"/>
          <p:cNvSpPr/>
          <p:nvPr/>
        </p:nvSpPr>
        <p:spPr>
          <a:xfrm>
            <a:off x="3200400" y="341985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3273552" y="3461004"/>
            <a:ext cx="132587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Halle 02</a:t>
            </a:r>
          </a:p>
        </p:txBody>
      </p:sp>
      <p:sp>
        <p:nvSpPr>
          <p:cNvPr id="53" name="Rounded Rectangle 52"/>
          <p:cNvSpPr/>
          <p:nvPr/>
        </p:nvSpPr>
        <p:spPr>
          <a:xfrm>
            <a:off x="4983479" y="341985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047488" y="3465576"/>
            <a:ext cx="1234439" cy="137160"/>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 Kein übergeordneter Standort —</a:t>
            </a:r>
          </a:p>
        </p:txBody>
      </p:sp>
      <p:sp>
        <p:nvSpPr>
          <p:cNvPr id="55" name="TextBox 54"/>
          <p:cNvSpPr txBox="1"/>
          <p:nvPr/>
        </p:nvSpPr>
        <p:spPr>
          <a:xfrm>
            <a:off x="6272783" y="3461004"/>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56" name="Rounded Rectangle 55"/>
          <p:cNvSpPr/>
          <p:nvPr/>
        </p:nvSpPr>
        <p:spPr>
          <a:xfrm>
            <a:off x="3200400" y="3657600"/>
            <a:ext cx="325526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3273552" y="3707891"/>
            <a:ext cx="3127247"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Standort hinzufügen…</a:t>
            </a:r>
          </a:p>
        </p:txBody>
      </p:sp>
      <p:sp>
        <p:nvSpPr>
          <p:cNvPr id="58" name="Rounded Rectangle 57"/>
          <p:cNvSpPr/>
          <p:nvPr/>
        </p:nvSpPr>
        <p:spPr>
          <a:xfrm>
            <a:off x="6528816" y="352958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528816" y="3566160"/>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60" name="Rectangle 59"/>
          <p:cNvSpPr/>
          <p:nvPr/>
        </p:nvSpPr>
        <p:spPr>
          <a:xfrm>
            <a:off x="2377440" y="4005072"/>
            <a:ext cx="480974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423160" y="4206240"/>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62" name="Rectangle 61"/>
          <p:cNvSpPr/>
          <p:nvPr/>
        </p:nvSpPr>
        <p:spPr>
          <a:xfrm>
            <a:off x="2596896" y="408736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596896" y="4206240"/>
            <a:ext cx="475488" cy="164592"/>
          </a:xfrm>
          <a:prstGeom prst="rect">
            <a:avLst/>
          </a:prstGeom>
          <a:noFill/>
        </p:spPr>
        <p:txBody>
          <a:bodyPr wrap="square" lIns="0" rIns="0" tIns="0" bIns="0" anchor="t">
            <a:spAutoFit/>
          </a:bodyPr>
          <a:lstStyle/>
          <a:p>
            <a:pPr algn="ctr">
              <a:lnSpc>
                <a:spcPct val="100000"/>
              </a:lnSpc>
            </a:pPr>
          </a:p>
        </p:txBody>
      </p:sp>
      <p:sp>
        <p:nvSpPr>
          <p:cNvPr id="64" name="Rounded Rectangle 63"/>
          <p:cNvSpPr/>
          <p:nvPr/>
        </p:nvSpPr>
        <p:spPr>
          <a:xfrm>
            <a:off x="3200400" y="405993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3273552" y="4101084"/>
            <a:ext cx="132587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Artist Alley</a:t>
            </a:r>
          </a:p>
        </p:txBody>
      </p:sp>
      <p:sp>
        <p:nvSpPr>
          <p:cNvPr id="66" name="Rounded Rectangle 65"/>
          <p:cNvSpPr/>
          <p:nvPr/>
        </p:nvSpPr>
        <p:spPr>
          <a:xfrm>
            <a:off x="4983479" y="405993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047488" y="4105656"/>
            <a:ext cx="1234439" cy="137160"/>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 Kein übergeordneter Standort —</a:t>
            </a:r>
          </a:p>
        </p:txBody>
      </p:sp>
      <p:sp>
        <p:nvSpPr>
          <p:cNvPr id="68" name="TextBox 67"/>
          <p:cNvSpPr txBox="1"/>
          <p:nvPr/>
        </p:nvSpPr>
        <p:spPr>
          <a:xfrm>
            <a:off x="6272783" y="4101084"/>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69" name="Rounded Rectangle 68"/>
          <p:cNvSpPr/>
          <p:nvPr/>
        </p:nvSpPr>
        <p:spPr>
          <a:xfrm>
            <a:off x="3200400" y="4297680"/>
            <a:ext cx="325526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273552" y="4347972"/>
            <a:ext cx="3127247"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Standort hinzufügen…</a:t>
            </a:r>
          </a:p>
        </p:txBody>
      </p:sp>
      <p:sp>
        <p:nvSpPr>
          <p:cNvPr id="71" name="Rounded Rectangle 70"/>
          <p:cNvSpPr/>
          <p:nvPr/>
        </p:nvSpPr>
        <p:spPr>
          <a:xfrm>
            <a:off x="6528816" y="416966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528816" y="4206240"/>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73" name="Rounded Rectangle 72"/>
          <p:cNvSpPr/>
          <p:nvPr/>
        </p:nvSpPr>
        <p:spPr>
          <a:xfrm>
            <a:off x="2377440" y="4645152"/>
            <a:ext cx="140817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2377440" y="4695444"/>
            <a:ext cx="140817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SVG-Karte hinzufügen</a:t>
            </a:r>
          </a:p>
        </p:txBody>
      </p:sp>
      <p:sp>
        <p:nvSpPr>
          <p:cNvPr id="75" name="Oval 74"/>
          <p:cNvSpPr/>
          <p:nvPr/>
        </p:nvSpPr>
        <p:spPr>
          <a:xfrm>
            <a:off x="1984248" y="1975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1984248" y="20345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77" name="Oval 76"/>
          <p:cNvSpPr/>
          <p:nvPr/>
        </p:nvSpPr>
        <p:spPr>
          <a:xfrm>
            <a:off x="2953512"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2953512" y="28026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9" name="Oval 78"/>
          <p:cNvSpPr/>
          <p:nvPr/>
        </p:nvSpPr>
        <p:spPr>
          <a:xfrm>
            <a:off x="469087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4690871" y="28026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1" name="Oval 80"/>
          <p:cNvSpPr/>
          <p:nvPr/>
        </p:nvSpPr>
        <p:spPr>
          <a:xfrm>
            <a:off x="2953512" y="3630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2953512" y="36896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3" name="Oval 82"/>
          <p:cNvSpPr/>
          <p:nvPr/>
        </p:nvSpPr>
        <p:spPr>
          <a:xfrm>
            <a:off x="2148840" y="46314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2148840" y="46908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85" name="TextBox 84"/>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Box im Veranstaltungs-Eintrag</a:t>
            </a:r>
          </a:p>
        </p:txBody>
      </p:sp>
      <p:sp>
        <p:nvSpPr>
          <p:cNvPr id="86" name="TextBox 85"/>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Nur bei Veranstaltungen</a:t>
            </a:r>
          </a:p>
        </p:txBody>
      </p:sp>
      <p:sp>
        <p:nvSpPr>
          <p:cNvPr id="87" name="TextBox 86"/>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Box erscheint nur bei Einträgen </a:t>
            </a:r>
            <a:r>
              <a:rPr sz="1000" b="1" i="0" lang="de-DE">
                <a:solidFill>
                  <a:srgbClr val="3B4A57"/>
                </a:solidFill>
                <a:latin typeface="Segoe UI"/>
              </a:rPr>
              <a:t>ohne</a:t>
            </a:r>
            <a:r>
              <a:rPr sz="1000" b="0" i="0" lang="de-DE">
                <a:solidFill>
                  <a:srgbClr val="3B4A57"/>
                </a:solidFill>
                <a:latin typeface="Segoe UI"/>
              </a:rPr>
              <a:t> ausgewählte Veranstaltung – und verschwindet sofort, sobald Sie oben eine auswählen.</a:t>
            </a:r>
          </a:p>
        </p:txBody>
      </p:sp>
      <p:sp>
        <p:nvSpPr>
          <p:cNvPr id="88" name="TextBox 87"/>
          <p:cNvSpPr txBox="1"/>
          <p:nvPr/>
        </p:nvSpPr>
        <p:spPr>
          <a:xfrm>
            <a:off x="7927847" y="264134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Der Tab-Name</a:t>
            </a:r>
          </a:p>
        </p:txBody>
      </p:sp>
      <p:sp>
        <p:nvSpPr>
          <p:cNvPr id="89" name="TextBox 88"/>
          <p:cNvSpPr txBox="1"/>
          <p:nvPr/>
        </p:nvSpPr>
        <p:spPr>
          <a:xfrm>
            <a:off x="7927847" y="286105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Beschriftung des Reiters im Frontend. Am Griff links ziehen Sie die Zeilen in die gewünschte Reihenfolge.</a:t>
            </a:r>
          </a:p>
        </p:txBody>
      </p:sp>
      <p:sp>
        <p:nvSpPr>
          <p:cNvPr id="90" name="TextBox 89"/>
          <p:cNvSpPr txBox="1"/>
          <p:nvPr/>
        </p:nvSpPr>
        <p:spPr>
          <a:xfrm>
            <a:off x="7927847" y="339039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Übergeordneter Standort</a:t>
            </a:r>
          </a:p>
        </p:txBody>
      </p:sp>
      <p:sp>
        <p:nvSpPr>
          <p:cNvPr id="91" name="TextBox 90"/>
          <p:cNvSpPr txBox="1"/>
          <p:nvPr/>
        </p:nvSpPr>
        <p:spPr>
          <a:xfrm>
            <a:off x="7927847" y="3610102"/>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Auswahlmenü über alle Hallen der obersten Ebene. Die Auswahl lädt deren Räume in das Feld darunter.</a:t>
            </a:r>
          </a:p>
        </p:txBody>
      </p:sp>
      <p:sp>
        <p:nvSpPr>
          <p:cNvPr id="92" name="TextBox 91"/>
          <p:cNvSpPr txBox="1"/>
          <p:nvPr/>
        </p:nvSpPr>
        <p:spPr>
          <a:xfrm>
            <a:off x="7927847" y="413943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Die Räume als Pillen</a:t>
            </a:r>
          </a:p>
        </p:txBody>
      </p:sp>
      <p:sp>
        <p:nvSpPr>
          <p:cNvPr id="93" name="TextBox 92"/>
          <p:cNvSpPr txBox="1"/>
          <p:nvPr/>
        </p:nvSpPr>
        <p:spPr>
          <a:xfrm>
            <a:off x="7927847" y="435914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Tippen und </a:t>
            </a:r>
            <a:r>
              <a:rPr sz="1000" b="1" i="0" lang="de-DE">
                <a:solidFill>
                  <a:srgbClr val="3B4A57"/>
                </a:solidFill>
                <a:latin typeface="Segoe UI"/>
              </a:rPr>
              <a:t>Enter</a:t>
            </a:r>
            <a:r>
              <a:rPr sz="1000" b="0" i="0" lang="de-DE">
                <a:solidFill>
                  <a:srgbClr val="3B4A57"/>
                </a:solidFill>
                <a:latin typeface="Segoe UI"/>
              </a:rPr>
              <a:t> erzeugt eine Pille, das </a:t>
            </a:r>
            <a:r>
              <a:rPr sz="1000" b="1" i="0" lang="de-DE">
                <a:solidFill>
                  <a:srgbClr val="3B4A57"/>
                </a:solidFill>
                <a:latin typeface="Segoe UI"/>
              </a:rPr>
              <a:t>×</a:t>
            </a:r>
            <a:r>
              <a:rPr sz="1000" b="0" i="0" lang="de-DE">
                <a:solidFill>
                  <a:srgbClr val="3B4A57"/>
                </a:solidFill>
                <a:latin typeface="Segoe UI"/>
              </a:rPr>
              <a:t> entfernt sie wieder.</a:t>
            </a:r>
          </a:p>
        </p:txBody>
      </p:sp>
      <p:sp>
        <p:nvSpPr>
          <p:cNvPr id="94" name="TextBox 93"/>
          <p:cNvSpPr txBox="1"/>
          <p:nvPr/>
        </p:nvSpPr>
        <p:spPr>
          <a:xfrm>
            <a:off x="7927847" y="4888484"/>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5  SVG-Karte hinzufügen</a:t>
            </a:r>
          </a:p>
        </p:txBody>
      </p:sp>
      <p:sp>
        <p:nvSpPr>
          <p:cNvPr id="95" name="TextBox 94"/>
          <p:cNvSpPr txBox="1"/>
          <p:nvPr/>
        </p:nvSpPr>
        <p:spPr>
          <a:xfrm>
            <a:off x="7927847" y="5108194"/>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die Mediathek und danach den Import-Dialog.</a:t>
            </a:r>
          </a:p>
        </p:txBody>
      </p:sp>
      <p:sp>
        <p:nvSpPr>
          <p:cNvPr id="96" name="Rectangle 95"/>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99" name="TextBox 9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Legen Sie den Plan erst an, wenn feststeht, dass der Eintrag eine Veranstaltung ist. Wer zuerst einen Plan hochlädt und danach oben eine Veranstaltung wählt, speichert ihn am Aussteller – dort wird er nie gelesen, es bleiben aber überzählige Standorte zurück.</a:t>
            </a:r>
          </a:p>
        </p:txBody>
      </p:sp>
      <p:sp>
        <p:nvSpPr>
          <p:cNvPr id="100" name="Rectangle 9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02" name="TextBox 10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98 / 153</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Hallenplan hinzufügen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a:t>
            </a:r>
            <a:r>
              <a:rPr sz="1150" b="1" i="0" lang="de-DE">
                <a:solidFill>
                  <a:srgbClr val="25333F"/>
                </a:solidFill>
                <a:latin typeface="Segoe UI"/>
              </a:rPr>
              <a:t>Veranstaltung</a:t>
            </a:r>
            <a:r>
              <a:rPr sz="1150" b="0" i="0" lang="de-DE">
                <a:solidFill>
                  <a:srgbClr val="25333F"/>
                </a:solidFill>
                <a:latin typeface="Segoe UI"/>
              </a:rPr>
              <a:t> zum Bearbeiten öffnen.</a:t>
            </a:r>
          </a:p>
        </p:txBody>
      </p:sp>
      <p:sp>
        <p:nvSpPr>
          <p:cNvPr id="9" name="TextBox 8"/>
          <p:cNvSpPr txBox="1"/>
          <p:nvPr/>
        </p:nvSpPr>
        <p:spPr>
          <a:xfrm>
            <a:off x="950976" y="1577213"/>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Nicht den Aussteller – die Messe selbst.</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der Box </a:t>
            </a:r>
            <a:r>
              <a:rPr sz="1150" b="1" i="0" lang="de-DE">
                <a:solidFill>
                  <a:srgbClr val="25333F"/>
                </a:solidFill>
                <a:latin typeface="Segoe UI"/>
              </a:rPr>
              <a:t>Hallenpläne (Nur Veranstaltung)</a:t>
            </a:r>
            <a:r>
              <a:rPr sz="1150" b="0" i="0" lang="de-DE">
                <a:solidFill>
                  <a:srgbClr val="25333F"/>
                </a:solidFill>
                <a:latin typeface="Segoe UI"/>
              </a:rPr>
              <a:t> auf </a:t>
            </a:r>
            <a:r>
              <a:rPr sz="1150" b="1" i="0" lang="de-DE">
                <a:solidFill>
                  <a:srgbClr val="25333F"/>
                </a:solidFill>
                <a:latin typeface="Segoe UI"/>
              </a:rPr>
              <a:t>SVG-Karte hinzufügen</a:t>
            </a:r>
            <a:r>
              <a:rPr sz="1150" b="0" i="0" lang="de-DE">
                <a:solidFill>
                  <a:srgbClr val="25333F"/>
                </a:solidFill>
                <a:latin typeface="Segoe UI"/>
              </a:rPr>
              <a:t> klicken.</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53843"/>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der Mediathek die SVG-Datei auswählen und </a:t>
            </a:r>
            <a:r>
              <a:rPr sz="1150" b="1" i="0" lang="de-DE">
                <a:solidFill>
                  <a:srgbClr val="25333F"/>
                </a:solidFill>
                <a:latin typeface="Segoe UI"/>
              </a:rPr>
              <a:t>Diesen Plan verwenden</a:t>
            </a:r>
            <a:r>
              <a:rPr sz="1150" b="0" i="0" lang="de-DE">
                <a:solidFill>
                  <a:srgbClr val="25333F"/>
                </a:solidFill>
                <a:latin typeface="Segoe UI"/>
              </a:rPr>
              <a:t> klicken.</a:t>
            </a:r>
          </a:p>
        </p:txBody>
      </p:sp>
      <p:sp>
        <p:nvSpPr>
          <p:cNvPr id="16" name="TextBox 15"/>
          <p:cNvSpPr txBox="1"/>
          <p:nvPr/>
        </p:nvSpPr>
        <p:spPr>
          <a:xfrm>
            <a:off x="950976" y="2955925"/>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Danach öffnet sich der Dialog </a:t>
            </a:r>
            <a:r>
              <a:rPr sz="950" b="1" i="0" lang="de-DE">
                <a:solidFill>
                  <a:srgbClr val="6B7A88"/>
                </a:solidFill>
                <a:latin typeface="Segoe UI"/>
              </a:rPr>
              <a:t>Hallenplan importieren</a:t>
            </a:r>
            <a:r>
              <a:rPr sz="950" b="0" i="0" lang="de-DE">
                <a:solidFill>
                  <a:srgbClr val="6B7A88"/>
                </a:solidFill>
                <a:latin typeface="Segoe UI"/>
              </a:rPr>
              <a:t> – siehe nächste Folie.</a:t>
            </a:r>
          </a:p>
        </p:txBody>
      </p:sp>
      <p:sp>
        <p:nvSpPr>
          <p:cNvPr id="17" name="Oval 16"/>
          <p:cNvSpPr/>
          <p:nvPr/>
        </p:nvSpPr>
        <p:spPr>
          <a:xfrm>
            <a:off x="566928" y="34923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3352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483229"/>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Einen </a:t>
            </a:r>
            <a:r>
              <a:rPr sz="1150" b="1" i="0" lang="de-DE">
                <a:solidFill>
                  <a:srgbClr val="25333F"/>
                </a:solidFill>
                <a:latin typeface="Segoe UI"/>
              </a:rPr>
              <a:t>Tab-Namen</a:t>
            </a:r>
            <a:r>
              <a:rPr sz="1150" b="0" i="0" lang="de-DE">
                <a:solidFill>
                  <a:srgbClr val="25333F"/>
                </a:solidFill>
                <a:latin typeface="Segoe UI"/>
              </a:rPr>
              <a:t> eintragen, zum Beispiel „Halle 01“.</a:t>
            </a:r>
          </a:p>
        </p:txBody>
      </p:sp>
      <p:sp>
        <p:nvSpPr>
          <p:cNvPr id="20" name="TextBox 19"/>
          <p:cNvSpPr txBox="1"/>
          <p:nvPr/>
        </p:nvSpPr>
        <p:spPr>
          <a:xfrm>
            <a:off x="950976" y="3707129"/>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Bei einer Datei mit Etagen steht er schon da.</a:t>
            </a:r>
          </a:p>
        </p:txBody>
      </p:sp>
      <p:sp>
        <p:nvSpPr>
          <p:cNvPr id="21" name="Oval 20"/>
          <p:cNvSpPr/>
          <p:nvPr/>
        </p:nvSpPr>
        <p:spPr>
          <a:xfrm>
            <a:off x="566928" y="409879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139946"/>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3" name="TextBox 22"/>
          <p:cNvSpPr txBox="1"/>
          <p:nvPr/>
        </p:nvSpPr>
        <p:spPr>
          <a:xfrm>
            <a:off x="950976" y="4089654"/>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a:t>
            </a:r>
            <a:r>
              <a:rPr sz="1150" b="1" i="0" lang="de-DE">
                <a:solidFill>
                  <a:srgbClr val="25333F"/>
                </a:solidFill>
                <a:latin typeface="Segoe UI"/>
              </a:rPr>
              <a:t>übergeordneten Standort</a:t>
            </a:r>
            <a:r>
              <a:rPr sz="1150" b="0" i="0" lang="de-DE">
                <a:solidFill>
                  <a:srgbClr val="25333F"/>
                </a:solidFill>
                <a:latin typeface="Segoe UI"/>
              </a:rPr>
              <a:t> wählen.</a:t>
            </a:r>
          </a:p>
        </p:txBody>
      </p:sp>
      <p:sp>
        <p:nvSpPr>
          <p:cNvPr id="24" name="TextBox 23"/>
          <p:cNvSpPr txBox="1"/>
          <p:nvPr/>
        </p:nvSpPr>
        <p:spPr>
          <a:xfrm>
            <a:off x="950976" y="4313555"/>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Gibt es die Halle schon, erscheinen ihre Räume sofort als Pillen. Sonst wird der Tab-Name zur Halle.</a:t>
            </a:r>
          </a:p>
        </p:txBody>
      </p:sp>
      <p:sp>
        <p:nvSpPr>
          <p:cNvPr id="25" name="Oval 24"/>
          <p:cNvSpPr/>
          <p:nvPr/>
        </p:nvSpPr>
        <p:spPr>
          <a:xfrm>
            <a:off x="566928" y="485000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489115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6</a:t>
            </a:r>
          </a:p>
        </p:txBody>
      </p:sp>
      <p:sp>
        <p:nvSpPr>
          <p:cNvPr id="27" name="TextBox 26"/>
          <p:cNvSpPr txBox="1"/>
          <p:nvPr/>
        </p:nvSpPr>
        <p:spPr>
          <a:xfrm>
            <a:off x="950976" y="4840859"/>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Fehlende Räume ergänzen, dann </a:t>
            </a:r>
            <a:r>
              <a:rPr sz="1150" b="1" i="0" lang="de-DE">
                <a:solidFill>
                  <a:srgbClr val="25333F"/>
                </a:solidFill>
                <a:latin typeface="Segoe UI"/>
              </a:rPr>
              <a:t>aktualisieren</a:t>
            </a:r>
            <a:r>
              <a:rPr sz="1150" b="0" i="0" lang="de-DE">
                <a:solidFill>
                  <a:srgbClr val="25333F"/>
                </a:solidFill>
                <a:latin typeface="Segoe UI"/>
              </a:rPr>
              <a:t>.</a:t>
            </a:r>
          </a:p>
        </p:txBody>
      </p:sp>
      <p:sp>
        <p:nvSpPr>
          <p:cNvPr id="28" name="TextBox 27"/>
          <p:cNvSpPr txBox="1"/>
          <p:nvPr/>
        </p:nvSpPr>
        <p:spPr>
          <a:xfrm>
            <a:off x="950976" y="5064760"/>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Erst danach steht der Plan im Frontend zur Verfügung.</a:t>
            </a:r>
          </a:p>
        </p:txBody>
      </p:sp>
      <p:sp>
        <p:nvSpPr>
          <p:cNvPr id="29" name="Rectangle 28"/>
          <p:cNvSpPr/>
          <p:nvPr/>
        </p:nvSpPr>
        <p:spPr>
          <a:xfrm>
            <a:off x="5041087" y="1353312"/>
            <a:ext cx="658368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32" name="Rectangle 31"/>
          <p:cNvSpPr/>
          <p:nvPr/>
        </p:nvSpPr>
        <p:spPr>
          <a:xfrm>
            <a:off x="5041087"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4" name="Rectangle 33"/>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6" name="Rectangle 35"/>
          <p:cNvSpPr/>
          <p:nvPr/>
        </p:nvSpPr>
        <p:spPr>
          <a:xfrm>
            <a:off x="504108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8" name="TextBox 37"/>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9" name="TextBox 38"/>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40" name="TextBox 39"/>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41" name="TextBox 40"/>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42" name="TextBox 41"/>
          <p:cNvSpPr txBox="1"/>
          <p:nvPr/>
        </p:nvSpPr>
        <p:spPr>
          <a:xfrm>
            <a:off x="5187391"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43" name="TextBox 42"/>
          <p:cNvSpPr txBox="1"/>
          <p:nvPr/>
        </p:nvSpPr>
        <p:spPr>
          <a:xfrm>
            <a:off x="5187391"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4" name="TextBox 43"/>
          <p:cNvSpPr txBox="1"/>
          <p:nvPr/>
        </p:nvSpPr>
        <p:spPr>
          <a:xfrm>
            <a:off x="6723583"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45" name="Rectangle 44"/>
          <p:cNvSpPr/>
          <p:nvPr/>
        </p:nvSpPr>
        <p:spPr>
          <a:xfrm>
            <a:off x="6723583" y="1975104"/>
            <a:ext cx="4700016" cy="176479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723583"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723583"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833311" y="2043684"/>
            <a:ext cx="448055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49" name="TextBox 48"/>
          <p:cNvSpPr txBox="1"/>
          <p:nvPr/>
        </p:nvSpPr>
        <p:spPr>
          <a:xfrm>
            <a:off x="6851599" y="2377440"/>
            <a:ext cx="4443983"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SVG Hallenpläne</a:t>
            </a:r>
          </a:p>
        </p:txBody>
      </p:sp>
      <p:sp>
        <p:nvSpPr>
          <p:cNvPr id="50" name="TextBox 49"/>
          <p:cNvSpPr txBox="1"/>
          <p:nvPr/>
        </p:nvSpPr>
        <p:spPr>
          <a:xfrm>
            <a:off x="6851599" y="2542032"/>
            <a:ext cx="4443983"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Wähle einen vorhandenen übergeordneten Standort, um dessen Räume automatisch zu laden. Ohne Auswahl wird der Kartenname zum übergeordneten Standort.</a:t>
            </a:r>
          </a:p>
        </p:txBody>
      </p:sp>
      <p:sp>
        <p:nvSpPr>
          <p:cNvPr id="51" name="Rectangle 50"/>
          <p:cNvSpPr/>
          <p:nvPr/>
        </p:nvSpPr>
        <p:spPr>
          <a:xfrm>
            <a:off x="6851599" y="2724912"/>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897319" y="2926080"/>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53" name="Rectangle 52"/>
          <p:cNvSpPr/>
          <p:nvPr/>
        </p:nvSpPr>
        <p:spPr>
          <a:xfrm>
            <a:off x="7071055" y="280720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071055" y="2926080"/>
            <a:ext cx="475488" cy="164592"/>
          </a:xfrm>
          <a:prstGeom prst="rect">
            <a:avLst/>
          </a:prstGeom>
          <a:noFill/>
        </p:spPr>
        <p:txBody>
          <a:bodyPr wrap="square" lIns="0" rIns="0" tIns="0" bIns="0" anchor="t">
            <a:spAutoFit/>
          </a:bodyPr>
          <a:lstStyle/>
          <a:p>
            <a:pPr algn="ctr">
              <a:lnSpc>
                <a:spcPct val="100000"/>
              </a:lnSpc>
            </a:pPr>
          </a:p>
        </p:txBody>
      </p:sp>
      <p:sp>
        <p:nvSpPr>
          <p:cNvPr id="55" name="Rounded Rectangle 54"/>
          <p:cNvSpPr/>
          <p:nvPr/>
        </p:nvSpPr>
        <p:spPr>
          <a:xfrm>
            <a:off x="7674559"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747711" y="2820924"/>
            <a:ext cx="114299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Halle 01</a:t>
            </a:r>
          </a:p>
        </p:txBody>
      </p:sp>
      <p:sp>
        <p:nvSpPr>
          <p:cNvPr id="57" name="Rounded Rectangle 56"/>
          <p:cNvSpPr/>
          <p:nvPr/>
        </p:nvSpPr>
        <p:spPr>
          <a:xfrm>
            <a:off x="9274759"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9338767" y="2825496"/>
            <a:ext cx="1051559" cy="137160"/>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Halle 01</a:t>
            </a:r>
          </a:p>
        </p:txBody>
      </p:sp>
      <p:sp>
        <p:nvSpPr>
          <p:cNvPr id="59" name="TextBox 58"/>
          <p:cNvSpPr txBox="1"/>
          <p:nvPr/>
        </p:nvSpPr>
        <p:spPr>
          <a:xfrm>
            <a:off x="10381183" y="2820924"/>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60" name="Rounded Rectangle 59"/>
          <p:cNvSpPr/>
          <p:nvPr/>
        </p:nvSpPr>
        <p:spPr>
          <a:xfrm>
            <a:off x="7674559" y="3017520"/>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ounded Rectangle 60"/>
          <p:cNvSpPr/>
          <p:nvPr/>
        </p:nvSpPr>
        <p:spPr>
          <a:xfrm>
            <a:off x="7729423" y="3035808"/>
            <a:ext cx="76626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729423" y="3061411"/>
            <a:ext cx="766267"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Halle 01  ×</a:t>
            </a:r>
          </a:p>
        </p:txBody>
      </p:sp>
      <p:sp>
        <p:nvSpPr>
          <p:cNvPr id="63" name="Rounded Rectangle 62"/>
          <p:cNvSpPr/>
          <p:nvPr/>
        </p:nvSpPr>
        <p:spPr>
          <a:xfrm>
            <a:off x="8559698" y="3035808"/>
            <a:ext cx="81930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8559698" y="3061411"/>
            <a:ext cx="819302"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Werkstatt  ×</a:t>
            </a:r>
          </a:p>
        </p:txBody>
      </p:sp>
      <p:sp>
        <p:nvSpPr>
          <p:cNvPr id="65" name="TextBox 64"/>
          <p:cNvSpPr txBox="1"/>
          <p:nvPr/>
        </p:nvSpPr>
        <p:spPr>
          <a:xfrm>
            <a:off x="9461296" y="3067812"/>
            <a:ext cx="1047902"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Standort hinzufügen…</a:t>
            </a:r>
          </a:p>
        </p:txBody>
      </p:sp>
      <p:sp>
        <p:nvSpPr>
          <p:cNvPr id="66" name="Rounded Rectangle 65"/>
          <p:cNvSpPr/>
          <p:nvPr/>
        </p:nvSpPr>
        <p:spPr>
          <a:xfrm>
            <a:off x="10637215" y="288950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10637215" y="2926080"/>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68" name="Rounded Rectangle 67"/>
          <p:cNvSpPr/>
          <p:nvPr/>
        </p:nvSpPr>
        <p:spPr>
          <a:xfrm>
            <a:off x="6851599" y="3364992"/>
            <a:ext cx="140817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6851599" y="3415284"/>
            <a:ext cx="140817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SVG-Karte hinzufügen</a:t>
            </a:r>
          </a:p>
        </p:txBody>
      </p:sp>
      <p:sp>
        <p:nvSpPr>
          <p:cNvPr id="70" name="Rectangle 69"/>
          <p:cNvSpPr/>
          <p:nvPr/>
        </p:nvSpPr>
        <p:spPr>
          <a:xfrm>
            <a:off x="7089343" y="3886200"/>
            <a:ext cx="3968496" cy="1188720"/>
          </a:xfrm>
          <a:prstGeom prst="rect">
            <a:avLst/>
          </a:prstGeom>
          <a:solidFill>
            <a:srgbClr val="FFFFFF"/>
          </a:solidFill>
          <a:ln w="1651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217359" y="3977639"/>
            <a:ext cx="2194560" cy="164592"/>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SVG-Plan auswählen</a:t>
            </a:r>
          </a:p>
        </p:txBody>
      </p:sp>
      <p:sp>
        <p:nvSpPr>
          <p:cNvPr id="72" name="Rectangle 71"/>
          <p:cNvSpPr/>
          <p:nvPr/>
        </p:nvSpPr>
        <p:spPr>
          <a:xfrm>
            <a:off x="7217359" y="4233672"/>
            <a:ext cx="512064"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217359" y="4389120"/>
            <a:ext cx="512064" cy="128016"/>
          </a:xfrm>
          <a:prstGeom prst="rect">
            <a:avLst/>
          </a:prstGeom>
          <a:noFill/>
        </p:spPr>
        <p:txBody>
          <a:bodyPr wrap="square" lIns="0" rIns="0" tIns="0" bIns="0" anchor="t">
            <a:spAutoFit/>
          </a:bodyPr>
          <a:lstStyle/>
          <a:p>
            <a:pPr algn="ctr">
              <a:lnSpc>
                <a:spcPct val="100000"/>
              </a:lnSpc>
            </a:pPr>
            <a:r>
              <a:rPr sz="500" b="0" i="0" lang="de-DE">
                <a:solidFill>
                  <a:srgbClr val="6B7A88"/>
                </a:solidFill>
                <a:latin typeface="Segoe UI"/>
              </a:rPr>
              <a:t>hall-01.svg</a:t>
            </a:r>
          </a:p>
        </p:txBody>
      </p:sp>
      <p:sp>
        <p:nvSpPr>
          <p:cNvPr id="74" name="Rectangle 73"/>
          <p:cNvSpPr/>
          <p:nvPr/>
        </p:nvSpPr>
        <p:spPr>
          <a:xfrm>
            <a:off x="7802575" y="4233672"/>
            <a:ext cx="512064" cy="420624"/>
          </a:xfrm>
          <a:prstGeom prst="rect">
            <a:avLst/>
          </a:prstGeom>
          <a:solidFill>
            <a:srgbClr val="E9EFF5"/>
          </a:solidFill>
          <a:ln w="1778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7802575" y="4389120"/>
            <a:ext cx="512064" cy="128016"/>
          </a:xfrm>
          <a:prstGeom prst="rect">
            <a:avLst/>
          </a:prstGeom>
          <a:noFill/>
        </p:spPr>
        <p:txBody>
          <a:bodyPr wrap="square" lIns="0" rIns="0" tIns="0" bIns="0" anchor="t">
            <a:spAutoFit/>
          </a:bodyPr>
          <a:lstStyle/>
          <a:p>
            <a:pPr algn="ctr">
              <a:lnSpc>
                <a:spcPct val="100000"/>
              </a:lnSpc>
            </a:pPr>
            <a:r>
              <a:rPr sz="500" b="0" i="0" lang="de-DE">
                <a:solidFill>
                  <a:srgbClr val="6B7A88"/>
                </a:solidFill>
                <a:latin typeface="Segoe UI"/>
              </a:rPr>
              <a:t>hall-02.svg</a:t>
            </a:r>
          </a:p>
        </p:txBody>
      </p:sp>
      <p:sp>
        <p:nvSpPr>
          <p:cNvPr id="76" name="Rectangle 75"/>
          <p:cNvSpPr/>
          <p:nvPr/>
        </p:nvSpPr>
        <p:spPr>
          <a:xfrm>
            <a:off x="8387791" y="4233672"/>
            <a:ext cx="512064"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8387791" y="4389120"/>
            <a:ext cx="512064" cy="128016"/>
          </a:xfrm>
          <a:prstGeom prst="rect">
            <a:avLst/>
          </a:prstGeom>
          <a:noFill/>
        </p:spPr>
        <p:txBody>
          <a:bodyPr wrap="square" lIns="0" rIns="0" tIns="0" bIns="0" anchor="t">
            <a:spAutoFit/>
          </a:bodyPr>
          <a:lstStyle/>
          <a:p>
            <a:pPr algn="ctr">
              <a:lnSpc>
                <a:spcPct val="100000"/>
              </a:lnSpc>
            </a:pPr>
            <a:r>
              <a:rPr sz="500" b="0" i="0" lang="de-DE">
                <a:solidFill>
                  <a:srgbClr val="6B7A88"/>
                </a:solidFill>
                <a:latin typeface="Segoe UI"/>
              </a:rPr>
              <a:t>hall-03.svg</a:t>
            </a:r>
          </a:p>
        </p:txBody>
      </p:sp>
      <p:sp>
        <p:nvSpPr>
          <p:cNvPr id="78" name="Rectangle 77"/>
          <p:cNvSpPr/>
          <p:nvPr/>
        </p:nvSpPr>
        <p:spPr>
          <a:xfrm>
            <a:off x="8973007" y="4233672"/>
            <a:ext cx="512064"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8973007" y="4389120"/>
            <a:ext cx="512064" cy="128016"/>
          </a:xfrm>
          <a:prstGeom prst="rect">
            <a:avLst/>
          </a:prstGeom>
          <a:noFill/>
        </p:spPr>
        <p:txBody>
          <a:bodyPr wrap="square" lIns="0" rIns="0" tIns="0" bIns="0" anchor="t">
            <a:spAutoFit/>
          </a:bodyPr>
          <a:lstStyle/>
          <a:p>
            <a:pPr algn="ctr">
              <a:lnSpc>
                <a:spcPct val="100000"/>
              </a:lnSpc>
            </a:pPr>
            <a:r>
              <a:rPr sz="500" b="0" i="0" lang="de-DE">
                <a:solidFill>
                  <a:srgbClr val="6B7A88"/>
                </a:solidFill>
                <a:latin typeface="Segoe UI"/>
              </a:rPr>
              <a:t>hall-04.svg</a:t>
            </a:r>
          </a:p>
        </p:txBody>
      </p:sp>
      <p:sp>
        <p:nvSpPr>
          <p:cNvPr id="80" name="Rectangle 79"/>
          <p:cNvSpPr/>
          <p:nvPr/>
        </p:nvSpPr>
        <p:spPr>
          <a:xfrm>
            <a:off x="7089343" y="4690872"/>
            <a:ext cx="3968496"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ounded Rectangle 80"/>
          <p:cNvSpPr/>
          <p:nvPr/>
        </p:nvSpPr>
        <p:spPr>
          <a:xfrm>
            <a:off x="9722815" y="4764024"/>
            <a:ext cx="120700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722815" y="4814316"/>
            <a:ext cx="1207008"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Diesen Plan verwenden</a:t>
            </a:r>
          </a:p>
        </p:txBody>
      </p:sp>
      <p:sp>
        <p:nvSpPr>
          <p:cNvPr id="83" name="Oval 82"/>
          <p:cNvSpPr/>
          <p:nvPr/>
        </p:nvSpPr>
        <p:spPr>
          <a:xfrm>
            <a:off x="6622999" y="33512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22999" y="34107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5" name="Oval 84"/>
          <p:cNvSpPr/>
          <p:nvPr/>
        </p:nvSpPr>
        <p:spPr>
          <a:xfrm>
            <a:off x="9457639" y="47457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9457639" y="48051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7" name="Oval 86"/>
          <p:cNvSpPr/>
          <p:nvPr/>
        </p:nvSpPr>
        <p:spPr>
          <a:xfrm>
            <a:off x="742767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427671" y="28026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9" name="Oval 88"/>
          <p:cNvSpPr/>
          <p:nvPr/>
        </p:nvSpPr>
        <p:spPr>
          <a:xfrm>
            <a:off x="898215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982151" y="28026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1" name="Oval 90"/>
          <p:cNvSpPr/>
          <p:nvPr/>
        </p:nvSpPr>
        <p:spPr>
          <a:xfrm>
            <a:off x="742767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427671"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6</a:t>
            </a:r>
          </a:p>
        </p:txBody>
      </p:sp>
      <p:sp>
        <p:nvSpPr>
          <p:cNvPr id="93" name="Rectangle 92"/>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96" name="TextBox 9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WordPress nimmt SVG-Dateien von Haus aus </a:t>
            </a:r>
            <a:r>
              <a:rPr sz="1000" b="1" i="0" lang="de-DE">
                <a:solidFill>
                  <a:srgbClr val="2B3844"/>
                </a:solidFill>
                <a:latin typeface="Segoe UI"/>
              </a:rPr>
              <a:t>nicht</a:t>
            </a:r>
            <a:r>
              <a:rPr sz="1000" b="0" i="0" lang="de-DE">
                <a:solidFill>
                  <a:srgbClr val="2B3844"/>
                </a:solidFill>
                <a:latin typeface="Segoe UI"/>
              </a:rPr>
              <a:t> in der Mediathek an, und dieses Plugin ändert daran nichts. Lassen Sie das SVG-Format von Ihrer Administration freischalten, bevor Sie es versuchen.</a:t>
            </a:r>
          </a:p>
        </p:txBody>
      </p:sp>
      <p:sp>
        <p:nvSpPr>
          <p:cNvPr id="97" name="Rectangle 9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99" name="TextBox 9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99 / 153</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Dialog „Hallenplan importieren“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22" name="Rectangle 21"/>
          <p:cNvSpPr/>
          <p:nvPr/>
        </p:nvSpPr>
        <p:spPr>
          <a:xfrm>
            <a:off x="2249424" y="1975104"/>
            <a:ext cx="5065775" cy="3474720"/>
          </a:xfrm>
          <a:prstGeom prst="rect">
            <a:avLst/>
          </a:prstGeom>
          <a:solidFill>
            <a:srgbClr val="E4E8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359152" y="2084832"/>
            <a:ext cx="4846319" cy="3255264"/>
          </a:xfrm>
          <a:prstGeom prst="rect">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487168" y="2167128"/>
            <a:ext cx="2926080" cy="164592"/>
          </a:xfrm>
          <a:prstGeom prst="rect">
            <a:avLst/>
          </a:prstGeom>
          <a:noFill/>
        </p:spPr>
        <p:txBody>
          <a:bodyPr wrap="square" lIns="0" rIns="0" tIns="0" bIns="0" anchor="t">
            <a:spAutoFit/>
          </a:bodyPr>
          <a:lstStyle/>
          <a:p>
            <a:pPr algn="l">
              <a:lnSpc>
                <a:spcPct val="100000"/>
              </a:lnSpc>
            </a:pPr>
            <a:r>
              <a:rPr sz="850" b="1" i="0" lang="de-DE">
                <a:solidFill>
                  <a:srgbClr val="0B3A5D"/>
                </a:solidFill>
                <a:latin typeface="Segoe UI"/>
              </a:rPr>
              <a:t>Hallenplan importieren</a:t>
            </a:r>
          </a:p>
        </p:txBody>
      </p:sp>
      <p:sp>
        <p:nvSpPr>
          <p:cNvPr id="25" name="TextBox 24"/>
          <p:cNvSpPr txBox="1"/>
          <p:nvPr/>
        </p:nvSpPr>
        <p:spPr>
          <a:xfrm>
            <a:off x="6986015" y="2148840"/>
            <a:ext cx="128016"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26" name="Rectangle 25"/>
          <p:cNvSpPr/>
          <p:nvPr/>
        </p:nvSpPr>
        <p:spPr>
          <a:xfrm>
            <a:off x="2359152" y="2414016"/>
            <a:ext cx="4846319"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487168" y="2542032"/>
            <a:ext cx="1325880" cy="2286000"/>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578608" y="2633472"/>
            <a:ext cx="1143000" cy="603504"/>
          </a:xfrm>
          <a:prstGeom prst="rect">
            <a:avLst/>
          </a:prstGeom>
          <a:solidFill>
            <a:srgbClr val="FFFFFF"/>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651760"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916936"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3182112"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3447288"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615184" y="2688336"/>
            <a:ext cx="1051560" cy="128016"/>
          </a:xfrm>
          <a:prstGeom prst="rect">
            <a:avLst/>
          </a:prstGeom>
          <a:noFill/>
        </p:spPr>
        <p:txBody>
          <a:bodyPr wrap="square" lIns="0" rIns="0" tIns="0" bIns="0" anchor="t">
            <a:spAutoFit/>
          </a:bodyPr>
          <a:lstStyle/>
          <a:p>
            <a:pPr algn="l">
              <a:lnSpc>
                <a:spcPct val="100000"/>
              </a:lnSpc>
            </a:pPr>
            <a:r>
              <a:rPr sz="550" b="1" i="0" lang="de-DE">
                <a:solidFill>
                  <a:srgbClr val="1F2933"/>
                </a:solidFill>
                <a:latin typeface="Segoe UI"/>
              </a:rPr>
              <a:t>Erdgeschoss</a:t>
            </a:r>
          </a:p>
        </p:txBody>
      </p:sp>
      <p:sp>
        <p:nvSpPr>
          <p:cNvPr id="34" name="Rectangle 33"/>
          <p:cNvSpPr/>
          <p:nvPr/>
        </p:nvSpPr>
        <p:spPr>
          <a:xfrm>
            <a:off x="2578608" y="3364992"/>
            <a:ext cx="1143000" cy="603504"/>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2651760"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916936"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3182112"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3447288"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615184" y="3419856"/>
            <a:ext cx="1051560" cy="128016"/>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Untergeschoss</a:t>
            </a:r>
          </a:p>
        </p:txBody>
      </p:sp>
      <p:sp>
        <p:nvSpPr>
          <p:cNvPr id="40" name="Rectangle 39"/>
          <p:cNvSpPr/>
          <p:nvPr/>
        </p:nvSpPr>
        <p:spPr>
          <a:xfrm>
            <a:off x="2578608" y="4096512"/>
            <a:ext cx="1143000" cy="603504"/>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651760"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916936"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3182112"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3447288"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615184" y="4151376"/>
            <a:ext cx="1051560" cy="128016"/>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Vorplatz</a:t>
            </a:r>
          </a:p>
        </p:txBody>
      </p:sp>
      <p:sp>
        <p:nvSpPr>
          <p:cNvPr id="46" name="TextBox 45"/>
          <p:cNvSpPr txBox="1"/>
          <p:nvPr/>
        </p:nvSpPr>
        <p:spPr>
          <a:xfrm>
            <a:off x="3977640" y="2523744"/>
            <a:ext cx="3099815" cy="146304"/>
          </a:xfrm>
          <a:prstGeom prst="rect">
            <a:avLst/>
          </a:prstGeom>
          <a:noFill/>
        </p:spPr>
        <p:txBody>
          <a:bodyPr wrap="square" lIns="0" rIns="0" tIns="0" bIns="0" anchor="t">
            <a:spAutoFit/>
          </a:bodyPr>
          <a:lstStyle/>
          <a:p>
            <a:pPr algn="l">
              <a:lnSpc>
                <a:spcPct val="100000"/>
              </a:lnSpc>
            </a:pPr>
            <a:r>
              <a:rPr sz="700" b="1" i="0" lang="de-DE">
                <a:solidFill>
                  <a:srgbClr val="1F2933"/>
                </a:solidFill>
                <a:latin typeface="Segoe UI"/>
              </a:rPr>
              <a:t>Gefundene Etagen: 3</a:t>
            </a:r>
          </a:p>
        </p:txBody>
      </p:sp>
      <p:sp>
        <p:nvSpPr>
          <p:cNvPr id="47" name="Rounded Rectangle 46"/>
          <p:cNvSpPr/>
          <p:nvPr/>
        </p:nvSpPr>
        <p:spPr>
          <a:xfrm>
            <a:off x="3977640" y="2743200"/>
            <a:ext cx="1735896" cy="182880"/>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041648" y="2779776"/>
            <a:ext cx="1626168"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Erdgeschoss</a:t>
            </a:r>
          </a:p>
        </p:txBody>
      </p:sp>
      <p:sp>
        <p:nvSpPr>
          <p:cNvPr id="49" name="TextBox 48"/>
          <p:cNvSpPr txBox="1"/>
          <p:nvPr/>
        </p:nvSpPr>
        <p:spPr>
          <a:xfrm>
            <a:off x="5786688" y="2784348"/>
            <a:ext cx="1290767" cy="128016"/>
          </a:xfrm>
          <a:prstGeom prst="rect">
            <a:avLst/>
          </a:prstGeom>
          <a:noFill/>
        </p:spPr>
        <p:txBody>
          <a:bodyPr wrap="square" lIns="0" rIns="0" tIns="0" bIns="0" anchor="t">
            <a:spAutoFit/>
          </a:bodyPr>
          <a:lstStyle/>
          <a:p>
            <a:pPr algn="l">
              <a:lnSpc>
                <a:spcPct val="100000"/>
              </a:lnSpc>
            </a:pPr>
            <a:r>
              <a:rPr sz="550" b="1" i="0" lang="de-DE">
                <a:solidFill>
                  <a:srgbClr val="1E8E5A"/>
                </a:solidFill>
                <a:latin typeface="Segoe UI"/>
              </a:rPr>
              <a:t>neuer Reiter</a:t>
            </a:r>
          </a:p>
        </p:txBody>
      </p:sp>
      <p:sp>
        <p:nvSpPr>
          <p:cNvPr id="50" name="Rounded Rectangle 49"/>
          <p:cNvSpPr/>
          <p:nvPr/>
        </p:nvSpPr>
        <p:spPr>
          <a:xfrm>
            <a:off x="3977640" y="2962656"/>
            <a:ext cx="72717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3977640" y="2985516"/>
            <a:ext cx="727176" cy="118872"/>
          </a:xfrm>
          <a:prstGeom prst="rect">
            <a:avLst/>
          </a:prstGeom>
          <a:noFill/>
        </p:spPr>
        <p:txBody>
          <a:bodyPr wrap="square" lIns="0" rIns="0" tIns="0" bIns="0" anchor="t">
            <a:spAutoFit/>
          </a:bodyPr>
          <a:lstStyle/>
          <a:p>
            <a:pPr algn="ctr">
              <a:lnSpc>
                <a:spcPct val="100000"/>
              </a:lnSpc>
            </a:pPr>
            <a:r>
              <a:rPr sz="550" b="1" i="0" lang="de-DE">
                <a:solidFill>
                  <a:srgbClr val="2271B1"/>
                </a:solidFill>
                <a:latin typeface="Segoe UI"/>
              </a:rPr>
              <a:t>Händlersaal</a:t>
            </a:r>
          </a:p>
        </p:txBody>
      </p:sp>
      <p:sp>
        <p:nvSpPr>
          <p:cNvPr id="52" name="Rounded Rectangle 51"/>
          <p:cNvSpPr/>
          <p:nvPr/>
        </p:nvSpPr>
        <p:spPr>
          <a:xfrm>
            <a:off x="4750536" y="2962656"/>
            <a:ext cx="779983"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750536" y="2985516"/>
            <a:ext cx="779983" cy="118872"/>
          </a:xfrm>
          <a:prstGeom prst="rect">
            <a:avLst/>
          </a:prstGeom>
          <a:noFill/>
        </p:spPr>
        <p:txBody>
          <a:bodyPr wrap="square" lIns="0" rIns="0" tIns="0" bIns="0" anchor="t">
            <a:spAutoFit/>
          </a:bodyPr>
          <a:lstStyle/>
          <a:p>
            <a:pPr algn="ctr">
              <a:lnSpc>
                <a:spcPct val="100000"/>
              </a:lnSpc>
            </a:pPr>
            <a:r>
              <a:rPr sz="550" b="1" i="0" lang="de-DE">
                <a:solidFill>
                  <a:srgbClr val="2271B1"/>
                </a:solidFill>
                <a:latin typeface="Segoe UI"/>
              </a:rPr>
              <a:t>Kleiner Saal</a:t>
            </a:r>
          </a:p>
        </p:txBody>
      </p:sp>
      <p:sp>
        <p:nvSpPr>
          <p:cNvPr id="54" name="Rounded Rectangle 53"/>
          <p:cNvSpPr/>
          <p:nvPr/>
        </p:nvSpPr>
        <p:spPr>
          <a:xfrm>
            <a:off x="5576239" y="2962656"/>
            <a:ext cx="56875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576239" y="2985516"/>
            <a:ext cx="568756" cy="118872"/>
          </a:xfrm>
          <a:prstGeom prst="rect">
            <a:avLst/>
          </a:prstGeom>
          <a:noFill/>
        </p:spPr>
        <p:txBody>
          <a:bodyPr wrap="square" lIns="0" rIns="0" tIns="0" bIns="0" anchor="t">
            <a:spAutoFit/>
          </a:bodyPr>
          <a:lstStyle/>
          <a:p>
            <a:pPr algn="ctr">
              <a:lnSpc>
                <a:spcPct val="100000"/>
              </a:lnSpc>
            </a:pPr>
            <a:r>
              <a:rPr sz="550" b="1" i="0" lang="de-DE">
                <a:solidFill>
                  <a:srgbClr val="2271B1"/>
                </a:solidFill>
                <a:latin typeface="Segoe UI"/>
              </a:rPr>
              <a:t>Foyer EG</a:t>
            </a:r>
          </a:p>
        </p:txBody>
      </p:sp>
      <p:sp>
        <p:nvSpPr>
          <p:cNvPr id="56" name="Rounded Rectangle 55"/>
          <p:cNvSpPr/>
          <p:nvPr/>
        </p:nvSpPr>
        <p:spPr>
          <a:xfrm>
            <a:off x="3977640" y="3182112"/>
            <a:ext cx="1735896" cy="182880"/>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041648" y="3218688"/>
            <a:ext cx="1626168"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Untergeschoss</a:t>
            </a:r>
          </a:p>
        </p:txBody>
      </p:sp>
      <p:sp>
        <p:nvSpPr>
          <p:cNvPr id="58" name="TextBox 57"/>
          <p:cNvSpPr txBox="1"/>
          <p:nvPr/>
        </p:nvSpPr>
        <p:spPr>
          <a:xfrm>
            <a:off x="5786688" y="3223260"/>
            <a:ext cx="1290767" cy="128016"/>
          </a:xfrm>
          <a:prstGeom prst="rect">
            <a:avLst/>
          </a:prstGeom>
          <a:noFill/>
        </p:spPr>
        <p:txBody>
          <a:bodyPr wrap="square" lIns="0" rIns="0" tIns="0" bIns="0" anchor="t">
            <a:spAutoFit/>
          </a:bodyPr>
          <a:lstStyle/>
          <a:p>
            <a:pPr algn="l">
              <a:lnSpc>
                <a:spcPct val="100000"/>
              </a:lnSpc>
            </a:pPr>
            <a:r>
              <a:rPr sz="550" b="1" i="0" lang="de-DE">
                <a:solidFill>
                  <a:srgbClr val="1E8E5A"/>
                </a:solidFill>
                <a:latin typeface="Segoe UI"/>
              </a:rPr>
              <a:t>neuer Reiter</a:t>
            </a:r>
          </a:p>
        </p:txBody>
      </p:sp>
      <p:sp>
        <p:nvSpPr>
          <p:cNvPr id="59" name="Rounded Rectangle 58"/>
          <p:cNvSpPr/>
          <p:nvPr/>
        </p:nvSpPr>
        <p:spPr>
          <a:xfrm>
            <a:off x="3977640" y="3401568"/>
            <a:ext cx="779983"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3977640" y="3424428"/>
            <a:ext cx="779983" cy="118872"/>
          </a:xfrm>
          <a:prstGeom prst="rect">
            <a:avLst/>
          </a:prstGeom>
          <a:noFill/>
        </p:spPr>
        <p:txBody>
          <a:bodyPr wrap="square" lIns="0" rIns="0" tIns="0" bIns="0" anchor="t">
            <a:spAutoFit/>
          </a:bodyPr>
          <a:lstStyle/>
          <a:p>
            <a:pPr algn="ctr">
              <a:lnSpc>
                <a:spcPct val="100000"/>
              </a:lnSpc>
            </a:pPr>
            <a:r>
              <a:rPr sz="550" b="1" i="0" lang="de-DE">
                <a:solidFill>
                  <a:srgbClr val="2271B1"/>
                </a:solidFill>
                <a:latin typeface="Segoe UI"/>
              </a:rPr>
              <a:t>Clubraum 002</a:t>
            </a:r>
          </a:p>
        </p:txBody>
      </p:sp>
      <p:sp>
        <p:nvSpPr>
          <p:cNvPr id="61" name="Rounded Rectangle 60"/>
          <p:cNvSpPr/>
          <p:nvPr/>
        </p:nvSpPr>
        <p:spPr>
          <a:xfrm>
            <a:off x="4803343" y="3401568"/>
            <a:ext cx="621563"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4803343" y="3424428"/>
            <a:ext cx="621563" cy="118872"/>
          </a:xfrm>
          <a:prstGeom prst="rect">
            <a:avLst/>
          </a:prstGeom>
          <a:noFill/>
        </p:spPr>
        <p:txBody>
          <a:bodyPr wrap="square" lIns="0" rIns="0" tIns="0" bIns="0" anchor="t">
            <a:spAutoFit/>
          </a:bodyPr>
          <a:lstStyle/>
          <a:p>
            <a:pPr algn="ctr">
              <a:lnSpc>
                <a:spcPct val="100000"/>
              </a:lnSpc>
            </a:pPr>
            <a:r>
              <a:rPr sz="550" b="1" i="0" lang="de-DE">
                <a:solidFill>
                  <a:srgbClr val="2271B1"/>
                </a:solidFill>
                <a:latin typeface="Segoe UI"/>
              </a:rPr>
              <a:t>Werkstatt</a:t>
            </a:r>
          </a:p>
        </p:txBody>
      </p:sp>
      <p:sp>
        <p:nvSpPr>
          <p:cNvPr id="63" name="Rounded Rectangle 62"/>
          <p:cNvSpPr/>
          <p:nvPr/>
        </p:nvSpPr>
        <p:spPr>
          <a:xfrm>
            <a:off x="3977640" y="3621024"/>
            <a:ext cx="1735896" cy="182880"/>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4041648" y="3657600"/>
            <a:ext cx="1626168"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Vorplatz</a:t>
            </a:r>
          </a:p>
        </p:txBody>
      </p:sp>
      <p:sp>
        <p:nvSpPr>
          <p:cNvPr id="65" name="TextBox 64"/>
          <p:cNvSpPr txBox="1"/>
          <p:nvPr/>
        </p:nvSpPr>
        <p:spPr>
          <a:xfrm>
            <a:off x="5786688" y="3662172"/>
            <a:ext cx="1290767" cy="128016"/>
          </a:xfrm>
          <a:prstGeom prst="rect">
            <a:avLst/>
          </a:prstGeom>
          <a:noFill/>
        </p:spPr>
        <p:txBody>
          <a:bodyPr wrap="square" lIns="0" rIns="0" tIns="0" bIns="0" anchor="t">
            <a:spAutoFit/>
          </a:bodyPr>
          <a:lstStyle/>
          <a:p>
            <a:pPr algn="l">
              <a:lnSpc>
                <a:spcPct val="100000"/>
              </a:lnSpc>
            </a:pPr>
            <a:r>
              <a:rPr sz="550" b="1" i="0" lang="de-DE">
                <a:solidFill>
                  <a:srgbClr val="1E8E5A"/>
                </a:solidFill>
                <a:latin typeface="Segoe UI"/>
              </a:rPr>
              <a:t>neuer Reiter</a:t>
            </a:r>
          </a:p>
        </p:txBody>
      </p:sp>
      <p:sp>
        <p:nvSpPr>
          <p:cNvPr id="66" name="Rounded Rectangle 65"/>
          <p:cNvSpPr/>
          <p:nvPr/>
        </p:nvSpPr>
        <p:spPr>
          <a:xfrm>
            <a:off x="3977640" y="3840480"/>
            <a:ext cx="674370"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3977640" y="3863339"/>
            <a:ext cx="674370" cy="118872"/>
          </a:xfrm>
          <a:prstGeom prst="rect">
            <a:avLst/>
          </a:prstGeom>
          <a:noFill/>
        </p:spPr>
        <p:txBody>
          <a:bodyPr wrap="square" lIns="0" rIns="0" tIns="0" bIns="0" anchor="t">
            <a:spAutoFit/>
          </a:bodyPr>
          <a:lstStyle/>
          <a:p>
            <a:pPr algn="ctr">
              <a:lnSpc>
                <a:spcPct val="100000"/>
              </a:lnSpc>
            </a:pPr>
            <a:r>
              <a:rPr sz="550" b="1" i="0" lang="de-DE">
                <a:solidFill>
                  <a:srgbClr val="2271B1"/>
                </a:solidFill>
                <a:latin typeface="Segoe UI"/>
              </a:rPr>
              <a:t>Sporthalle</a:t>
            </a:r>
          </a:p>
        </p:txBody>
      </p:sp>
      <p:sp>
        <p:nvSpPr>
          <p:cNvPr id="68" name="Rectangle 67"/>
          <p:cNvSpPr/>
          <p:nvPr/>
        </p:nvSpPr>
        <p:spPr>
          <a:xfrm>
            <a:off x="3977640" y="4078224"/>
            <a:ext cx="100584" cy="100584"/>
          </a:xfrm>
          <a:prstGeom prst="rect">
            <a:avLst/>
          </a:prstGeom>
          <a:solidFill>
            <a:srgbClr val="2271B1"/>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4123944" y="4059935"/>
            <a:ext cx="2953511" cy="128016"/>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Beschriftungen, die vorhandenen Standorten entsprechen – als Räume übernehmen:</a:t>
            </a:r>
          </a:p>
        </p:txBody>
      </p:sp>
      <p:sp>
        <p:nvSpPr>
          <p:cNvPr id="70" name="Rounded Rectangle 69"/>
          <p:cNvSpPr/>
          <p:nvPr/>
        </p:nvSpPr>
        <p:spPr>
          <a:xfrm>
            <a:off x="4123944" y="4242816"/>
            <a:ext cx="88559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123944" y="4265676"/>
            <a:ext cx="885596" cy="118872"/>
          </a:xfrm>
          <a:prstGeom prst="rect">
            <a:avLst/>
          </a:prstGeom>
          <a:noFill/>
        </p:spPr>
        <p:txBody>
          <a:bodyPr wrap="square" lIns="0" rIns="0" tIns="0" bIns="0" anchor="t">
            <a:spAutoFit/>
          </a:bodyPr>
          <a:lstStyle/>
          <a:p>
            <a:pPr algn="ctr">
              <a:lnSpc>
                <a:spcPct val="100000"/>
              </a:lnSpc>
            </a:pPr>
            <a:r>
              <a:rPr sz="550" b="1" i="0" lang="de-DE">
                <a:solidFill>
                  <a:srgbClr val="2271B1"/>
                </a:solidFill>
                <a:latin typeface="Segoe UI"/>
              </a:rPr>
              <a:t>Signierbereich</a:t>
            </a:r>
          </a:p>
        </p:txBody>
      </p:sp>
      <p:sp>
        <p:nvSpPr>
          <p:cNvPr id="72" name="TextBox 71"/>
          <p:cNvSpPr txBox="1"/>
          <p:nvPr/>
        </p:nvSpPr>
        <p:spPr>
          <a:xfrm>
            <a:off x="3977640" y="4480560"/>
            <a:ext cx="3099815" cy="128016"/>
          </a:xfrm>
          <a:prstGeom prst="rect">
            <a:avLst/>
          </a:prstGeom>
          <a:noFill/>
        </p:spPr>
        <p:txBody>
          <a:bodyPr wrap="square" lIns="0" rIns="0" tIns="0" bIns="0" anchor="t">
            <a:spAutoFit/>
          </a:bodyPr>
          <a:lstStyle/>
          <a:p>
            <a:pPr algn="l">
              <a:lnSpc>
                <a:spcPct val="100000"/>
              </a:lnSpc>
            </a:pPr>
            <a:r>
              <a:rPr sz="500" b="0" i="0" lang="de-DE">
                <a:solidFill>
                  <a:srgbClr val="6B7A88"/>
                </a:solidFill>
                <a:latin typeface="Segoe UI"/>
              </a:rPr>
              <a:t>142 benannte Objekte, davon 118 mit Aussteller</a:t>
            </a:r>
          </a:p>
        </p:txBody>
      </p:sp>
      <p:sp>
        <p:nvSpPr>
          <p:cNvPr id="73" name="TextBox 72"/>
          <p:cNvSpPr txBox="1"/>
          <p:nvPr/>
        </p:nvSpPr>
        <p:spPr>
          <a:xfrm>
            <a:off x="3977640" y="4636008"/>
            <a:ext cx="3099815" cy="128016"/>
          </a:xfrm>
          <a:prstGeom prst="rect">
            <a:avLst/>
          </a:prstGeom>
          <a:noFill/>
        </p:spPr>
        <p:txBody>
          <a:bodyPr wrap="square" lIns="0" rIns="0" tIns="0" bIns="0" anchor="t">
            <a:spAutoFit/>
          </a:bodyPr>
          <a:lstStyle/>
          <a:p>
            <a:pPr algn="l">
              <a:lnSpc>
                <a:spcPct val="100000"/>
              </a:lnSpc>
            </a:pPr>
            <a:r>
              <a:rPr sz="500" b="1" i="0" lang="de-DE">
                <a:solidFill>
                  <a:srgbClr val="B7791F"/>
                </a:solidFill>
                <a:latin typeface="Segoe UI"/>
              </a:rPr>
              <a:t>Mehrfach vergebene Namen (nur das erste Objekt behält den Namen): K-04</a:t>
            </a:r>
          </a:p>
        </p:txBody>
      </p:sp>
      <p:sp>
        <p:nvSpPr>
          <p:cNvPr id="74" name="Rectangle 73"/>
          <p:cNvSpPr/>
          <p:nvPr/>
        </p:nvSpPr>
        <p:spPr>
          <a:xfrm>
            <a:off x="2359152" y="4882896"/>
            <a:ext cx="4846319"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ounded Rectangle 74"/>
          <p:cNvSpPr/>
          <p:nvPr/>
        </p:nvSpPr>
        <p:spPr>
          <a:xfrm>
            <a:off x="2487168" y="4974336"/>
            <a:ext cx="1645920" cy="228600"/>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2487168" y="5015484"/>
            <a:ext cx="164592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Datei unverändert verwenden</a:t>
            </a:r>
          </a:p>
        </p:txBody>
      </p:sp>
      <p:sp>
        <p:nvSpPr>
          <p:cNvPr id="77" name="Rounded Rectangle 76"/>
          <p:cNvSpPr/>
          <p:nvPr/>
        </p:nvSpPr>
        <p:spPr>
          <a:xfrm>
            <a:off x="5010912" y="4974336"/>
            <a:ext cx="786384" cy="228600"/>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5010912" y="5015484"/>
            <a:ext cx="786384"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Abbrechen</a:t>
            </a:r>
          </a:p>
        </p:txBody>
      </p:sp>
      <p:sp>
        <p:nvSpPr>
          <p:cNvPr id="79" name="Rounded Rectangle 78"/>
          <p:cNvSpPr/>
          <p:nvPr/>
        </p:nvSpPr>
        <p:spPr>
          <a:xfrm>
            <a:off x="6199631" y="4974336"/>
            <a:ext cx="877824" cy="228600"/>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199631" y="5015484"/>
            <a:ext cx="877824"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Importieren</a:t>
            </a:r>
          </a:p>
        </p:txBody>
      </p:sp>
      <p:sp>
        <p:nvSpPr>
          <p:cNvPr id="81" name="Oval 80"/>
          <p:cNvSpPr/>
          <p:nvPr/>
        </p:nvSpPr>
        <p:spPr>
          <a:xfrm>
            <a:off x="5029200" y="2350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029200" y="24094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3" name="Oval 82"/>
          <p:cNvSpPr/>
          <p:nvPr/>
        </p:nvSpPr>
        <p:spPr>
          <a:xfrm>
            <a:off x="6629399" y="2807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29399" y="28666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5" name="Oval 84"/>
          <p:cNvSpPr/>
          <p:nvPr/>
        </p:nvSpPr>
        <p:spPr>
          <a:xfrm>
            <a:off x="6629399" y="43616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629399" y="44211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7" name="Oval 86"/>
          <p:cNvSpPr/>
          <p:nvPr/>
        </p:nvSpPr>
        <p:spPr>
          <a:xfrm>
            <a:off x="5714999" y="48143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714999" y="48737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9" name="TextBox 88"/>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Eine Datei, alle Etagen</a:t>
            </a:r>
          </a:p>
        </p:txBody>
      </p:sp>
      <p:sp>
        <p:nvSpPr>
          <p:cNvPr id="90" name="TextBox 89"/>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Gefundene Etagen</a:t>
            </a:r>
          </a:p>
        </p:txBody>
      </p:sp>
      <p:sp>
        <p:nvSpPr>
          <p:cNvPr id="91" name="TextBox 90"/>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 Etage ein Reiter. Den Reiternamen können Sie hier noch ändern; fahren Sie über eine Etage, leuchtet sie in der Vorschau auf.</a:t>
            </a:r>
          </a:p>
        </p:txBody>
      </p:sp>
      <p:sp>
        <p:nvSpPr>
          <p:cNvPr id="92" name="TextBox 91"/>
          <p:cNvSpPr txBox="1"/>
          <p:nvPr/>
        </p:nvSpPr>
        <p:spPr>
          <a:xfrm>
            <a:off x="7927847" y="264134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Räume</a:t>
            </a:r>
          </a:p>
        </p:txBody>
      </p:sp>
      <p:sp>
        <p:nvSpPr>
          <p:cNvPr id="93" name="TextBox 92"/>
          <p:cNvSpPr txBox="1"/>
          <p:nvPr/>
        </p:nvSpPr>
        <p:spPr>
          <a:xfrm>
            <a:off x="7927847" y="286105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benannten Räume der Etage. Beschriftungen, die schon als Standort existieren, bietet der Dialog zusätzlich an.</a:t>
            </a:r>
          </a:p>
        </p:txBody>
      </p:sp>
      <p:sp>
        <p:nvSpPr>
          <p:cNvPr id="94" name="TextBox 93"/>
          <p:cNvSpPr txBox="1"/>
          <p:nvPr/>
        </p:nvSpPr>
        <p:spPr>
          <a:xfrm>
            <a:off x="7927847" y="339039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Hinweise</a:t>
            </a:r>
          </a:p>
        </p:txBody>
      </p:sp>
      <p:sp>
        <p:nvSpPr>
          <p:cNvPr id="95" name="TextBox 94"/>
          <p:cNvSpPr txBox="1"/>
          <p:nvPr/>
        </p:nvSpPr>
        <p:spPr>
          <a:xfrm>
            <a:off x="7927847" y="3610102"/>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Wie viele benannte Objekte einem Aussteller gehören – und welche Namen doppelt vergeben sind.</a:t>
            </a:r>
          </a:p>
        </p:txBody>
      </p:sp>
      <p:sp>
        <p:nvSpPr>
          <p:cNvPr id="96" name="TextBox 95"/>
          <p:cNvSpPr txBox="1"/>
          <p:nvPr/>
        </p:nvSpPr>
        <p:spPr>
          <a:xfrm>
            <a:off x="7927847" y="413943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Importieren</a:t>
            </a:r>
          </a:p>
        </p:txBody>
      </p:sp>
      <p:sp>
        <p:nvSpPr>
          <p:cNvPr id="97" name="TextBox 96"/>
          <p:cNvSpPr txBox="1"/>
          <p:nvPr/>
        </p:nvSpPr>
        <p:spPr>
          <a:xfrm>
            <a:off x="7927847" y="435914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Legt je Etage eine eigene Datei und eine Zeile an. </a:t>
            </a:r>
            <a:r>
              <a:rPr sz="1000" b="1" i="0" lang="de-DE">
                <a:solidFill>
                  <a:srgbClr val="3B4A57"/>
                </a:solidFill>
                <a:latin typeface="Segoe UI"/>
              </a:rPr>
              <a:t>Datei unverändert verwenden</a:t>
            </a:r>
            <a:r>
              <a:rPr sz="1000" b="0" i="0" lang="de-DE">
                <a:solidFill>
                  <a:srgbClr val="3B4A57"/>
                </a:solidFill>
                <a:latin typeface="Segoe UI"/>
              </a:rPr>
              <a:t> nimmt die Datei wie früher als einen Plan.</a:t>
            </a:r>
          </a:p>
        </p:txBody>
      </p:sp>
      <p:sp>
        <p:nvSpPr>
          <p:cNvPr id="98" name="Rectangle 9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ectangle 9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1" name="TextBox 10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Danach die Veranstaltung </a:t>
            </a:r>
            <a:r>
              <a:rPr sz="1000" b="1" i="0" lang="de-DE">
                <a:solidFill>
                  <a:srgbClr val="2B3844"/>
                </a:solidFill>
                <a:latin typeface="Segoe UI"/>
              </a:rPr>
              <a:t>aktualisieren</a:t>
            </a:r>
            <a:r>
              <a:rPr sz="1000" b="0" i="0" lang="de-DE">
                <a:solidFill>
                  <a:srgbClr val="2B3844"/>
                </a:solidFill>
                <a:latin typeface="Segoe UI"/>
              </a:rPr>
              <a:t> – erst dann bleiben die Reiter gespeichert. Findet der Dialog keine Etagen, können Sie Gruppen der Datei von Hand als Etagen markieren.</a:t>
            </a:r>
          </a:p>
        </p:txBody>
      </p:sp>
      <p:sp>
        <p:nvSpPr>
          <p:cNvPr id="102" name="Rectangle 10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04" name="TextBox 10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100 / 153</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Etagen, Räume und Stände im Grafikprogramm benennen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462087"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Was</a:t>
            </a:r>
          </a:p>
        </p:txBody>
      </p:sp>
      <p:sp>
        <p:nvSpPr>
          <p:cNvPr id="8" name="TextBox 7"/>
          <p:cNvSpPr txBox="1"/>
          <p:nvPr/>
        </p:nvSpPr>
        <p:spPr>
          <a:xfrm>
            <a:off x="2321623" y="1435608"/>
            <a:ext cx="4934797"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Name im Grafikprogramm</a:t>
            </a:r>
          </a:p>
        </p:txBody>
      </p:sp>
      <p:sp>
        <p:nvSpPr>
          <p:cNvPr id="9" name="TextBox 8"/>
          <p:cNvSpPr txBox="1"/>
          <p:nvPr/>
        </p:nvSpPr>
        <p:spPr>
          <a:xfrm>
            <a:off x="7439301" y="1435608"/>
            <a:ext cx="4112313"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Ergebnis im Plugin</a:t>
            </a:r>
          </a:p>
        </p:txBody>
      </p:sp>
      <p:sp>
        <p:nvSpPr>
          <p:cNvPr id="10" name="TextBox 9"/>
          <p:cNvSpPr txBox="1"/>
          <p:nvPr/>
        </p:nvSpPr>
        <p:spPr>
          <a:xfrm>
            <a:off x="676656" y="1856232"/>
            <a:ext cx="146208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Etage</a:t>
            </a:r>
          </a:p>
        </p:txBody>
      </p:sp>
      <p:sp>
        <p:nvSpPr>
          <p:cNvPr id="11" name="TextBox 10"/>
          <p:cNvSpPr txBox="1"/>
          <p:nvPr/>
        </p:nvSpPr>
        <p:spPr>
          <a:xfrm>
            <a:off x="2321623" y="1856232"/>
            <a:ext cx="4934797"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Ebene oder Gruppe „Etage: Erdgeschoss“ – oder „Floor: …“</a:t>
            </a:r>
          </a:p>
        </p:txBody>
      </p:sp>
      <p:sp>
        <p:nvSpPr>
          <p:cNvPr id="12" name="TextBox 11"/>
          <p:cNvSpPr txBox="1"/>
          <p:nvPr/>
        </p:nvSpPr>
        <p:spPr>
          <a:xfrm>
            <a:off x="7439301" y="1856232"/>
            <a:ext cx="411231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 eigener Reiter mit eigener Datei</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146208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Raum</a:t>
            </a:r>
          </a:p>
        </p:txBody>
      </p:sp>
      <p:sp>
        <p:nvSpPr>
          <p:cNvPr id="16" name="TextBox 15"/>
          <p:cNvSpPr txBox="1"/>
          <p:nvPr/>
        </p:nvSpPr>
        <p:spPr>
          <a:xfrm>
            <a:off x="2321623" y="2397633"/>
            <a:ext cx="4934797"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Fläche „Raum: Händlersaal“ – oder „Room: …“</a:t>
            </a:r>
          </a:p>
        </p:txBody>
      </p:sp>
      <p:sp>
        <p:nvSpPr>
          <p:cNvPr id="17" name="TextBox 16"/>
          <p:cNvSpPr txBox="1"/>
          <p:nvPr/>
        </p:nvSpPr>
        <p:spPr>
          <a:xfrm>
            <a:off x="7439301" y="2397633"/>
            <a:ext cx="411231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 Raum unter diesem Reiter</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146208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Stand</a:t>
            </a:r>
          </a:p>
        </p:txBody>
      </p:sp>
      <p:sp>
        <p:nvSpPr>
          <p:cNvPr id="20" name="TextBox 19"/>
          <p:cNvSpPr txBox="1"/>
          <p:nvPr/>
        </p:nvSpPr>
        <p:spPr>
          <a:xfrm>
            <a:off x="2321623" y="2939033"/>
            <a:ext cx="4934797"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Objekt „A12“ – genau die Standnummer</a:t>
            </a:r>
          </a:p>
        </p:txBody>
      </p:sp>
      <p:sp>
        <p:nvSpPr>
          <p:cNvPr id="21" name="TextBox 20"/>
          <p:cNvSpPr txBox="1"/>
          <p:nvPr/>
        </p:nvSpPr>
        <p:spPr>
          <a:xfrm>
            <a:off x="7439301" y="2939033"/>
            <a:ext cx="411231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Anklickbare Standfläche</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1462087"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Alles andere</a:t>
            </a:r>
          </a:p>
        </p:txBody>
      </p:sp>
      <p:sp>
        <p:nvSpPr>
          <p:cNvPr id="25" name="TextBox 24"/>
          <p:cNvSpPr txBox="1"/>
          <p:nvPr/>
        </p:nvSpPr>
        <p:spPr>
          <a:xfrm>
            <a:off x="2321623" y="3480434"/>
            <a:ext cx="4934797"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Gänge, Wände, Beschriftungen – ohne Namen</a:t>
            </a:r>
          </a:p>
        </p:txBody>
      </p:sp>
      <p:sp>
        <p:nvSpPr>
          <p:cNvPr id="26" name="TextBox 25"/>
          <p:cNvSpPr txBox="1"/>
          <p:nvPr/>
        </p:nvSpPr>
        <p:spPr>
          <a:xfrm>
            <a:off x="7439301" y="3480434"/>
            <a:ext cx="411231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Unbeweglicher Hintergrund</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030979"/>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030979"/>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149851"/>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1" name="TextBox 30"/>
          <p:cNvSpPr txBox="1"/>
          <p:nvPr/>
        </p:nvSpPr>
        <p:spPr>
          <a:xfrm>
            <a:off x="1773936" y="4149851"/>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Groß- und Kleinschreibung egal; statt des Doppelpunkts gehen auch Bindestrich, Unterstrich oder Leerzeichen. Das klappt mit Illustrator, Inkscape, Affinity Designer und Figma – jedes Programm legt die Namen anders ab, der Import liest alle.</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101 / 153</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eine Regel, an der alles hängt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Jede Standfläche braucht als Namen genau die Standnummer des Ausstellers.</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Steht beim Aussteller </a:t>
            </a:r>
            <a:r>
              <a:rPr sz="1200" b="0" i="0" lang="de-DE">
                <a:solidFill>
                  <a:srgbClr val="4A5D6E"/>
                </a:solidFill>
                <a:latin typeface="Consolas"/>
              </a:rPr>
              <a:t>A12</a:t>
            </a:r>
            <a:r>
              <a:rPr sz="1200" b="0" i="0" lang="de-DE">
                <a:solidFill>
                  <a:srgbClr val="4A5D6E"/>
                </a:solidFill>
                <a:latin typeface="Segoe UI"/>
              </a:rPr>
              <a:t> im Feld </a:t>
            </a:r>
            <a:r>
              <a:rPr sz="1200" b="1" i="0" lang="de-DE">
                <a:solidFill>
                  <a:srgbClr val="4A5D6E"/>
                </a:solidFill>
                <a:latin typeface="Segoe UI"/>
              </a:rPr>
              <a:t>Stand-IDs</a:t>
            </a:r>
            <a:r>
              <a:rPr sz="1200" b="0" i="0" lang="de-DE">
                <a:solidFill>
                  <a:srgbClr val="4A5D6E"/>
                </a:solidFill>
                <a:latin typeface="Segoe UI"/>
              </a:rPr>
              <a:t>, dann muss die zugehörige Fläche in der Zeichnung </a:t>
            </a:r>
            <a:r>
              <a:rPr sz="1200" b="0" i="0" lang="de-DE">
                <a:solidFill>
                  <a:srgbClr val="4A5D6E"/>
                </a:solidFill>
                <a:latin typeface="Consolas"/>
              </a:rPr>
              <a:t>A12</a:t>
            </a:r>
            <a:r>
              <a:rPr sz="1200" b="0" i="0" lang="de-DE">
                <a:solidFill>
                  <a:srgbClr val="4A5D6E"/>
                </a:solidFill>
                <a:latin typeface="Segoe UI"/>
              </a:rPr>
              <a:t> heißen – als Objektname im Grafikprogramm oder als Kennung </a:t>
            </a:r>
            <a:r>
              <a:rPr sz="1200" b="0" i="0" lang="de-DE">
                <a:solidFill>
                  <a:srgbClr val="4A5D6E"/>
                </a:solidFill>
                <a:latin typeface="Consolas"/>
              </a:rPr>
              <a:t>id="A12"</a:t>
            </a:r>
            <a:r>
              <a:rPr sz="1200" b="0" i="0" lang="de-DE">
                <a:solidFill>
                  <a:srgbClr val="4A5D6E"/>
                </a:solidFill>
                <a:latin typeface="Segoe UI"/>
              </a:rPr>
              <a:t>. Nur dann wird sie anklickbar, leuchtet auf und öffnet das Informationsblatt. Groß- und Kleinschreibung darf abweichen – alles andere nicht.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102 / 153</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SVG-Datei vorbereiten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Grundriss in einem Zeichenprogramm anlegen.</a:t>
            </a:r>
          </a:p>
        </p:txBody>
      </p:sp>
      <p:sp>
        <p:nvSpPr>
          <p:cNvPr id="9" name="TextBox 8"/>
          <p:cNvSpPr txBox="1"/>
          <p:nvPr/>
        </p:nvSpPr>
        <p:spPr>
          <a:xfrm>
            <a:off x="950976" y="1577213"/>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Inkscape, Adobe Illustrator, Affinity Designer oder Figma – jedes Programm, das SVG speichert, ist geeignet.</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04517"/>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Jede Standfläche als </a:t>
            </a:r>
            <a:r>
              <a:rPr sz="1150" b="1" i="0" lang="de-DE">
                <a:solidFill>
                  <a:srgbClr val="25333F"/>
                </a:solidFill>
                <a:latin typeface="Segoe UI"/>
              </a:rPr>
              <a:t>eigene Form</a:t>
            </a:r>
            <a:r>
              <a:rPr sz="1150" b="0" i="0" lang="de-DE">
                <a:solidFill>
                  <a:srgbClr val="25333F"/>
                </a:solidFill>
                <a:latin typeface="Segoe UI"/>
              </a:rPr>
              <a:t> zeichnen.</a:t>
            </a:r>
          </a:p>
        </p:txBody>
      </p:sp>
      <p:sp>
        <p:nvSpPr>
          <p:cNvPr id="13" name="TextBox 12"/>
          <p:cNvSpPr txBox="1"/>
          <p:nvPr/>
        </p:nvSpPr>
        <p:spPr>
          <a:xfrm>
            <a:off x="950976" y="2328417"/>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 Rechteck, ein Polygon oder ein Pfad – nicht Teil einer Sammelform.</a:t>
            </a:r>
          </a:p>
        </p:txBody>
      </p:sp>
      <p:sp>
        <p:nvSpPr>
          <p:cNvPr id="14" name="Oval 13"/>
          <p:cNvSpPr/>
          <p:nvPr/>
        </p:nvSpPr>
        <p:spPr>
          <a:xfrm>
            <a:off x="566928" y="272008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612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710942"/>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Jede Standfläche nach ihrer </a:t>
            </a:r>
            <a:r>
              <a:rPr sz="1150" b="1" i="0" lang="de-DE">
                <a:solidFill>
                  <a:srgbClr val="25333F"/>
                </a:solidFill>
                <a:latin typeface="Segoe UI"/>
              </a:rPr>
              <a:t>Standnummer</a:t>
            </a:r>
            <a:r>
              <a:rPr sz="1150" b="0" i="0" lang="de-DE">
                <a:solidFill>
                  <a:srgbClr val="25333F"/>
                </a:solidFill>
                <a:latin typeface="Segoe UI"/>
              </a:rPr>
              <a:t> benennen.</a:t>
            </a:r>
          </a:p>
        </p:txBody>
      </p:sp>
      <p:sp>
        <p:nvSpPr>
          <p:cNvPr id="17" name="TextBox 16"/>
          <p:cNvSpPr txBox="1"/>
          <p:nvPr/>
        </p:nvSpPr>
        <p:spPr>
          <a:xfrm>
            <a:off x="950976" y="2934842"/>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Als Objekt- oder Ebenenname. Der Import schreibt ihn in die Kennung.</a:t>
            </a:r>
          </a:p>
        </p:txBody>
      </p:sp>
      <p:sp>
        <p:nvSpPr>
          <p:cNvPr id="18" name="Oval 17"/>
          <p:cNvSpPr/>
          <p:nvPr/>
        </p:nvSpPr>
        <p:spPr>
          <a:xfrm>
            <a:off x="566928" y="3326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36765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317367"/>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Etagen als „Etage: …“, Räume als „Raum: …“ benennen.</a:t>
            </a:r>
          </a:p>
        </p:txBody>
      </p:sp>
      <p:sp>
        <p:nvSpPr>
          <p:cNvPr id="21" name="TextBox 20"/>
          <p:cNvSpPr txBox="1"/>
          <p:nvPr/>
        </p:nvSpPr>
        <p:spPr>
          <a:xfrm>
            <a:off x="950976" y="3541267"/>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Gänge, Wände und Beschriftungen brauchen keinen Namen.</a:t>
            </a:r>
          </a:p>
        </p:txBody>
      </p:sp>
      <p:sp>
        <p:nvSpPr>
          <p:cNvPr id="22" name="Oval 21"/>
          <p:cNvSpPr/>
          <p:nvPr/>
        </p:nvSpPr>
        <p:spPr>
          <a:xfrm>
            <a:off x="566928" y="393293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397408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4" name="TextBox 23"/>
          <p:cNvSpPr txBox="1"/>
          <p:nvPr/>
        </p:nvSpPr>
        <p:spPr>
          <a:xfrm>
            <a:off x="950976" y="3923792"/>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Als </a:t>
            </a:r>
            <a:r>
              <a:rPr sz="1150" b="1" i="0" lang="de-DE">
                <a:solidFill>
                  <a:srgbClr val="25333F"/>
                </a:solidFill>
                <a:latin typeface="Segoe UI"/>
              </a:rPr>
              <a:t>SVG</a:t>
            </a:r>
            <a:r>
              <a:rPr sz="1150" b="0" i="0" lang="de-DE">
                <a:solidFill>
                  <a:srgbClr val="25333F"/>
                </a:solidFill>
                <a:latin typeface="Segoe UI"/>
              </a:rPr>
              <a:t> speichern und in die Mediathek hochladen.</a:t>
            </a:r>
          </a:p>
        </p:txBody>
      </p:sp>
      <p:sp>
        <p:nvSpPr>
          <p:cNvPr id="25" name="TextBox 24"/>
          <p:cNvSpPr txBox="1"/>
          <p:nvPr/>
        </p:nvSpPr>
        <p:spPr>
          <a:xfrm>
            <a:off x="950976" y="4147693"/>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Eine Datei für das ganze Gelände genügt.</a:t>
            </a:r>
          </a:p>
        </p:txBody>
      </p:sp>
      <p:sp>
        <p:nvSpPr>
          <p:cNvPr id="26" name="Rectangle 25"/>
          <p:cNvSpPr/>
          <p:nvPr/>
        </p:nvSpPr>
        <p:spPr>
          <a:xfrm>
            <a:off x="5589727" y="1353312"/>
            <a:ext cx="6035040" cy="301752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589727" y="1353312"/>
            <a:ext cx="6035040" cy="274320"/>
          </a:xfrm>
          <a:prstGeom prst="rect">
            <a:avLst/>
          </a:prstGeom>
          <a:solidFill>
            <a:srgbClr val="2B303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717743" y="1412748"/>
            <a:ext cx="5760720" cy="155448"/>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hall-01.svg  —  Zeichenprogramm</a:t>
            </a:r>
          </a:p>
        </p:txBody>
      </p:sp>
      <p:sp>
        <p:nvSpPr>
          <p:cNvPr id="29" name="Rectangle 28"/>
          <p:cNvSpPr/>
          <p:nvPr/>
        </p:nvSpPr>
        <p:spPr>
          <a:xfrm>
            <a:off x="5754319" y="1755648"/>
            <a:ext cx="4224527" cy="2450591"/>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955487" y="1975104"/>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955487" y="2075688"/>
            <a:ext cx="54864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A11</a:t>
            </a:r>
          </a:p>
        </p:txBody>
      </p:sp>
      <p:sp>
        <p:nvSpPr>
          <p:cNvPr id="32" name="Rectangle 31"/>
          <p:cNvSpPr/>
          <p:nvPr/>
        </p:nvSpPr>
        <p:spPr>
          <a:xfrm>
            <a:off x="6577279" y="1975104"/>
            <a:ext cx="548640" cy="347472"/>
          </a:xfrm>
          <a:prstGeom prst="rect">
            <a:avLst/>
          </a:prstGeom>
          <a:solidFill>
            <a:srgbClr val="FFFFFF"/>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577279" y="2075688"/>
            <a:ext cx="548640" cy="146304"/>
          </a:xfrm>
          <a:prstGeom prst="rect">
            <a:avLst/>
          </a:prstGeom>
          <a:noFill/>
        </p:spPr>
        <p:txBody>
          <a:bodyPr wrap="square" lIns="0" rIns="0" tIns="0" bIns="0" anchor="t">
            <a:spAutoFit/>
          </a:bodyPr>
          <a:lstStyle/>
          <a:p>
            <a:pPr algn="ctr">
              <a:lnSpc>
                <a:spcPct val="100000"/>
              </a:lnSpc>
            </a:pPr>
            <a:r>
              <a:rPr sz="700" b="1" i="0" lang="de-DE">
                <a:solidFill>
                  <a:srgbClr val="1F2933"/>
                </a:solidFill>
                <a:latin typeface="Segoe UI"/>
              </a:rPr>
              <a:t>A12</a:t>
            </a:r>
          </a:p>
        </p:txBody>
      </p:sp>
      <p:sp>
        <p:nvSpPr>
          <p:cNvPr id="34" name="Rectangle 33"/>
          <p:cNvSpPr/>
          <p:nvPr/>
        </p:nvSpPr>
        <p:spPr>
          <a:xfrm>
            <a:off x="7199071" y="1975104"/>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199071" y="2075688"/>
            <a:ext cx="54864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A13</a:t>
            </a:r>
          </a:p>
        </p:txBody>
      </p:sp>
      <p:sp>
        <p:nvSpPr>
          <p:cNvPr id="36" name="Rectangle 35"/>
          <p:cNvSpPr/>
          <p:nvPr/>
        </p:nvSpPr>
        <p:spPr>
          <a:xfrm>
            <a:off x="5955487" y="2468880"/>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955487" y="2569464"/>
            <a:ext cx="54864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A21</a:t>
            </a:r>
          </a:p>
        </p:txBody>
      </p:sp>
      <p:sp>
        <p:nvSpPr>
          <p:cNvPr id="38" name="Rectangle 37"/>
          <p:cNvSpPr/>
          <p:nvPr/>
        </p:nvSpPr>
        <p:spPr>
          <a:xfrm>
            <a:off x="6577279" y="2468880"/>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577279" y="2569464"/>
            <a:ext cx="54864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A22</a:t>
            </a:r>
          </a:p>
        </p:txBody>
      </p:sp>
      <p:sp>
        <p:nvSpPr>
          <p:cNvPr id="40" name="Rectangle 39"/>
          <p:cNvSpPr/>
          <p:nvPr/>
        </p:nvSpPr>
        <p:spPr>
          <a:xfrm>
            <a:off x="7199071" y="2468880"/>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199071" y="2569464"/>
            <a:ext cx="54864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A23</a:t>
            </a:r>
          </a:p>
        </p:txBody>
      </p:sp>
      <p:sp>
        <p:nvSpPr>
          <p:cNvPr id="42" name="TextBox 41"/>
          <p:cNvSpPr txBox="1"/>
          <p:nvPr/>
        </p:nvSpPr>
        <p:spPr>
          <a:xfrm>
            <a:off x="5955487" y="3895344"/>
            <a:ext cx="1828800"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Gang (ohne Namen)</a:t>
            </a:r>
          </a:p>
        </p:txBody>
      </p:sp>
      <p:sp>
        <p:nvSpPr>
          <p:cNvPr id="43" name="Rectangle 42"/>
          <p:cNvSpPr/>
          <p:nvPr/>
        </p:nvSpPr>
        <p:spPr>
          <a:xfrm>
            <a:off x="10070287" y="1755648"/>
            <a:ext cx="1389888" cy="1243584"/>
          </a:xfrm>
          <a:prstGeom prst="rect">
            <a:avLst/>
          </a:prstGeom>
          <a:solidFill>
            <a:srgbClr val="FFFFFF"/>
          </a:solidFill>
          <a:ln w="1270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10070287" y="1755648"/>
            <a:ext cx="1389888" cy="21945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10161727" y="1796796"/>
            <a:ext cx="1207008" cy="137160"/>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Objekteigenschaften</a:t>
            </a:r>
          </a:p>
        </p:txBody>
      </p:sp>
      <p:sp>
        <p:nvSpPr>
          <p:cNvPr id="46" name="TextBox 45"/>
          <p:cNvSpPr txBox="1"/>
          <p:nvPr/>
        </p:nvSpPr>
        <p:spPr>
          <a:xfrm>
            <a:off x="10180015" y="2066544"/>
            <a:ext cx="1170432"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ID</a:t>
            </a:r>
          </a:p>
        </p:txBody>
      </p:sp>
      <p:sp>
        <p:nvSpPr>
          <p:cNvPr id="47" name="Rounded Rectangle 46"/>
          <p:cNvSpPr/>
          <p:nvPr/>
        </p:nvSpPr>
        <p:spPr>
          <a:xfrm>
            <a:off x="10180015" y="2212848"/>
            <a:ext cx="1170432" cy="219456"/>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10253167" y="2263140"/>
            <a:ext cx="1024128" cy="146304"/>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Consolas"/>
              </a:rPr>
              <a:t>A12</a:t>
            </a:r>
          </a:p>
        </p:txBody>
      </p:sp>
      <p:sp>
        <p:nvSpPr>
          <p:cNvPr id="49" name="TextBox 48"/>
          <p:cNvSpPr txBox="1"/>
          <p:nvPr/>
        </p:nvSpPr>
        <p:spPr>
          <a:xfrm>
            <a:off x="10180015" y="2505456"/>
            <a:ext cx="1170432"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Label</a:t>
            </a:r>
          </a:p>
        </p:txBody>
      </p:sp>
      <p:sp>
        <p:nvSpPr>
          <p:cNvPr id="50" name="Rounded Rectangle 49"/>
          <p:cNvSpPr/>
          <p:nvPr/>
        </p:nvSpPr>
        <p:spPr>
          <a:xfrm>
            <a:off x="10180015" y="2651760"/>
            <a:ext cx="1170432" cy="219456"/>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10253167" y="2702052"/>
            <a:ext cx="1024128" cy="146304"/>
          </a:xfrm>
          <a:prstGeom prst="rect">
            <a:avLst/>
          </a:prstGeom>
          <a:noFill/>
        </p:spPr>
        <p:txBody>
          <a:bodyPr wrap="square" lIns="0" rIns="0" tIns="0" bIns="0" anchor="t">
            <a:spAutoFit/>
          </a:bodyPr>
          <a:lstStyle/>
          <a:p>
            <a:pPr algn="l">
              <a:lnSpc>
                <a:spcPct val="100000"/>
              </a:lnSpc>
            </a:pPr>
            <a:r>
              <a:rPr sz="700" b="0" i="0" lang="de-DE">
                <a:solidFill>
                  <a:srgbClr val="6B7A88"/>
                </a:solidFill>
                <a:latin typeface="Segoe UI"/>
              </a:rPr>
              <a:t>Stand A12</a:t>
            </a:r>
          </a:p>
        </p:txBody>
      </p:sp>
      <p:sp>
        <p:nvSpPr>
          <p:cNvPr id="52" name="Oval 51"/>
          <p:cNvSpPr/>
          <p:nvPr/>
        </p:nvSpPr>
        <p:spPr>
          <a:xfrm>
            <a:off x="6440119" y="1837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440119" y="18973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54" name="Oval 53"/>
          <p:cNvSpPr/>
          <p:nvPr/>
        </p:nvSpPr>
        <p:spPr>
          <a:xfrm>
            <a:off x="9951415" y="21854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9951415" y="224485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56" name="Oval 55"/>
          <p:cNvSpPr/>
          <p:nvPr/>
        </p:nvSpPr>
        <p:spPr>
          <a:xfrm>
            <a:off x="5672023" y="3831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72023" y="38907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58" name="Rectangle 5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1" name="TextBox 6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Import bereinigt die Datei – Skripte und Programm-Zusatzdaten fallen weg. Mit </a:t>
            </a:r>
            <a:r>
              <a:rPr sz="1000" b="1" i="0" lang="de-DE">
                <a:solidFill>
                  <a:srgbClr val="2B3844"/>
                </a:solidFill>
                <a:latin typeface="Segoe UI"/>
              </a:rPr>
              <a:t>Datei unverändert verwenden</a:t>
            </a:r>
            <a:r>
              <a:rPr sz="1000" b="0" i="0" lang="de-DE">
                <a:solidFill>
                  <a:srgbClr val="2B3844"/>
                </a:solidFill>
                <a:latin typeface="Segoe UI"/>
              </a:rPr>
              <a:t> wird sie dagegen eingebettet, wie sie ist: Ihre Gäste sehen dann auch versteckte Hilfslinien.</a:t>
            </a:r>
          </a:p>
        </p:txBody>
      </p:sp>
      <p:sp>
        <p:nvSpPr>
          <p:cNvPr id="62" name="Rectangle 6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64" name="TextBox 6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103 / 153</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in der Datei stimmen muss – und was schiefgehen kann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644862"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Punkt</a:t>
            </a:r>
          </a:p>
        </p:txBody>
      </p:sp>
      <p:sp>
        <p:nvSpPr>
          <p:cNvPr id="8" name="TextBox 7"/>
          <p:cNvSpPr txBox="1"/>
          <p:nvPr/>
        </p:nvSpPr>
        <p:spPr>
          <a:xfrm>
            <a:off x="2504398" y="1435608"/>
            <a:ext cx="4020926"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So ist es richtig</a:t>
            </a:r>
          </a:p>
        </p:txBody>
      </p:sp>
      <p:sp>
        <p:nvSpPr>
          <p:cNvPr id="9" name="TextBox 8"/>
          <p:cNvSpPr txBox="1"/>
          <p:nvPr/>
        </p:nvSpPr>
        <p:spPr>
          <a:xfrm>
            <a:off x="6708204" y="1435608"/>
            <a:ext cx="4843410"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Typischer Fehler</a:t>
            </a:r>
          </a:p>
        </p:txBody>
      </p:sp>
      <p:sp>
        <p:nvSpPr>
          <p:cNvPr id="10" name="TextBox 9"/>
          <p:cNvSpPr txBox="1"/>
          <p:nvPr/>
        </p:nvSpPr>
        <p:spPr>
          <a:xfrm>
            <a:off x="676656" y="1856232"/>
            <a:ext cx="1644862"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Name</a:t>
            </a:r>
          </a:p>
        </p:txBody>
      </p:sp>
      <p:sp>
        <p:nvSpPr>
          <p:cNvPr id="11" name="TextBox 10"/>
          <p:cNvSpPr txBox="1"/>
          <p:nvPr/>
        </p:nvSpPr>
        <p:spPr>
          <a:xfrm>
            <a:off x="2504398" y="1856232"/>
            <a:ext cx="402092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A12</a:t>
            </a:r>
            <a:r>
              <a:rPr sz="950" b="0" i="0" lang="de-DE">
                <a:solidFill>
                  <a:srgbClr val="1F2933"/>
                </a:solidFill>
                <a:latin typeface="Segoe UI"/>
              </a:rPr>
              <a:t> als Name bzw. </a:t>
            </a:r>
            <a:r>
              <a:rPr sz="950" b="0" i="0" lang="de-DE">
                <a:solidFill>
                  <a:srgbClr val="1F2933"/>
                </a:solidFill>
                <a:latin typeface="Consolas"/>
              </a:rPr>
              <a:t>id</a:t>
            </a:r>
            <a:r>
              <a:rPr sz="950" b="0" i="0" lang="de-DE">
                <a:solidFill>
                  <a:srgbClr val="1F2933"/>
                </a:solidFill>
                <a:latin typeface="Segoe UI"/>
              </a:rPr>
              <a:t> der Standfläche</a:t>
            </a:r>
          </a:p>
        </p:txBody>
      </p:sp>
      <p:sp>
        <p:nvSpPr>
          <p:cNvPr id="12" name="TextBox 11"/>
          <p:cNvSpPr txBox="1"/>
          <p:nvPr/>
        </p:nvSpPr>
        <p:spPr>
          <a:xfrm>
            <a:off x="6708204" y="1856232"/>
            <a:ext cx="4843410"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Der Name sitzt an der Gruppe statt an der Fläche</a:t>
            </a:r>
          </a:p>
        </p:txBody>
      </p:sp>
      <p:sp>
        <p:nvSpPr>
          <p:cNvPr id="13" name="Rectangle 12"/>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82647"/>
            <a:ext cx="1644862"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Schreibweise</a:t>
            </a:r>
          </a:p>
        </p:txBody>
      </p:sp>
      <p:sp>
        <p:nvSpPr>
          <p:cNvPr id="16" name="TextBox 15"/>
          <p:cNvSpPr txBox="1"/>
          <p:nvPr/>
        </p:nvSpPr>
        <p:spPr>
          <a:xfrm>
            <a:off x="2504398" y="2382647"/>
            <a:ext cx="402092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Genau wie im Feld </a:t>
            </a:r>
            <a:r>
              <a:rPr sz="950" b="1" i="0" lang="de-DE">
                <a:solidFill>
                  <a:srgbClr val="1F2933"/>
                </a:solidFill>
                <a:latin typeface="Segoe UI"/>
              </a:rPr>
              <a:t>Stand-IDs</a:t>
            </a:r>
          </a:p>
        </p:txBody>
      </p:sp>
      <p:sp>
        <p:nvSpPr>
          <p:cNvPr id="17" name="TextBox 16"/>
          <p:cNvSpPr txBox="1"/>
          <p:nvPr/>
        </p:nvSpPr>
        <p:spPr>
          <a:xfrm>
            <a:off x="6708204" y="2382647"/>
            <a:ext cx="4843410"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A 12</a:t>
            </a:r>
            <a:r>
              <a:rPr sz="950" b="0" i="0" lang="de-DE">
                <a:solidFill>
                  <a:srgbClr val="1F2933"/>
                </a:solidFill>
                <a:latin typeface="Segoe UI"/>
              </a:rPr>
              <a:t> mit Leerzeichen oder </a:t>
            </a:r>
            <a:r>
              <a:rPr sz="950" b="0" i="0" lang="de-DE">
                <a:solidFill>
                  <a:srgbClr val="1F2933"/>
                </a:solidFill>
                <a:latin typeface="Consolas"/>
              </a:rPr>
              <a:t>A-12</a:t>
            </a:r>
            <a:r>
              <a:rPr sz="950" b="0" i="0" lang="de-DE">
                <a:solidFill>
                  <a:srgbClr val="1F2933"/>
                </a:solidFill>
                <a:latin typeface="Segoe UI"/>
              </a:rPr>
              <a:t> mit Bindestrich</a:t>
            </a:r>
          </a:p>
        </p:txBody>
      </p:sp>
      <p:sp>
        <p:nvSpPr>
          <p:cNvPr id="18" name="Rectangle 17"/>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09062"/>
            <a:ext cx="1644862"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Erstes Zeichen</a:t>
            </a:r>
          </a:p>
        </p:txBody>
      </p:sp>
      <p:sp>
        <p:nvSpPr>
          <p:cNvPr id="20" name="TextBox 19"/>
          <p:cNvSpPr txBox="1"/>
          <p:nvPr/>
        </p:nvSpPr>
        <p:spPr>
          <a:xfrm>
            <a:off x="2504398" y="2909062"/>
            <a:ext cx="402092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 Buchstabe am Anfang, etwa </a:t>
            </a:r>
            <a:r>
              <a:rPr sz="950" b="0" i="0" lang="de-DE">
                <a:solidFill>
                  <a:srgbClr val="1F2933"/>
                </a:solidFill>
                <a:latin typeface="Consolas"/>
              </a:rPr>
              <a:t>A12</a:t>
            </a:r>
          </a:p>
        </p:txBody>
      </p:sp>
      <p:sp>
        <p:nvSpPr>
          <p:cNvPr id="21" name="TextBox 20"/>
          <p:cNvSpPr txBox="1"/>
          <p:nvPr/>
        </p:nvSpPr>
        <p:spPr>
          <a:xfrm>
            <a:off x="6708204" y="2909062"/>
            <a:ext cx="4843410"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Eine Kennung, die mit einer Ziffer beginnt – SVG erlaubt das nicht</a:t>
            </a:r>
          </a:p>
        </p:txBody>
      </p:sp>
      <p:sp>
        <p:nvSpPr>
          <p:cNvPr id="22" name="Rectangle 21"/>
          <p:cNvSpPr/>
          <p:nvPr/>
        </p:nvSpPr>
        <p:spPr>
          <a:xfrm>
            <a:off x="566928" y="324345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4345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35477"/>
            <a:ext cx="1644862"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Eindeutigkeit</a:t>
            </a:r>
          </a:p>
        </p:txBody>
      </p:sp>
      <p:sp>
        <p:nvSpPr>
          <p:cNvPr id="25" name="TextBox 24"/>
          <p:cNvSpPr txBox="1"/>
          <p:nvPr/>
        </p:nvSpPr>
        <p:spPr>
          <a:xfrm>
            <a:off x="2504398" y="3435477"/>
            <a:ext cx="402092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Jeder Name kommt genau einmal vor</a:t>
            </a:r>
          </a:p>
        </p:txBody>
      </p:sp>
      <p:sp>
        <p:nvSpPr>
          <p:cNvPr id="26" name="TextBox 25"/>
          <p:cNvSpPr txBox="1"/>
          <p:nvPr/>
        </p:nvSpPr>
        <p:spPr>
          <a:xfrm>
            <a:off x="6708204" y="3435477"/>
            <a:ext cx="4843410"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Zwei Flächen heißen gleich – der Dialog meldet das</a:t>
            </a:r>
          </a:p>
        </p:txBody>
      </p:sp>
      <p:sp>
        <p:nvSpPr>
          <p:cNvPr id="27" name="Rectangle 26"/>
          <p:cNvSpPr/>
          <p:nvPr/>
        </p:nvSpPr>
        <p:spPr>
          <a:xfrm>
            <a:off x="566928" y="37698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61891"/>
            <a:ext cx="1644862"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Mehrere Stände</a:t>
            </a:r>
          </a:p>
        </p:txBody>
      </p:sp>
      <p:sp>
        <p:nvSpPr>
          <p:cNvPr id="29" name="TextBox 28"/>
          <p:cNvSpPr txBox="1"/>
          <p:nvPr/>
        </p:nvSpPr>
        <p:spPr>
          <a:xfrm>
            <a:off x="2504398" y="3961891"/>
            <a:ext cx="402092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Im Feld </a:t>
            </a:r>
            <a:r>
              <a:rPr sz="950" b="1" i="0" lang="de-DE">
                <a:solidFill>
                  <a:srgbClr val="1F2933"/>
                </a:solidFill>
                <a:latin typeface="Segoe UI"/>
              </a:rPr>
              <a:t>Stand-IDs</a:t>
            </a:r>
            <a:r>
              <a:rPr sz="950" b="0" i="0" lang="de-DE">
                <a:solidFill>
                  <a:srgbClr val="1F2933"/>
                </a:solidFill>
                <a:latin typeface="Segoe UI"/>
              </a:rPr>
              <a:t> mit Komma: </a:t>
            </a:r>
            <a:r>
              <a:rPr sz="950" b="0" i="0" lang="de-DE">
                <a:solidFill>
                  <a:srgbClr val="1F2933"/>
                </a:solidFill>
                <a:latin typeface="Consolas"/>
              </a:rPr>
              <a:t>A12, A13</a:t>
            </a:r>
          </a:p>
        </p:txBody>
      </p:sp>
      <p:sp>
        <p:nvSpPr>
          <p:cNvPr id="30" name="TextBox 29"/>
          <p:cNvSpPr txBox="1"/>
          <p:nvPr/>
        </p:nvSpPr>
        <p:spPr>
          <a:xfrm>
            <a:off x="6708204" y="3961891"/>
            <a:ext cx="4843410"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Beide Nummern in einen einzigen Namen geschrieben</a:t>
            </a:r>
          </a:p>
        </p:txBody>
      </p:sp>
      <p:sp>
        <p:nvSpPr>
          <p:cNvPr id="31" name="Rectangle 30"/>
          <p:cNvSpPr/>
          <p:nvPr/>
        </p:nvSpPr>
        <p:spPr>
          <a:xfrm>
            <a:off x="566928" y="42962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29628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488306"/>
            <a:ext cx="1644862"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Beschriftung</a:t>
            </a:r>
          </a:p>
        </p:txBody>
      </p:sp>
      <p:sp>
        <p:nvSpPr>
          <p:cNvPr id="34" name="TextBox 33"/>
          <p:cNvSpPr txBox="1"/>
          <p:nvPr/>
        </p:nvSpPr>
        <p:spPr>
          <a:xfrm>
            <a:off x="2504398" y="4488306"/>
            <a:ext cx="402092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Standnummer zusätzlich als Text zeichnen</a:t>
            </a:r>
          </a:p>
        </p:txBody>
      </p:sp>
      <p:sp>
        <p:nvSpPr>
          <p:cNvPr id="35" name="TextBox 34"/>
          <p:cNvSpPr txBox="1"/>
          <p:nvPr/>
        </p:nvSpPr>
        <p:spPr>
          <a:xfrm>
            <a:off x="6708204" y="4488306"/>
            <a:ext cx="4843410"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Nur der Name gesetzt – im Plan ist dann nichts zu lesen</a:t>
            </a:r>
          </a:p>
        </p:txBody>
      </p:sp>
      <p:sp>
        <p:nvSpPr>
          <p:cNvPr id="36" name="Rectangle 35"/>
          <p:cNvSpPr/>
          <p:nvPr/>
        </p:nvSpPr>
        <p:spPr>
          <a:xfrm>
            <a:off x="566928" y="482269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14721"/>
            <a:ext cx="1644862"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Größe</a:t>
            </a:r>
          </a:p>
        </p:txBody>
      </p:sp>
      <p:sp>
        <p:nvSpPr>
          <p:cNvPr id="38" name="TextBox 37"/>
          <p:cNvSpPr txBox="1"/>
          <p:nvPr/>
        </p:nvSpPr>
        <p:spPr>
          <a:xfrm>
            <a:off x="2504398" y="5014721"/>
            <a:ext cx="402092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 </a:t>
            </a:r>
            <a:r>
              <a:rPr sz="950" b="0" i="0" lang="de-DE">
                <a:solidFill>
                  <a:srgbClr val="1F2933"/>
                </a:solidFill>
                <a:latin typeface="Consolas"/>
              </a:rPr>
              <a:t>viewBox</a:t>
            </a:r>
            <a:r>
              <a:rPr sz="950" b="0" i="0" lang="de-DE">
                <a:solidFill>
                  <a:srgbClr val="1F2933"/>
                </a:solidFill>
                <a:latin typeface="Segoe UI"/>
              </a:rPr>
              <a:t> im SVG, damit der Plan mitskaliert</a:t>
            </a:r>
          </a:p>
        </p:txBody>
      </p:sp>
      <p:sp>
        <p:nvSpPr>
          <p:cNvPr id="39" name="TextBox 38"/>
          <p:cNvSpPr txBox="1"/>
          <p:nvPr/>
        </p:nvSpPr>
        <p:spPr>
          <a:xfrm>
            <a:off x="6708204" y="5014721"/>
            <a:ext cx="4843410"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Feste Pixelmaße ohne </a:t>
            </a:r>
            <a:r>
              <a:rPr sz="950" b="0" i="0" lang="de-DE">
                <a:solidFill>
                  <a:srgbClr val="1F2933"/>
                </a:solidFill>
                <a:latin typeface="Consolas"/>
              </a:rPr>
              <a:t>viewBox</a:t>
            </a:r>
          </a:p>
        </p:txBody>
      </p:sp>
      <p:sp>
        <p:nvSpPr>
          <p:cNvPr id="40" name="Rectangle 39"/>
          <p:cNvSpPr/>
          <p:nvPr/>
        </p:nvSpPr>
        <p:spPr>
          <a:xfrm>
            <a:off x="566928" y="53491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550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550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669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4" name="TextBox 43"/>
          <p:cNvSpPr txBox="1"/>
          <p:nvPr/>
        </p:nvSpPr>
        <p:spPr>
          <a:xfrm>
            <a:off x="1773936" y="5669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Prüfen lässt sich das ohne Umwege: Der Import-Dialog nennt, wie viele benannte Objekte einem Aussteller gehören. Danach Seite aufrufen und auf eine Standfläche klicken.</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104 / 153</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 neue Fassung hochladen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Plan im Grafikprogramm ändern und neu speichern.</a:t>
            </a:r>
          </a:p>
        </p:txBody>
      </p:sp>
      <p:sp>
        <p:nvSpPr>
          <p:cNvPr id="9" name="TextBox 8"/>
          <p:cNvSpPr txBox="1"/>
          <p:nvPr/>
        </p:nvSpPr>
        <p:spPr>
          <a:xfrm>
            <a:off x="950976" y="1577213"/>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Etagen und Räume behalten ihre Namen.</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In der Zeile auf </a:t>
            </a:r>
            <a:r>
              <a:rPr sz="1150" b="1" i="0" lang="de-DE">
                <a:solidFill>
                  <a:srgbClr val="25333F"/>
                </a:solidFill>
                <a:latin typeface="Segoe UI"/>
              </a:rPr>
              <a:t>Neue Fassung hochladen</a:t>
            </a:r>
            <a:r>
              <a:rPr sz="1150" b="0" i="0" lang="de-DE">
                <a:solidFill>
                  <a:srgbClr val="25333F"/>
                </a:solidFill>
                <a:latin typeface="Segoe UI"/>
              </a:rPr>
              <a:t> klicken.</a:t>
            </a:r>
          </a:p>
        </p:txBody>
      </p:sp>
      <p:sp>
        <p:nvSpPr>
          <p:cNvPr id="13" name="TextBox 12"/>
          <p:cNvSpPr txBox="1"/>
          <p:nvPr/>
        </p:nvSpPr>
        <p:spPr>
          <a:xfrm>
            <a:off x="950976" y="2183638"/>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Den Knopf haben alle Zeilen aus einem Import – „aus „Dateiname““.</a:t>
            </a:r>
          </a:p>
        </p:txBody>
      </p:sp>
      <p:sp>
        <p:nvSpPr>
          <p:cNvPr id="14" name="Oval 13"/>
          <p:cNvSpPr/>
          <p:nvPr/>
        </p:nvSpPr>
        <p:spPr>
          <a:xfrm>
            <a:off x="566928" y="27200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612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71094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neue Datei wählen.</a:t>
            </a:r>
          </a:p>
        </p:txBody>
      </p:sp>
      <p:sp>
        <p:nvSpPr>
          <p:cNvPr id="17" name="TextBox 16"/>
          <p:cNvSpPr txBox="1"/>
          <p:nvPr/>
        </p:nvSpPr>
        <p:spPr>
          <a:xfrm>
            <a:off x="950976" y="2934843"/>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Der Dialog zeigt je Etage, was passiert.</a:t>
            </a:r>
          </a:p>
        </p:txBody>
      </p:sp>
      <p:sp>
        <p:nvSpPr>
          <p:cNvPr id="18" name="Oval 17"/>
          <p:cNvSpPr/>
          <p:nvPr/>
        </p:nvSpPr>
        <p:spPr>
          <a:xfrm>
            <a:off x="566928" y="3326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36765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317367"/>
            <a:ext cx="367863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Importieren</a:t>
            </a:r>
            <a:r>
              <a:rPr sz="1150" b="0" i="0" lang="de-DE">
                <a:solidFill>
                  <a:srgbClr val="25333F"/>
                </a:solidFill>
                <a:latin typeface="Segoe UI"/>
              </a:rPr>
              <a:t>, dann die Veranstaltung </a:t>
            </a:r>
            <a:r>
              <a:rPr sz="1150" b="1" i="0" lang="de-DE">
                <a:solidFill>
                  <a:srgbClr val="25333F"/>
                </a:solidFill>
                <a:latin typeface="Segoe UI"/>
              </a:rPr>
              <a:t>aktualisieren</a:t>
            </a:r>
            <a:r>
              <a:rPr sz="1150" b="0" i="0" lang="de-DE">
                <a:solidFill>
                  <a:srgbClr val="25333F"/>
                </a:solidFill>
                <a:latin typeface="Segoe UI"/>
              </a:rPr>
              <a:t>.</a:t>
            </a:r>
          </a:p>
        </p:txBody>
      </p:sp>
      <p:sp>
        <p:nvSpPr>
          <p:cNvPr id="21" name="TextBox 20"/>
          <p:cNvSpPr txBox="1"/>
          <p:nvPr/>
        </p:nvSpPr>
        <p:spPr>
          <a:xfrm>
            <a:off x="950976" y="3541267"/>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Reitername, Reihenfolge und ergänzte Räume bleiben.</a:t>
            </a:r>
          </a:p>
        </p:txBody>
      </p:sp>
      <p:sp>
        <p:nvSpPr>
          <p:cNvPr id="22" name="Rectangle 21"/>
          <p:cNvSpPr/>
          <p:nvPr/>
        </p:nvSpPr>
        <p:spPr>
          <a:xfrm>
            <a:off x="5041087" y="1353312"/>
            <a:ext cx="658368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5" name="Rectangle 24"/>
          <p:cNvSpPr/>
          <p:nvPr/>
        </p:nvSpPr>
        <p:spPr>
          <a:xfrm>
            <a:off x="5041087"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27" name="Rectangle 26"/>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29" name="Rectangle 28"/>
          <p:cNvSpPr/>
          <p:nvPr/>
        </p:nvSpPr>
        <p:spPr>
          <a:xfrm>
            <a:off x="504108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1" name="TextBox 30"/>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2" name="TextBox 31"/>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33" name="TextBox 32"/>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4" name="TextBox 33"/>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5" name="TextBox 34"/>
          <p:cNvSpPr txBox="1"/>
          <p:nvPr/>
        </p:nvSpPr>
        <p:spPr>
          <a:xfrm>
            <a:off x="5187391"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6" name="TextBox 35"/>
          <p:cNvSpPr txBox="1"/>
          <p:nvPr/>
        </p:nvSpPr>
        <p:spPr>
          <a:xfrm>
            <a:off x="5187391"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37" name="TextBox 36"/>
          <p:cNvSpPr txBox="1"/>
          <p:nvPr/>
        </p:nvSpPr>
        <p:spPr>
          <a:xfrm>
            <a:off x="6723583"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38" name="Rectangle 37"/>
          <p:cNvSpPr/>
          <p:nvPr/>
        </p:nvSpPr>
        <p:spPr>
          <a:xfrm>
            <a:off x="6723583" y="1975104"/>
            <a:ext cx="4700016" cy="21945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723583"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6723583"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833311" y="2043684"/>
            <a:ext cx="448055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42" name="TextBox 41"/>
          <p:cNvSpPr txBox="1"/>
          <p:nvPr/>
        </p:nvSpPr>
        <p:spPr>
          <a:xfrm>
            <a:off x="6851599" y="2377440"/>
            <a:ext cx="4443983"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SVG Hallenpläne</a:t>
            </a:r>
          </a:p>
        </p:txBody>
      </p:sp>
      <p:sp>
        <p:nvSpPr>
          <p:cNvPr id="43" name="Rectangle 42"/>
          <p:cNvSpPr/>
          <p:nvPr/>
        </p:nvSpPr>
        <p:spPr>
          <a:xfrm>
            <a:off x="6851599" y="2596896"/>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897319" y="2798064"/>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45" name="Rectangle 44"/>
          <p:cNvSpPr/>
          <p:nvPr/>
        </p:nvSpPr>
        <p:spPr>
          <a:xfrm>
            <a:off x="7071055" y="2679192"/>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071055" y="2798064"/>
            <a:ext cx="475488" cy="164592"/>
          </a:xfrm>
          <a:prstGeom prst="rect">
            <a:avLst/>
          </a:prstGeom>
          <a:noFill/>
        </p:spPr>
        <p:txBody>
          <a:bodyPr wrap="square" lIns="0" rIns="0" tIns="0" bIns="0" anchor="t">
            <a:spAutoFit/>
          </a:bodyPr>
          <a:lstStyle/>
          <a:p>
            <a:pPr algn="ctr">
              <a:lnSpc>
                <a:spcPct val="100000"/>
              </a:lnSpc>
            </a:pPr>
          </a:p>
        </p:txBody>
      </p:sp>
      <p:sp>
        <p:nvSpPr>
          <p:cNvPr id="47" name="Rounded Rectangle 46"/>
          <p:cNvSpPr/>
          <p:nvPr/>
        </p:nvSpPr>
        <p:spPr>
          <a:xfrm>
            <a:off x="7674559" y="2651760"/>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747711" y="2692908"/>
            <a:ext cx="114299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Erdgeschoss</a:t>
            </a:r>
          </a:p>
        </p:txBody>
      </p:sp>
      <p:sp>
        <p:nvSpPr>
          <p:cNvPr id="49" name="Rounded Rectangle 48"/>
          <p:cNvSpPr/>
          <p:nvPr/>
        </p:nvSpPr>
        <p:spPr>
          <a:xfrm>
            <a:off x="9274759" y="2651760"/>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9338767" y="2697480"/>
            <a:ext cx="1051559" cy="137160"/>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Erdgeschoss</a:t>
            </a:r>
          </a:p>
        </p:txBody>
      </p:sp>
      <p:sp>
        <p:nvSpPr>
          <p:cNvPr id="51" name="TextBox 50"/>
          <p:cNvSpPr txBox="1"/>
          <p:nvPr/>
        </p:nvSpPr>
        <p:spPr>
          <a:xfrm>
            <a:off x="10381183" y="2692908"/>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52" name="Rounded Rectangle 51"/>
          <p:cNvSpPr/>
          <p:nvPr/>
        </p:nvSpPr>
        <p:spPr>
          <a:xfrm>
            <a:off x="7674559" y="2889504"/>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ounded Rectangle 52"/>
          <p:cNvSpPr/>
          <p:nvPr/>
        </p:nvSpPr>
        <p:spPr>
          <a:xfrm>
            <a:off x="7729423" y="2907792"/>
            <a:ext cx="92537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729423" y="2933395"/>
            <a:ext cx="925372"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Händlersaal  ×</a:t>
            </a:r>
          </a:p>
        </p:txBody>
      </p:sp>
      <p:sp>
        <p:nvSpPr>
          <p:cNvPr id="55" name="Rounded Rectangle 54"/>
          <p:cNvSpPr/>
          <p:nvPr/>
        </p:nvSpPr>
        <p:spPr>
          <a:xfrm>
            <a:off x="8718804" y="2907792"/>
            <a:ext cx="978408"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8718804" y="2933395"/>
            <a:ext cx="978408"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Kleiner Saal  ×</a:t>
            </a:r>
          </a:p>
        </p:txBody>
      </p:sp>
      <p:sp>
        <p:nvSpPr>
          <p:cNvPr id="57" name="TextBox 56"/>
          <p:cNvSpPr txBox="1"/>
          <p:nvPr/>
        </p:nvSpPr>
        <p:spPr>
          <a:xfrm>
            <a:off x="9779508" y="2939796"/>
            <a:ext cx="729691"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Standort hinzufügen…</a:t>
            </a:r>
          </a:p>
        </p:txBody>
      </p:sp>
      <p:sp>
        <p:nvSpPr>
          <p:cNvPr id="58" name="Rounded Rectangle 57"/>
          <p:cNvSpPr/>
          <p:nvPr/>
        </p:nvSpPr>
        <p:spPr>
          <a:xfrm>
            <a:off x="10637215" y="2761488"/>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0637215" y="2798064"/>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60" name="TextBox 59"/>
          <p:cNvSpPr txBox="1"/>
          <p:nvPr/>
        </p:nvSpPr>
        <p:spPr>
          <a:xfrm>
            <a:off x="7071055" y="3200400"/>
            <a:ext cx="2011680"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aus „plan-2026.svg“</a:t>
            </a:r>
          </a:p>
        </p:txBody>
      </p:sp>
      <p:sp>
        <p:nvSpPr>
          <p:cNvPr id="61" name="TextBox 60"/>
          <p:cNvSpPr txBox="1"/>
          <p:nvPr/>
        </p:nvSpPr>
        <p:spPr>
          <a:xfrm>
            <a:off x="8771839" y="3200400"/>
            <a:ext cx="1645920" cy="128016"/>
          </a:xfrm>
          <a:prstGeom prst="rect">
            <a:avLst/>
          </a:prstGeom>
          <a:noFill/>
        </p:spPr>
        <p:txBody>
          <a:bodyPr wrap="square" lIns="0" rIns="0" tIns="0" bIns="0" anchor="t">
            <a:spAutoFit/>
          </a:bodyPr>
          <a:lstStyle/>
          <a:p>
            <a:pPr algn="l">
              <a:lnSpc>
                <a:spcPct val="100000"/>
              </a:lnSpc>
            </a:pPr>
            <a:r>
              <a:rPr sz="550" b="1" i="0" lang="de-DE">
                <a:solidFill>
                  <a:srgbClr val="2271B1"/>
                </a:solidFill>
                <a:latin typeface="Segoe UI"/>
              </a:rPr>
              <a:t>Neue Fassung hochladen</a:t>
            </a:r>
          </a:p>
        </p:txBody>
      </p:sp>
      <p:sp>
        <p:nvSpPr>
          <p:cNvPr id="62" name="Rectangle 61"/>
          <p:cNvSpPr/>
          <p:nvPr/>
        </p:nvSpPr>
        <p:spPr>
          <a:xfrm>
            <a:off x="6851599" y="3346704"/>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6897319" y="3547872"/>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64" name="Rectangle 63"/>
          <p:cNvSpPr/>
          <p:nvPr/>
        </p:nvSpPr>
        <p:spPr>
          <a:xfrm>
            <a:off x="7071055" y="3429000"/>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71055" y="3547872"/>
            <a:ext cx="475488" cy="164592"/>
          </a:xfrm>
          <a:prstGeom prst="rect">
            <a:avLst/>
          </a:prstGeom>
          <a:noFill/>
        </p:spPr>
        <p:txBody>
          <a:bodyPr wrap="square" lIns="0" rIns="0" tIns="0" bIns="0" anchor="t">
            <a:spAutoFit/>
          </a:bodyPr>
          <a:lstStyle/>
          <a:p>
            <a:pPr algn="ctr">
              <a:lnSpc>
                <a:spcPct val="100000"/>
              </a:lnSpc>
            </a:pPr>
          </a:p>
        </p:txBody>
      </p:sp>
      <p:sp>
        <p:nvSpPr>
          <p:cNvPr id="66" name="Rounded Rectangle 65"/>
          <p:cNvSpPr/>
          <p:nvPr/>
        </p:nvSpPr>
        <p:spPr>
          <a:xfrm>
            <a:off x="7674559" y="3401568"/>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747711" y="3442716"/>
            <a:ext cx="114299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Untergeschoss</a:t>
            </a:r>
          </a:p>
        </p:txBody>
      </p:sp>
      <p:sp>
        <p:nvSpPr>
          <p:cNvPr id="68" name="Rounded Rectangle 67"/>
          <p:cNvSpPr/>
          <p:nvPr/>
        </p:nvSpPr>
        <p:spPr>
          <a:xfrm>
            <a:off x="9274759" y="3401568"/>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338767" y="3447288"/>
            <a:ext cx="1051559" cy="137160"/>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Untergeschoss</a:t>
            </a:r>
          </a:p>
        </p:txBody>
      </p:sp>
      <p:sp>
        <p:nvSpPr>
          <p:cNvPr id="70" name="TextBox 69"/>
          <p:cNvSpPr txBox="1"/>
          <p:nvPr/>
        </p:nvSpPr>
        <p:spPr>
          <a:xfrm>
            <a:off x="10381183" y="3442716"/>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71" name="Rounded Rectangle 70"/>
          <p:cNvSpPr/>
          <p:nvPr/>
        </p:nvSpPr>
        <p:spPr>
          <a:xfrm>
            <a:off x="7674559" y="3639312"/>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ounded Rectangle 71"/>
          <p:cNvSpPr/>
          <p:nvPr/>
        </p:nvSpPr>
        <p:spPr>
          <a:xfrm>
            <a:off x="7729423" y="3657600"/>
            <a:ext cx="978408"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729423" y="3683203"/>
            <a:ext cx="978408"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Clubraum 002  ×</a:t>
            </a:r>
          </a:p>
        </p:txBody>
      </p:sp>
      <p:sp>
        <p:nvSpPr>
          <p:cNvPr id="74" name="TextBox 73"/>
          <p:cNvSpPr txBox="1"/>
          <p:nvPr/>
        </p:nvSpPr>
        <p:spPr>
          <a:xfrm>
            <a:off x="8790127" y="3689604"/>
            <a:ext cx="1719071"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Standort hinzufügen…</a:t>
            </a:r>
          </a:p>
        </p:txBody>
      </p:sp>
      <p:sp>
        <p:nvSpPr>
          <p:cNvPr id="75" name="Rounded Rectangle 74"/>
          <p:cNvSpPr/>
          <p:nvPr/>
        </p:nvSpPr>
        <p:spPr>
          <a:xfrm>
            <a:off x="10637215" y="3511296"/>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10637215" y="3547872"/>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77" name="TextBox 76"/>
          <p:cNvSpPr txBox="1"/>
          <p:nvPr/>
        </p:nvSpPr>
        <p:spPr>
          <a:xfrm>
            <a:off x="7071055" y="3950208"/>
            <a:ext cx="2011680"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aus „plan-2026.svg“</a:t>
            </a:r>
          </a:p>
        </p:txBody>
      </p:sp>
      <p:sp>
        <p:nvSpPr>
          <p:cNvPr id="78" name="TextBox 77"/>
          <p:cNvSpPr txBox="1"/>
          <p:nvPr/>
        </p:nvSpPr>
        <p:spPr>
          <a:xfrm>
            <a:off x="8771839" y="3950208"/>
            <a:ext cx="1645920" cy="128016"/>
          </a:xfrm>
          <a:prstGeom prst="rect">
            <a:avLst/>
          </a:prstGeom>
          <a:noFill/>
        </p:spPr>
        <p:txBody>
          <a:bodyPr wrap="square" lIns="0" rIns="0" tIns="0" bIns="0" anchor="t">
            <a:spAutoFit/>
          </a:bodyPr>
          <a:lstStyle/>
          <a:p>
            <a:pPr algn="l">
              <a:lnSpc>
                <a:spcPct val="100000"/>
              </a:lnSpc>
            </a:pPr>
            <a:r>
              <a:rPr sz="550" b="1" i="0" lang="de-DE">
                <a:solidFill>
                  <a:srgbClr val="2271B1"/>
                </a:solidFill>
                <a:latin typeface="Segoe UI"/>
              </a:rPr>
              <a:t>Neue Fassung hochladen</a:t>
            </a:r>
          </a:p>
        </p:txBody>
      </p:sp>
      <p:sp>
        <p:nvSpPr>
          <p:cNvPr id="79" name="Rectangle 78"/>
          <p:cNvSpPr/>
          <p:nvPr/>
        </p:nvSpPr>
        <p:spPr>
          <a:xfrm>
            <a:off x="6997903" y="4224528"/>
            <a:ext cx="4151376" cy="950976"/>
          </a:xfrm>
          <a:prstGeom prst="rect">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125919" y="4297680"/>
            <a:ext cx="2743200" cy="146304"/>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Neue Fassung hochladen</a:t>
            </a:r>
          </a:p>
        </p:txBody>
      </p:sp>
      <p:sp>
        <p:nvSpPr>
          <p:cNvPr id="81" name="Rounded Rectangle 80"/>
          <p:cNvSpPr/>
          <p:nvPr/>
        </p:nvSpPr>
        <p:spPr>
          <a:xfrm>
            <a:off x="10143439" y="4279392"/>
            <a:ext cx="877824" cy="20116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10143439" y="4306824"/>
            <a:ext cx="877824"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Importieren</a:t>
            </a:r>
          </a:p>
        </p:txBody>
      </p:sp>
      <p:sp>
        <p:nvSpPr>
          <p:cNvPr id="83" name="TextBox 82"/>
          <p:cNvSpPr txBox="1"/>
          <p:nvPr/>
        </p:nvSpPr>
        <p:spPr>
          <a:xfrm>
            <a:off x="7144207" y="4517136"/>
            <a:ext cx="1280160" cy="137160"/>
          </a:xfrm>
          <a:prstGeom prst="rect">
            <a:avLst/>
          </a:prstGeom>
          <a:noFill/>
        </p:spPr>
        <p:txBody>
          <a:bodyPr wrap="square" lIns="0" rIns="0" tIns="0" bIns="0" anchor="t">
            <a:spAutoFit/>
          </a:bodyPr>
          <a:lstStyle/>
          <a:p>
            <a:pPr algn="l">
              <a:lnSpc>
                <a:spcPct val="100000"/>
              </a:lnSpc>
            </a:pPr>
            <a:r>
              <a:rPr sz="600" b="1" i="0" lang="de-DE">
                <a:solidFill>
                  <a:srgbClr val="1F2933"/>
                </a:solidFill>
                <a:latin typeface="Segoe UI"/>
              </a:rPr>
              <a:t>Erdgeschoss</a:t>
            </a:r>
          </a:p>
        </p:txBody>
      </p:sp>
      <p:sp>
        <p:nvSpPr>
          <p:cNvPr id="84" name="TextBox 83"/>
          <p:cNvSpPr txBox="1"/>
          <p:nvPr/>
        </p:nvSpPr>
        <p:spPr>
          <a:xfrm>
            <a:off x="8415223" y="4517136"/>
            <a:ext cx="2596896" cy="137160"/>
          </a:xfrm>
          <a:prstGeom prst="rect">
            <a:avLst/>
          </a:prstGeom>
          <a:noFill/>
        </p:spPr>
        <p:txBody>
          <a:bodyPr wrap="square" lIns="0" rIns="0" tIns="0" bIns="0" anchor="t">
            <a:spAutoFit/>
          </a:bodyPr>
          <a:lstStyle/>
          <a:p>
            <a:pPr algn="l">
              <a:lnSpc>
                <a:spcPct val="100000"/>
              </a:lnSpc>
            </a:pPr>
            <a:r>
              <a:rPr sz="600" b="0" i="0" lang="de-DE">
                <a:solidFill>
                  <a:srgbClr val="2271B1"/>
                </a:solidFill>
                <a:latin typeface="Segoe UI"/>
              </a:rPr>
              <a:t>ersetzt Reiter „Erdgeschoss“</a:t>
            </a:r>
          </a:p>
        </p:txBody>
      </p:sp>
      <p:sp>
        <p:nvSpPr>
          <p:cNvPr id="85" name="TextBox 84"/>
          <p:cNvSpPr txBox="1"/>
          <p:nvPr/>
        </p:nvSpPr>
        <p:spPr>
          <a:xfrm>
            <a:off x="7144207" y="4672583"/>
            <a:ext cx="1280160" cy="137160"/>
          </a:xfrm>
          <a:prstGeom prst="rect">
            <a:avLst/>
          </a:prstGeom>
          <a:noFill/>
        </p:spPr>
        <p:txBody>
          <a:bodyPr wrap="square" lIns="0" rIns="0" tIns="0" bIns="0" anchor="t">
            <a:spAutoFit/>
          </a:bodyPr>
          <a:lstStyle/>
          <a:p>
            <a:pPr algn="l">
              <a:lnSpc>
                <a:spcPct val="100000"/>
              </a:lnSpc>
            </a:pPr>
            <a:r>
              <a:rPr sz="600" b="1" i="0" lang="de-DE">
                <a:solidFill>
                  <a:srgbClr val="1F2933"/>
                </a:solidFill>
                <a:latin typeface="Segoe UI"/>
              </a:rPr>
              <a:t>Untergeschoss</a:t>
            </a:r>
          </a:p>
        </p:txBody>
      </p:sp>
      <p:sp>
        <p:nvSpPr>
          <p:cNvPr id="86" name="TextBox 85"/>
          <p:cNvSpPr txBox="1"/>
          <p:nvPr/>
        </p:nvSpPr>
        <p:spPr>
          <a:xfrm>
            <a:off x="8415223" y="4672583"/>
            <a:ext cx="2596896" cy="137160"/>
          </a:xfrm>
          <a:prstGeom prst="rect">
            <a:avLst/>
          </a:prstGeom>
          <a:noFill/>
        </p:spPr>
        <p:txBody>
          <a:bodyPr wrap="square" lIns="0" rIns="0" tIns="0" bIns="0" anchor="t">
            <a:spAutoFit/>
          </a:bodyPr>
          <a:lstStyle/>
          <a:p>
            <a:pPr algn="l">
              <a:lnSpc>
                <a:spcPct val="100000"/>
              </a:lnSpc>
            </a:pPr>
            <a:r>
              <a:rPr sz="600" b="0" i="0" lang="de-DE">
                <a:solidFill>
                  <a:srgbClr val="2271B1"/>
                </a:solidFill>
                <a:latin typeface="Segoe UI"/>
              </a:rPr>
              <a:t>ersetzt Reiter „Untergeschoss“</a:t>
            </a:r>
          </a:p>
        </p:txBody>
      </p:sp>
      <p:sp>
        <p:nvSpPr>
          <p:cNvPr id="87" name="TextBox 86"/>
          <p:cNvSpPr txBox="1"/>
          <p:nvPr/>
        </p:nvSpPr>
        <p:spPr>
          <a:xfrm>
            <a:off x="7144207" y="4828031"/>
            <a:ext cx="1280160" cy="137160"/>
          </a:xfrm>
          <a:prstGeom prst="rect">
            <a:avLst/>
          </a:prstGeom>
          <a:noFill/>
        </p:spPr>
        <p:txBody>
          <a:bodyPr wrap="square" lIns="0" rIns="0" tIns="0" bIns="0" anchor="t">
            <a:spAutoFit/>
          </a:bodyPr>
          <a:lstStyle/>
          <a:p>
            <a:pPr algn="l">
              <a:lnSpc>
                <a:spcPct val="100000"/>
              </a:lnSpc>
            </a:pPr>
            <a:r>
              <a:rPr sz="600" b="1" i="0" lang="de-DE">
                <a:solidFill>
                  <a:srgbClr val="1F2933"/>
                </a:solidFill>
                <a:latin typeface="Segoe UI"/>
              </a:rPr>
              <a:t>Obergeschoss</a:t>
            </a:r>
          </a:p>
        </p:txBody>
      </p:sp>
      <p:sp>
        <p:nvSpPr>
          <p:cNvPr id="88" name="TextBox 87"/>
          <p:cNvSpPr txBox="1"/>
          <p:nvPr/>
        </p:nvSpPr>
        <p:spPr>
          <a:xfrm>
            <a:off x="8415223" y="4828031"/>
            <a:ext cx="2596896" cy="137160"/>
          </a:xfrm>
          <a:prstGeom prst="rect">
            <a:avLst/>
          </a:prstGeom>
          <a:noFill/>
        </p:spPr>
        <p:txBody>
          <a:bodyPr wrap="square" lIns="0" rIns="0" tIns="0" bIns="0" anchor="t">
            <a:spAutoFit/>
          </a:bodyPr>
          <a:lstStyle/>
          <a:p>
            <a:pPr algn="l">
              <a:lnSpc>
                <a:spcPct val="100000"/>
              </a:lnSpc>
            </a:pPr>
            <a:r>
              <a:rPr sz="600" b="0" i="0" lang="de-DE">
                <a:solidFill>
                  <a:srgbClr val="1E8E5A"/>
                </a:solidFill>
                <a:latin typeface="Segoe UI"/>
              </a:rPr>
              <a:t>neuer Reiter</a:t>
            </a:r>
          </a:p>
        </p:txBody>
      </p:sp>
      <p:sp>
        <p:nvSpPr>
          <p:cNvPr id="89" name="TextBox 88"/>
          <p:cNvSpPr txBox="1"/>
          <p:nvPr/>
        </p:nvSpPr>
        <p:spPr>
          <a:xfrm>
            <a:off x="7144207" y="4992624"/>
            <a:ext cx="3877056" cy="137160"/>
          </a:xfrm>
          <a:prstGeom prst="rect">
            <a:avLst/>
          </a:prstGeom>
          <a:noFill/>
        </p:spPr>
        <p:txBody>
          <a:bodyPr wrap="square" lIns="0" rIns="0" tIns="0" bIns="0" anchor="t">
            <a:spAutoFit/>
          </a:bodyPr>
          <a:lstStyle/>
          <a:p>
            <a:pPr algn="l">
              <a:lnSpc>
                <a:spcPct val="100000"/>
              </a:lnSpc>
            </a:pPr>
            <a:r>
              <a:rPr sz="550" b="0" i="0" lang="de-DE">
                <a:solidFill>
                  <a:srgbClr val="B7791F"/>
                </a:solidFill>
                <a:latin typeface="Segoe UI"/>
              </a:rPr>
              <a:t>Reiter „Vorplatz“ ist nicht mehr in der Datei und bleibt unverändert.</a:t>
            </a:r>
          </a:p>
        </p:txBody>
      </p:sp>
      <p:sp>
        <p:nvSpPr>
          <p:cNvPr id="90" name="Oval 89"/>
          <p:cNvSpPr/>
          <p:nvPr/>
        </p:nvSpPr>
        <p:spPr>
          <a:xfrm>
            <a:off x="9640519" y="30358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9640519" y="30952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2" name="Oval 91"/>
          <p:cNvSpPr/>
          <p:nvPr/>
        </p:nvSpPr>
        <p:spPr>
          <a:xfrm>
            <a:off x="6714439" y="43616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6714439" y="44211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4" name="Oval 93"/>
          <p:cNvSpPr/>
          <p:nvPr/>
        </p:nvSpPr>
        <p:spPr>
          <a:xfrm>
            <a:off x="9695383" y="41056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9695383" y="4165091"/>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6" name="Rectangle 9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9" name="TextBox 9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Neue Räume kommen hinzu. Eine Etage, die in der neuen Datei fehlt, wird markiert, aber nicht gelöscht – Aussteller können noch daran hängen.</a:t>
            </a:r>
          </a:p>
        </p:txBody>
      </p:sp>
      <p:sp>
        <p:nvSpPr>
          <p:cNvPr id="100" name="Rectangle 9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02" name="TextBox 10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105 / 153</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Halle und Räume in einem Zug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58368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22" name="Rectangle 21"/>
          <p:cNvSpPr/>
          <p:nvPr/>
        </p:nvSpPr>
        <p:spPr>
          <a:xfrm>
            <a:off x="2249424" y="1975104"/>
            <a:ext cx="4700016" cy="21945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48055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26" name="TextBox 25"/>
          <p:cNvSpPr txBox="1"/>
          <p:nvPr/>
        </p:nvSpPr>
        <p:spPr>
          <a:xfrm>
            <a:off x="2377440" y="2377440"/>
            <a:ext cx="4443983"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SVG Hallenpläne</a:t>
            </a:r>
          </a:p>
        </p:txBody>
      </p:sp>
      <p:sp>
        <p:nvSpPr>
          <p:cNvPr id="27" name="TextBox 26"/>
          <p:cNvSpPr txBox="1"/>
          <p:nvPr/>
        </p:nvSpPr>
        <p:spPr>
          <a:xfrm>
            <a:off x="2377440" y="2542032"/>
            <a:ext cx="4443983"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Wähle einen vorhandenen übergeordneten Standort, um dessen Räume automatisch zu laden. Ohne Auswahl wird der Kartenname zum übergeordneten Standort.</a:t>
            </a:r>
          </a:p>
        </p:txBody>
      </p:sp>
      <p:sp>
        <p:nvSpPr>
          <p:cNvPr id="28" name="Rectangle 27"/>
          <p:cNvSpPr/>
          <p:nvPr/>
        </p:nvSpPr>
        <p:spPr>
          <a:xfrm>
            <a:off x="2377440" y="2724912"/>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423160" y="2926080"/>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30" name="Rectangle 29"/>
          <p:cNvSpPr/>
          <p:nvPr/>
        </p:nvSpPr>
        <p:spPr>
          <a:xfrm>
            <a:off x="2596896" y="280720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596896" y="2926080"/>
            <a:ext cx="475488" cy="164592"/>
          </a:xfrm>
          <a:prstGeom prst="rect">
            <a:avLst/>
          </a:prstGeom>
          <a:noFill/>
        </p:spPr>
        <p:txBody>
          <a:bodyPr wrap="square" lIns="0" rIns="0" tIns="0" bIns="0" anchor="t">
            <a:spAutoFit/>
          </a:bodyPr>
          <a:lstStyle/>
          <a:p>
            <a:pPr algn="ctr">
              <a:lnSpc>
                <a:spcPct val="100000"/>
              </a:lnSpc>
            </a:pPr>
          </a:p>
        </p:txBody>
      </p:sp>
      <p:sp>
        <p:nvSpPr>
          <p:cNvPr id="32" name="Rounded Rectangle 31"/>
          <p:cNvSpPr/>
          <p:nvPr/>
        </p:nvSpPr>
        <p:spPr>
          <a:xfrm>
            <a:off x="3200400"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273552" y="2820924"/>
            <a:ext cx="114299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Halle 01</a:t>
            </a:r>
          </a:p>
        </p:txBody>
      </p:sp>
      <p:sp>
        <p:nvSpPr>
          <p:cNvPr id="34" name="Rounded Rectangle 33"/>
          <p:cNvSpPr/>
          <p:nvPr/>
        </p:nvSpPr>
        <p:spPr>
          <a:xfrm>
            <a:off x="4800600"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864608" y="2825496"/>
            <a:ext cx="1051559" cy="137160"/>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Halle 01</a:t>
            </a:r>
          </a:p>
        </p:txBody>
      </p:sp>
      <p:sp>
        <p:nvSpPr>
          <p:cNvPr id="36" name="TextBox 35"/>
          <p:cNvSpPr txBox="1"/>
          <p:nvPr/>
        </p:nvSpPr>
        <p:spPr>
          <a:xfrm>
            <a:off x="5907023" y="2820924"/>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37" name="Rounded Rectangle 36"/>
          <p:cNvSpPr/>
          <p:nvPr/>
        </p:nvSpPr>
        <p:spPr>
          <a:xfrm>
            <a:off x="3200400" y="3017520"/>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3255264" y="3035808"/>
            <a:ext cx="76626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255264" y="3061411"/>
            <a:ext cx="766267"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Halle 01  ×</a:t>
            </a:r>
          </a:p>
        </p:txBody>
      </p:sp>
      <p:sp>
        <p:nvSpPr>
          <p:cNvPr id="40" name="Rounded Rectangle 39"/>
          <p:cNvSpPr/>
          <p:nvPr/>
        </p:nvSpPr>
        <p:spPr>
          <a:xfrm>
            <a:off x="4085539" y="3035808"/>
            <a:ext cx="81930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085539" y="3061411"/>
            <a:ext cx="819302"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Werkstatt  ×</a:t>
            </a:r>
          </a:p>
        </p:txBody>
      </p:sp>
      <p:sp>
        <p:nvSpPr>
          <p:cNvPr id="42" name="Rounded Rectangle 41"/>
          <p:cNvSpPr/>
          <p:nvPr/>
        </p:nvSpPr>
        <p:spPr>
          <a:xfrm>
            <a:off x="4968849" y="3035808"/>
            <a:ext cx="607161"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968849" y="3061411"/>
            <a:ext cx="607161" cy="137160"/>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Lager  ×</a:t>
            </a:r>
          </a:p>
        </p:txBody>
      </p:sp>
      <p:sp>
        <p:nvSpPr>
          <p:cNvPr id="44" name="Rounded Rectangle 43"/>
          <p:cNvSpPr/>
          <p:nvPr/>
        </p:nvSpPr>
        <p:spPr>
          <a:xfrm>
            <a:off x="6163056" y="288950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163056" y="2926080"/>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46" name="Rectangle 45"/>
          <p:cNvSpPr/>
          <p:nvPr/>
        </p:nvSpPr>
        <p:spPr>
          <a:xfrm>
            <a:off x="2377440" y="3364992"/>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423160" y="3566160"/>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48" name="Rectangle 47"/>
          <p:cNvSpPr/>
          <p:nvPr/>
        </p:nvSpPr>
        <p:spPr>
          <a:xfrm>
            <a:off x="2596896" y="344728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596896" y="3566160"/>
            <a:ext cx="475488" cy="164592"/>
          </a:xfrm>
          <a:prstGeom prst="rect">
            <a:avLst/>
          </a:prstGeom>
          <a:noFill/>
        </p:spPr>
        <p:txBody>
          <a:bodyPr wrap="square" lIns="0" rIns="0" tIns="0" bIns="0" anchor="t">
            <a:spAutoFit/>
          </a:bodyPr>
          <a:lstStyle/>
          <a:p>
            <a:pPr algn="ctr">
              <a:lnSpc>
                <a:spcPct val="100000"/>
              </a:lnSpc>
            </a:pPr>
          </a:p>
        </p:txBody>
      </p:sp>
      <p:sp>
        <p:nvSpPr>
          <p:cNvPr id="50" name="Rounded Rectangle 49"/>
          <p:cNvSpPr/>
          <p:nvPr/>
        </p:nvSpPr>
        <p:spPr>
          <a:xfrm>
            <a:off x="3200400" y="341985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3273552" y="3461004"/>
            <a:ext cx="1142999"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Halle 02</a:t>
            </a:r>
          </a:p>
        </p:txBody>
      </p:sp>
      <p:sp>
        <p:nvSpPr>
          <p:cNvPr id="52" name="Rounded Rectangle 51"/>
          <p:cNvSpPr/>
          <p:nvPr/>
        </p:nvSpPr>
        <p:spPr>
          <a:xfrm>
            <a:off x="4800600" y="341985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864608" y="3465576"/>
            <a:ext cx="1051559" cy="137160"/>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 Kein übergeordneter Standort —</a:t>
            </a:r>
          </a:p>
        </p:txBody>
      </p:sp>
      <p:sp>
        <p:nvSpPr>
          <p:cNvPr id="54" name="TextBox 53"/>
          <p:cNvSpPr txBox="1"/>
          <p:nvPr/>
        </p:nvSpPr>
        <p:spPr>
          <a:xfrm>
            <a:off x="5907023" y="3461004"/>
            <a:ext cx="128016"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v</a:t>
            </a:r>
          </a:p>
        </p:txBody>
      </p:sp>
      <p:sp>
        <p:nvSpPr>
          <p:cNvPr id="55" name="Rounded Rectangle 54"/>
          <p:cNvSpPr/>
          <p:nvPr/>
        </p:nvSpPr>
        <p:spPr>
          <a:xfrm>
            <a:off x="3200400" y="3657600"/>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3273552" y="3707891"/>
            <a:ext cx="2761487" cy="146304"/>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Standort hinzufügen…</a:t>
            </a:r>
          </a:p>
        </p:txBody>
      </p:sp>
      <p:sp>
        <p:nvSpPr>
          <p:cNvPr id="57" name="Rounded Rectangle 56"/>
          <p:cNvSpPr/>
          <p:nvPr/>
        </p:nvSpPr>
        <p:spPr>
          <a:xfrm>
            <a:off x="6163056" y="352958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163056" y="3566160"/>
            <a:ext cx="621792"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Entfernen</a:t>
            </a:r>
          </a:p>
        </p:txBody>
      </p:sp>
      <p:sp>
        <p:nvSpPr>
          <p:cNvPr id="59" name="TextBox 58"/>
          <p:cNvSpPr txBox="1"/>
          <p:nvPr/>
        </p:nvSpPr>
        <p:spPr>
          <a:xfrm>
            <a:off x="2523744" y="4279392"/>
            <a:ext cx="4425696" cy="146304"/>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Beim Speichern entstehen „Werkstatt“ und „Lager“ als Räume unter „Halle 01“.</a:t>
            </a:r>
          </a:p>
        </p:txBody>
      </p:sp>
      <p:sp>
        <p:nvSpPr>
          <p:cNvPr id="60" name="Oval 59"/>
          <p:cNvSpPr/>
          <p:nvPr/>
        </p:nvSpPr>
        <p:spPr>
          <a:xfrm>
            <a:off x="450799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4507991" y="28026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2" name="Oval 61"/>
          <p:cNvSpPr/>
          <p:nvPr/>
        </p:nvSpPr>
        <p:spPr>
          <a:xfrm>
            <a:off x="2953512"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953512" y="31043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4" name="Oval 63"/>
          <p:cNvSpPr/>
          <p:nvPr/>
        </p:nvSpPr>
        <p:spPr>
          <a:xfrm>
            <a:off x="2953512" y="3630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953512" y="36896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6" name="Oval 65"/>
          <p:cNvSpPr/>
          <p:nvPr/>
        </p:nvSpPr>
        <p:spPr>
          <a:xfrm>
            <a:off x="2203704" y="4215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203704" y="42748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68" name="TextBox 67"/>
          <p:cNvSpPr txBox="1"/>
          <p:nvPr/>
        </p:nvSpPr>
        <p:spPr>
          <a:xfrm>
            <a:off x="7562088" y="1353312"/>
            <a:ext cx="406267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Die Standorte entstehen mit</a:t>
            </a:r>
          </a:p>
        </p:txBody>
      </p:sp>
      <p:sp>
        <p:nvSpPr>
          <p:cNvPr id="69" name="TextBox 68"/>
          <p:cNvSpPr txBox="1"/>
          <p:nvPr/>
        </p:nvSpPr>
        <p:spPr>
          <a:xfrm>
            <a:off x="7562088" y="1737360"/>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Übergeordneter Standort</a:t>
            </a:r>
          </a:p>
        </p:txBody>
      </p:sp>
      <p:sp>
        <p:nvSpPr>
          <p:cNvPr id="70" name="TextBox 69"/>
          <p:cNvSpPr txBox="1"/>
          <p:nvPr/>
        </p:nvSpPr>
        <p:spPr>
          <a:xfrm>
            <a:off x="7562088" y="1957070"/>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Wählen Sie „Halle 01“, erscheinen alle bereits vorhandenen Räume dieser Halle als Pillen – und „Halle 01“ selbst kommt mit dazu.</a:t>
            </a:r>
          </a:p>
        </p:txBody>
      </p:sp>
      <p:sp>
        <p:nvSpPr>
          <p:cNvPr id="71" name="TextBox 70"/>
          <p:cNvSpPr txBox="1"/>
          <p:nvPr/>
        </p:nvSpPr>
        <p:spPr>
          <a:xfrm>
            <a:off x="7562088" y="2486406"/>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Fehlende Räume ergänzen</a:t>
            </a:r>
          </a:p>
        </p:txBody>
      </p:sp>
      <p:sp>
        <p:nvSpPr>
          <p:cNvPr id="72" name="TextBox 71"/>
          <p:cNvSpPr txBox="1"/>
          <p:nvPr/>
        </p:nvSpPr>
        <p:spPr>
          <a:xfrm>
            <a:off x="7562088" y="2706116"/>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Tippen, </a:t>
            </a:r>
            <a:r>
              <a:rPr sz="1000" b="1" i="0" lang="de-DE">
                <a:solidFill>
                  <a:srgbClr val="3B4A57"/>
                </a:solidFill>
                <a:latin typeface="Segoe UI"/>
              </a:rPr>
              <a:t>Enter</a:t>
            </a:r>
            <a:r>
              <a:rPr sz="1000" b="0" i="0" lang="de-DE">
                <a:solidFill>
                  <a:srgbClr val="3B4A57"/>
                </a:solidFill>
                <a:latin typeface="Segoe UI"/>
              </a:rPr>
              <a:t>, fertig. Das </a:t>
            </a:r>
            <a:r>
              <a:rPr sz="1000" b="1" i="0" lang="de-DE">
                <a:solidFill>
                  <a:srgbClr val="3B4A57"/>
                </a:solidFill>
                <a:latin typeface="Segoe UI"/>
              </a:rPr>
              <a:t>×</a:t>
            </a:r>
            <a:r>
              <a:rPr sz="1000" b="0" i="0" lang="de-DE">
                <a:solidFill>
                  <a:srgbClr val="3B4A57"/>
                </a:solidFill>
                <a:latin typeface="Segoe UI"/>
              </a:rPr>
              <a:t> an einer Pille entfernt sie wieder.</a:t>
            </a:r>
          </a:p>
        </p:txBody>
      </p:sp>
      <p:sp>
        <p:nvSpPr>
          <p:cNvPr id="73" name="TextBox 72"/>
          <p:cNvSpPr txBox="1"/>
          <p:nvPr/>
        </p:nvSpPr>
        <p:spPr>
          <a:xfrm>
            <a:off x="7562088" y="3080512"/>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Ohne Auswahl</a:t>
            </a:r>
          </a:p>
        </p:txBody>
      </p:sp>
      <p:sp>
        <p:nvSpPr>
          <p:cNvPr id="74" name="TextBox 73"/>
          <p:cNvSpPr txBox="1"/>
          <p:nvPr/>
        </p:nvSpPr>
        <p:spPr>
          <a:xfrm>
            <a:off x="7562088" y="3300222"/>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Bleibt das Menü auf „Kein übergeordneter Standort“, wird der </a:t>
            </a:r>
            <a:r>
              <a:rPr sz="1000" b="1" i="0" lang="de-DE">
                <a:solidFill>
                  <a:srgbClr val="3B4A57"/>
                </a:solidFill>
                <a:latin typeface="Segoe UI"/>
              </a:rPr>
              <a:t>Tab-Name</a:t>
            </a:r>
            <a:r>
              <a:rPr sz="1000" b="0" i="0" lang="de-DE">
                <a:solidFill>
                  <a:srgbClr val="3B4A57"/>
                </a:solidFill>
                <a:latin typeface="Segoe UI"/>
              </a:rPr>
              <a:t> selbst zur Halle.</a:t>
            </a:r>
          </a:p>
        </p:txBody>
      </p:sp>
      <p:sp>
        <p:nvSpPr>
          <p:cNvPr id="75" name="TextBox 74"/>
          <p:cNvSpPr txBox="1"/>
          <p:nvPr/>
        </p:nvSpPr>
        <p:spPr>
          <a:xfrm>
            <a:off x="7562088" y="3829558"/>
            <a:ext cx="406267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Beim Speichern</a:t>
            </a:r>
          </a:p>
        </p:txBody>
      </p:sp>
      <p:sp>
        <p:nvSpPr>
          <p:cNvPr id="76" name="TextBox 75"/>
          <p:cNvSpPr txBox="1"/>
          <p:nvPr/>
        </p:nvSpPr>
        <p:spPr>
          <a:xfrm>
            <a:off x="7562088" y="4049268"/>
            <a:ext cx="406267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 Plugin legt an, was fehlt – die Räume </a:t>
            </a:r>
            <a:r>
              <a:rPr sz="1000" b="1" i="0" lang="de-DE">
                <a:solidFill>
                  <a:srgbClr val="3B4A57"/>
                </a:solidFill>
                <a:latin typeface="Segoe UI"/>
              </a:rPr>
              <a:t>unter</a:t>
            </a:r>
            <a:r>
              <a:rPr sz="1000" b="0" i="0" lang="de-DE">
                <a:solidFill>
                  <a:srgbClr val="3B4A57"/>
                </a:solidFill>
                <a:latin typeface="Segoe UI"/>
              </a:rPr>
              <a:t> der richtigen Halle. Vorhandene Einträge werden nie verschoben.</a:t>
            </a:r>
          </a:p>
        </p:txBody>
      </p:sp>
      <p:sp>
        <p:nvSpPr>
          <p:cNvPr id="77" name="Rectangle 7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Rectangle 7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0" name="TextBox 7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Halle steht selbst mit in der Liste, weil die Zuordnung Aussteller ↔ Plan über Namensvergleiche läuft. Brauchen Sie sie nicht, entfernen Sie die Pille mit dem </a:t>
            </a:r>
            <a:r>
              <a:rPr sz="1000" b="1" i="0" lang="de-DE">
                <a:solidFill>
                  <a:srgbClr val="2B3844"/>
                </a:solidFill>
                <a:latin typeface="Segoe UI"/>
              </a:rPr>
              <a:t>×</a:t>
            </a:r>
            <a:r>
              <a:rPr sz="1000" b="0" i="0" lang="de-DE">
                <a:solidFill>
                  <a:srgbClr val="2B3844"/>
                </a:solidFill>
                <a:latin typeface="Segoe UI"/>
              </a:rPr>
              <a:t> wieder – die übrigen Räume bleiben stehen.</a:t>
            </a:r>
          </a:p>
        </p:txBody>
      </p:sp>
      <p:sp>
        <p:nvSpPr>
          <p:cNvPr id="81" name="Rectangle 8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83" name="TextBox 8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106 / 153</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beim Speichern in der Standort-Liste entsteht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4386475" cy="164592"/>
          </a:xfrm>
          <a:prstGeom prst="rect">
            <a:avLst/>
          </a:prstGeom>
          <a:noFill/>
        </p:spPr>
        <p:txBody>
          <a:bodyPr wrap="square" lIns="0" rIns="0" tIns="0" bIns="0" anchor="t">
            <a:spAutoFit/>
          </a:bodyPr>
          <a:lstStyle/>
          <a:p>
            <a:pPr algn="l">
              <a:lnSpc>
                <a:spcPct val="100000"/>
              </a:lnSpc>
            </a:pPr>
            <a:r>
              <a:rPr sz="1150" b="1" i="0" lang="de-DE">
                <a:solidFill>
                  <a:srgbClr val="FFFFFF"/>
                </a:solidFill>
                <a:latin typeface="Segoe UI"/>
              </a:rPr>
              <a:t>Ihre Eingabe</a:t>
            </a:r>
          </a:p>
        </p:txBody>
      </p:sp>
      <p:sp>
        <p:nvSpPr>
          <p:cNvPr id="8" name="TextBox 7"/>
          <p:cNvSpPr txBox="1"/>
          <p:nvPr/>
        </p:nvSpPr>
        <p:spPr>
          <a:xfrm>
            <a:off x="5246011" y="1435608"/>
            <a:ext cx="6305604" cy="164592"/>
          </a:xfrm>
          <a:prstGeom prst="rect">
            <a:avLst/>
          </a:prstGeom>
          <a:noFill/>
        </p:spPr>
        <p:txBody>
          <a:bodyPr wrap="square" lIns="0" rIns="0" tIns="0" bIns="0" anchor="t">
            <a:spAutoFit/>
          </a:bodyPr>
          <a:lstStyle/>
          <a:p>
            <a:pPr algn="l">
              <a:lnSpc>
                <a:spcPct val="100000"/>
              </a:lnSpc>
            </a:pPr>
            <a:r>
              <a:rPr sz="1150" b="1" i="0" lang="de-DE">
                <a:solidFill>
                  <a:srgbClr val="FFFFFF"/>
                </a:solidFill>
                <a:latin typeface="Segoe UI"/>
              </a:rPr>
              <a:t>Ergebnis in der Liste „Standorte“</a:t>
            </a:r>
          </a:p>
        </p:txBody>
      </p:sp>
      <p:sp>
        <p:nvSpPr>
          <p:cNvPr id="9" name="TextBox 8"/>
          <p:cNvSpPr txBox="1"/>
          <p:nvPr/>
        </p:nvSpPr>
        <p:spPr>
          <a:xfrm>
            <a:off x="676656" y="1856232"/>
            <a:ext cx="4386475" cy="347726"/>
          </a:xfrm>
          <a:prstGeom prst="rect">
            <a:avLst/>
          </a:prstGeom>
          <a:noFill/>
        </p:spPr>
        <p:txBody>
          <a:bodyPr wrap="square" lIns="0" rIns="0" tIns="0" bIns="0" anchor="t">
            <a:spAutoFit/>
          </a:bodyPr>
          <a:lstStyle/>
          <a:p>
            <a:pPr algn="l">
              <a:lnSpc>
                <a:spcPct val="118000"/>
              </a:lnSpc>
            </a:pPr>
            <a:r>
              <a:rPr sz="1100" b="0" i="0" lang="de-DE">
                <a:solidFill>
                  <a:srgbClr val="1F2933"/>
                </a:solidFill>
                <a:latin typeface="Segoe UI"/>
              </a:rPr>
              <a:t>Übergeordneten Standort gewählt</a:t>
            </a:r>
          </a:p>
        </p:txBody>
      </p:sp>
      <p:sp>
        <p:nvSpPr>
          <p:cNvPr id="10" name="TextBox 9"/>
          <p:cNvSpPr txBox="1"/>
          <p:nvPr/>
        </p:nvSpPr>
        <p:spPr>
          <a:xfrm>
            <a:off x="5246011" y="1856232"/>
            <a:ext cx="6305604" cy="347726"/>
          </a:xfrm>
          <a:prstGeom prst="rect">
            <a:avLst/>
          </a:prstGeom>
          <a:noFill/>
        </p:spPr>
        <p:txBody>
          <a:bodyPr wrap="square" lIns="0" rIns="0" tIns="0" bIns="0" anchor="t">
            <a:spAutoFit/>
          </a:bodyPr>
          <a:lstStyle/>
          <a:p>
            <a:pPr algn="l">
              <a:lnSpc>
                <a:spcPct val="118000"/>
              </a:lnSpc>
            </a:pPr>
            <a:r>
              <a:rPr sz="1100" b="0" i="0" lang="de-DE">
                <a:solidFill>
                  <a:srgbClr val="1F2933"/>
                </a:solidFill>
                <a:latin typeface="Segoe UI"/>
              </a:rPr>
              <a:t>Die Räume entstehen </a:t>
            </a:r>
            <a:r>
              <a:rPr sz="1100" b="1" i="0" lang="de-DE">
                <a:solidFill>
                  <a:srgbClr val="1F2933"/>
                </a:solidFill>
                <a:latin typeface="Segoe UI"/>
              </a:rPr>
              <a:t>unter</a:t>
            </a:r>
            <a:r>
              <a:rPr sz="1100" b="0" i="0" lang="de-DE">
                <a:solidFill>
                  <a:srgbClr val="1F2933"/>
                </a:solidFill>
                <a:latin typeface="Segoe UI"/>
              </a:rPr>
              <a:t> diesem Standort</a:t>
            </a:r>
          </a:p>
        </p:txBody>
      </p:sp>
      <p:sp>
        <p:nvSpPr>
          <p:cNvPr id="11" name="Rectangle 10"/>
          <p:cNvSpPr/>
          <p:nvPr/>
        </p:nvSpPr>
        <p:spPr>
          <a:xfrm>
            <a:off x="566928" y="221310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213102"/>
            <a:ext cx="11057839" cy="54889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05126"/>
            <a:ext cx="4386475" cy="347726"/>
          </a:xfrm>
          <a:prstGeom prst="rect">
            <a:avLst/>
          </a:prstGeom>
          <a:noFill/>
        </p:spPr>
        <p:txBody>
          <a:bodyPr wrap="square" lIns="0" rIns="0" tIns="0" bIns="0" anchor="t">
            <a:spAutoFit/>
          </a:bodyPr>
          <a:lstStyle/>
          <a:p>
            <a:pPr algn="l">
              <a:lnSpc>
                <a:spcPct val="118000"/>
              </a:lnSpc>
            </a:pPr>
            <a:r>
              <a:rPr sz="1100" b="0" i="0" lang="de-DE">
                <a:solidFill>
                  <a:srgbClr val="1F2933"/>
                </a:solidFill>
                <a:latin typeface="Segoe UI"/>
              </a:rPr>
              <a:t>Keinen gewählt, aber einen </a:t>
            </a:r>
            <a:r>
              <a:rPr sz="1100" b="1" i="0" lang="de-DE">
                <a:solidFill>
                  <a:srgbClr val="1F2933"/>
                </a:solidFill>
                <a:latin typeface="Segoe UI"/>
              </a:rPr>
              <a:t>Tab-Namen</a:t>
            </a:r>
            <a:r>
              <a:rPr sz="1100" b="0" i="0" lang="de-DE">
                <a:solidFill>
                  <a:srgbClr val="1F2933"/>
                </a:solidFill>
                <a:latin typeface="Segoe UI"/>
              </a:rPr>
              <a:t> eingetragen</a:t>
            </a:r>
          </a:p>
        </p:txBody>
      </p:sp>
      <p:sp>
        <p:nvSpPr>
          <p:cNvPr id="14" name="TextBox 13"/>
          <p:cNvSpPr txBox="1"/>
          <p:nvPr/>
        </p:nvSpPr>
        <p:spPr>
          <a:xfrm>
            <a:off x="5246011" y="2405126"/>
            <a:ext cx="6305604" cy="347726"/>
          </a:xfrm>
          <a:prstGeom prst="rect">
            <a:avLst/>
          </a:prstGeom>
          <a:noFill/>
        </p:spPr>
        <p:txBody>
          <a:bodyPr wrap="square" lIns="0" rIns="0" tIns="0" bIns="0" anchor="t">
            <a:spAutoFit/>
          </a:bodyPr>
          <a:lstStyle/>
          <a:p>
            <a:pPr algn="l">
              <a:lnSpc>
                <a:spcPct val="118000"/>
              </a:lnSpc>
            </a:pPr>
            <a:r>
              <a:rPr sz="1100" b="0" i="0" lang="de-DE">
                <a:solidFill>
                  <a:srgbClr val="1F2933"/>
                </a:solidFill>
                <a:latin typeface="Segoe UI"/>
              </a:rPr>
              <a:t>Der Kartenname wird selbst zur Halle; die Räume hängen darunter</a:t>
            </a:r>
          </a:p>
        </p:txBody>
      </p:sp>
      <p:sp>
        <p:nvSpPr>
          <p:cNvPr id="15" name="Rectangle 14"/>
          <p:cNvSpPr/>
          <p:nvPr/>
        </p:nvSpPr>
        <p:spPr>
          <a:xfrm>
            <a:off x="566928" y="27619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54020"/>
            <a:ext cx="4386475" cy="347726"/>
          </a:xfrm>
          <a:prstGeom prst="rect">
            <a:avLst/>
          </a:prstGeom>
          <a:noFill/>
        </p:spPr>
        <p:txBody>
          <a:bodyPr wrap="square" lIns="0" rIns="0" tIns="0" bIns="0" anchor="t">
            <a:spAutoFit/>
          </a:bodyPr>
          <a:lstStyle/>
          <a:p>
            <a:pPr algn="l">
              <a:lnSpc>
                <a:spcPct val="118000"/>
              </a:lnSpc>
            </a:pPr>
            <a:r>
              <a:rPr sz="1100" b="0" i="0" lang="de-DE">
                <a:solidFill>
                  <a:srgbClr val="1F2933"/>
                </a:solidFill>
                <a:latin typeface="Segoe UI"/>
              </a:rPr>
              <a:t>Weder noch</a:t>
            </a:r>
          </a:p>
        </p:txBody>
      </p:sp>
      <p:sp>
        <p:nvSpPr>
          <p:cNvPr id="17" name="TextBox 16"/>
          <p:cNvSpPr txBox="1"/>
          <p:nvPr/>
        </p:nvSpPr>
        <p:spPr>
          <a:xfrm>
            <a:off x="5246011" y="2954020"/>
            <a:ext cx="6305604" cy="347726"/>
          </a:xfrm>
          <a:prstGeom prst="rect">
            <a:avLst/>
          </a:prstGeom>
          <a:noFill/>
        </p:spPr>
        <p:txBody>
          <a:bodyPr wrap="square" lIns="0" rIns="0" tIns="0" bIns="0" anchor="t">
            <a:spAutoFit/>
          </a:bodyPr>
          <a:lstStyle/>
          <a:p>
            <a:pPr algn="l">
              <a:lnSpc>
                <a:spcPct val="118000"/>
              </a:lnSpc>
            </a:pPr>
            <a:r>
              <a:rPr sz="1100" b="0" i="0" lang="de-DE">
                <a:solidFill>
                  <a:srgbClr val="1F2933"/>
                </a:solidFill>
                <a:latin typeface="Segoe UI"/>
              </a:rPr>
              <a:t>Die Räume entstehen nebeneinander auf der obersten Ebene</a:t>
            </a:r>
          </a:p>
        </p:txBody>
      </p:sp>
      <p:sp>
        <p:nvSpPr>
          <p:cNvPr id="18" name="Rectangle 17"/>
          <p:cNvSpPr/>
          <p:nvPr/>
        </p:nvSpPr>
        <p:spPr>
          <a:xfrm>
            <a:off x="566928" y="331089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51205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351205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49808" y="363093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2" name="TextBox 21"/>
          <p:cNvSpPr txBox="1"/>
          <p:nvPr/>
        </p:nvSpPr>
        <p:spPr>
          <a:xfrm>
            <a:off x="1773936" y="363093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Drei Dinge zum Merken: Vorhandene Begriffe werden </a:t>
            </a:r>
            <a:r>
              <a:rPr sz="1000" b="1" i="0" lang="de-DE">
                <a:solidFill>
                  <a:srgbClr val="2B3844"/>
                </a:solidFill>
                <a:latin typeface="Segoe UI"/>
              </a:rPr>
              <a:t>nie verschoben</a:t>
            </a:r>
            <a:r>
              <a:rPr sz="1000" b="0" i="0" lang="de-DE">
                <a:solidFill>
                  <a:srgbClr val="2B3844"/>
                </a:solidFill>
                <a:latin typeface="Segoe UI"/>
              </a:rPr>
              <a:t>. Schon das bloße Öffnen und Speichern einer Veranstaltung legt den Kartennamen als Standort an. Und wer einen Plan später umbenennt, bekommt beim Speichern einen </a:t>
            </a:r>
            <a:r>
              <a:rPr sz="1000" b="1" i="0" lang="de-DE">
                <a:solidFill>
                  <a:srgbClr val="2B3844"/>
                </a:solidFill>
                <a:latin typeface="Segoe UI"/>
              </a:rPr>
              <a:t>zweiten</a:t>
            </a:r>
            <a:r>
              <a:rPr sz="1000" b="0" i="0" lang="de-DE">
                <a:solidFill>
                  <a:srgbClr val="2B3844"/>
                </a:solidFill>
                <a:latin typeface="Segoe UI"/>
              </a:rPr>
              <a:t> Begriff – Umbenennen gehört in die Standort-Liste.</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107 / 153</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Plan aus Sicht Ihrer Gäste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https://meine-messe.de/hallenplan</a:t>
            </a:r>
          </a:p>
        </p:txBody>
      </p:sp>
      <p:sp>
        <p:nvSpPr>
          <p:cNvPr id="13" name="Rounded Rectangle 12"/>
          <p:cNvSpPr/>
          <p:nvPr/>
        </p:nvSpPr>
        <p:spPr>
          <a:xfrm>
            <a:off x="731520" y="1792224"/>
            <a:ext cx="859536"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1520" y="1842516"/>
            <a:ext cx="859536"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Halle 01</a:t>
            </a:r>
          </a:p>
        </p:txBody>
      </p:sp>
      <p:sp>
        <p:nvSpPr>
          <p:cNvPr id="15" name="Rounded Rectangle 14"/>
          <p:cNvSpPr/>
          <p:nvPr/>
        </p:nvSpPr>
        <p:spPr>
          <a:xfrm>
            <a:off x="1655064"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655064" y="1842516"/>
            <a:ext cx="859536"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Halle 02</a:t>
            </a:r>
          </a:p>
        </p:txBody>
      </p:sp>
      <p:sp>
        <p:nvSpPr>
          <p:cNvPr id="17" name="Rounded Rectangle 16"/>
          <p:cNvSpPr/>
          <p:nvPr/>
        </p:nvSpPr>
        <p:spPr>
          <a:xfrm>
            <a:off x="2578608"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578608" y="1842516"/>
            <a:ext cx="859536"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Artist Alley</a:t>
            </a:r>
          </a:p>
        </p:txBody>
      </p:sp>
      <p:sp>
        <p:nvSpPr>
          <p:cNvPr id="19" name="Rectangle 18"/>
          <p:cNvSpPr/>
          <p:nvPr/>
        </p:nvSpPr>
        <p:spPr>
          <a:xfrm>
            <a:off x="731520" y="2121408"/>
            <a:ext cx="4745736" cy="2395728"/>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896112"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96112" y="2368296"/>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A11</a:t>
            </a:r>
          </a:p>
        </p:txBody>
      </p:sp>
      <p:sp>
        <p:nvSpPr>
          <p:cNvPr id="22" name="Rectangle 21"/>
          <p:cNvSpPr/>
          <p:nvPr/>
        </p:nvSpPr>
        <p:spPr>
          <a:xfrm>
            <a:off x="1426464"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426464" y="2368296"/>
            <a:ext cx="47548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A12</a:t>
            </a:r>
          </a:p>
        </p:txBody>
      </p:sp>
      <p:sp>
        <p:nvSpPr>
          <p:cNvPr id="24" name="Rectangle 23"/>
          <p:cNvSpPr/>
          <p:nvPr/>
        </p:nvSpPr>
        <p:spPr>
          <a:xfrm>
            <a:off x="1956816"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1956816" y="2368296"/>
            <a:ext cx="475488"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A13</a:t>
            </a:r>
          </a:p>
        </p:txBody>
      </p:sp>
      <p:sp>
        <p:nvSpPr>
          <p:cNvPr id="26" name="Rectangle 25"/>
          <p:cNvSpPr/>
          <p:nvPr/>
        </p:nvSpPr>
        <p:spPr>
          <a:xfrm>
            <a:off x="2487168"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487168" y="2368296"/>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A14</a:t>
            </a:r>
          </a:p>
        </p:txBody>
      </p:sp>
      <p:sp>
        <p:nvSpPr>
          <p:cNvPr id="28" name="Rectangle 27"/>
          <p:cNvSpPr/>
          <p:nvPr/>
        </p:nvSpPr>
        <p:spPr>
          <a:xfrm>
            <a:off x="896112"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96112"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A21</a:t>
            </a:r>
          </a:p>
        </p:txBody>
      </p:sp>
      <p:sp>
        <p:nvSpPr>
          <p:cNvPr id="30" name="Rectangle 29"/>
          <p:cNvSpPr/>
          <p:nvPr/>
        </p:nvSpPr>
        <p:spPr>
          <a:xfrm>
            <a:off x="1426464"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426464"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A22</a:t>
            </a:r>
          </a:p>
        </p:txBody>
      </p:sp>
      <p:sp>
        <p:nvSpPr>
          <p:cNvPr id="32" name="Rectangle 31"/>
          <p:cNvSpPr/>
          <p:nvPr/>
        </p:nvSpPr>
        <p:spPr>
          <a:xfrm>
            <a:off x="1956816"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1956816"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A23</a:t>
            </a:r>
          </a:p>
        </p:txBody>
      </p:sp>
      <p:sp>
        <p:nvSpPr>
          <p:cNvPr id="34" name="Rectangle 33"/>
          <p:cNvSpPr/>
          <p:nvPr/>
        </p:nvSpPr>
        <p:spPr>
          <a:xfrm>
            <a:off x="2487168"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487168" y="2788920"/>
            <a:ext cx="475488"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A24</a:t>
            </a:r>
          </a:p>
        </p:txBody>
      </p:sp>
      <p:sp>
        <p:nvSpPr>
          <p:cNvPr id="36" name="Rectangle 35"/>
          <p:cNvSpPr/>
          <p:nvPr/>
        </p:nvSpPr>
        <p:spPr>
          <a:xfrm>
            <a:off x="896112"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3364992"/>
            <a:ext cx="73152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B01</a:t>
            </a:r>
          </a:p>
        </p:txBody>
      </p:sp>
      <p:sp>
        <p:nvSpPr>
          <p:cNvPr id="38" name="Rectangle 37"/>
          <p:cNvSpPr/>
          <p:nvPr/>
        </p:nvSpPr>
        <p:spPr>
          <a:xfrm>
            <a:off x="1700784"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1700784" y="3364992"/>
            <a:ext cx="73152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B02</a:t>
            </a:r>
          </a:p>
        </p:txBody>
      </p:sp>
      <p:sp>
        <p:nvSpPr>
          <p:cNvPr id="40" name="Rectangle 39"/>
          <p:cNvSpPr/>
          <p:nvPr/>
        </p:nvSpPr>
        <p:spPr>
          <a:xfrm>
            <a:off x="2505456" y="3255264"/>
            <a:ext cx="45720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505456" y="3364992"/>
            <a:ext cx="457200" cy="146304"/>
          </a:xfrm>
          <a:prstGeom prst="rect">
            <a:avLst/>
          </a:prstGeom>
          <a:noFill/>
        </p:spPr>
        <p:txBody>
          <a:bodyPr wrap="square" lIns="0" rIns="0" tIns="0" bIns="0" anchor="t">
            <a:spAutoFit/>
          </a:bodyPr>
          <a:lstStyle/>
          <a:p>
            <a:pPr algn="ctr">
              <a:lnSpc>
                <a:spcPct val="100000"/>
              </a:lnSpc>
            </a:pPr>
            <a:r>
              <a:rPr sz="700" b="0" i="0" lang="de-DE">
                <a:solidFill>
                  <a:srgbClr val="505A64"/>
                </a:solidFill>
                <a:latin typeface="Segoe UI"/>
              </a:rPr>
              <a:t>B04</a:t>
            </a:r>
          </a:p>
        </p:txBody>
      </p:sp>
      <p:sp>
        <p:nvSpPr>
          <p:cNvPr id="42" name="TextBox 41"/>
          <p:cNvSpPr txBox="1"/>
          <p:nvPr/>
        </p:nvSpPr>
        <p:spPr>
          <a:xfrm>
            <a:off x="896112" y="4242816"/>
            <a:ext cx="2011680" cy="146304"/>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Gang</a:t>
            </a:r>
          </a:p>
        </p:txBody>
      </p:sp>
      <p:sp>
        <p:nvSpPr>
          <p:cNvPr id="43" name="Rounded Rectangle 42"/>
          <p:cNvSpPr/>
          <p:nvPr/>
        </p:nvSpPr>
        <p:spPr>
          <a:xfrm>
            <a:off x="5148071" y="221284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148071" y="225399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45" name="Rounded Rectangle 44"/>
          <p:cNvSpPr/>
          <p:nvPr/>
        </p:nvSpPr>
        <p:spPr>
          <a:xfrm>
            <a:off x="5148071" y="248716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148071" y="252831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47" name="Rounded Rectangle 46"/>
          <p:cNvSpPr/>
          <p:nvPr/>
        </p:nvSpPr>
        <p:spPr>
          <a:xfrm>
            <a:off x="5148071" y="276148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148071" y="280263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49" name="Rectangle 48"/>
          <p:cNvSpPr/>
          <p:nvPr/>
        </p:nvSpPr>
        <p:spPr>
          <a:xfrm>
            <a:off x="5568695" y="2121408"/>
            <a:ext cx="1783080" cy="2395728"/>
          </a:xfrm>
          <a:prstGeom prst="rect">
            <a:avLst/>
          </a:prstGeom>
          <a:solidFill>
            <a:srgbClr val="FFFFFF"/>
          </a:solidFill>
          <a:ln w="1397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568695" y="2121408"/>
            <a:ext cx="178308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78423" y="2267712"/>
            <a:ext cx="384048" cy="384048"/>
          </a:xfrm>
          <a:prstGeom prst="rect">
            <a:avLst/>
          </a:prstGeom>
          <a:solidFill>
            <a:srgbClr val="E4ECF3"/>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78423" y="2400300"/>
            <a:ext cx="384048" cy="128016"/>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Logo</a:t>
            </a:r>
          </a:p>
        </p:txBody>
      </p:sp>
      <p:sp>
        <p:nvSpPr>
          <p:cNvPr id="53" name="TextBox 52"/>
          <p:cNvSpPr txBox="1"/>
          <p:nvPr/>
        </p:nvSpPr>
        <p:spPr>
          <a:xfrm>
            <a:off x="6135623" y="2286000"/>
            <a:ext cx="1115568" cy="310896"/>
          </a:xfrm>
          <a:prstGeom prst="rect">
            <a:avLst/>
          </a:prstGeom>
          <a:noFill/>
        </p:spPr>
        <p:txBody>
          <a:bodyPr wrap="square" lIns="0" rIns="0" tIns="0" bIns="0" anchor="t">
            <a:spAutoFit/>
          </a:bodyPr>
          <a:lstStyle/>
          <a:p>
            <a:pPr algn="l">
              <a:lnSpc>
                <a:spcPct val="105000"/>
              </a:lnSpc>
            </a:pPr>
            <a:r>
              <a:rPr sz="850" b="1" i="0" lang="de-DE">
                <a:solidFill>
                  <a:srgbClr val="0B3A5D"/>
                </a:solidFill>
                <a:latin typeface="Segoe UI"/>
              </a:rPr>
              <a:t>Papierwerk</a:t>
            </a:r>
          </a:p>
          <a:p>
            <a:pPr algn="l">
              <a:lnSpc>
                <a:spcPct val="105000"/>
              </a:lnSpc>
            </a:pPr>
            <a:r>
              <a:rPr sz="850" b="1" i="0" lang="de-DE">
                <a:solidFill>
                  <a:srgbClr val="0B3A5D"/>
                </a:solidFill>
                <a:latin typeface="Segoe UI"/>
              </a:rPr>
              <a:t>Berlin</a:t>
            </a:r>
          </a:p>
        </p:txBody>
      </p:sp>
      <p:sp>
        <p:nvSpPr>
          <p:cNvPr id="54" name="Rounded Rectangle 53"/>
          <p:cNvSpPr/>
          <p:nvPr/>
        </p:nvSpPr>
        <p:spPr>
          <a:xfrm>
            <a:off x="5678423" y="2724912"/>
            <a:ext cx="554126"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78423" y="2750515"/>
            <a:ext cx="554126" cy="137160"/>
          </a:xfrm>
          <a:prstGeom prst="rect">
            <a:avLst/>
          </a:prstGeom>
          <a:noFill/>
        </p:spPr>
        <p:txBody>
          <a:bodyPr wrap="square" lIns="0" rIns="0" tIns="0" bIns="0" anchor="t">
            <a:spAutoFit/>
          </a:bodyPr>
          <a:lstStyle/>
          <a:p>
            <a:pPr algn="ctr">
              <a:lnSpc>
                <a:spcPct val="100000"/>
              </a:lnSpc>
            </a:pPr>
            <a:r>
              <a:rPr sz="700" b="1" i="0" lang="de-DE">
                <a:solidFill>
                  <a:srgbClr val="2C6EA8"/>
                </a:solidFill>
                <a:latin typeface="Segoe UI"/>
              </a:rPr>
              <a:t>Händler</a:t>
            </a:r>
          </a:p>
        </p:txBody>
      </p:sp>
      <p:sp>
        <p:nvSpPr>
          <p:cNvPr id="56" name="Rounded Rectangle 55"/>
          <p:cNvSpPr/>
          <p:nvPr/>
        </p:nvSpPr>
        <p:spPr>
          <a:xfrm>
            <a:off x="6355079" y="2724912"/>
            <a:ext cx="448056"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6355079" y="2750515"/>
            <a:ext cx="448056" cy="137160"/>
          </a:xfrm>
          <a:prstGeom prst="rect">
            <a:avLst/>
          </a:prstGeom>
          <a:noFill/>
        </p:spPr>
        <p:txBody>
          <a:bodyPr wrap="square" lIns="0" rIns="0" tIns="0" bIns="0" anchor="t">
            <a:spAutoFit/>
          </a:bodyPr>
          <a:lstStyle/>
          <a:p>
            <a:pPr algn="ctr">
              <a:lnSpc>
                <a:spcPct val="100000"/>
              </a:lnSpc>
            </a:pPr>
            <a:r>
              <a:rPr sz="700" b="1" i="0" lang="de-DE">
                <a:solidFill>
                  <a:srgbClr val="6B7A88"/>
                </a:solidFill>
                <a:latin typeface="Segoe UI"/>
              </a:rPr>
              <a:t>Manga</a:t>
            </a:r>
          </a:p>
        </p:txBody>
      </p:sp>
      <p:sp>
        <p:nvSpPr>
          <p:cNvPr id="58" name="TextBox 57"/>
          <p:cNvSpPr txBox="1"/>
          <p:nvPr/>
        </p:nvSpPr>
        <p:spPr>
          <a:xfrm>
            <a:off x="5678423" y="3017520"/>
            <a:ext cx="1554480" cy="137160"/>
          </a:xfrm>
          <a:prstGeom prst="rect">
            <a:avLst/>
          </a:prstGeom>
          <a:noFill/>
        </p:spPr>
        <p:txBody>
          <a:bodyPr wrap="square" lIns="0" rIns="0" tIns="0" bIns="0" anchor="t">
            <a:spAutoFit/>
          </a:bodyPr>
          <a:lstStyle/>
          <a:p>
            <a:pPr algn="l">
              <a:lnSpc>
                <a:spcPct val="100000"/>
              </a:lnSpc>
            </a:pPr>
            <a:r>
              <a:rPr sz="600" b="1" i="0" lang="de-DE">
                <a:solidFill>
                  <a:srgbClr val="6B7A88"/>
                </a:solidFill>
                <a:latin typeface="Segoe UI"/>
              </a:rPr>
              <a:t>Standort</a:t>
            </a:r>
          </a:p>
        </p:txBody>
      </p:sp>
      <p:sp>
        <p:nvSpPr>
          <p:cNvPr id="59" name="TextBox 58"/>
          <p:cNvSpPr txBox="1"/>
          <p:nvPr/>
        </p:nvSpPr>
        <p:spPr>
          <a:xfrm>
            <a:off x="5678423" y="3163824"/>
            <a:ext cx="155448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Halle 01 | Werkstatt</a:t>
            </a:r>
          </a:p>
        </p:txBody>
      </p:sp>
      <p:sp>
        <p:nvSpPr>
          <p:cNvPr id="60" name="TextBox 59"/>
          <p:cNvSpPr txBox="1"/>
          <p:nvPr/>
        </p:nvSpPr>
        <p:spPr>
          <a:xfrm>
            <a:off x="5678423" y="3364992"/>
            <a:ext cx="1554480" cy="137160"/>
          </a:xfrm>
          <a:prstGeom prst="rect">
            <a:avLst/>
          </a:prstGeom>
          <a:noFill/>
        </p:spPr>
        <p:txBody>
          <a:bodyPr wrap="square" lIns="0" rIns="0" tIns="0" bIns="0" anchor="t">
            <a:spAutoFit/>
          </a:bodyPr>
          <a:lstStyle/>
          <a:p>
            <a:pPr algn="l">
              <a:lnSpc>
                <a:spcPct val="100000"/>
              </a:lnSpc>
            </a:pPr>
            <a:r>
              <a:rPr sz="600" b="1" i="0" lang="de-DE">
                <a:solidFill>
                  <a:srgbClr val="6B7A88"/>
                </a:solidFill>
                <a:latin typeface="Segoe UI"/>
              </a:rPr>
              <a:t>Stand</a:t>
            </a:r>
          </a:p>
        </p:txBody>
      </p:sp>
      <p:sp>
        <p:nvSpPr>
          <p:cNvPr id="61" name="TextBox 60"/>
          <p:cNvSpPr txBox="1"/>
          <p:nvPr/>
        </p:nvSpPr>
        <p:spPr>
          <a:xfrm>
            <a:off x="5678423" y="3511296"/>
            <a:ext cx="1554480" cy="137160"/>
          </a:xfrm>
          <a:prstGeom prst="rect">
            <a:avLst/>
          </a:prstGeom>
          <a:noFill/>
        </p:spPr>
        <p:txBody>
          <a:bodyPr wrap="square" lIns="0" rIns="0" tIns="0" bIns="0" anchor="t">
            <a:spAutoFit/>
          </a:bodyPr>
          <a:lstStyle/>
          <a:p>
            <a:pPr algn="l">
              <a:lnSpc>
                <a:spcPct val="100000"/>
              </a:lnSpc>
            </a:pPr>
            <a:r>
              <a:rPr sz="750" b="0" i="0" lang="de-DE">
                <a:solidFill>
                  <a:srgbClr val="1F2933"/>
                </a:solidFill>
                <a:latin typeface="Segoe UI"/>
              </a:rPr>
              <a:t>A12, A13</a:t>
            </a:r>
          </a:p>
        </p:txBody>
      </p:sp>
      <p:sp>
        <p:nvSpPr>
          <p:cNvPr id="62" name="Rounded Rectangle 61"/>
          <p:cNvSpPr/>
          <p:nvPr/>
        </p:nvSpPr>
        <p:spPr>
          <a:xfrm>
            <a:off x="5678423" y="3767328"/>
            <a:ext cx="786384"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78423" y="3817620"/>
            <a:ext cx="786384" cy="137160"/>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Details</a:t>
            </a:r>
          </a:p>
        </p:txBody>
      </p:sp>
      <p:sp>
        <p:nvSpPr>
          <p:cNvPr id="64" name="Rounded Rectangle 63"/>
          <p:cNvSpPr/>
          <p:nvPr/>
        </p:nvSpPr>
        <p:spPr>
          <a:xfrm>
            <a:off x="6519671" y="3767328"/>
            <a:ext cx="310896" cy="219456"/>
          </a:xfrm>
          <a:prstGeom prst="roundRect">
            <a:avLst>
              <a:gd name="adj" fmla="val 18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6519671" y="3803904"/>
            <a:ext cx="310896" cy="155448"/>
          </a:xfrm>
          <a:prstGeom prst="rect">
            <a:avLst/>
          </a:prstGeom>
          <a:noFill/>
        </p:spPr>
        <p:txBody>
          <a:bodyPr wrap="square" lIns="0" rIns="0" tIns="0" bIns="0" anchor="t">
            <a:spAutoFit/>
          </a:bodyPr>
          <a:lstStyle/>
          <a:p>
            <a:pPr algn="ctr">
              <a:lnSpc>
                <a:spcPct val="100000"/>
              </a:lnSpc>
            </a:pPr>
            <a:r>
              <a:rPr sz="800" b="0" i="0" lang="de-DE">
                <a:solidFill>
                  <a:srgbClr val="C25708"/>
                </a:solidFill>
                <a:latin typeface="Segoe UI"/>
              </a:rPr>
              <a:t>♥</a:t>
            </a:r>
          </a:p>
        </p:txBody>
      </p:sp>
      <p:sp>
        <p:nvSpPr>
          <p:cNvPr id="66" name="Oval 65"/>
          <p:cNvSpPr/>
          <p:nvPr/>
        </p:nvSpPr>
        <p:spPr>
          <a:xfrm>
            <a:off x="594360" y="17739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4360" y="18333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8" name="Oval 67"/>
          <p:cNvSpPr/>
          <p:nvPr/>
        </p:nvSpPr>
        <p:spPr>
          <a:xfrm>
            <a:off x="1289304"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289304" y="22082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0" name="Oval 69"/>
          <p:cNvSpPr/>
          <p:nvPr/>
        </p:nvSpPr>
        <p:spPr>
          <a:xfrm>
            <a:off x="4828031" y="21945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828031" y="22539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2" name="Oval 71"/>
          <p:cNvSpPr/>
          <p:nvPr/>
        </p:nvSpPr>
        <p:spPr>
          <a:xfrm>
            <a:off x="5376671" y="22037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376671" y="22631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74" name="TextBox 73"/>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Vier Dinge zum Anfassen</a:t>
            </a:r>
          </a:p>
        </p:txBody>
      </p:sp>
      <p:sp>
        <p:nvSpPr>
          <p:cNvPr id="75" name="TextBox 74"/>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Die Reiter</a:t>
            </a:r>
          </a:p>
        </p:txBody>
      </p:sp>
      <p:sp>
        <p:nvSpPr>
          <p:cNvPr id="76" name="TextBox 75"/>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Reiter je Plan bzw. Etage, in der Reihenfolge aus der Box.</a:t>
            </a:r>
          </a:p>
        </p:txBody>
      </p:sp>
      <p:sp>
        <p:nvSpPr>
          <p:cNvPr id="77" name="TextBox 76"/>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Die Standflächen</a:t>
            </a:r>
          </a:p>
        </p:txBody>
      </p:sp>
      <p:sp>
        <p:nvSpPr>
          <p:cNvPr id="78" name="TextBox 77"/>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Belegte Flächen sind anklickbar und werden hervorgehoben.</a:t>
            </a:r>
          </a:p>
        </p:txBody>
      </p:sp>
      <p:sp>
        <p:nvSpPr>
          <p:cNvPr id="79" name="TextBox 78"/>
          <p:cNvSpPr txBox="1"/>
          <p:nvPr/>
        </p:nvSpPr>
        <p:spPr>
          <a:xfrm>
            <a:off x="7927847" y="308051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Zoom</a:t>
            </a:r>
          </a:p>
        </p:txBody>
      </p:sp>
      <p:sp>
        <p:nvSpPr>
          <p:cNvPr id="80" name="TextBox 79"/>
          <p:cNvSpPr txBox="1"/>
          <p:nvPr/>
        </p:nvSpPr>
        <p:spPr>
          <a:xfrm>
            <a:off x="7927847" y="3300222"/>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Vergrößern, verkleinern und zurücksetzen.</a:t>
            </a:r>
          </a:p>
        </p:txBody>
      </p:sp>
      <p:sp>
        <p:nvSpPr>
          <p:cNvPr id="81" name="TextBox 80"/>
          <p:cNvSpPr txBox="1"/>
          <p:nvPr/>
        </p:nvSpPr>
        <p:spPr>
          <a:xfrm>
            <a:off x="7927847" y="3674617"/>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Das Informationsblatt</a:t>
            </a:r>
          </a:p>
        </p:txBody>
      </p:sp>
      <p:sp>
        <p:nvSpPr>
          <p:cNvPr id="82" name="TextBox 81"/>
          <p:cNvSpPr txBox="1"/>
          <p:nvPr/>
        </p:nvSpPr>
        <p:spPr>
          <a:xfrm>
            <a:off x="7927847" y="3894327"/>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Logo, Name, Typ, Kategorie, Standort, Standnummern – dazu </a:t>
            </a:r>
            <a:r>
              <a:rPr sz="1000" b="1" i="0" lang="de-DE">
                <a:solidFill>
                  <a:srgbClr val="3B4A57"/>
                </a:solidFill>
                <a:latin typeface="Segoe UI"/>
              </a:rPr>
              <a:t>Details</a:t>
            </a:r>
            <a:r>
              <a:rPr sz="1000" b="0" i="0" lang="de-DE">
                <a:solidFill>
                  <a:srgbClr val="3B4A57"/>
                </a:solidFill>
                <a:latin typeface="Segoe UI"/>
              </a:rPr>
              <a:t> und das Herz.</a:t>
            </a:r>
          </a:p>
        </p:txBody>
      </p:sp>
      <p:sp>
        <p:nvSpPr>
          <p:cNvPr id="83" name="Rectangle 8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6" name="TextBox 8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Klickt jemand in der Ausstellerliste auf das Kartensymbol, öffnet sich der Plan auf dem richtigen Reiter und Stand. Passt kein Standort, sucht das Plugin die Etage mit der Standnummer.</a:t>
            </a:r>
          </a:p>
        </p:txBody>
      </p:sp>
      <p:sp>
        <p:nvSpPr>
          <p:cNvPr id="87" name="Rectangle 8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89" name="TextBox 8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108 / 153</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Baustein für den Hallenplan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827636"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Angabe</a:t>
            </a:r>
          </a:p>
        </p:txBody>
      </p:sp>
      <p:sp>
        <p:nvSpPr>
          <p:cNvPr id="8" name="TextBox 7"/>
          <p:cNvSpPr txBox="1"/>
          <p:nvPr/>
        </p:nvSpPr>
        <p:spPr>
          <a:xfrm>
            <a:off x="2687172" y="1435608"/>
            <a:ext cx="5300346"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Bedeutung</a:t>
            </a:r>
          </a:p>
        </p:txBody>
      </p:sp>
      <p:sp>
        <p:nvSpPr>
          <p:cNvPr id="9" name="TextBox 8"/>
          <p:cNvSpPr txBox="1"/>
          <p:nvPr/>
        </p:nvSpPr>
        <p:spPr>
          <a:xfrm>
            <a:off x="8170398" y="1435608"/>
            <a:ext cx="3381216"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Beispiel</a:t>
            </a:r>
          </a:p>
        </p:txBody>
      </p:sp>
      <p:sp>
        <p:nvSpPr>
          <p:cNvPr id="10" name="TextBox 9"/>
          <p:cNvSpPr txBox="1"/>
          <p:nvPr/>
        </p:nvSpPr>
        <p:spPr>
          <a:xfrm>
            <a:off x="676656" y="1856232"/>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Consolas"/>
              </a:rPr>
              <a:t>parent_id</a:t>
            </a:r>
          </a:p>
        </p:txBody>
      </p:sp>
      <p:sp>
        <p:nvSpPr>
          <p:cNvPr id="11" name="TextBox 10"/>
          <p:cNvSpPr txBox="1"/>
          <p:nvPr/>
        </p:nvSpPr>
        <p:spPr>
          <a:xfrm>
            <a:off x="2687172" y="1856232"/>
            <a:ext cx="53003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Nummer der Veranstaltung. </a:t>
            </a:r>
            <a:r>
              <a:rPr sz="1000" b="1" i="0" lang="de-DE">
                <a:solidFill>
                  <a:srgbClr val="1F2933"/>
                </a:solidFill>
                <a:latin typeface="Segoe UI"/>
              </a:rPr>
              <a:t>Pflicht.</a:t>
            </a:r>
          </a:p>
        </p:txBody>
      </p:sp>
      <p:sp>
        <p:nvSpPr>
          <p:cNvPr id="12" name="TextBox 11"/>
          <p:cNvSpPr txBox="1"/>
          <p:nvPr/>
        </p:nvSpPr>
        <p:spPr>
          <a:xfrm>
            <a:off x="8170398" y="1856232"/>
            <a:ext cx="338121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parent_id="42"</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Consolas"/>
              </a:rPr>
              <a:t>hall</a:t>
            </a:r>
          </a:p>
        </p:txBody>
      </p:sp>
      <p:sp>
        <p:nvSpPr>
          <p:cNvPr id="16" name="TextBox 15"/>
          <p:cNvSpPr txBox="1"/>
          <p:nvPr/>
        </p:nvSpPr>
        <p:spPr>
          <a:xfrm>
            <a:off x="2687172" y="2390140"/>
            <a:ext cx="53003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Öffnet gleich den Reiter mit diesem Namen</a:t>
            </a:r>
          </a:p>
        </p:txBody>
      </p:sp>
      <p:sp>
        <p:nvSpPr>
          <p:cNvPr id="17" name="TextBox 16"/>
          <p:cNvSpPr txBox="1"/>
          <p:nvPr/>
        </p:nvSpPr>
        <p:spPr>
          <a:xfrm>
            <a:off x="8170398" y="2390140"/>
            <a:ext cx="338121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hall="Halle 01"</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Consolas"/>
              </a:rPr>
              <a:t>booth</a:t>
            </a:r>
          </a:p>
        </p:txBody>
      </p:sp>
      <p:sp>
        <p:nvSpPr>
          <p:cNvPr id="20" name="TextBox 19"/>
          <p:cNvSpPr txBox="1"/>
          <p:nvPr/>
        </p:nvSpPr>
        <p:spPr>
          <a:xfrm>
            <a:off x="2687172" y="2924048"/>
            <a:ext cx="53003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Springt gleich zu dieser Standnummer</a:t>
            </a:r>
          </a:p>
        </p:txBody>
      </p:sp>
      <p:sp>
        <p:nvSpPr>
          <p:cNvPr id="21" name="TextBox 20"/>
          <p:cNvSpPr txBox="1"/>
          <p:nvPr/>
        </p:nvSpPr>
        <p:spPr>
          <a:xfrm>
            <a:off x="8170398" y="2924048"/>
            <a:ext cx="338121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booth="A12"</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Consolas"/>
              </a:rPr>
              <a:t>height</a:t>
            </a:r>
          </a:p>
        </p:txBody>
      </p:sp>
      <p:sp>
        <p:nvSpPr>
          <p:cNvPr id="25" name="TextBox 24"/>
          <p:cNvSpPr txBox="1"/>
          <p:nvPr/>
        </p:nvSpPr>
        <p:spPr>
          <a:xfrm>
            <a:off x="2687172" y="3457955"/>
            <a:ext cx="53003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Höhe des Plans. Ohne Angabe 600 Pixel</a:t>
            </a:r>
          </a:p>
        </p:txBody>
      </p:sp>
      <p:sp>
        <p:nvSpPr>
          <p:cNvPr id="26" name="TextBox 25"/>
          <p:cNvSpPr txBox="1"/>
          <p:nvPr/>
        </p:nvSpPr>
        <p:spPr>
          <a:xfrm>
            <a:off x="8170398" y="3457955"/>
            <a:ext cx="338121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height="800"</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Consolas"/>
              </a:rPr>
              <a:t>search</a:t>
            </a:r>
          </a:p>
        </p:txBody>
      </p:sp>
      <p:sp>
        <p:nvSpPr>
          <p:cNvPr id="29" name="TextBox 28"/>
          <p:cNvSpPr txBox="1"/>
          <p:nvPr/>
        </p:nvSpPr>
        <p:spPr>
          <a:xfrm>
            <a:off x="2687172" y="3991863"/>
            <a:ext cx="53003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Lupe für die Suche auf der Karte ein- oder ausschalten</a:t>
            </a:r>
          </a:p>
        </p:txBody>
      </p:sp>
      <p:sp>
        <p:nvSpPr>
          <p:cNvPr id="30" name="TextBox 29"/>
          <p:cNvSpPr txBox="1"/>
          <p:nvPr/>
        </p:nvSpPr>
        <p:spPr>
          <a:xfrm>
            <a:off x="8170398" y="3991863"/>
            <a:ext cx="338121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search="true"</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Consolas"/>
              </a:rPr>
              <a:t>quick_filters</a:t>
            </a:r>
          </a:p>
        </p:txBody>
      </p:sp>
      <p:sp>
        <p:nvSpPr>
          <p:cNvPr id="34" name="TextBox 33"/>
          <p:cNvSpPr txBox="1"/>
          <p:nvPr/>
        </p:nvSpPr>
        <p:spPr>
          <a:xfrm>
            <a:off x="2687172" y="4525771"/>
            <a:ext cx="53003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Welche Schnellfilter erscheinen – </a:t>
            </a:r>
            <a:r>
              <a:rPr sz="1000" b="0" i="0" lang="de-DE">
                <a:solidFill>
                  <a:srgbClr val="1F2933"/>
                </a:solidFill>
                <a:latin typeface="Consolas"/>
              </a:rPr>
              <a:t>all</a:t>
            </a:r>
            <a:r>
              <a:rPr sz="1000" b="0" i="0" lang="de-DE">
                <a:solidFill>
                  <a:srgbClr val="1F2933"/>
                </a:solidFill>
                <a:latin typeface="Segoe UI"/>
              </a:rPr>
              <a:t> oder </a:t>
            </a:r>
            <a:r>
              <a:rPr sz="1000" b="0" i="0" lang="de-DE">
                <a:solidFill>
                  <a:srgbClr val="1F2933"/>
                </a:solidFill>
                <a:latin typeface="Consolas"/>
              </a:rPr>
              <a:t>false</a:t>
            </a:r>
          </a:p>
        </p:txBody>
      </p:sp>
      <p:sp>
        <p:nvSpPr>
          <p:cNvPr id="35" name="TextBox 34"/>
          <p:cNvSpPr txBox="1"/>
          <p:nvPr/>
        </p:nvSpPr>
        <p:spPr>
          <a:xfrm>
            <a:off x="8170398" y="4525771"/>
            <a:ext cx="338121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quick_filters="wc,food"</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1827636"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Consolas"/>
              </a:rPr>
              <a:t>spot</a:t>
            </a:r>
          </a:p>
        </p:txBody>
      </p:sp>
      <p:sp>
        <p:nvSpPr>
          <p:cNvPr id="38" name="TextBox 37"/>
          <p:cNvSpPr txBox="1"/>
          <p:nvPr/>
        </p:nvSpPr>
        <p:spPr>
          <a:xfrm>
            <a:off x="2687172" y="5059679"/>
            <a:ext cx="530034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Öffnet den Plan an einem Standortpunkt mit „Sie sind hier“</a:t>
            </a:r>
          </a:p>
        </p:txBody>
      </p:sp>
      <p:sp>
        <p:nvSpPr>
          <p:cNvPr id="39" name="TextBox 38"/>
          <p:cNvSpPr txBox="1"/>
          <p:nvPr/>
        </p:nvSpPr>
        <p:spPr>
          <a:xfrm>
            <a:off x="8170398" y="5059679"/>
            <a:ext cx="3381216"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spot="k7m2qd4x"</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02731"/>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02731"/>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4" name="TextBox 43"/>
          <p:cNvSpPr txBox="1"/>
          <p:nvPr/>
        </p:nvSpPr>
        <p:spPr>
          <a:xfrm>
            <a:off x="1773936" y="5721603"/>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Baustein heißt </a:t>
            </a:r>
            <a:r>
              <a:rPr sz="1000" b="0" i="0" lang="de-DE">
                <a:solidFill>
                  <a:srgbClr val="2B3844"/>
                </a:solidFill>
                <a:latin typeface="Consolas"/>
              </a:rPr>
              <a:t>[event_hall_plan]</a:t>
            </a:r>
            <a:r>
              <a:rPr sz="1000" b="0" i="0" lang="de-DE">
                <a:solidFill>
                  <a:srgbClr val="2B3844"/>
                </a:solidFill>
                <a:latin typeface="Segoe UI"/>
              </a:rPr>
              <a:t>. Es gibt drei weitere Schreibweisen mit derselben Wirkung: </a:t>
            </a:r>
            <a:r>
              <a:rPr sz="1000" b="0" i="0" lang="de-DE">
                <a:solidFill>
                  <a:srgbClr val="2B3844"/>
                </a:solidFill>
                <a:latin typeface="Consolas"/>
              </a:rPr>
              <a:t>[event_map]</a:t>
            </a:r>
            <a:r>
              <a:rPr sz="1000" b="0" i="0" lang="de-DE">
                <a:solidFill>
                  <a:srgbClr val="2B3844"/>
                </a:solidFill>
                <a:latin typeface="Segoe UI"/>
              </a:rPr>
              <a:t>, </a:t>
            </a:r>
            <a:r>
              <a:rPr sz="1000" b="0" i="0" lang="de-DE">
                <a:solidFill>
                  <a:srgbClr val="2B3844"/>
                </a:solidFill>
                <a:latin typeface="Consolas"/>
              </a:rPr>
              <a:t>[eem_map]</a:t>
            </a:r>
            <a:r>
              <a:rPr sz="1000" b="0" i="0" lang="de-DE">
                <a:solidFill>
                  <a:srgbClr val="2B3844"/>
                </a:solidFill>
                <a:latin typeface="Segoe UI"/>
              </a:rPr>
              <a:t> und </a:t>
            </a:r>
            <a:r>
              <a:rPr sz="1000" b="0" i="0" lang="de-DE">
                <a:solidFill>
                  <a:srgbClr val="2B3844"/>
                </a:solidFill>
                <a:latin typeface="Consolas"/>
              </a:rPr>
              <a:t>[event_exhibitor_map]</a:t>
            </a:r>
            <a:r>
              <a:rPr sz="1000" b="0" i="0" lang="de-DE">
                <a:solidFill>
                  <a:srgbClr val="2B3844"/>
                </a:solidFill>
                <a:latin typeface="Segoe UI"/>
              </a:rPr>
              <a:t>.</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109 / 153</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Plan ist einsatzbereit, wenn …</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SVG-Datei in der </a:t>
            </a:r>
            <a:r>
              <a:rPr sz="1150" b="1" i="0" lang="de-DE">
                <a:solidFill>
                  <a:srgbClr val="2B3844"/>
                </a:solidFill>
                <a:latin typeface="Segoe UI"/>
              </a:rPr>
              <a:t>Mediathek</a:t>
            </a:r>
            <a:r>
              <a:rPr sz="1150" b="0" i="0" lang="de-DE">
                <a:solidFill>
                  <a:srgbClr val="2B3844"/>
                </a:solidFill>
                <a:latin typeface="Segoe UI"/>
              </a:rPr>
              <a:t> liegt.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 Standfläche ihre </a:t>
            </a:r>
            <a:r>
              <a:rPr sz="1150" b="1" i="0" lang="de-DE">
                <a:solidFill>
                  <a:srgbClr val="2B3844"/>
                </a:solidFill>
                <a:latin typeface="Segoe UI"/>
              </a:rPr>
              <a:t>Standnummer</a:t>
            </a:r>
            <a:r>
              <a:rPr sz="1150" b="0" i="0" lang="de-DE">
                <a:solidFill>
                  <a:srgbClr val="2B3844"/>
                </a:solidFill>
                <a:latin typeface="Segoe UI"/>
              </a:rPr>
              <a:t> als Namen trägt.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der Import-Dialog </a:t>
            </a:r>
            <a:r>
              <a:rPr sz="1150" b="1" i="0" lang="de-DE">
                <a:solidFill>
                  <a:srgbClr val="2B3844"/>
                </a:solidFill>
                <a:latin typeface="Segoe UI"/>
              </a:rPr>
              <a:t>keine doppelten Namen</a:t>
            </a:r>
            <a:r>
              <a:rPr sz="1150" b="0" i="0" lang="de-DE">
                <a:solidFill>
                  <a:srgbClr val="2B3844"/>
                </a:solidFill>
                <a:latin typeface="Segoe UI"/>
              </a:rPr>
              <a:t> meldet.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jeder Plan einen </a:t>
            </a:r>
            <a:r>
              <a:rPr sz="1150" b="1" i="0" lang="de-DE">
                <a:solidFill>
                  <a:srgbClr val="2B3844"/>
                </a:solidFill>
                <a:latin typeface="Segoe UI"/>
              </a:rPr>
              <a:t>Tab-Namen</a:t>
            </a:r>
            <a:r>
              <a:rPr sz="1150" b="0" i="0" lang="de-DE">
                <a:solidFill>
                  <a:srgbClr val="2B3844"/>
                </a:solidFill>
                <a:latin typeface="Segoe UI"/>
              </a:rPr>
              <a:t> hat.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Reihenfolge der Reiter stimmt.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je Plan der </a:t>
            </a:r>
            <a:r>
              <a:rPr sz="1150" b="1" i="0" lang="de-DE">
                <a:solidFill>
                  <a:srgbClr val="2B3844"/>
                </a:solidFill>
                <a:latin typeface="Segoe UI"/>
              </a:rPr>
              <a:t>übergeordnete Standort</a:t>
            </a:r>
            <a:r>
              <a:rPr sz="1150" b="0" i="0" lang="de-DE">
                <a:solidFill>
                  <a:srgbClr val="2B3844"/>
                </a:solidFill>
                <a:latin typeface="Segoe UI"/>
              </a:rPr>
              <a:t> gewählt und die </a:t>
            </a:r>
            <a:r>
              <a:rPr sz="1150" b="1" i="0" lang="de-DE">
                <a:solidFill>
                  <a:srgbClr val="2B3844"/>
                </a:solidFill>
                <a:latin typeface="Segoe UI"/>
              </a:rPr>
              <a:t>Räume</a:t>
            </a:r>
            <a:r>
              <a:rPr sz="1150" b="0" i="0" lang="de-DE">
                <a:solidFill>
                  <a:srgbClr val="2B3844"/>
                </a:solidFill>
                <a:latin typeface="Segoe UI"/>
              </a:rPr>
              <a:t> eingetragen sind.</a:t>
            </a:r>
          </a:p>
        </p:txBody>
      </p:sp>
      <p:sp>
        <p:nvSpPr>
          <p:cNvPr id="24" name="Rounded Rectangle 23"/>
          <p:cNvSpPr/>
          <p:nvPr/>
        </p:nvSpPr>
        <p:spPr>
          <a:xfrm>
            <a:off x="6301587" y="217170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19456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18084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Seite den Baustein mit der richtigen </a:t>
            </a:r>
            <a:r>
              <a:rPr sz="1150" b="0" i="0" lang="de-DE">
                <a:solidFill>
                  <a:srgbClr val="2B3844"/>
                </a:solidFill>
                <a:latin typeface="Consolas"/>
              </a:rPr>
              <a:t>parent_id</a:t>
            </a:r>
            <a:r>
              <a:rPr sz="1150" b="0" i="0" lang="de-DE">
                <a:solidFill>
                  <a:srgbClr val="2B3844"/>
                </a:solidFill>
                <a:latin typeface="Segoe UI"/>
              </a:rPr>
              <a:t> enthält.</a:t>
            </a:r>
          </a:p>
        </p:txBody>
      </p:sp>
      <p:sp>
        <p:nvSpPr>
          <p:cNvPr id="27" name="Rounded Rectangle 26"/>
          <p:cNvSpPr/>
          <p:nvPr/>
        </p:nvSpPr>
        <p:spPr>
          <a:xfrm>
            <a:off x="6301587" y="249326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51612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50240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ein Klick auf eine Standfläche das Informationsblatt öffnet.</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Bleibt eine Fläche stumm, liegt es fast immer am Namen: Er sitzt an der Gruppe statt an der Fläche, oder er ist anders geschrieben als die Stand-ID.</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110 / 153</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Suchen und finden auf der Karte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https://meine-messe.de/hallenplan</a:t>
            </a:r>
          </a:p>
        </p:txBody>
      </p:sp>
      <p:sp>
        <p:nvSpPr>
          <p:cNvPr id="13" name="Rounded Rectangle 12"/>
          <p:cNvSpPr/>
          <p:nvPr/>
        </p:nvSpPr>
        <p:spPr>
          <a:xfrm>
            <a:off x="731520" y="1792224"/>
            <a:ext cx="859536"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1520" y="1842516"/>
            <a:ext cx="859536"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Erdgeschoss</a:t>
            </a:r>
          </a:p>
        </p:txBody>
      </p:sp>
      <p:sp>
        <p:nvSpPr>
          <p:cNvPr id="15" name="Rounded Rectangle 14"/>
          <p:cNvSpPr/>
          <p:nvPr/>
        </p:nvSpPr>
        <p:spPr>
          <a:xfrm>
            <a:off x="1655064"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655064" y="1842516"/>
            <a:ext cx="859536"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1. OG</a:t>
            </a:r>
          </a:p>
        </p:txBody>
      </p:sp>
      <p:sp>
        <p:nvSpPr>
          <p:cNvPr id="17" name="Oval 16"/>
          <p:cNvSpPr/>
          <p:nvPr/>
        </p:nvSpPr>
        <p:spPr>
          <a:xfrm>
            <a:off x="7077455" y="1792224"/>
            <a:ext cx="237744" cy="237744"/>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7134514" y="1844527"/>
            <a:ext cx="95097" cy="95097"/>
          </a:xfrm>
          <a:prstGeom prst="ellipse">
            <a:avLst/>
          </a:prstGeom>
          <a:solidFill>
            <a:srgbClr val="FFFFFF"/>
          </a:solidFill>
          <a:ln w="12700">
            <a:solidFill>
              <a:srgbClr val="1F293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7215347" y="1934870"/>
            <a:ext cx="42793" cy="1664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731520" y="2121408"/>
            <a:ext cx="6620255" cy="2395728"/>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3703320"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703320" y="2496312"/>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A11</a:t>
            </a:r>
          </a:p>
        </p:txBody>
      </p:sp>
      <p:sp>
        <p:nvSpPr>
          <p:cNvPr id="23" name="Rectangle 22"/>
          <p:cNvSpPr/>
          <p:nvPr/>
        </p:nvSpPr>
        <p:spPr>
          <a:xfrm>
            <a:off x="3703320"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703320" y="2971800"/>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A21</a:t>
            </a:r>
          </a:p>
        </p:txBody>
      </p:sp>
      <p:sp>
        <p:nvSpPr>
          <p:cNvPr id="25" name="Rectangle 24"/>
          <p:cNvSpPr/>
          <p:nvPr/>
        </p:nvSpPr>
        <p:spPr>
          <a:xfrm>
            <a:off x="4306824"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306824" y="2496312"/>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A12</a:t>
            </a:r>
          </a:p>
        </p:txBody>
      </p:sp>
      <p:sp>
        <p:nvSpPr>
          <p:cNvPr id="27" name="Rectangle 26"/>
          <p:cNvSpPr/>
          <p:nvPr/>
        </p:nvSpPr>
        <p:spPr>
          <a:xfrm>
            <a:off x="4306824"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306824" y="2971800"/>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A22</a:t>
            </a:r>
          </a:p>
        </p:txBody>
      </p:sp>
      <p:sp>
        <p:nvSpPr>
          <p:cNvPr id="29" name="Rectangle 28"/>
          <p:cNvSpPr/>
          <p:nvPr/>
        </p:nvSpPr>
        <p:spPr>
          <a:xfrm>
            <a:off x="4910328"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4910328" y="2496312"/>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A13</a:t>
            </a:r>
          </a:p>
        </p:txBody>
      </p:sp>
      <p:sp>
        <p:nvSpPr>
          <p:cNvPr id="31" name="Rectangle 30"/>
          <p:cNvSpPr/>
          <p:nvPr/>
        </p:nvSpPr>
        <p:spPr>
          <a:xfrm>
            <a:off x="4910328"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910328" y="2971800"/>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A23</a:t>
            </a:r>
          </a:p>
        </p:txBody>
      </p:sp>
      <p:sp>
        <p:nvSpPr>
          <p:cNvPr id="33" name="Rectangle 32"/>
          <p:cNvSpPr/>
          <p:nvPr/>
        </p:nvSpPr>
        <p:spPr>
          <a:xfrm>
            <a:off x="5513832"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13832" y="2496312"/>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A14</a:t>
            </a:r>
          </a:p>
        </p:txBody>
      </p:sp>
      <p:sp>
        <p:nvSpPr>
          <p:cNvPr id="35" name="Rectangle 34"/>
          <p:cNvSpPr/>
          <p:nvPr/>
        </p:nvSpPr>
        <p:spPr>
          <a:xfrm>
            <a:off x="5513832"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513832" y="2971800"/>
            <a:ext cx="512064"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A24</a:t>
            </a:r>
          </a:p>
        </p:txBody>
      </p:sp>
      <p:sp>
        <p:nvSpPr>
          <p:cNvPr id="37" name="Rectangle 36"/>
          <p:cNvSpPr/>
          <p:nvPr/>
        </p:nvSpPr>
        <p:spPr>
          <a:xfrm>
            <a:off x="3703320" y="3493008"/>
            <a:ext cx="1645920" cy="640080"/>
          </a:xfrm>
          <a:prstGeom prst="rect">
            <a:avLst/>
          </a:prstGeom>
          <a:solidFill>
            <a:srgbClr val="EEF2F6"/>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3703320" y="3730752"/>
            <a:ext cx="1645920" cy="146304"/>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Foyer EG</a:t>
            </a:r>
          </a:p>
        </p:txBody>
      </p:sp>
      <p:sp>
        <p:nvSpPr>
          <p:cNvPr id="39" name="Rounded Rectangle 38"/>
          <p:cNvSpPr/>
          <p:nvPr/>
        </p:nvSpPr>
        <p:spPr>
          <a:xfrm>
            <a:off x="5532120" y="3547872"/>
            <a:ext cx="201168" cy="201168"/>
          </a:xfrm>
          <a:prstGeom prst="roundRect">
            <a:avLst>
              <a:gd name="adj" fmla="val 18000"/>
            </a:avLst>
          </a:prstGeom>
          <a:solidFill>
            <a:srgbClr val="C25708"/>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532120" y="3589020"/>
            <a:ext cx="201168"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WC</a:t>
            </a:r>
          </a:p>
        </p:txBody>
      </p:sp>
      <p:sp>
        <p:nvSpPr>
          <p:cNvPr id="41" name="Rounded Rectangle 40"/>
          <p:cNvSpPr/>
          <p:nvPr/>
        </p:nvSpPr>
        <p:spPr>
          <a:xfrm>
            <a:off x="5806440" y="3547872"/>
            <a:ext cx="201168" cy="201168"/>
          </a:xfrm>
          <a:prstGeom prst="roundRect">
            <a:avLst>
              <a:gd name="adj" fmla="val 18000"/>
            </a:avLst>
          </a:prstGeom>
          <a:solidFill>
            <a:srgbClr val="C25708"/>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806440" y="3589020"/>
            <a:ext cx="201168"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WC</a:t>
            </a:r>
          </a:p>
        </p:txBody>
      </p:sp>
      <p:sp>
        <p:nvSpPr>
          <p:cNvPr id="43" name="Rounded Rectangle 42"/>
          <p:cNvSpPr/>
          <p:nvPr/>
        </p:nvSpPr>
        <p:spPr>
          <a:xfrm>
            <a:off x="5532120" y="3840480"/>
            <a:ext cx="201168" cy="201168"/>
          </a:xfrm>
          <a:prstGeom prst="roundRect">
            <a:avLst>
              <a:gd name="adj" fmla="val 18000"/>
            </a:avLst>
          </a:prstGeom>
          <a:solidFill>
            <a:srgbClr val="C25708"/>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532120" y="3881628"/>
            <a:ext cx="201168"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a:t>
            </a:r>
          </a:p>
        </p:txBody>
      </p:sp>
      <p:sp>
        <p:nvSpPr>
          <p:cNvPr id="45" name="Rounded Rectangle 44"/>
          <p:cNvSpPr/>
          <p:nvPr/>
        </p:nvSpPr>
        <p:spPr>
          <a:xfrm>
            <a:off x="6080759" y="3895344"/>
            <a:ext cx="201168" cy="201168"/>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080759" y="3936491"/>
            <a:ext cx="201168"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i</a:t>
            </a:r>
          </a:p>
        </p:txBody>
      </p:sp>
      <p:sp>
        <p:nvSpPr>
          <p:cNvPr id="47" name="Rounded Rectangle 46"/>
          <p:cNvSpPr/>
          <p:nvPr/>
        </p:nvSpPr>
        <p:spPr>
          <a:xfrm>
            <a:off x="7022591" y="221284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022591" y="225399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49" name="Rounded Rectangle 48"/>
          <p:cNvSpPr/>
          <p:nvPr/>
        </p:nvSpPr>
        <p:spPr>
          <a:xfrm>
            <a:off x="7022591" y="248716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022591" y="252831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51" name="Rounded Rectangle 50"/>
          <p:cNvSpPr/>
          <p:nvPr/>
        </p:nvSpPr>
        <p:spPr>
          <a:xfrm>
            <a:off x="7022591" y="276148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022591" y="2802636"/>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53" name="Rounded Rectangle 52"/>
          <p:cNvSpPr/>
          <p:nvPr/>
        </p:nvSpPr>
        <p:spPr>
          <a:xfrm>
            <a:off x="804672" y="2194560"/>
            <a:ext cx="2743200" cy="2249424"/>
          </a:xfrm>
          <a:prstGeom prst="roundRect">
            <a:avLst>
              <a:gd name="adj" fmla="val 4000"/>
            </a:avLst>
          </a:prstGeom>
          <a:solidFill>
            <a:srgbClr val="FFFFFF"/>
          </a:solidFill>
          <a:ln w="1397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ounded Rectangle 53"/>
          <p:cNvSpPr/>
          <p:nvPr/>
        </p:nvSpPr>
        <p:spPr>
          <a:xfrm>
            <a:off x="914400" y="2286000"/>
            <a:ext cx="2523744" cy="219456"/>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24128" y="2327148"/>
            <a:ext cx="2340863" cy="137160"/>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Aussteller, Stand, Ort suchen …</a:t>
            </a:r>
          </a:p>
        </p:txBody>
      </p:sp>
      <p:sp>
        <p:nvSpPr>
          <p:cNvPr id="56" name="Rounded Rectangle 55"/>
          <p:cNvSpPr/>
          <p:nvPr/>
        </p:nvSpPr>
        <p:spPr>
          <a:xfrm>
            <a:off x="914400" y="2596896"/>
            <a:ext cx="578358" cy="155448"/>
          </a:xfrm>
          <a:prstGeom prst="roundRect">
            <a:avLst>
              <a:gd name="adj" fmla="val 50000"/>
            </a:avLst>
          </a:prstGeom>
          <a:solidFill>
            <a:srgbClr val="2271B1"/>
          </a:solidFill>
          <a:ln w="762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914400" y="2619756"/>
            <a:ext cx="578358" cy="118872"/>
          </a:xfrm>
          <a:prstGeom prst="rect">
            <a:avLst/>
          </a:prstGeom>
          <a:noFill/>
        </p:spPr>
        <p:txBody>
          <a:bodyPr wrap="square" lIns="0" rIns="0" tIns="0" bIns="0" anchor="t">
            <a:spAutoFit/>
          </a:bodyPr>
          <a:lstStyle/>
          <a:p>
            <a:pPr algn="ctr">
              <a:lnSpc>
                <a:spcPct val="100000"/>
              </a:lnSpc>
            </a:pPr>
            <a:r>
              <a:rPr sz="500" b="1" i="0" lang="de-DE">
                <a:solidFill>
                  <a:srgbClr val="FFFFFF"/>
                </a:solidFill>
                <a:latin typeface="Segoe UI"/>
              </a:rPr>
              <a:t>Toiletten</a:t>
            </a:r>
          </a:p>
        </p:txBody>
      </p:sp>
      <p:sp>
        <p:nvSpPr>
          <p:cNvPr id="58" name="Rounded Rectangle 57"/>
          <p:cNvSpPr/>
          <p:nvPr/>
        </p:nvSpPr>
        <p:spPr>
          <a:xfrm>
            <a:off x="1538478" y="2596896"/>
            <a:ext cx="866394"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538478" y="2619756"/>
            <a:ext cx="866394" cy="118872"/>
          </a:xfrm>
          <a:prstGeom prst="rect">
            <a:avLst/>
          </a:prstGeom>
          <a:noFill/>
        </p:spPr>
        <p:txBody>
          <a:bodyPr wrap="square" lIns="0" rIns="0" tIns="0" bIns="0" anchor="t">
            <a:spAutoFit/>
          </a:bodyPr>
          <a:lstStyle/>
          <a:p>
            <a:pPr algn="ctr">
              <a:lnSpc>
                <a:spcPct val="100000"/>
              </a:lnSpc>
            </a:pPr>
            <a:r>
              <a:rPr sz="500" b="1" i="0" lang="de-DE">
                <a:solidFill>
                  <a:srgbClr val="2271B1"/>
                </a:solidFill>
                <a:latin typeface="Segoe UI"/>
              </a:rPr>
              <a:t>Essen &amp; Trinken</a:t>
            </a:r>
          </a:p>
        </p:txBody>
      </p:sp>
      <p:sp>
        <p:nvSpPr>
          <p:cNvPr id="60" name="Rounded Rectangle 59"/>
          <p:cNvSpPr/>
          <p:nvPr/>
        </p:nvSpPr>
        <p:spPr>
          <a:xfrm>
            <a:off x="2450592" y="2596896"/>
            <a:ext cx="674370"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450592" y="2619756"/>
            <a:ext cx="674370" cy="118872"/>
          </a:xfrm>
          <a:prstGeom prst="rect">
            <a:avLst/>
          </a:prstGeom>
          <a:noFill/>
        </p:spPr>
        <p:txBody>
          <a:bodyPr wrap="square" lIns="0" rIns="0" tIns="0" bIns="0" anchor="t">
            <a:spAutoFit/>
          </a:bodyPr>
          <a:lstStyle/>
          <a:p>
            <a:pPr algn="ctr">
              <a:lnSpc>
                <a:spcPct val="100000"/>
              </a:lnSpc>
            </a:pPr>
            <a:r>
              <a:rPr sz="500" b="1" i="0" lang="de-DE">
                <a:solidFill>
                  <a:srgbClr val="2271B1"/>
                </a:solidFill>
                <a:latin typeface="Segoe UI"/>
              </a:rPr>
              <a:t>Erste Hilfe</a:t>
            </a:r>
          </a:p>
        </p:txBody>
      </p:sp>
      <p:sp>
        <p:nvSpPr>
          <p:cNvPr id="62" name="Rounded Rectangle 61"/>
          <p:cNvSpPr/>
          <p:nvPr/>
        </p:nvSpPr>
        <p:spPr>
          <a:xfrm>
            <a:off x="914400" y="2798064"/>
            <a:ext cx="72237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914400" y="2820924"/>
            <a:ext cx="722376" cy="118872"/>
          </a:xfrm>
          <a:prstGeom prst="rect">
            <a:avLst/>
          </a:prstGeom>
          <a:noFill/>
        </p:spPr>
        <p:txBody>
          <a:bodyPr wrap="square" lIns="0" rIns="0" tIns="0" bIns="0" anchor="t">
            <a:spAutoFit/>
          </a:bodyPr>
          <a:lstStyle/>
          <a:p>
            <a:pPr algn="ctr">
              <a:lnSpc>
                <a:spcPct val="100000"/>
              </a:lnSpc>
            </a:pPr>
            <a:r>
              <a:rPr sz="500" b="1" i="0" lang="de-DE">
                <a:solidFill>
                  <a:srgbClr val="2271B1"/>
                </a:solidFill>
                <a:latin typeface="Segoe UI"/>
              </a:rPr>
              <a:t>Barrierefrei</a:t>
            </a:r>
          </a:p>
        </p:txBody>
      </p:sp>
      <p:sp>
        <p:nvSpPr>
          <p:cNvPr id="64" name="Rounded Rectangle 63"/>
          <p:cNvSpPr/>
          <p:nvPr/>
        </p:nvSpPr>
        <p:spPr>
          <a:xfrm>
            <a:off x="1682496" y="2798064"/>
            <a:ext cx="818388"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682496" y="2820924"/>
            <a:ext cx="818388" cy="118872"/>
          </a:xfrm>
          <a:prstGeom prst="rect">
            <a:avLst/>
          </a:prstGeom>
          <a:noFill/>
        </p:spPr>
        <p:txBody>
          <a:bodyPr wrap="square" lIns="0" rIns="0" tIns="0" bIns="0" anchor="t">
            <a:spAutoFit/>
          </a:bodyPr>
          <a:lstStyle/>
          <a:p>
            <a:pPr algn="ctr">
              <a:lnSpc>
                <a:spcPct val="100000"/>
              </a:lnSpc>
            </a:pPr>
            <a:r>
              <a:rPr sz="500" b="1" i="0" lang="de-DE">
                <a:solidFill>
                  <a:srgbClr val="2271B1"/>
                </a:solidFill>
                <a:latin typeface="Segoe UI"/>
              </a:rPr>
              <a:t>Info &amp; Service</a:t>
            </a:r>
          </a:p>
        </p:txBody>
      </p:sp>
      <p:sp>
        <p:nvSpPr>
          <p:cNvPr id="66" name="Rounded Rectangle 65"/>
          <p:cNvSpPr/>
          <p:nvPr/>
        </p:nvSpPr>
        <p:spPr>
          <a:xfrm>
            <a:off x="2546604" y="2798064"/>
            <a:ext cx="48234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546604" y="2820924"/>
            <a:ext cx="482346" cy="118872"/>
          </a:xfrm>
          <a:prstGeom prst="rect">
            <a:avLst/>
          </a:prstGeom>
          <a:noFill/>
        </p:spPr>
        <p:txBody>
          <a:bodyPr wrap="square" lIns="0" rIns="0" tIns="0" bIns="0" anchor="t">
            <a:spAutoFit/>
          </a:bodyPr>
          <a:lstStyle/>
          <a:p>
            <a:pPr algn="ctr">
              <a:lnSpc>
                <a:spcPct val="100000"/>
              </a:lnSpc>
            </a:pPr>
            <a:r>
              <a:rPr sz="500" b="1" i="0" lang="de-DE">
                <a:solidFill>
                  <a:srgbClr val="2271B1"/>
                </a:solidFill>
                <a:latin typeface="Segoe UI"/>
              </a:rPr>
              <a:t>Gebäude</a:t>
            </a:r>
          </a:p>
        </p:txBody>
      </p:sp>
      <p:sp>
        <p:nvSpPr>
          <p:cNvPr id="68" name="Rectangle 67"/>
          <p:cNvSpPr/>
          <p:nvPr/>
        </p:nvSpPr>
        <p:spPr>
          <a:xfrm>
            <a:off x="914400" y="3035808"/>
            <a:ext cx="2523744"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ounded Rectangle 68"/>
          <p:cNvSpPr/>
          <p:nvPr/>
        </p:nvSpPr>
        <p:spPr>
          <a:xfrm>
            <a:off x="914400" y="3108960"/>
            <a:ext cx="745418" cy="155448"/>
          </a:xfrm>
          <a:prstGeom prst="roundRect">
            <a:avLst>
              <a:gd name="adj" fmla="val 50000"/>
            </a:avLst>
          </a:prstGeom>
          <a:solidFill>
            <a:srgbClr val="FFFFFF"/>
          </a:solidFill>
          <a:ln w="76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914400" y="3131820"/>
            <a:ext cx="745418" cy="118872"/>
          </a:xfrm>
          <a:prstGeom prst="rect">
            <a:avLst/>
          </a:prstGeom>
          <a:noFill/>
        </p:spPr>
        <p:txBody>
          <a:bodyPr wrap="square" lIns="0" rIns="0" tIns="0" bIns="0" anchor="t">
            <a:spAutoFit/>
          </a:bodyPr>
          <a:lstStyle/>
          <a:p>
            <a:pPr algn="ctr">
              <a:lnSpc>
                <a:spcPct val="100000"/>
              </a:lnSpc>
            </a:pPr>
            <a:r>
              <a:rPr sz="480" b="1" i="0" lang="de-DE">
                <a:solidFill>
                  <a:srgbClr val="C25708"/>
                </a:solidFill>
                <a:latin typeface="Segoe UI"/>
              </a:rPr>
              <a:t>WC Herren (2)</a:t>
            </a:r>
          </a:p>
        </p:txBody>
      </p:sp>
      <p:sp>
        <p:nvSpPr>
          <p:cNvPr id="71" name="Rounded Rectangle 70"/>
          <p:cNvSpPr/>
          <p:nvPr/>
        </p:nvSpPr>
        <p:spPr>
          <a:xfrm>
            <a:off x="1705538" y="3108960"/>
            <a:ext cx="699333" cy="155448"/>
          </a:xfrm>
          <a:prstGeom prst="roundRect">
            <a:avLst>
              <a:gd name="adj" fmla="val 50000"/>
            </a:avLst>
          </a:prstGeom>
          <a:solidFill>
            <a:srgbClr val="FFFFFF"/>
          </a:solidFill>
          <a:ln w="7620">
            <a:solidFill>
              <a:srgbClr val="1F293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1705538" y="3131820"/>
            <a:ext cx="699333" cy="118872"/>
          </a:xfrm>
          <a:prstGeom prst="rect">
            <a:avLst/>
          </a:prstGeom>
          <a:noFill/>
        </p:spPr>
        <p:txBody>
          <a:bodyPr wrap="square" lIns="0" rIns="0" tIns="0" bIns="0" anchor="t">
            <a:spAutoFit/>
          </a:bodyPr>
          <a:lstStyle/>
          <a:p>
            <a:pPr algn="ctr">
              <a:lnSpc>
                <a:spcPct val="100000"/>
              </a:lnSpc>
            </a:pPr>
            <a:r>
              <a:rPr sz="480" b="1" i="0" lang="de-DE">
                <a:solidFill>
                  <a:srgbClr val="1F2933"/>
                </a:solidFill>
                <a:latin typeface="Segoe UI"/>
              </a:rPr>
              <a:t>WC Damen (2)</a:t>
            </a:r>
          </a:p>
        </p:txBody>
      </p:sp>
      <p:sp>
        <p:nvSpPr>
          <p:cNvPr id="73" name="Rounded Rectangle 72"/>
          <p:cNvSpPr/>
          <p:nvPr/>
        </p:nvSpPr>
        <p:spPr>
          <a:xfrm>
            <a:off x="2450592" y="3108960"/>
            <a:ext cx="883676" cy="155448"/>
          </a:xfrm>
          <a:prstGeom prst="roundRect">
            <a:avLst>
              <a:gd name="adj" fmla="val 50000"/>
            </a:avLst>
          </a:prstGeom>
          <a:solidFill>
            <a:srgbClr val="FFFFFF"/>
          </a:solidFill>
          <a:ln w="7620">
            <a:solidFill>
              <a:srgbClr val="1F293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2450592" y="3131820"/>
            <a:ext cx="883676" cy="118872"/>
          </a:xfrm>
          <a:prstGeom prst="rect">
            <a:avLst/>
          </a:prstGeom>
          <a:noFill/>
        </p:spPr>
        <p:txBody>
          <a:bodyPr wrap="square" lIns="0" rIns="0" tIns="0" bIns="0" anchor="t">
            <a:spAutoFit/>
          </a:bodyPr>
          <a:lstStyle/>
          <a:p>
            <a:pPr algn="ctr">
              <a:lnSpc>
                <a:spcPct val="100000"/>
              </a:lnSpc>
            </a:pPr>
            <a:r>
              <a:rPr sz="480" b="1" i="0" lang="de-DE">
                <a:solidFill>
                  <a:srgbClr val="1F2933"/>
                </a:solidFill>
                <a:latin typeface="Segoe UI"/>
              </a:rPr>
              <a:t>Barrierefrei (1)</a:t>
            </a:r>
          </a:p>
        </p:txBody>
      </p:sp>
      <p:sp>
        <p:nvSpPr>
          <p:cNvPr id="75" name="Rounded Rectangle 74"/>
          <p:cNvSpPr/>
          <p:nvPr/>
        </p:nvSpPr>
        <p:spPr>
          <a:xfrm>
            <a:off x="914400" y="3346704"/>
            <a:ext cx="182880" cy="182880"/>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14400" y="3378708"/>
            <a:ext cx="182880"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WC</a:t>
            </a:r>
          </a:p>
        </p:txBody>
      </p:sp>
      <p:sp>
        <p:nvSpPr>
          <p:cNvPr id="77" name="TextBox 76"/>
          <p:cNvSpPr txBox="1"/>
          <p:nvPr/>
        </p:nvSpPr>
        <p:spPr>
          <a:xfrm>
            <a:off x="1170432" y="3364992"/>
            <a:ext cx="2249424" cy="137160"/>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WC Herren  ·  Foyer EG</a:t>
            </a:r>
          </a:p>
        </p:txBody>
      </p:sp>
      <p:sp>
        <p:nvSpPr>
          <p:cNvPr id="78" name="Rounded Rectangle 77"/>
          <p:cNvSpPr/>
          <p:nvPr/>
        </p:nvSpPr>
        <p:spPr>
          <a:xfrm>
            <a:off x="914400" y="3593592"/>
            <a:ext cx="182880" cy="182880"/>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914400" y="3625596"/>
            <a:ext cx="182880"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WC</a:t>
            </a:r>
          </a:p>
        </p:txBody>
      </p:sp>
      <p:sp>
        <p:nvSpPr>
          <p:cNvPr id="80" name="TextBox 79"/>
          <p:cNvSpPr txBox="1"/>
          <p:nvPr/>
        </p:nvSpPr>
        <p:spPr>
          <a:xfrm>
            <a:off x="1170432" y="3611880"/>
            <a:ext cx="2249424" cy="137160"/>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WC Damen  ·  Foyer EG</a:t>
            </a:r>
          </a:p>
        </p:txBody>
      </p:sp>
      <p:sp>
        <p:nvSpPr>
          <p:cNvPr id="81" name="Rounded Rectangle 80"/>
          <p:cNvSpPr/>
          <p:nvPr/>
        </p:nvSpPr>
        <p:spPr>
          <a:xfrm>
            <a:off x="914400" y="3840480"/>
            <a:ext cx="182880" cy="182880"/>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14400" y="3872484"/>
            <a:ext cx="182880"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a:t>
            </a:r>
          </a:p>
        </p:txBody>
      </p:sp>
      <p:sp>
        <p:nvSpPr>
          <p:cNvPr id="83" name="TextBox 82"/>
          <p:cNvSpPr txBox="1"/>
          <p:nvPr/>
        </p:nvSpPr>
        <p:spPr>
          <a:xfrm>
            <a:off x="1170432" y="3858768"/>
            <a:ext cx="2249424" cy="137160"/>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Barrierefreies WC  ·  Foyer EG</a:t>
            </a:r>
          </a:p>
        </p:txBody>
      </p:sp>
      <p:sp>
        <p:nvSpPr>
          <p:cNvPr id="84" name="TextBox 83"/>
          <p:cNvSpPr txBox="1"/>
          <p:nvPr/>
        </p:nvSpPr>
        <p:spPr>
          <a:xfrm>
            <a:off x="914400" y="4114800"/>
            <a:ext cx="2523744" cy="128016"/>
          </a:xfrm>
          <a:prstGeom prst="rect">
            <a:avLst/>
          </a:prstGeom>
          <a:noFill/>
        </p:spPr>
        <p:txBody>
          <a:bodyPr wrap="square" lIns="0" rIns="0" tIns="0" bIns="0" anchor="t">
            <a:spAutoFit/>
          </a:bodyPr>
          <a:lstStyle/>
          <a:p>
            <a:pPr algn="l">
              <a:lnSpc>
                <a:spcPct val="100000"/>
              </a:lnSpc>
            </a:pPr>
            <a:r>
              <a:rPr sz="600" b="1" i="0" lang="de-DE">
                <a:solidFill>
                  <a:srgbClr val="0B3A5D"/>
                </a:solidFill>
                <a:latin typeface="Segoe UI"/>
              </a:rPr>
              <a:t>Verfügbar auf anderen Etagen:</a:t>
            </a:r>
          </a:p>
        </p:txBody>
      </p:sp>
      <p:sp>
        <p:nvSpPr>
          <p:cNvPr id="85" name="Rounded Rectangle 84"/>
          <p:cNvSpPr/>
          <p:nvPr/>
        </p:nvSpPr>
        <p:spPr>
          <a:xfrm>
            <a:off x="914400" y="4279392"/>
            <a:ext cx="868680" cy="20116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914400" y="4306824"/>
            <a:ext cx="86868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1. OG  (3)</a:t>
            </a:r>
          </a:p>
        </p:txBody>
      </p:sp>
      <p:sp>
        <p:nvSpPr>
          <p:cNvPr id="87" name="Oval 86"/>
          <p:cNvSpPr/>
          <p:nvPr/>
        </p:nvSpPr>
        <p:spPr>
          <a:xfrm>
            <a:off x="6647687" y="16550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647687" y="17145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9" name="Oval 88"/>
          <p:cNvSpPr/>
          <p:nvPr/>
        </p:nvSpPr>
        <p:spPr>
          <a:xfrm>
            <a:off x="466344" y="24505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466344" y="25100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91" name="Oval 90"/>
          <p:cNvSpPr/>
          <p:nvPr/>
        </p:nvSpPr>
        <p:spPr>
          <a:xfrm>
            <a:off x="466344" y="29626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466344" y="302209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93" name="Oval 92"/>
          <p:cNvSpPr/>
          <p:nvPr/>
        </p:nvSpPr>
        <p:spPr>
          <a:xfrm>
            <a:off x="466344" y="34472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466344" y="35067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5" name="TextBox 94"/>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Lupe und Schnellfilter</a:t>
            </a:r>
          </a:p>
        </p:txBody>
      </p:sp>
      <p:sp>
        <p:nvSpPr>
          <p:cNvPr id="96" name="TextBox 95"/>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Die Lupe</a:t>
            </a:r>
          </a:p>
        </p:txBody>
      </p:sp>
      <p:sp>
        <p:nvSpPr>
          <p:cNvPr id="97" name="TextBox 96"/>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das Suchfeld für Aussteller, Stände und Orte. Auf der Vollbild-Karte ist sie immer da.</a:t>
            </a:r>
          </a:p>
        </p:txBody>
      </p:sp>
      <p:sp>
        <p:nvSpPr>
          <p:cNvPr id="98" name="TextBox 97"/>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Schnellfilter</a:t>
            </a:r>
          </a:p>
        </p:txBody>
      </p:sp>
      <p:sp>
        <p:nvSpPr>
          <p:cNvPr id="99" name="TextBox 98"/>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Knopf je Gruppe – Toiletten, Essen &amp; Trinken, Erste Hilfe … Er erscheint nur, wenn es etwas zu finden gibt.</a:t>
            </a:r>
          </a:p>
        </p:txBody>
      </p:sp>
      <p:sp>
        <p:nvSpPr>
          <p:cNvPr id="100" name="TextBox 99"/>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Untergruppen</a:t>
            </a:r>
          </a:p>
        </p:txBody>
      </p:sp>
      <p:sp>
        <p:nvSpPr>
          <p:cNvPr id="101" name="TextBox 100"/>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Mit Zählern, etwa „WC Herren (2)“. Sie filtern die Liste, ohne die Karte zu verschieben.</a:t>
            </a:r>
          </a:p>
        </p:txBody>
      </p:sp>
      <p:sp>
        <p:nvSpPr>
          <p:cNvPr id="102" name="TextBox 101"/>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Die Treffer</a:t>
            </a:r>
          </a:p>
        </p:txBody>
      </p:sp>
      <p:sp>
        <p:nvSpPr>
          <p:cNvPr id="103" name="TextBox 102"/>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Orte mit Piktogramm, Aussteller mit Logo. Darunter „Verfügbar auf anderen Etagen:“ mit einem Knopf je Etage.</a:t>
            </a:r>
          </a:p>
        </p:txBody>
      </p:sp>
      <p:sp>
        <p:nvSpPr>
          <p:cNvPr id="104" name="Rectangle 10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7" name="TextBox 10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Einschalten unter </a:t>
            </a:r>
            <a:r>
              <a:rPr sz="1000" b="0" i="0" lang="de-DE">
                <a:solidFill>
                  <a:srgbClr val="2B3844"/>
                </a:solidFill>
                <a:latin typeface="Consolas"/>
              </a:rPr>
              <a:t>Einstellungen → Funktionen &amp; Standards</a:t>
            </a:r>
            <a:r>
              <a:rPr sz="1000" b="0" i="0" lang="de-DE">
                <a:solidFill>
                  <a:srgbClr val="2B3844"/>
                </a:solidFill>
                <a:latin typeface="Segoe UI"/>
              </a:rPr>
              <a:t>, Karte </a:t>
            </a:r>
            <a:r>
              <a:rPr sz="1000" b="1" i="0" lang="de-DE">
                <a:solidFill>
                  <a:srgbClr val="2B3844"/>
                </a:solidFill>
                <a:latin typeface="Segoe UI"/>
              </a:rPr>
              <a:t>Hallenausstellersuche &amp; Kartenschnellfilter</a:t>
            </a:r>
            <a:r>
              <a:rPr sz="1000" b="0" i="0" lang="de-DE">
                <a:solidFill>
                  <a:srgbClr val="2B3844"/>
                </a:solidFill>
                <a:latin typeface="Segoe UI"/>
              </a:rPr>
              <a:t>. Dort ordnen Sie jedem Schnellfilter auch Aussteller zu – etwa die Kategorie „Gastronomie“ bei Essen &amp; Trinken.</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111 / 153</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neun Schnellfilter und was sie finden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Schnellfilter</a:t>
            </a:r>
          </a:p>
        </p:txBody>
      </p:sp>
      <p:sp>
        <p:nvSpPr>
          <p:cNvPr id="8" name="TextBox 7"/>
          <p:cNvSpPr txBox="1"/>
          <p:nvPr/>
        </p:nvSpPr>
        <p:spPr>
          <a:xfrm>
            <a:off x="3052720" y="1435608"/>
            <a:ext cx="4020926"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Findet zum Beispiel</a:t>
            </a:r>
          </a:p>
        </p:txBody>
      </p:sp>
      <p:sp>
        <p:nvSpPr>
          <p:cNvPr id="9" name="TextBox 8"/>
          <p:cNvSpPr txBox="1"/>
          <p:nvPr/>
        </p:nvSpPr>
        <p:spPr>
          <a:xfrm>
            <a:off x="7256527" y="1435608"/>
            <a:ext cx="4295087"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Schlüssel im Plan</a:t>
            </a:r>
          </a:p>
        </p:txBody>
      </p:sp>
      <p:sp>
        <p:nvSpPr>
          <p:cNvPr id="10" name="TextBox 9"/>
          <p:cNvSpPr txBox="1"/>
          <p:nvPr/>
        </p:nvSpPr>
        <p:spPr>
          <a:xfrm>
            <a:off x="676656" y="1809115"/>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Toiletten</a:t>
            </a:r>
          </a:p>
        </p:txBody>
      </p:sp>
      <p:sp>
        <p:nvSpPr>
          <p:cNvPr id="11" name="TextBox 10"/>
          <p:cNvSpPr txBox="1"/>
          <p:nvPr/>
        </p:nvSpPr>
        <p:spPr>
          <a:xfrm>
            <a:off x="3052720" y="1809115"/>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WC, Herren, Damen, barrierefreies WC, Wickelraum</a:t>
            </a:r>
          </a:p>
        </p:txBody>
      </p:sp>
      <p:sp>
        <p:nvSpPr>
          <p:cNvPr id="12" name="TextBox 11"/>
          <p:cNvSpPr txBox="1"/>
          <p:nvPr/>
        </p:nvSpPr>
        <p:spPr>
          <a:xfrm>
            <a:off x="7256527" y="1809115"/>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wc</a:t>
            </a:r>
            <a:r>
              <a:rPr sz="900" b="0" i="0" lang="de-DE">
                <a:solidFill>
                  <a:srgbClr val="1F2933"/>
                </a:solidFill>
                <a:latin typeface="Segoe UI"/>
              </a:rPr>
              <a:t>, </a:t>
            </a:r>
            <a:r>
              <a:rPr sz="900" b="0" i="0" lang="de-DE">
                <a:solidFill>
                  <a:srgbClr val="1F2933"/>
                </a:solidFill>
                <a:latin typeface="Consolas"/>
              </a:rPr>
              <a:t>wc-male</a:t>
            </a:r>
            <a:r>
              <a:rPr sz="900" b="0" i="0" lang="de-DE">
                <a:solidFill>
                  <a:srgbClr val="1F2933"/>
                </a:solidFill>
                <a:latin typeface="Segoe UI"/>
              </a:rPr>
              <a:t>, </a:t>
            </a:r>
            <a:r>
              <a:rPr sz="900" b="0" i="0" lang="de-DE">
                <a:solidFill>
                  <a:srgbClr val="1F2933"/>
                </a:solidFill>
                <a:latin typeface="Consolas"/>
              </a:rPr>
              <a:t>wc-female</a:t>
            </a:r>
            <a:r>
              <a:rPr sz="900" b="0" i="0" lang="de-DE">
                <a:solidFill>
                  <a:srgbClr val="1F2933"/>
                </a:solidFill>
                <a:latin typeface="Segoe UI"/>
              </a:rPr>
              <a:t>, </a:t>
            </a:r>
            <a:r>
              <a:rPr sz="900" b="0" i="0" lang="de-DE">
                <a:solidFill>
                  <a:srgbClr val="1F2933"/>
                </a:solidFill>
                <a:latin typeface="Consolas"/>
              </a:rPr>
              <a:t>wc-accessible</a:t>
            </a:r>
            <a:r>
              <a:rPr sz="900" b="0" i="0" lang="de-DE">
                <a:solidFill>
                  <a:srgbClr val="1F2933"/>
                </a:solidFill>
                <a:latin typeface="Segoe UI"/>
              </a:rPr>
              <a:t>, </a:t>
            </a:r>
            <a:r>
              <a:rPr sz="900" b="0" i="0" lang="de-DE">
                <a:solidFill>
                  <a:srgbClr val="1F2933"/>
                </a:solidFill>
                <a:latin typeface="Consolas"/>
              </a:rPr>
              <a:t>baby</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33803"/>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Essen &amp; Trinken</a:t>
            </a:r>
          </a:p>
        </p:txBody>
      </p:sp>
      <p:sp>
        <p:nvSpPr>
          <p:cNvPr id="16" name="TextBox 15"/>
          <p:cNvSpPr txBox="1"/>
          <p:nvPr/>
        </p:nvSpPr>
        <p:spPr>
          <a:xfrm>
            <a:off x="3052720" y="2233803"/>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Gastronomie, Foodtruck, Café, Getränke, Trinkwasser</a:t>
            </a:r>
          </a:p>
        </p:txBody>
      </p:sp>
      <p:sp>
        <p:nvSpPr>
          <p:cNvPr id="17" name="TextBox 16"/>
          <p:cNvSpPr txBox="1"/>
          <p:nvPr/>
        </p:nvSpPr>
        <p:spPr>
          <a:xfrm>
            <a:off x="7256527" y="2233803"/>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food</a:t>
            </a:r>
            <a:r>
              <a:rPr sz="900" b="0" i="0" lang="de-DE">
                <a:solidFill>
                  <a:srgbClr val="1F2933"/>
                </a:solidFill>
                <a:latin typeface="Segoe UI"/>
              </a:rPr>
              <a:t>, </a:t>
            </a:r>
            <a:r>
              <a:rPr sz="900" b="0" i="0" lang="de-DE">
                <a:solidFill>
                  <a:srgbClr val="1F2933"/>
                </a:solidFill>
                <a:latin typeface="Consolas"/>
              </a:rPr>
              <a:t>foodtruck</a:t>
            </a:r>
            <a:r>
              <a:rPr sz="900" b="0" i="0" lang="de-DE">
                <a:solidFill>
                  <a:srgbClr val="1F2933"/>
                </a:solidFill>
                <a:latin typeface="Segoe UI"/>
              </a:rPr>
              <a:t>, </a:t>
            </a:r>
            <a:r>
              <a:rPr sz="900" b="0" i="0" lang="de-DE">
                <a:solidFill>
                  <a:srgbClr val="1F2933"/>
                </a:solidFill>
                <a:latin typeface="Consolas"/>
              </a:rPr>
              <a:t>cafe</a:t>
            </a:r>
            <a:r>
              <a:rPr sz="900" b="0" i="0" lang="de-DE">
                <a:solidFill>
                  <a:srgbClr val="1F2933"/>
                </a:solidFill>
                <a:latin typeface="Segoe UI"/>
              </a:rPr>
              <a:t>, </a:t>
            </a:r>
            <a:r>
              <a:rPr sz="900" b="0" i="0" lang="de-DE">
                <a:solidFill>
                  <a:srgbClr val="1F2933"/>
                </a:solidFill>
                <a:latin typeface="Consolas"/>
              </a:rPr>
              <a:t>drinks</a:t>
            </a:r>
            <a:r>
              <a:rPr sz="900" b="0" i="0" lang="de-DE">
                <a:solidFill>
                  <a:srgbClr val="1F2933"/>
                </a:solidFill>
                <a:latin typeface="Segoe UI"/>
              </a:rPr>
              <a:t>, </a:t>
            </a:r>
            <a:r>
              <a:rPr sz="900" b="0" i="0" lang="de-DE">
                <a:solidFill>
                  <a:srgbClr val="1F2933"/>
                </a:solidFill>
                <a:latin typeface="Consolas"/>
              </a:rPr>
              <a:t>water</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8490"/>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Info &amp; Service</a:t>
            </a:r>
          </a:p>
        </p:txBody>
      </p:sp>
      <p:sp>
        <p:nvSpPr>
          <p:cNvPr id="20" name="TextBox 19"/>
          <p:cNvSpPr txBox="1"/>
          <p:nvPr/>
        </p:nvSpPr>
        <p:spPr>
          <a:xfrm>
            <a:off x="3052720" y="2658490"/>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Information, Kasse, Garderobe, Schließfächer, WLAN</a:t>
            </a:r>
          </a:p>
        </p:txBody>
      </p:sp>
      <p:sp>
        <p:nvSpPr>
          <p:cNvPr id="21" name="TextBox 20"/>
          <p:cNvSpPr txBox="1"/>
          <p:nvPr/>
        </p:nvSpPr>
        <p:spPr>
          <a:xfrm>
            <a:off x="7256527" y="2658490"/>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info</a:t>
            </a:r>
            <a:r>
              <a:rPr sz="900" b="0" i="0" lang="de-DE">
                <a:solidFill>
                  <a:srgbClr val="1F2933"/>
                </a:solidFill>
                <a:latin typeface="Segoe UI"/>
              </a:rPr>
              <a:t>, </a:t>
            </a:r>
            <a:r>
              <a:rPr sz="900" b="0" i="0" lang="de-DE">
                <a:solidFill>
                  <a:srgbClr val="1F2933"/>
                </a:solidFill>
                <a:latin typeface="Consolas"/>
              </a:rPr>
              <a:t>cashier</a:t>
            </a:r>
            <a:r>
              <a:rPr sz="900" b="0" i="0" lang="de-DE">
                <a:solidFill>
                  <a:srgbClr val="1F2933"/>
                </a:solidFill>
                <a:latin typeface="Segoe UI"/>
              </a:rPr>
              <a:t>, </a:t>
            </a:r>
            <a:r>
              <a:rPr sz="900" b="0" i="0" lang="de-DE">
                <a:solidFill>
                  <a:srgbClr val="1F2933"/>
                </a:solidFill>
                <a:latin typeface="Consolas"/>
              </a:rPr>
              <a:t>wardrobe</a:t>
            </a:r>
            <a:r>
              <a:rPr sz="900" b="0" i="0" lang="de-DE">
                <a:solidFill>
                  <a:srgbClr val="1F2933"/>
                </a:solidFill>
                <a:latin typeface="Segoe UI"/>
              </a:rPr>
              <a:t>, </a:t>
            </a:r>
            <a:r>
              <a:rPr sz="900" b="0" i="0" lang="de-DE">
                <a:solidFill>
                  <a:srgbClr val="1F2933"/>
                </a:solidFill>
                <a:latin typeface="Consolas"/>
              </a:rPr>
              <a:t>lockers</a:t>
            </a:r>
            <a:r>
              <a:rPr sz="900" b="0" i="0" lang="de-DE">
                <a:solidFill>
                  <a:srgbClr val="1F2933"/>
                </a:solidFill>
                <a:latin typeface="Segoe UI"/>
              </a:rPr>
              <a:t>, </a:t>
            </a:r>
            <a:r>
              <a:rPr sz="900" b="0" i="0" lang="de-DE">
                <a:solidFill>
                  <a:srgbClr val="1F2933"/>
                </a:solidFill>
                <a:latin typeface="Consolas"/>
              </a:rPr>
              <a:t>wifi</a:t>
            </a:r>
            <a:r>
              <a:rPr sz="900" b="0" i="0" lang="de-DE">
                <a:solidFill>
                  <a:srgbClr val="1F2933"/>
                </a:solidFill>
                <a:latin typeface="Segoe UI"/>
              </a:rPr>
              <a:t> …</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83178"/>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Gebäude &amp; Navigation</a:t>
            </a:r>
          </a:p>
        </p:txBody>
      </p:sp>
      <p:sp>
        <p:nvSpPr>
          <p:cNvPr id="25" name="TextBox 24"/>
          <p:cNvSpPr txBox="1"/>
          <p:nvPr/>
        </p:nvSpPr>
        <p:spPr>
          <a:xfrm>
            <a:off x="3052720" y="3083178"/>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Eingang, Treppen, Rolltreppen, Aufzug, Rampe</a:t>
            </a:r>
          </a:p>
        </p:txBody>
      </p:sp>
      <p:sp>
        <p:nvSpPr>
          <p:cNvPr id="26" name="TextBox 25"/>
          <p:cNvSpPr txBox="1"/>
          <p:nvPr/>
        </p:nvSpPr>
        <p:spPr>
          <a:xfrm>
            <a:off x="7256527" y="3083178"/>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entrance</a:t>
            </a:r>
            <a:r>
              <a:rPr sz="900" b="0" i="0" lang="de-DE">
                <a:solidFill>
                  <a:srgbClr val="1F2933"/>
                </a:solidFill>
                <a:latin typeface="Segoe UI"/>
              </a:rPr>
              <a:t>, </a:t>
            </a:r>
            <a:r>
              <a:rPr sz="900" b="0" i="0" lang="de-DE">
                <a:solidFill>
                  <a:srgbClr val="1F2933"/>
                </a:solidFill>
                <a:latin typeface="Consolas"/>
              </a:rPr>
              <a:t>stairs</a:t>
            </a:r>
            <a:r>
              <a:rPr sz="900" b="0" i="0" lang="de-DE">
                <a:solidFill>
                  <a:srgbClr val="1F2933"/>
                </a:solidFill>
                <a:latin typeface="Segoe UI"/>
              </a:rPr>
              <a:t>, </a:t>
            </a:r>
            <a:r>
              <a:rPr sz="900" b="0" i="0" lang="de-DE">
                <a:solidFill>
                  <a:srgbClr val="1F2933"/>
                </a:solidFill>
                <a:latin typeface="Consolas"/>
              </a:rPr>
              <a:t>escalator</a:t>
            </a:r>
            <a:r>
              <a:rPr sz="900" b="0" i="0" lang="de-DE">
                <a:solidFill>
                  <a:srgbClr val="1F2933"/>
                </a:solidFill>
                <a:latin typeface="Segoe UI"/>
              </a:rPr>
              <a:t>, </a:t>
            </a:r>
            <a:r>
              <a:rPr sz="900" b="0" i="0" lang="de-DE">
                <a:solidFill>
                  <a:srgbClr val="1F2933"/>
                </a:solidFill>
                <a:latin typeface="Consolas"/>
              </a:rPr>
              <a:t>elevator</a:t>
            </a:r>
            <a:r>
              <a:rPr sz="900" b="0" i="0" lang="de-DE">
                <a:solidFill>
                  <a:srgbClr val="1F2933"/>
                </a:solidFill>
                <a:latin typeface="Segoe UI"/>
              </a:rPr>
              <a:t>, </a:t>
            </a:r>
            <a:r>
              <a:rPr sz="900" b="0" i="0" lang="de-DE">
                <a:solidFill>
                  <a:srgbClr val="1F2933"/>
                </a:solidFill>
                <a:latin typeface="Consolas"/>
              </a:rPr>
              <a:t>ramp</a:t>
            </a:r>
            <a:r>
              <a:rPr sz="900" b="0" i="0" lang="de-DE">
                <a:solidFill>
                  <a:srgbClr val="1F2933"/>
                </a:solidFill>
                <a:latin typeface="Segoe UI"/>
              </a:rPr>
              <a:t> …</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7866"/>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Erste Hilfe &amp; Sicherheit</a:t>
            </a:r>
          </a:p>
        </p:txBody>
      </p:sp>
      <p:sp>
        <p:nvSpPr>
          <p:cNvPr id="29" name="TextBox 28"/>
          <p:cNvSpPr txBox="1"/>
          <p:nvPr/>
        </p:nvSpPr>
        <p:spPr>
          <a:xfrm>
            <a:off x="3052720" y="3507866"/>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Erste Hilfe, AED, Security, Notausgang, Sammelpunkt</a:t>
            </a:r>
          </a:p>
        </p:txBody>
      </p:sp>
      <p:sp>
        <p:nvSpPr>
          <p:cNvPr id="30" name="TextBox 29"/>
          <p:cNvSpPr txBox="1"/>
          <p:nvPr/>
        </p:nvSpPr>
        <p:spPr>
          <a:xfrm>
            <a:off x="7256527" y="3507866"/>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first-aid</a:t>
            </a:r>
            <a:r>
              <a:rPr sz="900" b="0" i="0" lang="de-DE">
                <a:solidFill>
                  <a:srgbClr val="1F2933"/>
                </a:solidFill>
                <a:latin typeface="Segoe UI"/>
              </a:rPr>
              <a:t>, </a:t>
            </a:r>
            <a:r>
              <a:rPr sz="900" b="0" i="0" lang="de-DE">
                <a:solidFill>
                  <a:srgbClr val="1F2933"/>
                </a:solidFill>
                <a:latin typeface="Consolas"/>
              </a:rPr>
              <a:t>aed</a:t>
            </a:r>
            <a:r>
              <a:rPr sz="900" b="0" i="0" lang="de-DE">
                <a:solidFill>
                  <a:srgbClr val="1F2933"/>
                </a:solidFill>
                <a:latin typeface="Segoe UI"/>
              </a:rPr>
              <a:t>, </a:t>
            </a:r>
            <a:r>
              <a:rPr sz="900" b="0" i="0" lang="de-DE">
                <a:solidFill>
                  <a:srgbClr val="1F2933"/>
                </a:solidFill>
                <a:latin typeface="Consolas"/>
              </a:rPr>
              <a:t>security</a:t>
            </a:r>
            <a:r>
              <a:rPr sz="900" b="0" i="0" lang="de-DE">
                <a:solidFill>
                  <a:srgbClr val="1F2933"/>
                </a:solidFill>
                <a:latin typeface="Segoe UI"/>
              </a:rPr>
              <a:t>, </a:t>
            </a:r>
            <a:r>
              <a:rPr sz="900" b="0" i="0" lang="de-DE">
                <a:solidFill>
                  <a:srgbClr val="1F2933"/>
                </a:solidFill>
                <a:latin typeface="Consolas"/>
              </a:rPr>
              <a:t>exit</a:t>
            </a:r>
            <a:r>
              <a:rPr sz="900" b="0" i="0" lang="de-DE">
                <a:solidFill>
                  <a:srgbClr val="1F2933"/>
                </a:solidFill>
                <a:latin typeface="Segoe UI"/>
              </a:rPr>
              <a:t>, </a:t>
            </a:r>
            <a:r>
              <a:rPr sz="900" b="0" i="0" lang="de-DE">
                <a:solidFill>
                  <a:srgbClr val="1F2933"/>
                </a:solidFill>
                <a:latin typeface="Consolas"/>
              </a:rPr>
              <a:t>meeting-point</a:t>
            </a:r>
            <a:r>
              <a:rPr sz="900" b="0" i="0" lang="de-DE">
                <a:solidFill>
                  <a:srgbClr val="1F2933"/>
                </a:solidFill>
                <a:latin typeface="Segoe UI"/>
              </a:rPr>
              <a:t> …</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32554"/>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Barrierefrei</a:t>
            </a:r>
          </a:p>
        </p:txBody>
      </p:sp>
      <p:sp>
        <p:nvSpPr>
          <p:cNvPr id="34" name="TextBox 33"/>
          <p:cNvSpPr txBox="1"/>
          <p:nvPr/>
        </p:nvSpPr>
        <p:spPr>
          <a:xfrm>
            <a:off x="3052720" y="3932554"/>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Barrierefreies WC, Aufzug, Rampe, Laufband</a:t>
            </a:r>
          </a:p>
        </p:txBody>
      </p:sp>
      <p:sp>
        <p:nvSpPr>
          <p:cNvPr id="35" name="TextBox 34"/>
          <p:cNvSpPr txBox="1"/>
          <p:nvPr/>
        </p:nvSpPr>
        <p:spPr>
          <a:xfrm>
            <a:off x="7256527" y="3932554"/>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wc-accessible</a:t>
            </a:r>
            <a:r>
              <a:rPr sz="900" b="0" i="0" lang="de-DE">
                <a:solidFill>
                  <a:srgbClr val="1F2933"/>
                </a:solidFill>
                <a:latin typeface="Segoe UI"/>
              </a:rPr>
              <a:t>, </a:t>
            </a:r>
            <a:r>
              <a:rPr sz="900" b="0" i="0" lang="de-DE">
                <a:solidFill>
                  <a:srgbClr val="1F2933"/>
                </a:solidFill>
                <a:latin typeface="Consolas"/>
              </a:rPr>
              <a:t>elevator</a:t>
            </a:r>
            <a:r>
              <a:rPr sz="900" b="0" i="0" lang="de-DE">
                <a:solidFill>
                  <a:srgbClr val="1F2933"/>
                </a:solidFill>
                <a:latin typeface="Segoe UI"/>
              </a:rPr>
              <a:t>, </a:t>
            </a:r>
            <a:r>
              <a:rPr sz="900" b="0" i="0" lang="de-DE">
                <a:solidFill>
                  <a:srgbClr val="1F2933"/>
                </a:solidFill>
                <a:latin typeface="Consolas"/>
              </a:rPr>
              <a:t>ramp</a:t>
            </a:r>
            <a:r>
              <a:rPr sz="900" b="0" i="0" lang="de-DE">
                <a:solidFill>
                  <a:srgbClr val="1F2933"/>
                </a:solidFill>
                <a:latin typeface="Segoe UI"/>
              </a:rPr>
              <a:t>, </a:t>
            </a:r>
            <a:r>
              <a:rPr sz="900" b="0" i="0" lang="de-DE">
                <a:solidFill>
                  <a:srgbClr val="1F2933"/>
                </a:solidFill>
                <a:latin typeface="Consolas"/>
              </a:rPr>
              <a:t>travelator</a:t>
            </a:r>
            <a:r>
              <a:rPr sz="900" b="0" i="0" lang="de-DE">
                <a:solidFill>
                  <a:srgbClr val="1F2933"/>
                </a:solidFill>
                <a:latin typeface="Segoe UI"/>
              </a:rPr>
              <a:t> …</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57242"/>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An- &amp; Abreise</a:t>
            </a:r>
          </a:p>
        </p:txBody>
      </p:sp>
      <p:sp>
        <p:nvSpPr>
          <p:cNvPr id="38" name="TextBox 37"/>
          <p:cNvSpPr txBox="1"/>
          <p:nvPr/>
        </p:nvSpPr>
        <p:spPr>
          <a:xfrm>
            <a:off x="3052720" y="4357242"/>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Parkplatz, Bahn, Bus, Taxi, Fahrradstellplatz</a:t>
            </a:r>
          </a:p>
        </p:txBody>
      </p:sp>
      <p:sp>
        <p:nvSpPr>
          <p:cNvPr id="39" name="TextBox 38"/>
          <p:cNvSpPr txBox="1"/>
          <p:nvPr/>
        </p:nvSpPr>
        <p:spPr>
          <a:xfrm>
            <a:off x="7256527" y="4357242"/>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parking</a:t>
            </a:r>
            <a:r>
              <a:rPr sz="900" b="0" i="0" lang="de-DE">
                <a:solidFill>
                  <a:srgbClr val="1F2933"/>
                </a:solidFill>
                <a:latin typeface="Segoe UI"/>
              </a:rPr>
              <a:t>, </a:t>
            </a:r>
            <a:r>
              <a:rPr sz="900" b="0" i="0" lang="de-DE">
                <a:solidFill>
                  <a:srgbClr val="1F2933"/>
                </a:solidFill>
                <a:latin typeface="Consolas"/>
              </a:rPr>
              <a:t>train</a:t>
            </a:r>
            <a:r>
              <a:rPr sz="900" b="0" i="0" lang="de-DE">
                <a:solidFill>
                  <a:srgbClr val="1F2933"/>
                </a:solidFill>
                <a:latin typeface="Segoe UI"/>
              </a:rPr>
              <a:t>, </a:t>
            </a:r>
            <a:r>
              <a:rPr sz="900" b="0" i="0" lang="de-DE">
                <a:solidFill>
                  <a:srgbClr val="1F2933"/>
                </a:solidFill>
                <a:latin typeface="Consolas"/>
              </a:rPr>
              <a:t>bus</a:t>
            </a:r>
            <a:r>
              <a:rPr sz="900" b="0" i="0" lang="de-DE">
                <a:solidFill>
                  <a:srgbClr val="1F2933"/>
                </a:solidFill>
                <a:latin typeface="Segoe UI"/>
              </a:rPr>
              <a:t>, </a:t>
            </a:r>
            <a:r>
              <a:rPr sz="900" b="0" i="0" lang="de-DE">
                <a:solidFill>
                  <a:srgbClr val="1F2933"/>
                </a:solidFill>
                <a:latin typeface="Consolas"/>
              </a:rPr>
              <a:t>taxi</a:t>
            </a:r>
            <a:r>
              <a:rPr sz="900" b="0" i="0" lang="de-DE">
                <a:solidFill>
                  <a:srgbClr val="1F2933"/>
                </a:solidFill>
                <a:latin typeface="Segoe UI"/>
              </a:rPr>
              <a:t>, </a:t>
            </a:r>
            <a:r>
              <a:rPr sz="900" b="0" i="0" lang="de-DE">
                <a:solidFill>
                  <a:srgbClr val="1F2933"/>
                </a:solidFill>
                <a:latin typeface="Consolas"/>
              </a:rPr>
              <a:t>bike</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81930"/>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Aufenthalt &amp; Verkauf</a:t>
            </a:r>
          </a:p>
        </p:txBody>
      </p:sp>
      <p:sp>
        <p:nvSpPr>
          <p:cNvPr id="43" name="TextBox 42"/>
          <p:cNvSpPr txBox="1"/>
          <p:nvPr/>
        </p:nvSpPr>
        <p:spPr>
          <a:xfrm>
            <a:off x="3052720" y="4781930"/>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Shop, Sitzplätze, Ruhebereich, Raucherbereich, Fotopunkt</a:t>
            </a:r>
          </a:p>
        </p:txBody>
      </p:sp>
      <p:sp>
        <p:nvSpPr>
          <p:cNvPr id="44" name="TextBox 43"/>
          <p:cNvSpPr txBox="1"/>
          <p:nvPr/>
        </p:nvSpPr>
        <p:spPr>
          <a:xfrm>
            <a:off x="7256527" y="4781930"/>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shop</a:t>
            </a:r>
            <a:r>
              <a:rPr sz="900" b="0" i="0" lang="de-DE">
                <a:solidFill>
                  <a:srgbClr val="1F2933"/>
                </a:solidFill>
                <a:latin typeface="Segoe UI"/>
              </a:rPr>
              <a:t>, </a:t>
            </a:r>
            <a:r>
              <a:rPr sz="900" b="0" i="0" lang="de-DE">
                <a:solidFill>
                  <a:srgbClr val="1F2933"/>
                </a:solidFill>
                <a:latin typeface="Consolas"/>
              </a:rPr>
              <a:t>seating</a:t>
            </a:r>
            <a:r>
              <a:rPr sz="900" b="0" i="0" lang="de-DE">
                <a:solidFill>
                  <a:srgbClr val="1F2933"/>
                </a:solidFill>
                <a:latin typeface="Segoe UI"/>
              </a:rPr>
              <a:t>, </a:t>
            </a:r>
            <a:r>
              <a:rPr sz="900" b="0" i="0" lang="de-DE">
                <a:solidFill>
                  <a:srgbClr val="1F2933"/>
                </a:solidFill>
                <a:latin typeface="Consolas"/>
              </a:rPr>
              <a:t>rest-area</a:t>
            </a:r>
            <a:r>
              <a:rPr sz="900" b="0" i="0" lang="de-DE">
                <a:solidFill>
                  <a:srgbClr val="1F2933"/>
                </a:solidFill>
                <a:latin typeface="Segoe UI"/>
              </a:rPr>
              <a:t>, </a:t>
            </a:r>
            <a:r>
              <a:rPr sz="900" b="0" i="0" lang="de-DE">
                <a:solidFill>
                  <a:srgbClr val="1F2933"/>
                </a:solidFill>
                <a:latin typeface="Consolas"/>
              </a:rPr>
              <a:t>smoking</a:t>
            </a:r>
            <a:r>
              <a:rPr sz="900" b="0" i="0" lang="de-DE">
                <a:solidFill>
                  <a:srgbClr val="1F2933"/>
                </a:solidFill>
                <a:latin typeface="Segoe UI"/>
              </a:rPr>
              <a:t>, </a:t>
            </a:r>
            <a:r>
              <a:rPr sz="900" b="0" i="0" lang="de-DE">
                <a:solidFill>
                  <a:srgbClr val="1F2933"/>
                </a:solidFill>
                <a:latin typeface="Consolas"/>
              </a:rPr>
              <a:t>photo</a:t>
            </a:r>
            <a:r>
              <a:rPr sz="900" b="0" i="0" lang="de-DE">
                <a:solidFill>
                  <a:srgbClr val="1F2933"/>
                </a:solidFill>
                <a:latin typeface="Segoe UI"/>
              </a:rPr>
              <a:t> …</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206618"/>
            <a:ext cx="2193184"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Event &amp; Programm</a:t>
            </a:r>
          </a:p>
        </p:txBody>
      </p:sp>
      <p:sp>
        <p:nvSpPr>
          <p:cNvPr id="47" name="TextBox 46"/>
          <p:cNvSpPr txBox="1"/>
          <p:nvPr/>
        </p:nvSpPr>
        <p:spPr>
          <a:xfrm>
            <a:off x="3052720" y="5206618"/>
            <a:ext cx="4020926"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Bühne, Theater, Musik</a:t>
            </a:r>
          </a:p>
        </p:txBody>
      </p:sp>
      <p:sp>
        <p:nvSpPr>
          <p:cNvPr id="48" name="TextBox 47"/>
          <p:cNvSpPr txBox="1"/>
          <p:nvPr/>
        </p:nvSpPr>
        <p:spPr>
          <a:xfrm>
            <a:off x="7256527" y="5206618"/>
            <a:ext cx="4295087"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Consolas"/>
              </a:rPr>
              <a:t>stage</a:t>
            </a:r>
            <a:r>
              <a:rPr sz="900" b="0" i="0" lang="de-DE">
                <a:solidFill>
                  <a:srgbClr val="1F2933"/>
                </a:solidFill>
                <a:latin typeface="Segoe UI"/>
              </a:rPr>
              <a:t>, </a:t>
            </a:r>
            <a:r>
              <a:rPr sz="900" b="0" i="0" lang="de-DE">
                <a:solidFill>
                  <a:srgbClr val="1F2933"/>
                </a:solidFill>
                <a:latin typeface="Consolas"/>
              </a:rPr>
              <a:t>theater</a:t>
            </a:r>
            <a:r>
              <a:rPr sz="900" b="0" i="0" lang="de-DE">
                <a:solidFill>
                  <a:srgbClr val="1F2933"/>
                </a:solidFill>
                <a:latin typeface="Segoe UI"/>
              </a:rPr>
              <a:t>, </a:t>
            </a:r>
            <a:r>
              <a:rPr sz="900" b="0" i="0" lang="de-DE">
                <a:solidFill>
                  <a:srgbClr val="1F2933"/>
                </a:solidFill>
                <a:latin typeface="Consolas"/>
              </a:rPr>
              <a:t>music</a:t>
            </a:r>
          </a:p>
        </p:txBody>
      </p:sp>
      <p:sp>
        <p:nvSpPr>
          <p:cNvPr id="49" name="Rectangle 48"/>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3" name="TextBox 52"/>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 Ort wird gefunden, wenn sein Piktogramm genau diesen Schlüssel als Objektnamen trägt – im Grafikprogramm z. B. </a:t>
            </a:r>
            <a:r>
              <a:rPr sz="1000" b="0" i="0" lang="de-DE">
                <a:solidFill>
                  <a:srgbClr val="2B3844"/>
                </a:solidFill>
                <a:latin typeface="Consolas"/>
              </a:rPr>
              <a:t>wc-male-2</a:t>
            </a:r>
            <a:r>
              <a:rPr sz="1000" b="0" i="0" lang="de-DE">
                <a:solidFill>
                  <a:srgbClr val="2B3844"/>
                </a:solidFill>
                <a:latin typeface="Segoe UI"/>
              </a:rPr>
              <a:t>. Der Hallenplan-Designer setzt ihn von selbst. Die vollständige Liste steht in der technischen Dokumentation (Dokument 06, Abschnitt 16).</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112 / 153</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Zwischen Etagen und Plänen wechseln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https://meine-messe.de/hallenplan</a:t>
            </a:r>
          </a:p>
        </p:txBody>
      </p:sp>
      <p:sp>
        <p:nvSpPr>
          <p:cNvPr id="13" name="Rectangle 12"/>
          <p:cNvSpPr/>
          <p:nvPr/>
        </p:nvSpPr>
        <p:spPr>
          <a:xfrm>
            <a:off x="731520" y="1792224"/>
            <a:ext cx="6620255" cy="2724912"/>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1005840"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005840" y="2176272"/>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B11</a:t>
            </a:r>
          </a:p>
        </p:txBody>
      </p:sp>
      <p:sp>
        <p:nvSpPr>
          <p:cNvPr id="16" name="Rectangle 15"/>
          <p:cNvSpPr/>
          <p:nvPr/>
        </p:nvSpPr>
        <p:spPr>
          <a:xfrm>
            <a:off x="1005840"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05840" y="2688336"/>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B21</a:t>
            </a:r>
          </a:p>
        </p:txBody>
      </p:sp>
      <p:sp>
        <p:nvSpPr>
          <p:cNvPr id="18" name="Rectangle 17"/>
          <p:cNvSpPr/>
          <p:nvPr/>
        </p:nvSpPr>
        <p:spPr>
          <a:xfrm>
            <a:off x="1645920"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1645920" y="2176272"/>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B12</a:t>
            </a:r>
          </a:p>
        </p:txBody>
      </p:sp>
      <p:sp>
        <p:nvSpPr>
          <p:cNvPr id="20" name="Rectangle 19"/>
          <p:cNvSpPr/>
          <p:nvPr/>
        </p:nvSpPr>
        <p:spPr>
          <a:xfrm>
            <a:off x="1645920"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1645920" y="2688336"/>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B22</a:t>
            </a:r>
          </a:p>
        </p:txBody>
      </p:sp>
      <p:sp>
        <p:nvSpPr>
          <p:cNvPr id="22" name="Rectangle 21"/>
          <p:cNvSpPr/>
          <p:nvPr/>
        </p:nvSpPr>
        <p:spPr>
          <a:xfrm>
            <a:off x="2286000"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286000" y="2176272"/>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B13</a:t>
            </a:r>
          </a:p>
        </p:txBody>
      </p:sp>
      <p:sp>
        <p:nvSpPr>
          <p:cNvPr id="24" name="Rectangle 23"/>
          <p:cNvSpPr/>
          <p:nvPr/>
        </p:nvSpPr>
        <p:spPr>
          <a:xfrm>
            <a:off x="2286000"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286000" y="2688336"/>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B23</a:t>
            </a:r>
          </a:p>
        </p:txBody>
      </p:sp>
      <p:sp>
        <p:nvSpPr>
          <p:cNvPr id="26" name="Rectangle 25"/>
          <p:cNvSpPr/>
          <p:nvPr/>
        </p:nvSpPr>
        <p:spPr>
          <a:xfrm>
            <a:off x="2926079"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926079" y="2176272"/>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B14</a:t>
            </a:r>
          </a:p>
        </p:txBody>
      </p:sp>
      <p:sp>
        <p:nvSpPr>
          <p:cNvPr id="28" name="Rectangle 27"/>
          <p:cNvSpPr/>
          <p:nvPr/>
        </p:nvSpPr>
        <p:spPr>
          <a:xfrm>
            <a:off x="2926079"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926079" y="2688336"/>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B24</a:t>
            </a:r>
          </a:p>
        </p:txBody>
      </p:sp>
      <p:sp>
        <p:nvSpPr>
          <p:cNvPr id="30" name="Rectangle 29"/>
          <p:cNvSpPr/>
          <p:nvPr/>
        </p:nvSpPr>
        <p:spPr>
          <a:xfrm>
            <a:off x="3566159"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566159" y="2176272"/>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B15</a:t>
            </a:r>
          </a:p>
        </p:txBody>
      </p:sp>
      <p:sp>
        <p:nvSpPr>
          <p:cNvPr id="32" name="Rectangle 31"/>
          <p:cNvSpPr/>
          <p:nvPr/>
        </p:nvSpPr>
        <p:spPr>
          <a:xfrm>
            <a:off x="3566159"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566159" y="2688336"/>
            <a:ext cx="548640" cy="146304"/>
          </a:xfrm>
          <a:prstGeom prst="rect">
            <a:avLst/>
          </a:prstGeom>
          <a:noFill/>
        </p:spPr>
        <p:txBody>
          <a:bodyPr wrap="square" lIns="0" rIns="0" tIns="0" bIns="0" anchor="t">
            <a:spAutoFit/>
          </a:bodyPr>
          <a:lstStyle/>
          <a:p>
            <a:pPr algn="ctr">
              <a:lnSpc>
                <a:spcPct val="100000"/>
              </a:lnSpc>
            </a:pPr>
            <a:r>
              <a:rPr sz="650" b="0" i="0" lang="de-DE">
                <a:solidFill>
                  <a:srgbClr val="505A64"/>
                </a:solidFill>
                <a:latin typeface="Segoe UI"/>
              </a:rPr>
              <a:t>B25</a:t>
            </a:r>
          </a:p>
        </p:txBody>
      </p:sp>
      <p:sp>
        <p:nvSpPr>
          <p:cNvPr id="34" name="Rectangle 33"/>
          <p:cNvSpPr/>
          <p:nvPr/>
        </p:nvSpPr>
        <p:spPr>
          <a:xfrm>
            <a:off x="1005840" y="3346704"/>
            <a:ext cx="822960" cy="512064"/>
          </a:xfrm>
          <a:prstGeom prst="rect">
            <a:avLst/>
          </a:prstGeom>
          <a:solidFill>
            <a:srgbClr val="FFFFFF"/>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1078992"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1197864"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1316736"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1435608"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1554480"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1673352"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1920240" y="3493008"/>
            <a:ext cx="201168" cy="201168"/>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1920240" y="3534156"/>
            <a:ext cx="201168"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a:t>
            </a:r>
          </a:p>
        </p:txBody>
      </p:sp>
      <p:sp>
        <p:nvSpPr>
          <p:cNvPr id="43" name="Rounded Rectangle 42"/>
          <p:cNvSpPr/>
          <p:nvPr/>
        </p:nvSpPr>
        <p:spPr>
          <a:xfrm>
            <a:off x="2606039" y="3072384"/>
            <a:ext cx="2103120" cy="786384"/>
          </a:xfrm>
          <a:prstGeom prst="roundRect">
            <a:avLst>
              <a:gd name="adj" fmla="val 6000"/>
            </a:avLst>
          </a:prstGeom>
          <a:solidFill>
            <a:srgbClr val="FFFFFF"/>
          </a:solidFill>
          <a:ln w="1397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ounded Rectangle 43"/>
          <p:cNvSpPr/>
          <p:nvPr/>
        </p:nvSpPr>
        <p:spPr>
          <a:xfrm>
            <a:off x="2715768" y="3182112"/>
            <a:ext cx="201168" cy="201168"/>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715768" y="3223260"/>
            <a:ext cx="201168" cy="118872"/>
          </a:xfrm>
          <a:prstGeom prst="rect">
            <a:avLst/>
          </a:prstGeom>
          <a:noFill/>
        </p:spPr>
        <p:txBody>
          <a:bodyPr wrap="square" lIns="0" rIns="0" tIns="0" bIns="0" anchor="t">
            <a:spAutoFit/>
          </a:bodyPr>
          <a:lstStyle/>
          <a:p>
            <a:pPr algn="ctr">
              <a:lnSpc>
                <a:spcPct val="100000"/>
              </a:lnSpc>
            </a:pPr>
            <a:r>
              <a:rPr sz="450" b="1" i="0" lang="de-DE">
                <a:solidFill>
                  <a:srgbClr val="FFFFFF"/>
                </a:solidFill>
                <a:latin typeface="Segoe UI"/>
              </a:rPr>
              <a:t>⇅</a:t>
            </a:r>
          </a:p>
        </p:txBody>
      </p:sp>
      <p:sp>
        <p:nvSpPr>
          <p:cNvPr id="46" name="TextBox 45"/>
          <p:cNvSpPr txBox="1"/>
          <p:nvPr/>
        </p:nvSpPr>
        <p:spPr>
          <a:xfrm>
            <a:off x="2990087" y="3191256"/>
            <a:ext cx="1463039" cy="146304"/>
          </a:xfrm>
          <a:prstGeom prst="rect">
            <a:avLst/>
          </a:prstGeom>
          <a:noFill/>
        </p:spPr>
        <p:txBody>
          <a:bodyPr wrap="square" lIns="0" rIns="0" tIns="0" bIns="0" anchor="t">
            <a:spAutoFit/>
          </a:bodyPr>
          <a:lstStyle/>
          <a:p>
            <a:pPr algn="l">
              <a:lnSpc>
                <a:spcPct val="100000"/>
              </a:lnSpc>
            </a:pPr>
            <a:r>
              <a:rPr sz="750" b="1" i="0" lang="de-DE">
                <a:solidFill>
                  <a:srgbClr val="0B3A5D"/>
                </a:solidFill>
                <a:latin typeface="Segoe UI"/>
              </a:rPr>
              <a:t>Treppe Nord</a:t>
            </a:r>
          </a:p>
        </p:txBody>
      </p:sp>
      <p:sp>
        <p:nvSpPr>
          <p:cNvPr id="47" name="TextBox 46"/>
          <p:cNvSpPr txBox="1"/>
          <p:nvPr/>
        </p:nvSpPr>
        <p:spPr>
          <a:xfrm>
            <a:off x="4471416" y="3163824"/>
            <a:ext cx="146304" cy="164592"/>
          </a:xfrm>
          <a:prstGeom prst="rect">
            <a:avLst/>
          </a:prstGeom>
          <a:noFill/>
        </p:spPr>
        <p:txBody>
          <a:bodyPr wrap="square" lIns="0" rIns="0" tIns="0" bIns="0" anchor="t">
            <a:spAutoFit/>
          </a:bodyPr>
          <a:lstStyle/>
          <a:p>
            <a:pPr algn="l">
              <a:lnSpc>
                <a:spcPct val="100000"/>
              </a:lnSpc>
            </a:pPr>
            <a:r>
              <a:rPr sz="900" b="0" i="0" lang="de-DE">
                <a:solidFill>
                  <a:srgbClr val="6B7A88"/>
                </a:solidFill>
                <a:latin typeface="Segoe UI"/>
              </a:rPr>
              <a:t>×</a:t>
            </a:r>
          </a:p>
        </p:txBody>
      </p:sp>
      <p:sp>
        <p:nvSpPr>
          <p:cNvPr id="48" name="Rounded Rectangle 47"/>
          <p:cNvSpPr/>
          <p:nvPr/>
        </p:nvSpPr>
        <p:spPr>
          <a:xfrm>
            <a:off x="2715768" y="3493008"/>
            <a:ext cx="1883663" cy="237744"/>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715768" y="3538728"/>
            <a:ext cx="1883663"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Wechsel zu 1. OG  →</a:t>
            </a:r>
          </a:p>
        </p:txBody>
      </p:sp>
      <p:sp>
        <p:nvSpPr>
          <p:cNvPr id="50" name="Rounded Rectangle 49"/>
          <p:cNvSpPr/>
          <p:nvPr/>
        </p:nvSpPr>
        <p:spPr>
          <a:xfrm>
            <a:off x="6821423" y="2011680"/>
            <a:ext cx="402336" cy="1499616"/>
          </a:xfrm>
          <a:prstGeom prst="roundRect">
            <a:avLst>
              <a:gd name="adj" fmla="val 30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Oval 50"/>
          <p:cNvSpPr/>
          <p:nvPr/>
        </p:nvSpPr>
        <p:spPr>
          <a:xfrm>
            <a:off x="6876287" y="2084832"/>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876287" y="2157984"/>
            <a:ext cx="292608" cy="146304"/>
          </a:xfrm>
          <a:prstGeom prst="rect">
            <a:avLst/>
          </a:prstGeom>
          <a:noFill/>
        </p:spPr>
        <p:txBody>
          <a:bodyPr wrap="square" lIns="0" rIns="0" tIns="0" bIns="0" anchor="t">
            <a:spAutoFit/>
          </a:bodyPr>
          <a:lstStyle/>
          <a:p>
            <a:pPr algn="ctr">
              <a:lnSpc>
                <a:spcPct val="100000"/>
              </a:lnSpc>
            </a:pPr>
            <a:r>
              <a:rPr sz="750" b="1" i="0" lang="de-DE">
                <a:solidFill>
                  <a:srgbClr val="1F2933"/>
                </a:solidFill>
                <a:latin typeface="Segoe UI"/>
              </a:rPr>
              <a:t>2</a:t>
            </a:r>
          </a:p>
        </p:txBody>
      </p:sp>
      <p:sp>
        <p:nvSpPr>
          <p:cNvPr id="53" name="Oval 52"/>
          <p:cNvSpPr/>
          <p:nvPr/>
        </p:nvSpPr>
        <p:spPr>
          <a:xfrm>
            <a:off x="6876287" y="2432304"/>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6876287" y="2505456"/>
            <a:ext cx="292608" cy="146304"/>
          </a:xfrm>
          <a:prstGeom prst="rect">
            <a:avLst/>
          </a:prstGeom>
          <a:noFill/>
        </p:spPr>
        <p:txBody>
          <a:bodyPr wrap="square" lIns="0" rIns="0" tIns="0" bIns="0" anchor="t">
            <a:spAutoFit/>
          </a:bodyPr>
          <a:lstStyle/>
          <a:p>
            <a:pPr algn="ctr">
              <a:lnSpc>
                <a:spcPct val="100000"/>
              </a:lnSpc>
            </a:pPr>
            <a:r>
              <a:rPr sz="750" b="1" i="0" lang="de-DE">
                <a:solidFill>
                  <a:srgbClr val="1F2933"/>
                </a:solidFill>
                <a:latin typeface="Segoe UI"/>
              </a:rPr>
              <a:t>1</a:t>
            </a:r>
          </a:p>
        </p:txBody>
      </p:sp>
      <p:sp>
        <p:nvSpPr>
          <p:cNvPr id="55" name="Oval 54"/>
          <p:cNvSpPr/>
          <p:nvPr/>
        </p:nvSpPr>
        <p:spPr>
          <a:xfrm>
            <a:off x="6876287" y="2779776"/>
            <a:ext cx="292608" cy="292608"/>
          </a:xfrm>
          <a:prstGeom prst="ellipse">
            <a:avLst/>
          </a:prstGeom>
          <a:solidFill>
            <a:srgbClr val="0B3A5D"/>
          </a:solidFill>
          <a:ln w="1143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876287" y="2852928"/>
            <a:ext cx="292608"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0</a:t>
            </a:r>
          </a:p>
        </p:txBody>
      </p:sp>
      <p:sp>
        <p:nvSpPr>
          <p:cNvPr id="57" name="Oval 56"/>
          <p:cNvSpPr/>
          <p:nvPr/>
        </p:nvSpPr>
        <p:spPr>
          <a:xfrm>
            <a:off x="6876287" y="3127248"/>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876287" y="3200400"/>
            <a:ext cx="292608" cy="146304"/>
          </a:xfrm>
          <a:prstGeom prst="rect">
            <a:avLst/>
          </a:prstGeom>
          <a:noFill/>
        </p:spPr>
        <p:txBody>
          <a:bodyPr wrap="square" lIns="0" rIns="0" tIns="0" bIns="0" anchor="t">
            <a:spAutoFit/>
          </a:bodyPr>
          <a:lstStyle/>
          <a:p>
            <a:pPr algn="ctr">
              <a:lnSpc>
                <a:spcPct val="100000"/>
              </a:lnSpc>
            </a:pPr>
            <a:r>
              <a:rPr sz="750" b="1" i="0" lang="de-DE">
                <a:solidFill>
                  <a:srgbClr val="1F2933"/>
                </a:solidFill>
                <a:latin typeface="Segoe UI"/>
              </a:rPr>
              <a:t>−1</a:t>
            </a:r>
          </a:p>
        </p:txBody>
      </p:sp>
      <p:sp>
        <p:nvSpPr>
          <p:cNvPr id="59" name="Rounded Rectangle 58"/>
          <p:cNvSpPr/>
          <p:nvPr/>
        </p:nvSpPr>
        <p:spPr>
          <a:xfrm>
            <a:off x="6903719" y="3639312"/>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903719" y="3680460"/>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61" name="Rounded Rectangle 60"/>
          <p:cNvSpPr/>
          <p:nvPr/>
        </p:nvSpPr>
        <p:spPr>
          <a:xfrm>
            <a:off x="6903719" y="3913632"/>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903719" y="3954780"/>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63" name="Rounded Rectangle 62"/>
          <p:cNvSpPr/>
          <p:nvPr/>
        </p:nvSpPr>
        <p:spPr>
          <a:xfrm>
            <a:off x="6903719" y="4187952"/>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6903719" y="4229100"/>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65" name="Oval 64"/>
          <p:cNvSpPr/>
          <p:nvPr/>
        </p:nvSpPr>
        <p:spPr>
          <a:xfrm>
            <a:off x="6373367" y="24963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373367" y="25557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7" name="Oval 66"/>
          <p:cNvSpPr/>
          <p:nvPr/>
        </p:nvSpPr>
        <p:spPr>
          <a:xfrm>
            <a:off x="722376" y="33192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22376" y="33787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9" name="Oval 68"/>
          <p:cNvSpPr/>
          <p:nvPr/>
        </p:nvSpPr>
        <p:spPr>
          <a:xfrm>
            <a:off x="2139696" y="33375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2139696" y="33969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1" name="Isosceles Triangle 70"/>
          <p:cNvSpPr/>
          <p:nvPr/>
        </p:nvSpPr>
        <p:spPr>
          <a:xfrm>
            <a:off x="5029200" y="3803904"/>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Oval 71"/>
          <p:cNvSpPr/>
          <p:nvPr/>
        </p:nvSpPr>
        <p:spPr>
          <a:xfrm>
            <a:off x="5038344" y="3758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038344" y="38176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74" name="TextBox 73"/>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Stockwerke wie im Aufzug</a:t>
            </a:r>
          </a:p>
        </p:txBody>
      </p:sp>
      <p:sp>
        <p:nvSpPr>
          <p:cNvPr id="75" name="TextBox 74"/>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Die Stockwerk-Auswahl</a:t>
            </a:r>
          </a:p>
        </p:txBody>
      </p:sp>
      <p:sp>
        <p:nvSpPr>
          <p:cNvPr id="76" name="TextBox 75"/>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Runde Knöpfe wie im Aufzug, oben die höchste Etage. Beim Laden öffnet das Erdgeschoss.</a:t>
            </a:r>
          </a:p>
        </p:txBody>
      </p:sp>
      <p:sp>
        <p:nvSpPr>
          <p:cNvPr id="77" name="TextBox 76"/>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Treppe, Aufzug, Durchgang</a:t>
            </a:r>
          </a:p>
        </p:txBody>
      </p:sp>
      <p:sp>
        <p:nvSpPr>
          <p:cNvPr id="78" name="TextBox 77"/>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Im Plan anklickbar, wenn sie auf eine andere Etage oder einen anderen Plan verweisen.</a:t>
            </a:r>
          </a:p>
        </p:txBody>
      </p:sp>
      <p:sp>
        <p:nvSpPr>
          <p:cNvPr id="79" name="TextBox 78"/>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„Wechsel zu …“</a:t>
            </a:r>
          </a:p>
        </p:txBody>
      </p:sp>
      <p:sp>
        <p:nvSpPr>
          <p:cNvPr id="80" name="TextBox 79"/>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Erst dieser Knopf wechselt die Etage – ein Klick daneben schließt den Hinweis.</a:t>
            </a:r>
          </a:p>
        </p:txBody>
      </p:sp>
      <p:sp>
        <p:nvSpPr>
          <p:cNvPr id="81" name="TextBox 80"/>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Doppeltippen</a:t>
            </a:r>
          </a:p>
        </p:txBody>
      </p:sp>
      <p:sp>
        <p:nvSpPr>
          <p:cNvPr id="82" name="TextBox 81"/>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Zoomt schnell auf die angetippte Stelle.</a:t>
            </a:r>
          </a:p>
        </p:txBody>
      </p:sp>
      <p:sp>
        <p:nvSpPr>
          <p:cNvPr id="83" name="Rectangle 8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6" name="TextBox 8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Darstellung wählen Sie unter </a:t>
            </a:r>
            <a:r>
              <a:rPr sz="1000" b="1" i="0" lang="de-DE">
                <a:solidFill>
                  <a:srgbClr val="2B3844"/>
                </a:solidFill>
                <a:latin typeface="Segoe UI"/>
              </a:rPr>
              <a:t>Kartenauswahl-Anzeige</a:t>
            </a:r>
            <a:r>
              <a:rPr sz="1000" b="0" i="0" lang="de-DE">
                <a:solidFill>
                  <a:srgbClr val="2B3844"/>
                </a:solidFill>
                <a:latin typeface="Segoe UI"/>
              </a:rPr>
              <a:t> – global oder je Veranstaltung. Die Stockwerk-Nummer wählen Sie je Kartenzeile, auch eigene wie 10 oder −4 über </a:t>
            </a:r>
            <a:r>
              <a:rPr sz="1000" b="1" i="0" lang="de-DE">
                <a:solidFill>
                  <a:srgbClr val="2B3844"/>
                </a:solidFill>
                <a:latin typeface="Segoe UI"/>
              </a:rPr>
              <a:t>+ Eigenes Stockwerk…</a:t>
            </a:r>
            <a:r>
              <a:rPr sz="1000" b="0" i="0" lang="de-DE">
                <a:solidFill>
                  <a:srgbClr val="2B3844"/>
                </a:solidFill>
                <a:latin typeface="Segoe UI"/>
              </a:rPr>
              <a:t>; bei Designer-Etagen trägt der Designer sie selbst ein.</a:t>
            </a:r>
          </a:p>
        </p:txBody>
      </p:sp>
      <p:sp>
        <p:nvSpPr>
          <p:cNvPr id="87" name="Rectangle 8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89" name="TextBox 8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113 / 153</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Programm im Raum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40233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https://meine-messe.de/hallenplan</a:t>
            </a:r>
          </a:p>
        </p:txBody>
      </p:sp>
      <p:sp>
        <p:nvSpPr>
          <p:cNvPr id="13" name="Rectangle 12"/>
          <p:cNvSpPr/>
          <p:nvPr/>
        </p:nvSpPr>
        <p:spPr>
          <a:xfrm>
            <a:off x="694944" y="1773936"/>
            <a:ext cx="6693407" cy="3493008"/>
          </a:xfrm>
          <a:prstGeom prst="rect">
            <a:avLst/>
          </a:prstGeom>
          <a:solidFill>
            <a:srgbClr val="F4F8FB"/>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923544" y="2048256"/>
            <a:ext cx="2377440" cy="1554480"/>
          </a:xfrm>
          <a:prstGeom prst="rect">
            <a:avLst/>
          </a:prstGeom>
          <a:solidFill>
            <a:srgbClr val="C25708">
              <a:alpha val="18000"/>
            </a:srgbClr>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923544" y="2139696"/>
            <a:ext cx="2377440" cy="164592"/>
          </a:xfrm>
          <a:prstGeom prst="rect">
            <a:avLst/>
          </a:prstGeom>
          <a:noFill/>
        </p:spPr>
        <p:txBody>
          <a:bodyPr wrap="square" lIns="0" rIns="0" tIns="0" bIns="0" anchor="t">
            <a:spAutoFit/>
          </a:bodyPr>
          <a:lstStyle/>
          <a:p>
            <a:pPr algn="ctr">
              <a:lnSpc>
                <a:spcPct val="100000"/>
              </a:lnSpc>
            </a:pPr>
            <a:r>
              <a:rPr sz="800" b="1" i="0" lang="de-DE">
                <a:solidFill>
                  <a:srgbClr val="0B3A5D"/>
                </a:solidFill>
                <a:latin typeface="Segoe UI"/>
              </a:rPr>
              <a:t>Bühnensaal</a:t>
            </a:r>
          </a:p>
        </p:txBody>
      </p:sp>
      <p:sp>
        <p:nvSpPr>
          <p:cNvPr id="16" name="Rectangle 15"/>
          <p:cNvSpPr/>
          <p:nvPr/>
        </p:nvSpPr>
        <p:spPr>
          <a:xfrm>
            <a:off x="1106424" y="2734056"/>
            <a:ext cx="566928" cy="384048"/>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1819656" y="2734056"/>
            <a:ext cx="566928" cy="384048"/>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2532888" y="2734056"/>
            <a:ext cx="566928" cy="384048"/>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923544" y="3785616"/>
            <a:ext cx="2377440" cy="1188720"/>
          </a:xfrm>
          <a:prstGeom prst="rect">
            <a:avLst/>
          </a:prstGeom>
          <a:solidFill>
            <a:srgbClr val="FFFFFF"/>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23544" y="4288536"/>
            <a:ext cx="2377440"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Foyer</a:t>
            </a:r>
          </a:p>
        </p:txBody>
      </p:sp>
      <p:sp>
        <p:nvSpPr>
          <p:cNvPr id="21" name="Rectangle 20"/>
          <p:cNvSpPr/>
          <p:nvPr/>
        </p:nvSpPr>
        <p:spPr>
          <a:xfrm>
            <a:off x="3483863" y="2048256"/>
            <a:ext cx="1097280" cy="2926080"/>
          </a:xfrm>
          <a:prstGeom prst="rect">
            <a:avLst/>
          </a:prstGeom>
          <a:solidFill>
            <a:srgbClr val="FFFFFF"/>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483863" y="3419856"/>
            <a:ext cx="1097280" cy="164592"/>
          </a:xfrm>
          <a:prstGeom prst="rect">
            <a:avLst/>
          </a:prstGeom>
          <a:noFill/>
        </p:spPr>
        <p:txBody>
          <a:bodyPr wrap="square" lIns="0" rIns="0" tIns="0" bIns="0" anchor="t">
            <a:spAutoFit/>
          </a:bodyPr>
          <a:lstStyle/>
          <a:p>
            <a:pPr algn="ctr">
              <a:lnSpc>
                <a:spcPct val="100000"/>
              </a:lnSpc>
            </a:pPr>
            <a:r>
              <a:rPr sz="750" b="0" i="0" lang="de-DE">
                <a:solidFill>
                  <a:srgbClr val="6B7A88"/>
                </a:solidFill>
                <a:latin typeface="Segoe UI"/>
              </a:rPr>
              <a:t>Händlersaal</a:t>
            </a:r>
          </a:p>
        </p:txBody>
      </p:sp>
      <p:sp>
        <p:nvSpPr>
          <p:cNvPr id="23" name="Isosceles Triangle 22"/>
          <p:cNvSpPr/>
          <p:nvPr/>
        </p:nvSpPr>
        <p:spPr>
          <a:xfrm>
            <a:off x="2478024" y="2414016"/>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ounded Rectangle 23"/>
          <p:cNvSpPr/>
          <p:nvPr/>
        </p:nvSpPr>
        <p:spPr>
          <a:xfrm>
            <a:off x="4764024" y="2002536"/>
            <a:ext cx="2487168" cy="3017520"/>
          </a:xfrm>
          <a:prstGeom prst="roundRect">
            <a:avLst>
              <a:gd name="adj" fmla="val 4000"/>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928616" y="2130552"/>
            <a:ext cx="1938527" cy="128016"/>
          </a:xfrm>
          <a:prstGeom prst="rect">
            <a:avLst/>
          </a:prstGeom>
          <a:noFill/>
        </p:spPr>
        <p:txBody>
          <a:bodyPr wrap="square" lIns="0" rIns="0" tIns="0" bIns="0" anchor="t">
            <a:spAutoFit/>
          </a:bodyPr>
          <a:lstStyle/>
          <a:p>
            <a:pPr algn="l">
              <a:lnSpc>
                <a:spcPct val="100000"/>
              </a:lnSpc>
            </a:pPr>
            <a:r>
              <a:rPr sz="650" b="0" i="0" lang="de-DE">
                <a:solidFill>
                  <a:srgbClr val="6B7A88"/>
                </a:solidFill>
                <a:latin typeface="Segoe UI"/>
              </a:rPr>
              <a:t>Comic Con 2026</a:t>
            </a:r>
          </a:p>
        </p:txBody>
      </p:sp>
      <p:sp>
        <p:nvSpPr>
          <p:cNvPr id="26" name="TextBox 25"/>
          <p:cNvSpPr txBox="1"/>
          <p:nvPr/>
        </p:nvSpPr>
        <p:spPr>
          <a:xfrm>
            <a:off x="6958583" y="2093976"/>
            <a:ext cx="146304" cy="164592"/>
          </a:xfrm>
          <a:prstGeom prst="rect">
            <a:avLst/>
          </a:prstGeom>
          <a:noFill/>
        </p:spPr>
        <p:txBody>
          <a:bodyPr wrap="square" lIns="0" rIns="0" tIns="0" bIns="0" anchor="t">
            <a:spAutoFit/>
          </a:bodyPr>
          <a:lstStyle/>
          <a:p>
            <a:pPr algn="l">
              <a:lnSpc>
                <a:spcPct val="100000"/>
              </a:lnSpc>
            </a:pPr>
            <a:r>
              <a:rPr sz="1000" b="0" i="0" lang="de-DE">
                <a:solidFill>
                  <a:srgbClr val="6B7A88"/>
                </a:solidFill>
                <a:latin typeface="Segoe UI"/>
              </a:rPr>
              <a:t>×</a:t>
            </a:r>
          </a:p>
        </p:txBody>
      </p:sp>
      <p:sp>
        <p:nvSpPr>
          <p:cNvPr id="27" name="TextBox 26"/>
          <p:cNvSpPr txBox="1"/>
          <p:nvPr/>
        </p:nvSpPr>
        <p:spPr>
          <a:xfrm>
            <a:off x="4928616" y="2295144"/>
            <a:ext cx="2121408" cy="219456"/>
          </a:xfrm>
          <a:prstGeom prst="rect">
            <a:avLst/>
          </a:prstGeom>
          <a:noFill/>
        </p:spPr>
        <p:txBody>
          <a:bodyPr wrap="square" lIns="0" rIns="0" tIns="0" bIns="0" anchor="t">
            <a:spAutoFit/>
          </a:bodyPr>
          <a:lstStyle/>
          <a:p>
            <a:pPr algn="l">
              <a:lnSpc>
                <a:spcPct val="100000"/>
              </a:lnSpc>
            </a:pPr>
            <a:r>
              <a:rPr sz="1100" b="1" i="0" lang="de-DE">
                <a:solidFill>
                  <a:srgbClr val="0B3A5D"/>
                </a:solidFill>
                <a:latin typeface="Segoe UI"/>
              </a:rPr>
              <a:t>Bühnensaal</a:t>
            </a:r>
          </a:p>
        </p:txBody>
      </p:sp>
      <p:sp>
        <p:nvSpPr>
          <p:cNvPr id="28" name="TextBox 27"/>
          <p:cNvSpPr txBox="1"/>
          <p:nvPr/>
        </p:nvSpPr>
        <p:spPr>
          <a:xfrm>
            <a:off x="4928616" y="2606040"/>
            <a:ext cx="2121408"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Hier finden folgende Programmpunkte statt.</a:t>
            </a:r>
          </a:p>
        </p:txBody>
      </p:sp>
      <p:sp>
        <p:nvSpPr>
          <p:cNvPr id="29" name="Rectangle 28"/>
          <p:cNvSpPr/>
          <p:nvPr/>
        </p:nvSpPr>
        <p:spPr>
          <a:xfrm>
            <a:off x="4928616" y="2880360"/>
            <a:ext cx="2157984" cy="47548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4928616" y="2880360"/>
            <a:ext cx="54864"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074920" y="2953512"/>
            <a:ext cx="1938527"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Sa · 14:00</a:t>
            </a:r>
          </a:p>
        </p:txBody>
      </p:sp>
      <p:sp>
        <p:nvSpPr>
          <p:cNvPr id="32" name="TextBox 31"/>
          <p:cNvSpPr txBox="1"/>
          <p:nvPr/>
        </p:nvSpPr>
        <p:spPr>
          <a:xfrm>
            <a:off x="5074920" y="3118104"/>
            <a:ext cx="1938527" cy="146304"/>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Zeichen-Workshop</a:t>
            </a:r>
          </a:p>
        </p:txBody>
      </p:sp>
      <p:sp>
        <p:nvSpPr>
          <p:cNvPr id="33" name="Rectangle 32"/>
          <p:cNvSpPr/>
          <p:nvPr/>
        </p:nvSpPr>
        <p:spPr>
          <a:xfrm>
            <a:off x="4928616" y="3447288"/>
            <a:ext cx="2157984" cy="47548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4928616" y="3447288"/>
            <a:ext cx="54864" cy="475488"/>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074920" y="3520440"/>
            <a:ext cx="1938527"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Sa · 16:30</a:t>
            </a:r>
          </a:p>
        </p:txBody>
      </p:sp>
      <p:sp>
        <p:nvSpPr>
          <p:cNvPr id="36" name="TextBox 35"/>
          <p:cNvSpPr txBox="1"/>
          <p:nvPr/>
        </p:nvSpPr>
        <p:spPr>
          <a:xfrm>
            <a:off x="5074920" y="3685032"/>
            <a:ext cx="1938527" cy="146304"/>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Cosplay-Wettbewerb</a:t>
            </a:r>
          </a:p>
        </p:txBody>
      </p:sp>
      <p:sp>
        <p:nvSpPr>
          <p:cNvPr id="37" name="Rectangle 36"/>
          <p:cNvSpPr/>
          <p:nvPr/>
        </p:nvSpPr>
        <p:spPr>
          <a:xfrm>
            <a:off x="4928616" y="4014216"/>
            <a:ext cx="2157984" cy="47548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4928616" y="4014216"/>
            <a:ext cx="54864"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074920" y="4087368"/>
            <a:ext cx="1938527" cy="128016"/>
          </a:xfrm>
          <a:prstGeom prst="rect">
            <a:avLst/>
          </a:prstGeom>
          <a:noFill/>
        </p:spPr>
        <p:txBody>
          <a:bodyPr wrap="square" lIns="0" rIns="0" tIns="0" bIns="0" anchor="t">
            <a:spAutoFit/>
          </a:bodyPr>
          <a:lstStyle/>
          <a:p>
            <a:pPr algn="l">
              <a:lnSpc>
                <a:spcPct val="100000"/>
              </a:lnSpc>
            </a:pPr>
            <a:r>
              <a:rPr sz="600" b="0" i="0" lang="de-DE">
                <a:solidFill>
                  <a:srgbClr val="6B7A88"/>
                </a:solidFill>
                <a:latin typeface="Segoe UI"/>
              </a:rPr>
              <a:t>So · 11:00</a:t>
            </a:r>
          </a:p>
        </p:txBody>
      </p:sp>
      <p:sp>
        <p:nvSpPr>
          <p:cNvPr id="40" name="TextBox 39"/>
          <p:cNvSpPr txBox="1"/>
          <p:nvPr/>
        </p:nvSpPr>
        <p:spPr>
          <a:xfrm>
            <a:off x="5074920" y="4251960"/>
            <a:ext cx="1938527" cy="146304"/>
          </a:xfrm>
          <a:prstGeom prst="rect">
            <a:avLst/>
          </a:prstGeom>
          <a:noFill/>
        </p:spPr>
        <p:txBody>
          <a:bodyPr wrap="square" lIns="0" rIns="0" tIns="0" bIns="0" anchor="t">
            <a:spAutoFit/>
          </a:bodyPr>
          <a:lstStyle/>
          <a:p>
            <a:pPr algn="l">
              <a:lnSpc>
                <a:spcPct val="100000"/>
              </a:lnSpc>
            </a:pPr>
            <a:r>
              <a:rPr sz="750" b="1" i="0" lang="de-DE">
                <a:solidFill>
                  <a:srgbClr val="1F2933"/>
                </a:solidFill>
                <a:latin typeface="Segoe UI"/>
              </a:rPr>
              <a:t>Autorenlesung</a:t>
            </a:r>
          </a:p>
        </p:txBody>
      </p:sp>
      <p:sp>
        <p:nvSpPr>
          <p:cNvPr id="41" name="Rounded Rectangle 40"/>
          <p:cNvSpPr/>
          <p:nvPr/>
        </p:nvSpPr>
        <p:spPr>
          <a:xfrm>
            <a:off x="6245352" y="4654296"/>
            <a:ext cx="841248" cy="237744"/>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245352" y="4700016"/>
            <a:ext cx="841248"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Schließen</a:t>
            </a:r>
          </a:p>
        </p:txBody>
      </p:sp>
      <p:sp>
        <p:nvSpPr>
          <p:cNvPr id="43" name="Oval 42"/>
          <p:cNvSpPr/>
          <p:nvPr/>
        </p:nvSpPr>
        <p:spPr>
          <a:xfrm>
            <a:off x="667512" y="20208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67512" y="20802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45" name="Oval 44"/>
          <p:cNvSpPr/>
          <p:nvPr/>
        </p:nvSpPr>
        <p:spPr>
          <a:xfrm>
            <a:off x="4608576" y="22494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4608576" y="23088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47" name="Oval 46"/>
          <p:cNvSpPr/>
          <p:nvPr/>
        </p:nvSpPr>
        <p:spPr>
          <a:xfrm>
            <a:off x="4608576" y="2980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608576" y="304038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49" name="Oval 48"/>
          <p:cNvSpPr/>
          <p:nvPr/>
        </p:nvSpPr>
        <p:spPr>
          <a:xfrm>
            <a:off x="5980175" y="4636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980175" y="46954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51" name="TextBox 50"/>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Was findet hier statt?</a:t>
            </a:r>
          </a:p>
        </p:txBody>
      </p:sp>
      <p:sp>
        <p:nvSpPr>
          <p:cNvPr id="52" name="TextBox 51"/>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Der Raum leuchtet auf</a:t>
            </a:r>
          </a:p>
        </p:txBody>
      </p:sp>
      <p:sp>
        <p:nvSpPr>
          <p:cNvPr id="53" name="TextBox 52"/>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Räume und Flächen mit Programm färben sich beim Überfahren in Ihrer Primärfarbe.</a:t>
            </a:r>
          </a:p>
        </p:txBody>
      </p:sp>
      <p:sp>
        <p:nvSpPr>
          <p:cNvPr id="54" name="TextBox 53"/>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Ein Klick öffnet ein Fenster</a:t>
            </a:r>
          </a:p>
        </p:txBody>
      </p:sp>
      <p:sp>
        <p:nvSpPr>
          <p:cNvPr id="55" name="TextBox 54"/>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Immer als Pop-up – oben die Veranstaltung, darunter der Raum und ein kurzer Text.</a:t>
            </a:r>
          </a:p>
        </p:txBody>
      </p:sp>
      <p:sp>
        <p:nvSpPr>
          <p:cNvPr id="56" name="TextBox 55"/>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Das Programm aller Tage</a:t>
            </a:r>
          </a:p>
        </p:txBody>
      </p:sp>
      <p:sp>
        <p:nvSpPr>
          <p:cNvPr id="57" name="TextBox 56"/>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Als Kacheln des Event Calendars, nach Zeit sortiert. Eine Kachel öffnet ihr Detailfenster.</a:t>
            </a:r>
          </a:p>
        </p:txBody>
      </p:sp>
      <p:sp>
        <p:nvSpPr>
          <p:cNvPr id="58" name="TextBox 57"/>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Schließen</a:t>
            </a:r>
          </a:p>
        </p:txBody>
      </p:sp>
      <p:sp>
        <p:nvSpPr>
          <p:cNvPr id="59" name="TextBox 58"/>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Oben rechts oder unten – Stände im Raum öffnen weiter ihren Aussteller.</a:t>
            </a:r>
          </a:p>
        </p:txBody>
      </p:sp>
      <p:sp>
        <p:nvSpPr>
          <p:cNvPr id="60" name="Rectangle 5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63" name="TextBox 6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Eingerichtet wird es im Hallenplan-Designer: Raum oder Fläche wählen, im Feld </a:t>
            </a:r>
            <a:r>
              <a:rPr sz="1000" b="1" i="0" lang="de-DE">
                <a:solidFill>
                  <a:srgbClr val="2B3844"/>
                </a:solidFill>
                <a:latin typeface="Segoe UI"/>
              </a:rPr>
              <a:t>Programm aus dem Event Calendar</a:t>
            </a:r>
            <a:r>
              <a:rPr sz="1000" b="0" i="0" lang="de-DE">
                <a:solidFill>
                  <a:srgbClr val="2B3844"/>
                </a:solidFill>
                <a:latin typeface="Segoe UI"/>
              </a:rPr>
              <a:t> den Ort wählen, speichern. Gezeigt wird nur das Programm der Hauptveranstaltung. Paket PRO in beiden Plugins.</a:t>
            </a:r>
          </a:p>
        </p:txBody>
      </p:sp>
      <p:sp>
        <p:nvSpPr>
          <p:cNvPr id="64" name="Rectangle 6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66" name="TextBox 6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114 / 153</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beim Antippen passiert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Hervorheben</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Stände mit Aussteller und anklickbare Räume färben sich beim Überfahren blass in der Primärfarbe, mit Rahmen und leichtem Schein. Beim Klick wird der Schein kräftiger.</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Auch unsichtbare Klickflächen</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Vollbild</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Der Knopf </a:t>
            </a:r>
            <a:r>
              <a:rPr sz="1050" b="1" i="0" lang="de-DE">
                <a:solidFill>
                  <a:srgbClr val="3B4A57"/>
                </a:solidFill>
                <a:latin typeface="Segoe UI"/>
              </a:rPr>
              <a:t>Vollbild</a:t>
            </a:r>
            <a:r>
              <a:rPr sz="1050" b="0" i="0" lang="de-DE">
                <a:solidFill>
                  <a:srgbClr val="3B4A57"/>
                </a:solidFill>
                <a:latin typeface="Segoe UI"/>
              </a:rPr>
              <a:t> zwischen Minus und Kreispfeil öffnet den Plan bildschirmfüllend. Erneuter Klick, </a:t>
            </a:r>
            <a:r>
              <a:rPr sz="1050" b="1" i="0" lang="de-DE">
                <a:solidFill>
                  <a:srgbClr val="3B4A57"/>
                </a:solidFill>
                <a:latin typeface="Segoe UI"/>
              </a:rPr>
              <a:t>Vollbild beenden</a:t>
            </a:r>
            <a:r>
              <a:rPr sz="1050" b="0" i="0" lang="de-DE">
                <a:solidFill>
                  <a:srgbClr val="3B4A57"/>
                </a:solidFill>
                <a:latin typeface="Segoe UI"/>
              </a:rPr>
              <a:t> oder </a:t>
            </a:r>
            <a:r>
              <a:rPr sz="1050" b="0" i="0" lang="de-DE">
                <a:solidFill>
                  <a:srgbClr val="3B4A57"/>
                </a:solidFill>
                <a:latin typeface="Consolas"/>
              </a:rPr>
              <a:t>Esc</a:t>
            </a:r>
            <a:r>
              <a:rPr sz="1050" b="0" i="0" lang="de-DE">
                <a:solidFill>
                  <a:srgbClr val="3B4A57"/>
                </a:solidFill>
                <a:latin typeface="Segoe UI"/>
              </a:rPr>
              <a:t> beendet ihn.</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Einstellung oder </a:t>
            </a:r>
            <a:r>
              <a:rPr sz="850" b="1" i="0" lang="de-DE">
                <a:solidFill>
                  <a:srgbClr val="C25708"/>
                </a:solidFill>
                <a:latin typeface="Consolas"/>
              </a:rPr>
              <a:t>fullscreen="true"</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Aussteller im Vordergrund</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Auch im Vollbild öffnet ein angetippter Stand sein Aussteller-Fenster vor dem Plan.</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Ohne Umweg</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Auswahl auf dem Handy</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Bei </a:t>
            </a:r>
            <a:r>
              <a:rPr sz="1050" b="1" i="0" lang="de-DE">
                <a:solidFill>
                  <a:srgbClr val="3B4A57"/>
                </a:solidFill>
                <a:latin typeface="Segoe UI"/>
              </a:rPr>
              <a:t>Buttons / Dropdown</a:t>
            </a:r>
            <a:r>
              <a:rPr sz="1050" b="0" i="0" lang="de-DE">
                <a:solidFill>
                  <a:srgbClr val="3B4A57"/>
                </a:solidFill>
                <a:latin typeface="Segoe UI"/>
              </a:rPr>
              <a:t> erscheint auf Smartphones schon ab zwei Plänen das Auswahlmenü – lange Namen brechen so nicht um.</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Am Computer bis drei Knöpfe</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Den Vollbild-Knopf schalten Sie unter </a:t>
            </a:r>
            <a:r>
              <a:rPr sz="1000" b="0" i="0" lang="de-DE">
                <a:solidFill>
                  <a:srgbClr val="2B3844"/>
                </a:solidFill>
                <a:latin typeface="Consolas"/>
              </a:rPr>
              <a:t>Einstellungen → Funktionen &amp; Standards</a:t>
            </a:r>
            <a:r>
              <a:rPr sz="1000" b="0" i="0" lang="de-DE">
                <a:solidFill>
                  <a:srgbClr val="2B3844"/>
                </a:solidFill>
                <a:latin typeface="Segoe UI"/>
              </a:rPr>
              <a:t>, Karte </a:t>
            </a:r>
            <a:r>
              <a:rPr sz="1000" b="1" i="0" lang="de-DE">
                <a:solidFill>
                  <a:srgbClr val="2B3844"/>
                </a:solidFill>
                <a:latin typeface="Segoe UI"/>
              </a:rPr>
              <a:t>Standardeinstellungen anzeigen</a:t>
            </a:r>
            <a:r>
              <a:rPr sz="1000" b="0" i="0" lang="de-DE">
                <a:solidFill>
                  <a:srgbClr val="2B3844"/>
                </a:solidFill>
                <a:latin typeface="Segoe UI"/>
              </a:rPr>
              <a:t>, für alle Pläne ein (Kapitel 3.3).</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115 / 153</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Drei Kartenmodi für jede Veranstaltung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Klassischer 2D-Hallenplan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Eine Halle, ein Gebäude, ein Hotel. Der Plan steht für sich; es wird nie ein fremder Kartendienst geladen.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Hybrider Campus-Plan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Zwei bis fünf Gebäude. Ein Plan ist die Übersicht des Geländes – ein Klick auf ein Gebäude öffnet dessen Hallenplan, </a:t>
            </a:r>
            <a:r>
              <a:rPr sz="1050" b="1" i="0" lang="de-DE">
                <a:solidFill>
                  <a:srgbClr val="3B4A57"/>
                </a:solidFill>
                <a:latin typeface="Segoe UI"/>
              </a:rPr>
              <a:t>Zurück zur Campus-Übersicht</a:t>
            </a:r>
            <a:r>
              <a:rPr sz="1050" b="0" i="0" lang="de-DE">
                <a:solidFill>
                  <a:srgbClr val="3B4A57"/>
                </a:solidFill>
                <a:latin typeface="Segoe UI"/>
              </a:rPr>
              <a:t> führt zurück.</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Gebäude- / Hallen-ID</a:t>
            </a:r>
            <a:r>
              <a:rPr sz="850" b="1" i="0" lang="de-DE">
                <a:solidFill>
                  <a:srgbClr val="C25708"/>
                </a:solidFill>
                <a:latin typeface="Segoe UI"/>
              </a:rPr>
              <a:t> je Plan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Messegelände Geo-Overlay</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Große Gelände. Alle Hallen einer Etage liegen gemeinsam passgenau auf einer echten Karte – mit 58 Vorlagen bekannter Messegelände.</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Kartendienst mit Einwilligung</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Den Modus wählen Sie oben in der Hallenplan-Box der Veranstaltung unter </a:t>
            </a:r>
            <a:r>
              <a:rPr sz="1000" b="1" i="0" lang="de-DE">
                <a:solidFill>
                  <a:srgbClr val="2B3844"/>
                </a:solidFill>
                <a:latin typeface="Segoe UI"/>
              </a:rPr>
              <a:t>Karten-Anzeigemodus</a:t>
            </a:r>
            <a:r>
              <a:rPr sz="1000" b="0" i="0" lang="de-DE">
                <a:solidFill>
                  <a:srgbClr val="2B3844"/>
                </a:solidFill>
                <a:latin typeface="Segoe UI"/>
              </a:rPr>
              <a:t>. Campus-Plan und Geo-Overlay gehören zum Paket </a:t>
            </a:r>
            <a:r>
              <a:rPr sz="1000" b="1" i="0" lang="de-DE">
                <a:solidFill>
                  <a:srgbClr val="2B3844"/>
                </a:solidFill>
                <a:latin typeface="Segoe UI"/>
              </a:rPr>
              <a:t>PRO</a:t>
            </a:r>
            <a:r>
              <a:rPr sz="1000" b="0" i="0" lang="de-DE">
                <a:solidFill>
                  <a:srgbClr val="2B3844"/>
                </a:solidFill>
                <a:latin typeface="Segoe UI"/>
              </a:rPr>
              <a:t>; in BASIC erscheint der Plan klassisch.</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116 / 153</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Den Kartenmodus in der Veranstaltung wählen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041648"/>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822191"/>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22" name="Rectangle 21"/>
          <p:cNvSpPr/>
          <p:nvPr/>
        </p:nvSpPr>
        <p:spPr>
          <a:xfrm>
            <a:off x="2249424" y="1975104"/>
            <a:ext cx="5065775" cy="31272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50657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50657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8463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26" name="TextBox 25"/>
          <p:cNvSpPr txBox="1"/>
          <p:nvPr/>
        </p:nvSpPr>
        <p:spPr>
          <a:xfrm>
            <a:off x="2377440" y="2377440"/>
            <a:ext cx="4809743" cy="128016"/>
          </a:xfrm>
          <a:prstGeom prst="rect">
            <a:avLst/>
          </a:prstGeom>
          <a:noFill/>
        </p:spPr>
        <p:txBody>
          <a:bodyPr wrap="square" lIns="0" rIns="0" tIns="0" bIns="0" anchor="t">
            <a:spAutoFit/>
          </a:bodyPr>
          <a:lstStyle/>
          <a:p>
            <a:pPr algn="l">
              <a:lnSpc>
                <a:spcPct val="100000"/>
              </a:lnSpc>
            </a:pPr>
            <a:r>
              <a:rPr sz="650" b="1" i="0" lang="de-DE">
                <a:solidFill>
                  <a:srgbClr val="333D47"/>
                </a:solidFill>
                <a:latin typeface="Segoe UI"/>
              </a:rPr>
              <a:t>KARTEN-ANZEIGEMODUS</a:t>
            </a:r>
          </a:p>
        </p:txBody>
      </p:sp>
      <p:sp>
        <p:nvSpPr>
          <p:cNvPr id="27" name="TextBox 26"/>
          <p:cNvSpPr txBox="1"/>
          <p:nvPr/>
        </p:nvSpPr>
        <p:spPr>
          <a:xfrm>
            <a:off x="2377440" y="2523744"/>
            <a:ext cx="4809743"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Wählen Sie, wie die Hallenpläne auf der Frontend-Karte für diese Veranstaltung dargestellt werden.</a:t>
            </a:r>
          </a:p>
        </p:txBody>
      </p:sp>
      <p:sp>
        <p:nvSpPr>
          <p:cNvPr id="28" name="Rounded Rectangle 27"/>
          <p:cNvSpPr/>
          <p:nvPr/>
        </p:nvSpPr>
        <p:spPr>
          <a:xfrm>
            <a:off x="2377440" y="2706624"/>
            <a:ext cx="1554479" cy="768096"/>
          </a:xfrm>
          <a:prstGeom prst="roundRect">
            <a:avLst>
              <a:gd name="adj" fmla="val 6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441448" y="2761488"/>
            <a:ext cx="146304" cy="146304"/>
          </a:xfrm>
          <a:prstGeom prst="rect">
            <a:avLst/>
          </a:prstGeom>
          <a:noFill/>
        </p:spPr>
        <p:txBody>
          <a:bodyPr wrap="square" lIns="0" rIns="0" tIns="0" bIns="0" anchor="t">
            <a:spAutoFit/>
          </a:bodyPr>
          <a:lstStyle/>
          <a:p>
            <a:pPr algn="l">
              <a:lnSpc>
                <a:spcPct val="100000"/>
              </a:lnSpc>
            </a:pPr>
            <a:r>
              <a:rPr sz="700" b="1" i="0" lang="de-DE">
                <a:solidFill>
                  <a:srgbClr val="C25708"/>
                </a:solidFill>
                <a:latin typeface="Segoe UI"/>
              </a:rPr>
              <a:t>◉</a:t>
            </a:r>
          </a:p>
        </p:txBody>
      </p:sp>
      <p:sp>
        <p:nvSpPr>
          <p:cNvPr id="30" name="TextBox 29"/>
          <p:cNvSpPr txBox="1"/>
          <p:nvPr/>
        </p:nvSpPr>
        <p:spPr>
          <a:xfrm>
            <a:off x="2596896" y="2770632"/>
            <a:ext cx="1298447" cy="137160"/>
          </a:xfrm>
          <a:prstGeom prst="rect">
            <a:avLst/>
          </a:prstGeom>
          <a:noFill/>
        </p:spPr>
        <p:txBody>
          <a:bodyPr wrap="square" lIns="0" rIns="0" tIns="0" bIns="0" anchor="t">
            <a:spAutoFit/>
          </a:bodyPr>
          <a:lstStyle/>
          <a:p>
            <a:pPr algn="l">
              <a:lnSpc>
                <a:spcPct val="100000"/>
              </a:lnSpc>
            </a:pPr>
            <a:r>
              <a:rPr sz="600" b="1" i="0" lang="de-DE">
                <a:solidFill>
                  <a:srgbClr val="1F2933"/>
                </a:solidFill>
                <a:latin typeface="Segoe UI"/>
              </a:rPr>
              <a:t>Klassischer 2D-Hallenplan</a:t>
            </a:r>
          </a:p>
        </p:txBody>
      </p:sp>
      <p:sp>
        <p:nvSpPr>
          <p:cNvPr id="31" name="TextBox 30"/>
          <p:cNvSpPr txBox="1"/>
          <p:nvPr/>
        </p:nvSpPr>
        <p:spPr>
          <a:xfrm>
            <a:off x="2441448" y="2926080"/>
            <a:ext cx="1444751" cy="310896"/>
          </a:xfrm>
          <a:prstGeom prst="rect">
            <a:avLst/>
          </a:prstGeom>
          <a:noFill/>
        </p:spPr>
        <p:txBody>
          <a:bodyPr wrap="square" lIns="0" rIns="0" tIns="0" bIns="0" anchor="t">
            <a:spAutoFit/>
          </a:bodyPr>
          <a:lstStyle/>
          <a:p>
            <a:pPr algn="l">
              <a:lnSpc>
                <a:spcPct val="105000"/>
              </a:lnSpc>
            </a:pPr>
            <a:r>
              <a:rPr sz="480" b="0" i="0" lang="de-DE">
                <a:solidFill>
                  <a:srgbClr val="6B7A88"/>
                </a:solidFill>
                <a:latin typeface="Segoe UI"/>
              </a:rPr>
              <a:t>Eigenständiger SVG-Hallenplan mit Schwenken und Zoom. Perfekt für Stadthallen, Hotels und Einzelgebäude.</a:t>
            </a:r>
          </a:p>
        </p:txBody>
      </p:sp>
      <p:sp>
        <p:nvSpPr>
          <p:cNvPr id="32" name="Rounded Rectangle 31"/>
          <p:cNvSpPr/>
          <p:nvPr/>
        </p:nvSpPr>
        <p:spPr>
          <a:xfrm>
            <a:off x="2441448" y="3264408"/>
            <a:ext cx="1312849" cy="155448"/>
          </a:xfrm>
          <a:prstGeom prst="roundRect">
            <a:avLst>
              <a:gd name="adj" fmla="val 50000"/>
            </a:avLst>
          </a:prstGeom>
          <a:solidFill>
            <a:srgbClr val="FFFFFF"/>
          </a:solidFill>
          <a:ln w="762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441448" y="3287268"/>
            <a:ext cx="1312849" cy="118872"/>
          </a:xfrm>
          <a:prstGeom prst="rect">
            <a:avLst/>
          </a:prstGeom>
          <a:noFill/>
        </p:spPr>
        <p:txBody>
          <a:bodyPr wrap="square" lIns="0" rIns="0" tIns="0" bIns="0" anchor="t">
            <a:spAutoFit/>
          </a:bodyPr>
          <a:lstStyle/>
          <a:p>
            <a:pPr algn="ctr">
              <a:lnSpc>
                <a:spcPct val="100000"/>
              </a:lnSpc>
            </a:pPr>
            <a:r>
              <a:rPr sz="450" b="1" i="0" lang="de-DE">
                <a:solidFill>
                  <a:srgbClr val="6B7A88"/>
                </a:solidFill>
                <a:latin typeface="Segoe UI"/>
              </a:rPr>
              <a:t>Einzelne Hallen &amp; 1-2 Räume</a:t>
            </a:r>
          </a:p>
        </p:txBody>
      </p:sp>
      <p:sp>
        <p:nvSpPr>
          <p:cNvPr id="34" name="Rounded Rectangle 33"/>
          <p:cNvSpPr/>
          <p:nvPr/>
        </p:nvSpPr>
        <p:spPr>
          <a:xfrm>
            <a:off x="4005072" y="2706624"/>
            <a:ext cx="1554479" cy="768096"/>
          </a:xfrm>
          <a:prstGeom prst="roundRect">
            <a:avLst>
              <a:gd name="adj" fmla="val 6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069080" y="2761488"/>
            <a:ext cx="146304" cy="146304"/>
          </a:xfrm>
          <a:prstGeom prst="rect">
            <a:avLst/>
          </a:prstGeom>
          <a:noFill/>
        </p:spPr>
        <p:txBody>
          <a:bodyPr wrap="square" lIns="0" rIns="0" tIns="0" bIns="0" anchor="t">
            <a:spAutoFit/>
          </a:bodyPr>
          <a:lstStyle/>
          <a:p>
            <a:pPr algn="l">
              <a:lnSpc>
                <a:spcPct val="100000"/>
              </a:lnSpc>
            </a:pPr>
            <a:r>
              <a:rPr sz="700" b="1" i="0" lang="de-DE">
                <a:solidFill>
                  <a:srgbClr val="C25708"/>
                </a:solidFill>
                <a:latin typeface="Segoe UI"/>
              </a:rPr>
              <a:t>⌂</a:t>
            </a:r>
          </a:p>
        </p:txBody>
      </p:sp>
      <p:sp>
        <p:nvSpPr>
          <p:cNvPr id="36" name="TextBox 35"/>
          <p:cNvSpPr txBox="1"/>
          <p:nvPr/>
        </p:nvSpPr>
        <p:spPr>
          <a:xfrm>
            <a:off x="4224528" y="2770632"/>
            <a:ext cx="1298447" cy="137160"/>
          </a:xfrm>
          <a:prstGeom prst="rect">
            <a:avLst/>
          </a:prstGeom>
          <a:noFill/>
        </p:spPr>
        <p:txBody>
          <a:bodyPr wrap="square" lIns="0" rIns="0" tIns="0" bIns="0" anchor="t">
            <a:spAutoFit/>
          </a:bodyPr>
          <a:lstStyle/>
          <a:p>
            <a:pPr algn="l">
              <a:lnSpc>
                <a:spcPct val="100000"/>
              </a:lnSpc>
            </a:pPr>
            <a:r>
              <a:rPr sz="600" b="1" i="0" lang="de-DE">
                <a:solidFill>
                  <a:srgbClr val="1F2933"/>
                </a:solidFill>
                <a:latin typeface="Segoe UI"/>
              </a:rPr>
              <a:t>Hybrider Campus-Plan</a:t>
            </a:r>
          </a:p>
        </p:txBody>
      </p:sp>
      <p:sp>
        <p:nvSpPr>
          <p:cNvPr id="37" name="TextBox 36"/>
          <p:cNvSpPr txBox="1"/>
          <p:nvPr/>
        </p:nvSpPr>
        <p:spPr>
          <a:xfrm>
            <a:off x="4069080" y="2926080"/>
            <a:ext cx="1444751" cy="310896"/>
          </a:xfrm>
          <a:prstGeom prst="rect">
            <a:avLst/>
          </a:prstGeom>
          <a:noFill/>
        </p:spPr>
        <p:txBody>
          <a:bodyPr wrap="square" lIns="0" rIns="0" tIns="0" bIns="0" anchor="t">
            <a:spAutoFit/>
          </a:bodyPr>
          <a:lstStyle/>
          <a:p>
            <a:pPr algn="l">
              <a:lnSpc>
                <a:spcPct val="105000"/>
              </a:lnSpc>
            </a:pPr>
            <a:r>
              <a:rPr sz="480" b="0" i="0" lang="de-DE">
                <a:solidFill>
                  <a:srgbClr val="6B7A88"/>
                </a:solidFill>
                <a:latin typeface="Segoe UI"/>
              </a:rPr>
              <a:t>Campus-Übersicht mit interaktiven Gebäuden. Klick auf ein Gebäude öffnet direkt dessen vollständigen Hallenplan.</a:t>
            </a:r>
          </a:p>
        </p:txBody>
      </p:sp>
      <p:sp>
        <p:nvSpPr>
          <p:cNvPr id="38" name="Rounded Rectangle 37"/>
          <p:cNvSpPr/>
          <p:nvPr/>
        </p:nvSpPr>
        <p:spPr>
          <a:xfrm>
            <a:off x="4069080" y="3264408"/>
            <a:ext cx="1010412" cy="155448"/>
          </a:xfrm>
          <a:prstGeom prst="roundRect">
            <a:avLst>
              <a:gd name="adj" fmla="val 50000"/>
            </a:avLst>
          </a:prstGeom>
          <a:solidFill>
            <a:srgbClr val="FFFFFF"/>
          </a:solidFill>
          <a:ln w="762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069080" y="3287268"/>
            <a:ext cx="1010412" cy="118872"/>
          </a:xfrm>
          <a:prstGeom prst="rect">
            <a:avLst/>
          </a:prstGeom>
          <a:noFill/>
        </p:spPr>
        <p:txBody>
          <a:bodyPr wrap="square" lIns="0" rIns="0" tIns="0" bIns="0" anchor="t">
            <a:spAutoFit/>
          </a:bodyPr>
          <a:lstStyle/>
          <a:p>
            <a:pPr algn="ctr">
              <a:lnSpc>
                <a:spcPct val="100000"/>
              </a:lnSpc>
            </a:pPr>
            <a:r>
              <a:rPr sz="450" b="1" i="0" lang="de-DE">
                <a:solidFill>
                  <a:srgbClr val="6B7A88"/>
                </a:solidFill>
                <a:latin typeface="Segoe UI"/>
              </a:rPr>
              <a:t>2-5 Gebäude &amp; Campus</a:t>
            </a:r>
          </a:p>
        </p:txBody>
      </p:sp>
      <p:sp>
        <p:nvSpPr>
          <p:cNvPr id="40" name="Rounded Rectangle 39"/>
          <p:cNvSpPr/>
          <p:nvPr/>
        </p:nvSpPr>
        <p:spPr>
          <a:xfrm>
            <a:off x="5632704" y="2706624"/>
            <a:ext cx="1554479" cy="768096"/>
          </a:xfrm>
          <a:prstGeom prst="roundRect">
            <a:avLst>
              <a:gd name="adj" fmla="val 6000"/>
            </a:avLst>
          </a:prstGeom>
          <a:solidFill>
            <a:srgbClr val="EEF4FA"/>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96712" y="2761488"/>
            <a:ext cx="146304" cy="146304"/>
          </a:xfrm>
          <a:prstGeom prst="rect">
            <a:avLst/>
          </a:prstGeom>
          <a:noFill/>
        </p:spPr>
        <p:txBody>
          <a:bodyPr wrap="square" lIns="0" rIns="0" tIns="0" bIns="0" anchor="t">
            <a:spAutoFit/>
          </a:bodyPr>
          <a:lstStyle/>
          <a:p>
            <a:pPr algn="l">
              <a:lnSpc>
                <a:spcPct val="100000"/>
              </a:lnSpc>
            </a:pPr>
            <a:r>
              <a:rPr sz="700" b="1" i="0" lang="de-DE">
                <a:solidFill>
                  <a:srgbClr val="C25708"/>
                </a:solidFill>
                <a:latin typeface="Segoe UI"/>
              </a:rPr>
              <a:t>◍</a:t>
            </a:r>
          </a:p>
        </p:txBody>
      </p:sp>
      <p:sp>
        <p:nvSpPr>
          <p:cNvPr id="42" name="TextBox 41"/>
          <p:cNvSpPr txBox="1"/>
          <p:nvPr/>
        </p:nvSpPr>
        <p:spPr>
          <a:xfrm>
            <a:off x="5852159" y="2770632"/>
            <a:ext cx="1298447" cy="137160"/>
          </a:xfrm>
          <a:prstGeom prst="rect">
            <a:avLst/>
          </a:prstGeom>
          <a:noFill/>
        </p:spPr>
        <p:txBody>
          <a:bodyPr wrap="square" lIns="0" rIns="0" tIns="0" bIns="0" anchor="t">
            <a:spAutoFit/>
          </a:bodyPr>
          <a:lstStyle/>
          <a:p>
            <a:pPr algn="l">
              <a:lnSpc>
                <a:spcPct val="100000"/>
              </a:lnSpc>
            </a:pPr>
            <a:r>
              <a:rPr sz="600" b="1" i="0" lang="de-DE">
                <a:solidFill>
                  <a:srgbClr val="1F2933"/>
                </a:solidFill>
                <a:latin typeface="Segoe UI"/>
              </a:rPr>
              <a:t>Messegelände Geo-Overlay</a:t>
            </a:r>
          </a:p>
        </p:txBody>
      </p:sp>
      <p:sp>
        <p:nvSpPr>
          <p:cNvPr id="43" name="TextBox 42"/>
          <p:cNvSpPr txBox="1"/>
          <p:nvPr/>
        </p:nvSpPr>
        <p:spPr>
          <a:xfrm>
            <a:off x="5696712" y="2926080"/>
            <a:ext cx="1444751" cy="310896"/>
          </a:xfrm>
          <a:prstGeom prst="rect">
            <a:avLst/>
          </a:prstGeom>
          <a:noFill/>
        </p:spPr>
        <p:txBody>
          <a:bodyPr wrap="square" lIns="0" rIns="0" tIns="0" bIns="0" anchor="t">
            <a:spAutoFit/>
          </a:bodyPr>
          <a:lstStyle/>
          <a:p>
            <a:pPr algn="l">
              <a:lnSpc>
                <a:spcPct val="105000"/>
              </a:lnSpc>
            </a:pPr>
            <a:r>
              <a:rPr sz="480" b="0" i="0" lang="de-DE">
                <a:solidFill>
                  <a:srgbClr val="6B7A88"/>
                </a:solidFill>
                <a:latin typeface="Segoe UI"/>
              </a:rPr>
              <a:t>Hallenpläne passgenau auf dem Messegelände platziert. Zentrale Etagensteuerung steuert alle Hallen synchron.</a:t>
            </a:r>
          </a:p>
        </p:txBody>
      </p:sp>
      <p:sp>
        <p:nvSpPr>
          <p:cNvPr id="44" name="Rounded Rectangle 43"/>
          <p:cNvSpPr/>
          <p:nvPr/>
        </p:nvSpPr>
        <p:spPr>
          <a:xfrm>
            <a:off x="5696712" y="3264408"/>
            <a:ext cx="1226439" cy="155448"/>
          </a:xfrm>
          <a:prstGeom prst="roundRect">
            <a:avLst>
              <a:gd name="adj" fmla="val 50000"/>
            </a:avLst>
          </a:prstGeom>
          <a:solidFill>
            <a:srgbClr val="FFFFFF"/>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696712" y="3287268"/>
            <a:ext cx="1226439" cy="118872"/>
          </a:xfrm>
          <a:prstGeom prst="rect">
            <a:avLst/>
          </a:prstGeom>
          <a:noFill/>
        </p:spPr>
        <p:txBody>
          <a:bodyPr wrap="square" lIns="0" rIns="0" tIns="0" bIns="0" anchor="t">
            <a:spAutoFit/>
          </a:bodyPr>
          <a:lstStyle/>
          <a:p>
            <a:pPr algn="ctr">
              <a:lnSpc>
                <a:spcPct val="100000"/>
              </a:lnSpc>
            </a:pPr>
            <a:r>
              <a:rPr sz="450" b="1" i="0" lang="de-DE">
                <a:solidFill>
                  <a:srgbClr val="2271B1"/>
                </a:solidFill>
                <a:latin typeface="Segoe UI"/>
              </a:rPr>
              <a:t>Große Messen &amp; Leitmessen</a:t>
            </a:r>
          </a:p>
        </p:txBody>
      </p:sp>
      <p:sp>
        <p:nvSpPr>
          <p:cNvPr id="46" name="TextBox 45"/>
          <p:cNvSpPr txBox="1"/>
          <p:nvPr/>
        </p:nvSpPr>
        <p:spPr>
          <a:xfrm>
            <a:off x="2377440" y="3547872"/>
            <a:ext cx="4809743" cy="128016"/>
          </a:xfrm>
          <a:prstGeom prst="rect">
            <a:avLst/>
          </a:prstGeom>
          <a:noFill/>
        </p:spPr>
        <p:txBody>
          <a:bodyPr wrap="square" lIns="0" rIns="0" tIns="0" bIns="0" anchor="t">
            <a:spAutoFit/>
          </a:bodyPr>
          <a:lstStyle/>
          <a:p>
            <a:pPr algn="l">
              <a:lnSpc>
                <a:spcPct val="100000"/>
              </a:lnSpc>
            </a:pPr>
            <a:r>
              <a:rPr sz="650" b="1" i="0" lang="de-DE">
                <a:solidFill>
                  <a:srgbClr val="333D47"/>
                </a:solidFill>
                <a:latin typeface="Segoe UI"/>
              </a:rPr>
              <a:t>KARTENAUSWAHL-ANZEIGE</a:t>
            </a:r>
          </a:p>
        </p:txBody>
      </p:sp>
      <p:sp>
        <p:nvSpPr>
          <p:cNvPr id="47" name="Rounded Rectangle 46"/>
          <p:cNvSpPr/>
          <p:nvPr/>
        </p:nvSpPr>
        <p:spPr>
          <a:xfrm>
            <a:off x="2377440" y="3694176"/>
            <a:ext cx="480974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450592" y="3726180"/>
            <a:ext cx="4535423" cy="137160"/>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Stockwerk-Auswahl (Vertikaler Etagenwähler, z. B. 2, 1, 0)</a:t>
            </a:r>
          </a:p>
        </p:txBody>
      </p:sp>
      <p:sp>
        <p:nvSpPr>
          <p:cNvPr id="49" name="TextBox 48"/>
          <p:cNvSpPr txBox="1"/>
          <p:nvPr/>
        </p:nvSpPr>
        <p:spPr>
          <a:xfrm>
            <a:off x="7040879" y="3721608"/>
            <a:ext cx="109728" cy="137160"/>
          </a:xfrm>
          <a:prstGeom prst="rect">
            <a:avLst/>
          </a:prstGeom>
          <a:noFill/>
        </p:spPr>
        <p:txBody>
          <a:bodyPr wrap="square" lIns="0" rIns="0" tIns="0" bIns="0" anchor="t">
            <a:spAutoFit/>
          </a:bodyPr>
          <a:lstStyle/>
          <a:p>
            <a:pPr algn="l">
              <a:lnSpc>
                <a:spcPct val="100000"/>
              </a:lnSpc>
            </a:pPr>
            <a:r>
              <a:rPr sz="600" b="1" i="0" lang="de-DE">
                <a:solidFill>
                  <a:srgbClr val="6B7A88"/>
                </a:solidFill>
                <a:latin typeface="Segoe UI"/>
              </a:rPr>
              <a:t>v</a:t>
            </a:r>
          </a:p>
        </p:txBody>
      </p:sp>
      <p:sp>
        <p:nvSpPr>
          <p:cNvPr id="50" name="Rectangle 49"/>
          <p:cNvSpPr/>
          <p:nvPr/>
        </p:nvSpPr>
        <p:spPr>
          <a:xfrm>
            <a:off x="2377440" y="3986784"/>
            <a:ext cx="4809743" cy="603504"/>
          </a:xfrm>
          <a:prstGeom prst="rect">
            <a:avLst/>
          </a:prstGeom>
          <a:solidFill>
            <a:srgbClr val="F7FAFC"/>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468880" y="4041648"/>
            <a:ext cx="4626863"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MESSEGELÄNDE-STANDORT &amp; GEOREFERENZIERUNG</a:t>
            </a:r>
          </a:p>
        </p:txBody>
      </p:sp>
      <p:sp>
        <p:nvSpPr>
          <p:cNvPr id="52" name="Rounded Rectangle 51"/>
          <p:cNvSpPr/>
          <p:nvPr/>
        </p:nvSpPr>
        <p:spPr>
          <a:xfrm>
            <a:off x="2468880" y="4224528"/>
            <a:ext cx="1463040" cy="182880"/>
          </a:xfrm>
          <a:prstGeom prst="roundRect">
            <a:avLst>
              <a:gd name="adj" fmla="val 10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523744" y="4251960"/>
            <a:ext cx="1280160" cy="128016"/>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Messe Frankfurt</a:t>
            </a:r>
          </a:p>
        </p:txBody>
      </p:sp>
      <p:sp>
        <p:nvSpPr>
          <p:cNvPr id="54" name="TextBox 53"/>
          <p:cNvSpPr txBox="1"/>
          <p:nvPr/>
        </p:nvSpPr>
        <p:spPr>
          <a:xfrm>
            <a:off x="4041648" y="4206240"/>
            <a:ext cx="722375" cy="109728"/>
          </a:xfrm>
          <a:prstGeom prst="rect">
            <a:avLst/>
          </a:prstGeom>
          <a:noFill/>
        </p:spPr>
        <p:txBody>
          <a:bodyPr wrap="square" lIns="0" rIns="0" tIns="0" bIns="0" anchor="t">
            <a:spAutoFit/>
          </a:bodyPr>
          <a:lstStyle/>
          <a:p>
            <a:pPr algn="l">
              <a:lnSpc>
                <a:spcPct val="100000"/>
              </a:lnSpc>
            </a:pPr>
            <a:r>
              <a:rPr sz="440" b="0" i="0" lang="de-DE">
                <a:solidFill>
                  <a:srgbClr val="6B7A88"/>
                </a:solidFill>
                <a:latin typeface="Segoe UI"/>
              </a:rPr>
              <a:t>Breitengrad (Lat):</a:t>
            </a:r>
          </a:p>
        </p:txBody>
      </p:sp>
      <p:sp>
        <p:nvSpPr>
          <p:cNvPr id="55" name="Rectangle 54"/>
          <p:cNvSpPr/>
          <p:nvPr/>
        </p:nvSpPr>
        <p:spPr>
          <a:xfrm>
            <a:off x="404164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4087368" y="4375404"/>
            <a:ext cx="649223" cy="109728"/>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50.1118</a:t>
            </a:r>
          </a:p>
        </p:txBody>
      </p:sp>
      <p:sp>
        <p:nvSpPr>
          <p:cNvPr id="57" name="TextBox 56"/>
          <p:cNvSpPr txBox="1"/>
          <p:nvPr/>
        </p:nvSpPr>
        <p:spPr>
          <a:xfrm>
            <a:off x="4818888" y="4206240"/>
            <a:ext cx="722375" cy="109728"/>
          </a:xfrm>
          <a:prstGeom prst="rect">
            <a:avLst/>
          </a:prstGeom>
          <a:noFill/>
        </p:spPr>
        <p:txBody>
          <a:bodyPr wrap="square" lIns="0" rIns="0" tIns="0" bIns="0" anchor="t">
            <a:spAutoFit/>
          </a:bodyPr>
          <a:lstStyle/>
          <a:p>
            <a:pPr algn="l">
              <a:lnSpc>
                <a:spcPct val="100000"/>
              </a:lnSpc>
            </a:pPr>
            <a:r>
              <a:rPr sz="440" b="0" i="0" lang="de-DE">
                <a:solidFill>
                  <a:srgbClr val="6B7A88"/>
                </a:solidFill>
                <a:latin typeface="Segoe UI"/>
              </a:rPr>
              <a:t>Längengrad (Lng):</a:t>
            </a:r>
          </a:p>
        </p:txBody>
      </p:sp>
      <p:sp>
        <p:nvSpPr>
          <p:cNvPr id="58" name="Rectangle 57"/>
          <p:cNvSpPr/>
          <p:nvPr/>
        </p:nvSpPr>
        <p:spPr>
          <a:xfrm>
            <a:off x="481888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4864608" y="4375404"/>
            <a:ext cx="649223" cy="109728"/>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8.6508</a:t>
            </a:r>
          </a:p>
        </p:txBody>
      </p:sp>
      <p:sp>
        <p:nvSpPr>
          <p:cNvPr id="60" name="TextBox 59"/>
          <p:cNvSpPr txBox="1"/>
          <p:nvPr/>
        </p:nvSpPr>
        <p:spPr>
          <a:xfrm>
            <a:off x="5596128" y="4206240"/>
            <a:ext cx="722375" cy="109728"/>
          </a:xfrm>
          <a:prstGeom prst="rect">
            <a:avLst/>
          </a:prstGeom>
          <a:noFill/>
        </p:spPr>
        <p:txBody>
          <a:bodyPr wrap="square" lIns="0" rIns="0" tIns="0" bIns="0" anchor="t">
            <a:spAutoFit/>
          </a:bodyPr>
          <a:lstStyle/>
          <a:p>
            <a:pPr algn="l">
              <a:lnSpc>
                <a:spcPct val="100000"/>
              </a:lnSpc>
            </a:pPr>
            <a:r>
              <a:rPr sz="440" b="0" i="0" lang="de-DE">
                <a:solidFill>
                  <a:srgbClr val="6B7A88"/>
                </a:solidFill>
                <a:latin typeface="Segoe UI"/>
              </a:rPr>
              <a:t>Zoomstufe:</a:t>
            </a:r>
          </a:p>
        </p:txBody>
      </p:sp>
      <p:sp>
        <p:nvSpPr>
          <p:cNvPr id="61" name="Rectangle 60"/>
          <p:cNvSpPr/>
          <p:nvPr/>
        </p:nvSpPr>
        <p:spPr>
          <a:xfrm>
            <a:off x="559612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41848" y="4375404"/>
            <a:ext cx="649223" cy="109728"/>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16</a:t>
            </a:r>
          </a:p>
        </p:txBody>
      </p:sp>
      <p:sp>
        <p:nvSpPr>
          <p:cNvPr id="63" name="TextBox 62"/>
          <p:cNvSpPr txBox="1"/>
          <p:nvPr/>
        </p:nvSpPr>
        <p:spPr>
          <a:xfrm>
            <a:off x="6373368" y="4206240"/>
            <a:ext cx="722375" cy="109728"/>
          </a:xfrm>
          <a:prstGeom prst="rect">
            <a:avLst/>
          </a:prstGeom>
          <a:noFill/>
        </p:spPr>
        <p:txBody>
          <a:bodyPr wrap="square" lIns="0" rIns="0" tIns="0" bIns="0" anchor="t">
            <a:spAutoFit/>
          </a:bodyPr>
          <a:lstStyle/>
          <a:p>
            <a:pPr algn="l">
              <a:lnSpc>
                <a:spcPct val="100000"/>
              </a:lnSpc>
            </a:pPr>
            <a:r>
              <a:rPr sz="440" b="0" i="0" lang="de-DE">
                <a:solidFill>
                  <a:srgbClr val="6B7A88"/>
                </a:solidFill>
                <a:latin typeface="Segoe UI"/>
              </a:rPr>
              <a:t>Drehung (°):</a:t>
            </a:r>
          </a:p>
        </p:txBody>
      </p:sp>
      <p:sp>
        <p:nvSpPr>
          <p:cNvPr id="64" name="Rectangle 63"/>
          <p:cNvSpPr/>
          <p:nvPr/>
        </p:nvSpPr>
        <p:spPr>
          <a:xfrm>
            <a:off x="637336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6419088" y="4375404"/>
            <a:ext cx="649223" cy="109728"/>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0</a:t>
            </a:r>
          </a:p>
        </p:txBody>
      </p:sp>
      <p:sp>
        <p:nvSpPr>
          <p:cNvPr id="66" name="Rectangle 65"/>
          <p:cNvSpPr/>
          <p:nvPr/>
        </p:nvSpPr>
        <p:spPr>
          <a:xfrm>
            <a:off x="2377440" y="4663440"/>
            <a:ext cx="4809743" cy="640080"/>
          </a:xfrm>
          <a:prstGeom prst="rect">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2450592" y="4736592"/>
            <a:ext cx="457200" cy="36576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2450592" y="4837176"/>
            <a:ext cx="457200" cy="164592"/>
          </a:xfrm>
          <a:prstGeom prst="rect">
            <a:avLst/>
          </a:prstGeom>
          <a:noFill/>
        </p:spPr>
        <p:txBody>
          <a:bodyPr wrap="square" lIns="0" rIns="0" tIns="0" bIns="0" anchor="t">
            <a:spAutoFit/>
          </a:bodyPr>
          <a:lstStyle/>
          <a:p>
            <a:pPr algn="ctr">
              <a:lnSpc>
                <a:spcPct val="100000"/>
              </a:lnSpc>
            </a:pPr>
          </a:p>
        </p:txBody>
      </p:sp>
      <p:sp>
        <p:nvSpPr>
          <p:cNvPr id="69" name="TextBox 68"/>
          <p:cNvSpPr txBox="1"/>
          <p:nvPr/>
        </p:nvSpPr>
        <p:spPr>
          <a:xfrm>
            <a:off x="2999232" y="4736592"/>
            <a:ext cx="2194560" cy="137160"/>
          </a:xfrm>
          <a:prstGeom prst="rect">
            <a:avLst/>
          </a:prstGeom>
          <a:noFill/>
        </p:spPr>
        <p:txBody>
          <a:bodyPr wrap="square" lIns="0" rIns="0" tIns="0" bIns="0" anchor="t">
            <a:spAutoFit/>
          </a:bodyPr>
          <a:lstStyle/>
          <a:p>
            <a:pPr algn="l">
              <a:lnSpc>
                <a:spcPct val="100000"/>
              </a:lnSpc>
            </a:pPr>
            <a:r>
              <a:rPr sz="650" b="1" i="0" lang="de-DE">
                <a:solidFill>
                  <a:srgbClr val="1F2933"/>
                </a:solidFill>
                <a:latin typeface="Segoe UI"/>
              </a:rPr>
              <a:t>Halle 1 · Erdgeschoss</a:t>
            </a:r>
          </a:p>
        </p:txBody>
      </p:sp>
      <p:sp>
        <p:nvSpPr>
          <p:cNvPr id="70" name="TextBox 69"/>
          <p:cNvSpPr txBox="1"/>
          <p:nvPr/>
        </p:nvSpPr>
        <p:spPr>
          <a:xfrm>
            <a:off x="2999232" y="4937760"/>
            <a:ext cx="1097280" cy="109728"/>
          </a:xfrm>
          <a:prstGeom prst="rect">
            <a:avLst/>
          </a:prstGeom>
          <a:noFill/>
        </p:spPr>
        <p:txBody>
          <a:bodyPr wrap="square" lIns="0" rIns="0" tIns="0" bIns="0" anchor="t">
            <a:spAutoFit/>
          </a:bodyPr>
          <a:lstStyle/>
          <a:p>
            <a:pPr algn="l">
              <a:lnSpc>
                <a:spcPct val="100000"/>
              </a:lnSpc>
            </a:pPr>
            <a:r>
              <a:rPr sz="459" b="0" i="0" lang="de-DE">
                <a:solidFill>
                  <a:srgbClr val="6B7A88"/>
                </a:solidFill>
                <a:latin typeface="Segoe UI"/>
              </a:rPr>
              <a:t>Gebäude- / Hallen-ID</a:t>
            </a:r>
          </a:p>
        </p:txBody>
      </p:sp>
      <p:sp>
        <p:nvSpPr>
          <p:cNvPr id="71" name="Rectangle 70"/>
          <p:cNvSpPr/>
          <p:nvPr/>
        </p:nvSpPr>
        <p:spPr>
          <a:xfrm>
            <a:off x="2999232" y="5065776"/>
            <a:ext cx="1005840"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3044952" y="5088636"/>
            <a:ext cx="914400" cy="109728"/>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Halle 1</a:t>
            </a:r>
          </a:p>
        </p:txBody>
      </p:sp>
      <p:sp>
        <p:nvSpPr>
          <p:cNvPr id="73" name="Rectangle 72"/>
          <p:cNvSpPr/>
          <p:nvPr/>
        </p:nvSpPr>
        <p:spPr>
          <a:xfrm>
            <a:off x="4160520" y="5084064"/>
            <a:ext cx="91440" cy="91440"/>
          </a:xfrm>
          <a:prstGeom prst="rect">
            <a:avLst/>
          </a:prstGeom>
          <a:solidFill>
            <a:srgbClr val="FFFFFF"/>
          </a:solidFill>
          <a:ln w="635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4297680" y="5065776"/>
            <a:ext cx="1737360" cy="128016"/>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 Als Campus-Übersichtsplan nutzen</a:t>
            </a:r>
          </a:p>
        </p:txBody>
      </p:sp>
      <p:sp>
        <p:nvSpPr>
          <p:cNvPr id="75" name="TextBox 74"/>
          <p:cNvSpPr txBox="1"/>
          <p:nvPr/>
        </p:nvSpPr>
        <p:spPr>
          <a:xfrm>
            <a:off x="5705855" y="4754880"/>
            <a:ext cx="1417320" cy="128016"/>
          </a:xfrm>
          <a:prstGeom prst="rect">
            <a:avLst/>
          </a:prstGeom>
          <a:noFill/>
        </p:spPr>
        <p:txBody>
          <a:bodyPr wrap="square" lIns="0" rIns="0" tIns="0" bIns="0" anchor="t">
            <a:spAutoFit/>
          </a:bodyPr>
          <a:lstStyle/>
          <a:p>
            <a:pPr algn="l">
              <a:lnSpc>
                <a:spcPct val="100000"/>
              </a:lnSpc>
            </a:pPr>
            <a:r>
              <a:rPr sz="520" b="1" i="0" lang="de-DE">
                <a:solidFill>
                  <a:srgbClr val="1E8E5A"/>
                </a:solidFill>
                <a:latin typeface="Segoe UI"/>
              </a:rPr>
              <a:t>✓ Auf Messegelände platziert</a:t>
            </a:r>
          </a:p>
        </p:txBody>
      </p:sp>
      <p:sp>
        <p:nvSpPr>
          <p:cNvPr id="76" name="Rounded Rectangle 75"/>
          <p:cNvSpPr/>
          <p:nvPr/>
        </p:nvSpPr>
        <p:spPr>
          <a:xfrm>
            <a:off x="5705855" y="5010912"/>
            <a:ext cx="1417320"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5705855" y="5038344"/>
            <a:ext cx="1417320"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Auf Messegelände einpassen</a:t>
            </a:r>
          </a:p>
        </p:txBody>
      </p:sp>
      <p:sp>
        <p:nvSpPr>
          <p:cNvPr id="78" name="Oval 77"/>
          <p:cNvSpPr/>
          <p:nvPr/>
        </p:nvSpPr>
        <p:spPr>
          <a:xfrm>
            <a:off x="2057400" y="29718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2057400" y="30312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0" name="Oval 79"/>
          <p:cNvSpPr/>
          <p:nvPr/>
        </p:nvSpPr>
        <p:spPr>
          <a:xfrm>
            <a:off x="2057400" y="3657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2057400" y="371703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2" name="Oval 81"/>
          <p:cNvSpPr/>
          <p:nvPr/>
        </p:nvSpPr>
        <p:spPr>
          <a:xfrm>
            <a:off x="2057400" y="41788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2057400" y="42382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4" name="Oval 83"/>
          <p:cNvSpPr/>
          <p:nvPr/>
        </p:nvSpPr>
        <p:spPr>
          <a:xfrm>
            <a:off x="2057400" y="50109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2057400" y="50703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6" name="Oval 85"/>
          <p:cNvSpPr/>
          <p:nvPr/>
        </p:nvSpPr>
        <p:spPr>
          <a:xfrm>
            <a:off x="7141463" y="4974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7141463" y="503377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88" name="TextBox 87"/>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Oben in der Box „Hallenpläne“</a:t>
            </a:r>
          </a:p>
        </p:txBody>
      </p:sp>
      <p:sp>
        <p:nvSpPr>
          <p:cNvPr id="89" name="TextBox 88"/>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Karten-Anzeigemodus</a:t>
            </a:r>
          </a:p>
        </p:txBody>
      </p:sp>
      <p:sp>
        <p:nvSpPr>
          <p:cNvPr id="90" name="TextBox 89"/>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Klick auf eine der drei Karten wählt den Modus; die gewählte ist orange umrandet.</a:t>
            </a:r>
          </a:p>
        </p:txBody>
      </p:sp>
      <p:sp>
        <p:nvSpPr>
          <p:cNvPr id="91" name="TextBox 90"/>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Kartenauswahl-Anzeige</a:t>
            </a:r>
          </a:p>
        </p:txBody>
      </p:sp>
      <p:sp>
        <p:nvSpPr>
          <p:cNvPr id="92" name="TextBox 91"/>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Knöpfe, Auswahlmenü oder Stockwerk-Auswahl – für diese Veranstaltung, sonst gilt die globale Vorgabe.</a:t>
            </a:r>
          </a:p>
        </p:txBody>
      </p:sp>
      <p:sp>
        <p:nvSpPr>
          <p:cNvPr id="93" name="TextBox 92"/>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Georeferenzierung</a:t>
            </a:r>
          </a:p>
        </p:txBody>
      </p:sp>
      <p:sp>
        <p:nvSpPr>
          <p:cNvPr id="94" name="TextBox 93"/>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Nur im Geo-Modus: Vorlage des Messegeländes oder Koordinaten, Zoomstufe und Drehung.</a:t>
            </a:r>
          </a:p>
        </p:txBody>
      </p:sp>
      <p:sp>
        <p:nvSpPr>
          <p:cNvPr id="95" name="TextBox 94"/>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Je Kartenzeile</a:t>
            </a:r>
          </a:p>
        </p:txBody>
      </p:sp>
      <p:sp>
        <p:nvSpPr>
          <p:cNvPr id="96" name="TextBox 95"/>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Gebäude- / Hallen-ID</a:t>
            </a:r>
            <a:r>
              <a:rPr sz="1000" b="0" i="0" lang="de-DE">
                <a:solidFill>
                  <a:srgbClr val="3B4A57"/>
                </a:solidFill>
                <a:latin typeface="Segoe UI"/>
              </a:rPr>
              <a:t> und – im Campus-Plan – </a:t>
            </a:r>
            <a:r>
              <a:rPr sz="1000" b="1" i="0" lang="de-DE">
                <a:solidFill>
                  <a:srgbClr val="3B4A57"/>
                </a:solidFill>
                <a:latin typeface="Segoe UI"/>
              </a:rPr>
              <a:t>⭐ Als Campus-Übersichtsplan</a:t>
            </a:r>
            <a:r>
              <a:rPr sz="1000" b="0" i="0" lang="de-DE">
                <a:solidFill>
                  <a:srgbClr val="3B4A57"/>
                </a:solidFill>
                <a:latin typeface="Segoe UI"/>
              </a:rPr>
              <a:t> für genau einen Plan.</a:t>
            </a:r>
          </a:p>
        </p:txBody>
      </p:sp>
      <p:sp>
        <p:nvSpPr>
          <p:cNvPr id="97" name="TextBox 96"/>
          <p:cNvSpPr txBox="1"/>
          <p:nvPr/>
        </p:nvSpPr>
        <p:spPr>
          <a:xfrm>
            <a:off x="7927847" y="4733544"/>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5  Einpassen</a:t>
            </a:r>
          </a:p>
        </p:txBody>
      </p:sp>
      <p:sp>
        <p:nvSpPr>
          <p:cNvPr id="98" name="TextBox 97"/>
          <p:cNvSpPr txBox="1"/>
          <p:nvPr/>
        </p:nvSpPr>
        <p:spPr>
          <a:xfrm>
            <a:off x="7927847" y="4953254"/>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Nur im Geo-Modus: legt diesen Plan auf das echte Gelände.</a:t>
            </a:r>
          </a:p>
        </p:txBody>
      </p:sp>
      <p:sp>
        <p:nvSpPr>
          <p:cNvPr id="99" name="Rectangle 9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2" name="TextBox 10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Den Modus können Sie jederzeit wechseln – Gebäude-IDs, Campus-Markierung und Positionen auf dem Gelände bleiben gespeichert. Danach die Veranstaltung </a:t>
            </a:r>
            <a:r>
              <a:rPr sz="1000" b="1" i="0" lang="de-DE">
                <a:solidFill>
                  <a:srgbClr val="2B3844"/>
                </a:solidFill>
                <a:latin typeface="Segoe UI"/>
              </a:rPr>
              <a:t>aktualisieren</a:t>
            </a:r>
            <a:r>
              <a:rPr sz="1000" b="0" i="0" lang="de-DE">
                <a:solidFill>
                  <a:srgbClr val="2B3844"/>
                </a:solidFill>
                <a:latin typeface="Segoe UI"/>
              </a:rPr>
              <a:t>.</a:t>
            </a:r>
          </a:p>
        </p:txBody>
      </p:sp>
      <p:sp>
        <p:nvSpPr>
          <p:cNvPr id="103" name="Rectangle 10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05" name="TextBox 10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117 / 153</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Welcher Modus passt – und was Ihre Gäste sehen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Modus</a:t>
            </a:r>
          </a:p>
        </p:txBody>
      </p:sp>
      <p:sp>
        <p:nvSpPr>
          <p:cNvPr id="8" name="TextBox 7"/>
          <p:cNvSpPr txBox="1"/>
          <p:nvPr/>
        </p:nvSpPr>
        <p:spPr>
          <a:xfrm>
            <a:off x="3052720" y="1435608"/>
            <a:ext cx="219318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Passt für</a:t>
            </a:r>
          </a:p>
        </p:txBody>
      </p:sp>
      <p:sp>
        <p:nvSpPr>
          <p:cNvPr id="9" name="TextBox 8"/>
          <p:cNvSpPr txBox="1"/>
          <p:nvPr/>
        </p:nvSpPr>
        <p:spPr>
          <a:xfrm>
            <a:off x="5428785" y="1435608"/>
            <a:ext cx="3746765"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Was Ihre Gäste sehen</a:t>
            </a:r>
          </a:p>
        </p:txBody>
      </p:sp>
      <p:sp>
        <p:nvSpPr>
          <p:cNvPr id="10" name="TextBox 9"/>
          <p:cNvSpPr txBox="1"/>
          <p:nvPr/>
        </p:nvSpPr>
        <p:spPr>
          <a:xfrm>
            <a:off x="9358430" y="1435608"/>
            <a:ext cx="219318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Vorbereitung</a:t>
            </a:r>
          </a:p>
        </p:txBody>
      </p:sp>
      <p:sp>
        <p:nvSpPr>
          <p:cNvPr id="11" name="TextBox 10"/>
          <p:cNvSpPr txBox="1"/>
          <p:nvPr/>
        </p:nvSpPr>
        <p:spPr>
          <a:xfrm>
            <a:off x="676656" y="1927415"/>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Klassischer 2D-Hallenplan</a:t>
            </a:r>
          </a:p>
        </p:txBody>
      </p:sp>
      <p:sp>
        <p:nvSpPr>
          <p:cNvPr id="12" name="TextBox 11"/>
          <p:cNvSpPr txBox="1"/>
          <p:nvPr/>
        </p:nvSpPr>
        <p:spPr>
          <a:xfrm>
            <a:off x="3052720" y="1927415"/>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Eine Halle, ein Hotel, eine Stadthalle</a:t>
            </a:r>
          </a:p>
        </p:txBody>
      </p:sp>
      <p:sp>
        <p:nvSpPr>
          <p:cNvPr id="13" name="TextBox 12"/>
          <p:cNvSpPr txBox="1"/>
          <p:nvPr/>
        </p:nvSpPr>
        <p:spPr>
          <a:xfrm>
            <a:off x="5428785" y="1856232"/>
            <a:ext cx="3746765"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Den Plan für sich; Wechsel über Reiter, Menü oder Stockwerk-Auswahl</a:t>
            </a:r>
          </a:p>
        </p:txBody>
      </p:sp>
      <p:sp>
        <p:nvSpPr>
          <p:cNvPr id="14" name="TextBox 13"/>
          <p:cNvSpPr txBox="1"/>
          <p:nvPr/>
        </p:nvSpPr>
        <p:spPr>
          <a:xfrm>
            <a:off x="9358430" y="1927415"/>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Keine – Standard</a:t>
            </a:r>
          </a:p>
        </p:txBody>
      </p:sp>
      <p:sp>
        <p:nvSpPr>
          <p:cNvPr id="15" name="Rectangle 14"/>
          <p:cNvSpPr/>
          <p:nvPr/>
        </p:nvSpPr>
        <p:spPr>
          <a:xfrm>
            <a:off x="566928" y="233299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332990"/>
            <a:ext cx="11057839" cy="6687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596197"/>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Hybrider Campus-Plan</a:t>
            </a:r>
          </a:p>
        </p:txBody>
      </p:sp>
      <p:sp>
        <p:nvSpPr>
          <p:cNvPr id="18" name="TextBox 17"/>
          <p:cNvSpPr txBox="1"/>
          <p:nvPr/>
        </p:nvSpPr>
        <p:spPr>
          <a:xfrm>
            <a:off x="3052720" y="2525014"/>
            <a:ext cx="2193184"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Zwei bis fünf Gebäude auf einem Gelände</a:t>
            </a:r>
          </a:p>
        </p:txBody>
      </p:sp>
      <p:sp>
        <p:nvSpPr>
          <p:cNvPr id="19" name="TextBox 18"/>
          <p:cNvSpPr txBox="1"/>
          <p:nvPr/>
        </p:nvSpPr>
        <p:spPr>
          <a:xfrm>
            <a:off x="5428785" y="2525014"/>
            <a:ext cx="3746765"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Zuerst die Übersicht; ein Klick auf ein Gebäude öffnet dessen Plan, </a:t>
            </a:r>
            <a:r>
              <a:rPr sz="950" b="1" i="0" lang="de-DE">
                <a:solidFill>
                  <a:srgbClr val="1F2933"/>
                </a:solidFill>
                <a:latin typeface="Segoe UI"/>
              </a:rPr>
              <a:t>Zurück zur Campus-Übersicht</a:t>
            </a:r>
            <a:r>
              <a:rPr sz="950" b="0" i="0" lang="de-DE">
                <a:solidFill>
                  <a:srgbClr val="1F2933"/>
                </a:solidFill>
                <a:latin typeface="Segoe UI"/>
              </a:rPr>
              <a:t> führt zurück</a:t>
            </a:r>
          </a:p>
        </p:txBody>
      </p:sp>
      <p:sp>
        <p:nvSpPr>
          <p:cNvPr id="20" name="TextBox 19"/>
          <p:cNvSpPr txBox="1"/>
          <p:nvPr/>
        </p:nvSpPr>
        <p:spPr>
          <a:xfrm>
            <a:off x="9358430" y="2525014"/>
            <a:ext cx="2193184"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 Plan des Geländes, Gebäude-IDs, ein Plan mit ⭐</a:t>
            </a:r>
          </a:p>
        </p:txBody>
      </p:sp>
      <p:sp>
        <p:nvSpPr>
          <p:cNvPr id="21" name="Rectangle 20"/>
          <p:cNvSpPr/>
          <p:nvPr/>
        </p:nvSpPr>
        <p:spPr>
          <a:xfrm>
            <a:off x="566928" y="30017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3336162"/>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Messegelände Geo-Overlay</a:t>
            </a:r>
          </a:p>
        </p:txBody>
      </p:sp>
      <p:sp>
        <p:nvSpPr>
          <p:cNvPr id="23" name="TextBox 22"/>
          <p:cNvSpPr txBox="1"/>
          <p:nvPr/>
        </p:nvSpPr>
        <p:spPr>
          <a:xfrm>
            <a:off x="3052720" y="3264979"/>
            <a:ext cx="2193184"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Große Messen mit weit verteilten Hallen</a:t>
            </a:r>
          </a:p>
        </p:txBody>
      </p:sp>
      <p:sp>
        <p:nvSpPr>
          <p:cNvPr id="24" name="TextBox 23"/>
          <p:cNvSpPr txBox="1"/>
          <p:nvPr/>
        </p:nvSpPr>
        <p:spPr>
          <a:xfrm>
            <a:off x="5428785" y="3193796"/>
            <a:ext cx="3746765" cy="609981"/>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Alle Hallen der gewählten Etage zugleich, jede an ihrer Stelle auf der echten Karte; die Stockwerk-Auswahl schaltet alle Hallen gemeinsam um</a:t>
            </a:r>
          </a:p>
        </p:txBody>
      </p:sp>
      <p:sp>
        <p:nvSpPr>
          <p:cNvPr id="25" name="TextBox 24"/>
          <p:cNvSpPr txBox="1"/>
          <p:nvPr/>
        </p:nvSpPr>
        <p:spPr>
          <a:xfrm>
            <a:off x="9358430" y="3264979"/>
            <a:ext cx="2193184"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Jeden Plan einpassen, Kartendienst mit Einwilligung</a:t>
            </a:r>
          </a:p>
        </p:txBody>
      </p:sp>
      <p:sp>
        <p:nvSpPr>
          <p:cNvPr id="26" name="Rectangle 25"/>
          <p:cNvSpPr/>
          <p:nvPr/>
        </p:nvSpPr>
        <p:spPr>
          <a:xfrm>
            <a:off x="566928" y="3812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401408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01408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413296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0" name="TextBox 29"/>
          <p:cNvSpPr txBox="1"/>
          <p:nvPr/>
        </p:nvSpPr>
        <p:spPr>
          <a:xfrm>
            <a:off x="1773936" y="413296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Nur der Geo-Modus lädt eine fremde Karte und fragt Ihre Gäste vorher um Einwilligung. Klassischer Hallenplan und Campus-Plan kommen ohne aus.</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118 / 153</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Campus-Plan aus Sicht Ihrer Gäste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40233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https://meine-messe.de/hallenplan</a:t>
            </a:r>
          </a:p>
        </p:txBody>
      </p:sp>
      <p:sp>
        <p:nvSpPr>
          <p:cNvPr id="13" name="Rectangle 12"/>
          <p:cNvSpPr/>
          <p:nvPr/>
        </p:nvSpPr>
        <p:spPr>
          <a:xfrm>
            <a:off x="694944" y="1773936"/>
            <a:ext cx="3017520" cy="3493008"/>
          </a:xfrm>
          <a:prstGeom prst="rect">
            <a:avLst/>
          </a:prstGeom>
          <a:solidFill>
            <a:srgbClr val="E6F0E2"/>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877824" y="3557016"/>
            <a:ext cx="2651760" cy="12801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2112264" y="2093976"/>
            <a:ext cx="128016" cy="29900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86384" y="1847088"/>
            <a:ext cx="2468879" cy="146304"/>
          </a:xfrm>
          <a:prstGeom prst="rect">
            <a:avLst/>
          </a:prstGeom>
          <a:noFill/>
        </p:spPr>
        <p:txBody>
          <a:bodyPr wrap="square" lIns="0" rIns="0" tIns="0" bIns="0" anchor="t">
            <a:spAutoFit/>
          </a:bodyPr>
          <a:lstStyle/>
          <a:p>
            <a:pPr algn="l">
              <a:lnSpc>
                <a:spcPct val="100000"/>
              </a:lnSpc>
            </a:pPr>
            <a:r>
              <a:rPr sz="700" b="1" i="0" lang="de-DE">
                <a:solidFill>
                  <a:srgbClr val="0B3A5D"/>
                </a:solidFill>
                <a:latin typeface="Segoe UI"/>
              </a:rPr>
              <a:t>Campus-Übersicht</a:t>
            </a:r>
          </a:p>
        </p:txBody>
      </p:sp>
      <p:sp>
        <p:nvSpPr>
          <p:cNvPr id="17" name="Rectangle 16"/>
          <p:cNvSpPr/>
          <p:nvPr/>
        </p:nvSpPr>
        <p:spPr>
          <a:xfrm>
            <a:off x="923544" y="2185416"/>
            <a:ext cx="1051560" cy="1188720"/>
          </a:xfrm>
          <a:prstGeom prst="rect">
            <a:avLst/>
          </a:prstGeom>
          <a:solidFill>
            <a:srgbClr val="DDE6EE"/>
          </a:solidFill>
          <a:ln w="2286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23544" y="2697480"/>
            <a:ext cx="1051560" cy="164592"/>
          </a:xfrm>
          <a:prstGeom prst="rect">
            <a:avLst/>
          </a:prstGeom>
          <a:noFill/>
        </p:spPr>
        <p:txBody>
          <a:bodyPr wrap="square" lIns="0" rIns="0" tIns="0" bIns="0" anchor="t">
            <a:spAutoFit/>
          </a:bodyPr>
          <a:lstStyle/>
          <a:p>
            <a:pPr algn="ctr">
              <a:lnSpc>
                <a:spcPct val="100000"/>
              </a:lnSpc>
            </a:pPr>
            <a:r>
              <a:rPr sz="800" b="1" i="0" lang="de-DE">
                <a:solidFill>
                  <a:srgbClr val="0B3A5D"/>
                </a:solidFill>
                <a:latin typeface="Segoe UI"/>
              </a:rPr>
              <a:t>Halle 1</a:t>
            </a:r>
          </a:p>
        </p:txBody>
      </p:sp>
      <p:sp>
        <p:nvSpPr>
          <p:cNvPr id="19" name="Rectangle 18"/>
          <p:cNvSpPr/>
          <p:nvPr/>
        </p:nvSpPr>
        <p:spPr>
          <a:xfrm>
            <a:off x="2386584" y="2185416"/>
            <a:ext cx="1143000" cy="1188720"/>
          </a:xfrm>
          <a:prstGeom prst="rect">
            <a:avLst/>
          </a:prstGeom>
          <a:solidFill>
            <a:srgbClr val="DDE6EE"/>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386584" y="2697480"/>
            <a:ext cx="1143000" cy="164592"/>
          </a:xfrm>
          <a:prstGeom prst="rect">
            <a:avLst/>
          </a:prstGeom>
          <a:noFill/>
        </p:spPr>
        <p:txBody>
          <a:bodyPr wrap="square" lIns="0" rIns="0" tIns="0" bIns="0" anchor="t">
            <a:spAutoFit/>
          </a:bodyPr>
          <a:lstStyle/>
          <a:p>
            <a:pPr algn="ctr">
              <a:lnSpc>
                <a:spcPct val="100000"/>
              </a:lnSpc>
            </a:pPr>
            <a:r>
              <a:rPr sz="800" b="1" i="0" lang="de-DE">
                <a:solidFill>
                  <a:srgbClr val="0B3A5D"/>
                </a:solidFill>
                <a:latin typeface="Segoe UI"/>
              </a:rPr>
              <a:t>Halle 2</a:t>
            </a:r>
          </a:p>
        </p:txBody>
      </p:sp>
      <p:sp>
        <p:nvSpPr>
          <p:cNvPr id="21" name="Rectangle 20"/>
          <p:cNvSpPr/>
          <p:nvPr/>
        </p:nvSpPr>
        <p:spPr>
          <a:xfrm>
            <a:off x="923544" y="3877056"/>
            <a:ext cx="2606040" cy="960120"/>
          </a:xfrm>
          <a:prstGeom prst="rect">
            <a:avLst/>
          </a:prstGeom>
          <a:solidFill>
            <a:srgbClr val="DDE6EE"/>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3544" y="4274820"/>
            <a:ext cx="2606040" cy="164592"/>
          </a:xfrm>
          <a:prstGeom prst="rect">
            <a:avLst/>
          </a:prstGeom>
          <a:noFill/>
        </p:spPr>
        <p:txBody>
          <a:bodyPr wrap="square" lIns="0" rIns="0" tIns="0" bIns="0" anchor="t">
            <a:spAutoFit/>
          </a:bodyPr>
          <a:lstStyle/>
          <a:p>
            <a:pPr algn="ctr">
              <a:lnSpc>
                <a:spcPct val="100000"/>
              </a:lnSpc>
            </a:pPr>
            <a:r>
              <a:rPr sz="800" b="1" i="0" lang="de-DE">
                <a:solidFill>
                  <a:srgbClr val="0B3A5D"/>
                </a:solidFill>
                <a:latin typeface="Segoe UI"/>
              </a:rPr>
              <a:t>Forum</a:t>
            </a:r>
          </a:p>
        </p:txBody>
      </p:sp>
      <p:sp>
        <p:nvSpPr>
          <p:cNvPr id="23" name="Isosceles Triangle 22"/>
          <p:cNvSpPr/>
          <p:nvPr/>
        </p:nvSpPr>
        <p:spPr>
          <a:xfrm>
            <a:off x="1563624" y="2980944"/>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ight Arrow 23"/>
          <p:cNvSpPr/>
          <p:nvPr/>
        </p:nvSpPr>
        <p:spPr>
          <a:xfrm>
            <a:off x="3767328" y="3374136"/>
            <a:ext cx="274320" cy="146304"/>
          </a:xfrm>
          <a:prstGeom prst="rightArrow">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096511" y="1773936"/>
            <a:ext cx="3291839" cy="3493008"/>
          </a:xfrm>
          <a:prstGeom prst="rect">
            <a:avLst/>
          </a:prstGeom>
          <a:solidFill>
            <a:srgbClr val="F4F8FB"/>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ounded Rectangle 25"/>
          <p:cNvSpPr/>
          <p:nvPr/>
        </p:nvSpPr>
        <p:spPr>
          <a:xfrm>
            <a:off x="4206240" y="1883664"/>
            <a:ext cx="1874519" cy="274320"/>
          </a:xfrm>
          <a:prstGeom prst="roundRect">
            <a:avLst>
              <a:gd name="adj" fmla="val 5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4206240" y="1943100"/>
            <a:ext cx="1874519" cy="146304"/>
          </a:xfrm>
          <a:prstGeom prst="rect">
            <a:avLst/>
          </a:prstGeom>
          <a:noFill/>
        </p:spPr>
        <p:txBody>
          <a:bodyPr wrap="square" lIns="0" rIns="0" tIns="0" bIns="0" anchor="t">
            <a:spAutoFit/>
          </a:bodyPr>
          <a:lstStyle/>
          <a:p>
            <a:pPr algn="ctr">
              <a:lnSpc>
                <a:spcPct val="100000"/>
              </a:lnSpc>
            </a:pPr>
            <a:r>
              <a:rPr sz="700" b="1" i="0" lang="de-DE">
                <a:solidFill>
                  <a:srgbClr val="0B3A5D"/>
                </a:solidFill>
                <a:latin typeface="Segoe UI"/>
              </a:rPr>
              <a:t>← Zurück zur Campus-Übersicht</a:t>
            </a:r>
          </a:p>
        </p:txBody>
      </p:sp>
      <p:sp>
        <p:nvSpPr>
          <p:cNvPr id="28" name="Rounded Rectangle 27"/>
          <p:cNvSpPr/>
          <p:nvPr/>
        </p:nvSpPr>
        <p:spPr>
          <a:xfrm>
            <a:off x="6153912" y="1883664"/>
            <a:ext cx="868680" cy="274320"/>
          </a:xfrm>
          <a:prstGeom prst="roundRect">
            <a:avLst>
              <a:gd name="adj" fmla="val 5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153912" y="1943100"/>
            <a:ext cx="868680" cy="146304"/>
          </a:xfrm>
          <a:prstGeom prst="rect">
            <a:avLst/>
          </a:prstGeom>
          <a:noFill/>
        </p:spPr>
        <p:txBody>
          <a:bodyPr wrap="square" lIns="0" rIns="0" tIns="0" bIns="0" anchor="t">
            <a:spAutoFit/>
          </a:bodyPr>
          <a:lstStyle/>
          <a:p>
            <a:pPr algn="ctr">
              <a:lnSpc>
                <a:spcPct val="100000"/>
              </a:lnSpc>
            </a:pPr>
            <a:r>
              <a:rPr sz="700" b="0" i="0" lang="de-DE">
                <a:solidFill>
                  <a:srgbClr val="1F2933"/>
                </a:solidFill>
                <a:latin typeface="Segoe UI"/>
              </a:rPr>
              <a:t>Halle 1  ▾</a:t>
            </a:r>
          </a:p>
        </p:txBody>
      </p:sp>
      <p:sp>
        <p:nvSpPr>
          <p:cNvPr id="30" name="Rectangle 29"/>
          <p:cNvSpPr/>
          <p:nvPr/>
        </p:nvSpPr>
        <p:spPr>
          <a:xfrm>
            <a:off x="4261104"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261104" y="2432304"/>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A11</a:t>
            </a:r>
          </a:p>
        </p:txBody>
      </p:sp>
      <p:sp>
        <p:nvSpPr>
          <p:cNvPr id="32" name="Rectangle 31"/>
          <p:cNvSpPr/>
          <p:nvPr/>
        </p:nvSpPr>
        <p:spPr>
          <a:xfrm>
            <a:off x="4261104"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261104" y="2944368"/>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A21</a:t>
            </a:r>
          </a:p>
        </p:txBody>
      </p:sp>
      <p:sp>
        <p:nvSpPr>
          <p:cNvPr id="34" name="Rectangle 33"/>
          <p:cNvSpPr/>
          <p:nvPr/>
        </p:nvSpPr>
        <p:spPr>
          <a:xfrm>
            <a:off x="4261104"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261104" y="3456432"/>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A31</a:t>
            </a:r>
          </a:p>
        </p:txBody>
      </p:sp>
      <p:sp>
        <p:nvSpPr>
          <p:cNvPr id="36" name="Rectangle 35"/>
          <p:cNvSpPr/>
          <p:nvPr/>
        </p:nvSpPr>
        <p:spPr>
          <a:xfrm>
            <a:off x="4261104"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261104" y="3968496"/>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A41</a:t>
            </a:r>
          </a:p>
        </p:txBody>
      </p:sp>
      <p:sp>
        <p:nvSpPr>
          <p:cNvPr id="38" name="Rectangle 37"/>
          <p:cNvSpPr/>
          <p:nvPr/>
        </p:nvSpPr>
        <p:spPr>
          <a:xfrm>
            <a:off x="4261104"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261104" y="4480560"/>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A51</a:t>
            </a:r>
          </a:p>
        </p:txBody>
      </p:sp>
      <p:sp>
        <p:nvSpPr>
          <p:cNvPr id="40" name="Rectangle 39"/>
          <p:cNvSpPr/>
          <p:nvPr/>
        </p:nvSpPr>
        <p:spPr>
          <a:xfrm>
            <a:off x="4828031"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828031" y="2432304"/>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A12</a:t>
            </a:r>
          </a:p>
        </p:txBody>
      </p:sp>
      <p:sp>
        <p:nvSpPr>
          <p:cNvPr id="42" name="Rectangle 41"/>
          <p:cNvSpPr/>
          <p:nvPr/>
        </p:nvSpPr>
        <p:spPr>
          <a:xfrm>
            <a:off x="4828031"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828031" y="2944368"/>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A22</a:t>
            </a:r>
          </a:p>
        </p:txBody>
      </p:sp>
      <p:sp>
        <p:nvSpPr>
          <p:cNvPr id="44" name="Rectangle 43"/>
          <p:cNvSpPr/>
          <p:nvPr/>
        </p:nvSpPr>
        <p:spPr>
          <a:xfrm>
            <a:off x="4828031"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828031" y="3456432"/>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A32</a:t>
            </a:r>
          </a:p>
        </p:txBody>
      </p:sp>
      <p:sp>
        <p:nvSpPr>
          <p:cNvPr id="46" name="Rectangle 45"/>
          <p:cNvSpPr/>
          <p:nvPr/>
        </p:nvSpPr>
        <p:spPr>
          <a:xfrm>
            <a:off x="4828031"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828031" y="3968496"/>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A42</a:t>
            </a:r>
          </a:p>
        </p:txBody>
      </p:sp>
      <p:sp>
        <p:nvSpPr>
          <p:cNvPr id="48" name="Rectangle 47"/>
          <p:cNvSpPr/>
          <p:nvPr/>
        </p:nvSpPr>
        <p:spPr>
          <a:xfrm>
            <a:off x="4828031"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4828031" y="4480560"/>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A52</a:t>
            </a:r>
          </a:p>
        </p:txBody>
      </p:sp>
      <p:sp>
        <p:nvSpPr>
          <p:cNvPr id="50" name="Rectangle 49"/>
          <p:cNvSpPr/>
          <p:nvPr/>
        </p:nvSpPr>
        <p:spPr>
          <a:xfrm>
            <a:off x="5394959"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394959" y="2432304"/>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A13</a:t>
            </a:r>
          </a:p>
        </p:txBody>
      </p:sp>
      <p:sp>
        <p:nvSpPr>
          <p:cNvPr id="52" name="Rectangle 51"/>
          <p:cNvSpPr/>
          <p:nvPr/>
        </p:nvSpPr>
        <p:spPr>
          <a:xfrm>
            <a:off x="5394959"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394959" y="2944368"/>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A23</a:t>
            </a:r>
          </a:p>
        </p:txBody>
      </p:sp>
      <p:sp>
        <p:nvSpPr>
          <p:cNvPr id="54" name="Rectangle 53"/>
          <p:cNvSpPr/>
          <p:nvPr/>
        </p:nvSpPr>
        <p:spPr>
          <a:xfrm>
            <a:off x="5394959"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394959" y="3456432"/>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A33</a:t>
            </a:r>
          </a:p>
        </p:txBody>
      </p:sp>
      <p:sp>
        <p:nvSpPr>
          <p:cNvPr id="56" name="Rectangle 55"/>
          <p:cNvSpPr/>
          <p:nvPr/>
        </p:nvSpPr>
        <p:spPr>
          <a:xfrm>
            <a:off x="5394959"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394959" y="3968496"/>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A43</a:t>
            </a:r>
          </a:p>
        </p:txBody>
      </p:sp>
      <p:sp>
        <p:nvSpPr>
          <p:cNvPr id="58" name="Rectangle 57"/>
          <p:cNvSpPr/>
          <p:nvPr/>
        </p:nvSpPr>
        <p:spPr>
          <a:xfrm>
            <a:off x="5394959"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5394959" y="4480560"/>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A53</a:t>
            </a:r>
          </a:p>
        </p:txBody>
      </p:sp>
      <p:sp>
        <p:nvSpPr>
          <p:cNvPr id="60" name="Rectangle 59"/>
          <p:cNvSpPr/>
          <p:nvPr/>
        </p:nvSpPr>
        <p:spPr>
          <a:xfrm>
            <a:off x="5961888"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961888" y="2432304"/>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A14</a:t>
            </a:r>
          </a:p>
        </p:txBody>
      </p:sp>
      <p:sp>
        <p:nvSpPr>
          <p:cNvPr id="62" name="Rectangle 61"/>
          <p:cNvSpPr/>
          <p:nvPr/>
        </p:nvSpPr>
        <p:spPr>
          <a:xfrm>
            <a:off x="5961888"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961888" y="2944368"/>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A24</a:t>
            </a:r>
          </a:p>
        </p:txBody>
      </p:sp>
      <p:sp>
        <p:nvSpPr>
          <p:cNvPr id="64" name="Rectangle 63"/>
          <p:cNvSpPr/>
          <p:nvPr/>
        </p:nvSpPr>
        <p:spPr>
          <a:xfrm>
            <a:off x="5961888"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961888" y="3456432"/>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A34</a:t>
            </a:r>
          </a:p>
        </p:txBody>
      </p:sp>
      <p:sp>
        <p:nvSpPr>
          <p:cNvPr id="66" name="Rectangle 65"/>
          <p:cNvSpPr/>
          <p:nvPr/>
        </p:nvSpPr>
        <p:spPr>
          <a:xfrm>
            <a:off x="5961888"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61888" y="3968496"/>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A44</a:t>
            </a:r>
          </a:p>
        </p:txBody>
      </p:sp>
      <p:sp>
        <p:nvSpPr>
          <p:cNvPr id="68" name="Rectangle 67"/>
          <p:cNvSpPr/>
          <p:nvPr/>
        </p:nvSpPr>
        <p:spPr>
          <a:xfrm>
            <a:off x="5961888"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5961888" y="4480560"/>
            <a:ext cx="475488" cy="146304"/>
          </a:xfrm>
          <a:prstGeom prst="rect">
            <a:avLst/>
          </a:prstGeom>
          <a:noFill/>
        </p:spPr>
        <p:txBody>
          <a:bodyPr wrap="square" lIns="0" rIns="0" tIns="0" bIns="0" anchor="t">
            <a:spAutoFit/>
          </a:bodyPr>
          <a:lstStyle/>
          <a:p>
            <a:pPr algn="ctr">
              <a:lnSpc>
                <a:spcPct val="100000"/>
              </a:lnSpc>
            </a:pPr>
            <a:r>
              <a:rPr sz="600" b="0" i="0" lang="de-DE">
                <a:solidFill>
                  <a:srgbClr val="505A64"/>
                </a:solidFill>
                <a:latin typeface="Segoe UI"/>
              </a:rPr>
              <a:t>A54</a:t>
            </a:r>
          </a:p>
        </p:txBody>
      </p:sp>
      <p:sp>
        <p:nvSpPr>
          <p:cNvPr id="70" name="Rounded Rectangle 69"/>
          <p:cNvSpPr/>
          <p:nvPr/>
        </p:nvSpPr>
        <p:spPr>
          <a:xfrm>
            <a:off x="6912864" y="2276856"/>
            <a:ext cx="402336" cy="768096"/>
          </a:xfrm>
          <a:prstGeom prst="roundRect">
            <a:avLst>
              <a:gd name="adj" fmla="val 30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Oval 70"/>
          <p:cNvSpPr/>
          <p:nvPr/>
        </p:nvSpPr>
        <p:spPr>
          <a:xfrm>
            <a:off x="6967727" y="2350008"/>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967727" y="2423160"/>
            <a:ext cx="292608" cy="146304"/>
          </a:xfrm>
          <a:prstGeom prst="rect">
            <a:avLst/>
          </a:prstGeom>
          <a:noFill/>
        </p:spPr>
        <p:txBody>
          <a:bodyPr wrap="square" lIns="0" rIns="0" tIns="0" bIns="0" anchor="t">
            <a:spAutoFit/>
          </a:bodyPr>
          <a:lstStyle/>
          <a:p>
            <a:pPr algn="ctr">
              <a:lnSpc>
                <a:spcPct val="100000"/>
              </a:lnSpc>
            </a:pPr>
            <a:r>
              <a:rPr sz="750" b="1" i="0" lang="de-DE">
                <a:solidFill>
                  <a:srgbClr val="1F2933"/>
                </a:solidFill>
                <a:latin typeface="Segoe UI"/>
              </a:rPr>
              <a:t>1</a:t>
            </a:r>
          </a:p>
        </p:txBody>
      </p:sp>
      <p:sp>
        <p:nvSpPr>
          <p:cNvPr id="73" name="Oval 72"/>
          <p:cNvSpPr/>
          <p:nvPr/>
        </p:nvSpPr>
        <p:spPr>
          <a:xfrm>
            <a:off x="6967727" y="2697480"/>
            <a:ext cx="292608" cy="292608"/>
          </a:xfrm>
          <a:prstGeom prst="ellipse">
            <a:avLst/>
          </a:prstGeom>
          <a:solidFill>
            <a:srgbClr val="0B3A5D"/>
          </a:solidFill>
          <a:ln w="1143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967727" y="2770632"/>
            <a:ext cx="292608"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0</a:t>
            </a:r>
          </a:p>
        </p:txBody>
      </p:sp>
      <p:sp>
        <p:nvSpPr>
          <p:cNvPr id="75" name="Rounded Rectangle 74"/>
          <p:cNvSpPr/>
          <p:nvPr/>
        </p:nvSpPr>
        <p:spPr>
          <a:xfrm>
            <a:off x="6995159" y="323697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995159" y="3278124"/>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77" name="Rounded Rectangle 76"/>
          <p:cNvSpPr/>
          <p:nvPr/>
        </p:nvSpPr>
        <p:spPr>
          <a:xfrm>
            <a:off x="6995159" y="351129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6995159" y="3552444"/>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79" name="Rounded Rectangle 78"/>
          <p:cNvSpPr/>
          <p:nvPr/>
        </p:nvSpPr>
        <p:spPr>
          <a:xfrm>
            <a:off x="6995159" y="378561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995159" y="3826764"/>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81" name="Rounded Rectangle 80"/>
          <p:cNvSpPr/>
          <p:nvPr/>
        </p:nvSpPr>
        <p:spPr>
          <a:xfrm>
            <a:off x="6995159" y="405993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6995159" y="4101084"/>
            <a:ext cx="237744" cy="155448"/>
          </a:xfrm>
          <a:prstGeom prst="rect">
            <a:avLst/>
          </a:prstGeom>
          <a:noFill/>
        </p:spPr>
        <p:txBody>
          <a:bodyPr wrap="square" lIns="0" rIns="0" tIns="0" bIns="0" anchor="t">
            <a:spAutoFit/>
          </a:bodyPr>
          <a:lstStyle/>
          <a:p>
            <a:pPr algn="ctr">
              <a:lnSpc>
                <a:spcPct val="100000"/>
              </a:lnSpc>
            </a:pPr>
            <a:r>
              <a:rPr sz="600" b="1" i="0" lang="de-DE">
                <a:solidFill>
                  <a:srgbClr val="1F2933"/>
                </a:solidFill>
                <a:latin typeface="Segoe UI"/>
              </a:rPr>
              <a:t>3D</a:t>
            </a:r>
          </a:p>
        </p:txBody>
      </p:sp>
      <p:sp>
        <p:nvSpPr>
          <p:cNvPr id="83" name="Oval 82"/>
          <p:cNvSpPr/>
          <p:nvPr/>
        </p:nvSpPr>
        <p:spPr>
          <a:xfrm>
            <a:off x="3392424" y="1783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3392424" y="18425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5" name="Oval 84"/>
          <p:cNvSpPr/>
          <p:nvPr/>
        </p:nvSpPr>
        <p:spPr>
          <a:xfrm>
            <a:off x="1746504" y="3118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1746504" y="317754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7" name="Oval 86"/>
          <p:cNvSpPr/>
          <p:nvPr/>
        </p:nvSpPr>
        <p:spPr>
          <a:xfrm>
            <a:off x="3794759" y="18836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3794759" y="19431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9" name="Oval 88"/>
          <p:cNvSpPr/>
          <p:nvPr/>
        </p:nvSpPr>
        <p:spPr>
          <a:xfrm>
            <a:off x="6556247" y="25328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6556247" y="25923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1" name="Oval 90"/>
          <p:cNvSpPr/>
          <p:nvPr/>
        </p:nvSpPr>
        <p:spPr>
          <a:xfrm>
            <a:off x="6574535" y="40416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6574535" y="410108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3" name="TextBox 92"/>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Übersicht, Halle, zurück</a:t>
            </a:r>
          </a:p>
        </p:txBody>
      </p:sp>
      <p:sp>
        <p:nvSpPr>
          <p:cNvPr id="94" name="TextBox 93"/>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Die Übersicht öffnet zuerst</a:t>
            </a:r>
          </a:p>
        </p:txBody>
      </p:sp>
      <p:sp>
        <p:nvSpPr>
          <p:cNvPr id="95" name="TextBox 94"/>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Der Plan mit ⭐. Kommt ein Gast über </a:t>
            </a:r>
            <a:r>
              <a:rPr sz="1000" b="1" i="0" lang="de-DE">
                <a:solidFill>
                  <a:srgbClr val="3B4A57"/>
                </a:solidFill>
                <a:latin typeface="Segoe UI"/>
              </a:rPr>
              <a:t>Auf Karte anzeigen</a:t>
            </a:r>
            <a:r>
              <a:rPr sz="1000" b="0" i="0" lang="de-DE">
                <a:solidFill>
                  <a:srgbClr val="3B4A57"/>
                </a:solidFill>
                <a:latin typeface="Segoe UI"/>
              </a:rPr>
              <a:t>, öffnet gleich seine Halle.</a:t>
            </a:r>
          </a:p>
        </p:txBody>
      </p:sp>
      <p:sp>
        <p:nvSpPr>
          <p:cNvPr id="96" name="TextBox 95"/>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Gebäude anklicken</a:t>
            </a:r>
          </a:p>
        </p:txBody>
      </p:sp>
      <p:sp>
        <p:nvSpPr>
          <p:cNvPr id="97" name="TextBox 96"/>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ohne Zwischenfenster den ersten Plan dieses Gebäudes.</a:t>
            </a:r>
          </a:p>
        </p:txBody>
      </p:sp>
      <p:sp>
        <p:nvSpPr>
          <p:cNvPr id="98" name="TextBox 97"/>
          <p:cNvSpPr txBox="1"/>
          <p:nvPr/>
        </p:nvSpPr>
        <p:spPr>
          <a:xfrm>
            <a:off x="7927847" y="308051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Der Zurück-Knopf</a:t>
            </a:r>
          </a:p>
        </p:txBody>
      </p:sp>
      <p:sp>
        <p:nvSpPr>
          <p:cNvPr id="99" name="TextBox 98"/>
          <p:cNvSpPr txBox="1"/>
          <p:nvPr/>
        </p:nvSpPr>
        <p:spPr>
          <a:xfrm>
            <a:off x="7927847" y="3300222"/>
            <a:ext cx="369691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 Zurück zur Campus-Übersicht</a:t>
            </a:r>
            <a:r>
              <a:rPr sz="1000" b="0" i="0" lang="de-DE">
                <a:solidFill>
                  <a:srgbClr val="3B4A57"/>
                </a:solidFill>
                <a:latin typeface="Segoe UI"/>
              </a:rPr>
              <a:t> schwebt oben links über dem Plan; auf dem Handy ein runder Pfeil.</a:t>
            </a:r>
          </a:p>
        </p:txBody>
      </p:sp>
      <p:sp>
        <p:nvSpPr>
          <p:cNvPr id="100" name="TextBox 99"/>
          <p:cNvSpPr txBox="1"/>
          <p:nvPr/>
        </p:nvSpPr>
        <p:spPr>
          <a:xfrm>
            <a:off x="7927847" y="3829558"/>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Nur die eigenen Etagen</a:t>
            </a:r>
          </a:p>
        </p:txBody>
      </p:sp>
      <p:sp>
        <p:nvSpPr>
          <p:cNvPr id="101" name="TextBox 100"/>
          <p:cNvSpPr txBox="1"/>
          <p:nvPr/>
        </p:nvSpPr>
        <p:spPr>
          <a:xfrm>
            <a:off x="7927847" y="4049268"/>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Die Stockwerk-Auswahl zeigt in der Halle nur deren Etagen.</a:t>
            </a:r>
          </a:p>
        </p:txBody>
      </p:sp>
      <p:sp>
        <p:nvSpPr>
          <p:cNvPr id="102" name="TextBox 101"/>
          <p:cNvSpPr txBox="1"/>
          <p:nvPr/>
        </p:nvSpPr>
        <p:spPr>
          <a:xfrm>
            <a:off x="7927847" y="4423664"/>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5  3D</a:t>
            </a:r>
          </a:p>
        </p:txBody>
      </p:sp>
      <p:sp>
        <p:nvSpPr>
          <p:cNvPr id="103" name="TextBox 102"/>
          <p:cNvSpPr txBox="1"/>
          <p:nvPr/>
        </p:nvSpPr>
        <p:spPr>
          <a:xfrm>
            <a:off x="7927847" y="4643374"/>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Kippt die Ansicht in eine Vogelperspektive.</a:t>
            </a:r>
          </a:p>
        </p:txBody>
      </p:sp>
      <p:sp>
        <p:nvSpPr>
          <p:cNvPr id="104" name="Rectangle 103"/>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7" name="TextBox 10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Campus-Plan lädt keine fremde Karte – Ihre Gäste werden nicht um eine Einwilligung gebeten.</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119 / 153</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Einen Campus-Plan einrichten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Übersicht zeichnen</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Ein Plan des Geländes, auf dem jedes Gebäude eine eigene Fläche ist – im Grafikprogramm oder im Hallenplan-Designer.</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Gebäude verlinken</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Im Designer als Campus-Gebäude markieren, im Grafikprogramm </a:t>
            </a:r>
            <a:r>
              <a:rPr sz="950" b="0" i="0" lang="de-DE">
                <a:solidFill>
                  <a:srgbClr val="3B4A57"/>
                </a:solidFill>
                <a:latin typeface="Consolas"/>
              </a:rPr>
              <a:t>goto-building-halle_1</a:t>
            </a:r>
            <a:r>
              <a:rPr sz="950" b="0" i="0" lang="de-DE">
                <a:solidFill>
                  <a:srgbClr val="3B4A57"/>
                </a:solidFill>
                <a:latin typeface="Segoe UI"/>
              </a:rPr>
              <a:t>.</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Modus wählen</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1" i="0" lang="de-DE">
                <a:solidFill>
                  <a:srgbClr val="3B4A57"/>
                </a:solidFill>
                <a:latin typeface="Segoe UI"/>
              </a:rPr>
              <a:t>Hybrider Campus-Plan</a:t>
            </a:r>
            <a:r>
              <a:rPr sz="950" b="0" i="0" lang="de-DE">
                <a:solidFill>
                  <a:srgbClr val="3B4A57"/>
                </a:solidFill>
                <a:latin typeface="Segoe UI"/>
              </a:rPr>
              <a:t> in der Box anklicken.</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Zeilen zuordnen</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Je Hallenplan die </a:t>
            </a:r>
            <a:r>
              <a:rPr sz="950" b="1" i="0" lang="de-DE">
                <a:solidFill>
                  <a:srgbClr val="3B4A57"/>
                </a:solidFill>
                <a:latin typeface="Segoe UI"/>
              </a:rPr>
              <a:t>Gebäude- / Hallen-ID</a:t>
            </a:r>
            <a:r>
              <a:rPr sz="950" b="0" i="0" lang="de-DE">
                <a:solidFill>
                  <a:srgbClr val="3B4A57"/>
                </a:solidFill>
                <a:latin typeface="Segoe UI"/>
              </a:rPr>
              <a:t>; beim Plan des Geländes </a:t>
            </a:r>
            <a:r>
              <a:rPr sz="950" b="1" i="0" lang="de-DE">
                <a:solidFill>
                  <a:srgbClr val="3B4A57"/>
                </a:solidFill>
                <a:latin typeface="Segoe UI"/>
              </a:rPr>
              <a:t>⭐ Als Campus-Übersichtsplan nutzen</a:t>
            </a:r>
            <a:r>
              <a:rPr sz="950" b="0" i="0" lang="de-DE">
                <a:solidFill>
                  <a:srgbClr val="3B4A57"/>
                </a:solidFill>
                <a:latin typeface="Segoe UI"/>
              </a:rPr>
              <a:t>.</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Speichern</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Veranstaltung aktualisieren und auf der Seite ein Gebäude anklicken.</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Der Teil hinter </a:t>
            </a:r>
            <a:r>
              <a:rPr sz="1100" b="0" i="0" lang="de-DE">
                <a:solidFill>
                  <a:srgbClr val="6B7A88"/>
                </a:solidFill>
                <a:latin typeface="Consolas"/>
              </a:rPr>
              <a:t>goto-building-</a:t>
            </a:r>
            <a:r>
              <a:rPr sz="1100" b="0" i="0" lang="de-DE">
                <a:solidFill>
                  <a:srgbClr val="6B7A88"/>
                </a:solidFill>
                <a:latin typeface="Segoe UI"/>
              </a:rPr>
              <a:t> muss zur </a:t>
            </a:r>
            <a:r>
              <a:rPr sz="1100" b="1" i="0" lang="de-DE">
                <a:solidFill>
                  <a:srgbClr val="6B7A88"/>
                </a:solidFill>
                <a:latin typeface="Segoe UI"/>
              </a:rPr>
              <a:t>Gebäude- / Hallen-ID</a:t>
            </a:r>
            <a:r>
              <a:rPr sz="1100" b="0" i="0" lang="de-DE">
                <a:solidFill>
                  <a:srgbClr val="6B7A88"/>
                </a:solidFill>
                <a:latin typeface="Segoe UI"/>
              </a:rPr>
              <a:t> oder zum Namen des Plans passen. Der Unterstrich steht für das Leerzeichen, Groß- und Kleinschreibung zählt nicht. Alle Etagen eines Gebäudes tragen dieselbe ID.</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120 / 153</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Den Plan auf das Messegelände legen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Modus wählen</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1" i="0" lang="de-DE">
                <a:solidFill>
                  <a:srgbClr val="3B4A57"/>
                </a:solidFill>
                <a:latin typeface="Segoe UI"/>
              </a:rPr>
              <a:t>Messegelände Geo-Overlay</a:t>
            </a:r>
            <a:r>
              <a:rPr sz="950" b="0" i="0" lang="de-DE">
                <a:solidFill>
                  <a:srgbClr val="3B4A57"/>
                </a:solidFill>
                <a:latin typeface="Segoe UI"/>
              </a:rPr>
              <a:t> in der Hallenplan-Box anklicken.</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Gelände festlegen</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Unter </a:t>
            </a:r>
            <a:r>
              <a:rPr sz="950" b="1" i="0" lang="de-DE">
                <a:solidFill>
                  <a:srgbClr val="3B4A57"/>
                </a:solidFill>
                <a:latin typeface="Segoe UI"/>
              </a:rPr>
              <a:t>Messegelände Schnell-Vorlage</a:t>
            </a:r>
            <a:r>
              <a:rPr sz="950" b="0" i="0" lang="de-DE">
                <a:solidFill>
                  <a:srgbClr val="3B4A57"/>
                </a:solidFill>
                <a:latin typeface="Segoe UI"/>
              </a:rPr>
              <a:t> das Gelände wählen – oder Breiten- und Längengrad eintragen.</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Einpassen</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In jeder Kartenzeile </a:t>
            </a:r>
            <a:r>
              <a:rPr sz="950" b="1" i="0" lang="de-DE">
                <a:solidFill>
                  <a:srgbClr val="3B4A57"/>
                </a:solidFill>
                <a:latin typeface="Segoe UI"/>
              </a:rPr>
              <a:t>Auf Messegelände einpassen</a:t>
            </a:r>
            <a:r>
              <a:rPr sz="950" b="0" i="0" lang="de-DE">
                <a:solidFill>
                  <a:srgbClr val="3B4A57"/>
                </a:solidFill>
                <a:latin typeface="Segoe UI"/>
              </a:rPr>
              <a:t> klicken und den Plan auf die Halle legen.</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Etagen übernehmen</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Weitere Etagen derselben Halle mit </a:t>
            </a:r>
            <a:r>
              <a:rPr sz="950" b="1" i="0" lang="de-DE">
                <a:solidFill>
                  <a:srgbClr val="3B4A57"/>
                </a:solidFill>
                <a:latin typeface="Segoe UI"/>
              </a:rPr>
              <a:t>📋 Übernehmen von...</a:t>
            </a:r>
            <a:r>
              <a:rPr sz="950" b="0" i="0" lang="de-DE">
                <a:solidFill>
                  <a:srgbClr val="3B4A57"/>
                </a:solidFill>
                <a:latin typeface="Segoe UI"/>
              </a:rPr>
              <a:t> – ohne neues Ziehen.</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de-DE">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de-DE">
                <a:solidFill>
                  <a:srgbClr val="0B3A5D"/>
                </a:solidFill>
                <a:latin typeface="Segoe UI"/>
              </a:rPr>
              <a:t>Speichern</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0" i="0" lang="de-DE">
                <a:solidFill>
                  <a:srgbClr val="3B4A57"/>
                </a:solidFill>
                <a:latin typeface="Segoe UI"/>
              </a:rPr>
              <a:t>Die Veranstaltung </a:t>
            </a:r>
            <a:r>
              <a:rPr sz="950" b="1" i="0" lang="de-DE">
                <a:solidFill>
                  <a:srgbClr val="3B4A57"/>
                </a:solidFill>
                <a:latin typeface="Segoe UI"/>
              </a:rPr>
              <a:t>aktualisieren</a:t>
            </a:r>
            <a:r>
              <a:rPr sz="950" b="0" i="0" lang="de-DE">
                <a:solidFill>
                  <a:srgbClr val="3B4A57"/>
                </a:solidFill>
                <a:latin typeface="Segoe UI"/>
              </a:rPr>
              <a:t> – erst dann ist alles gespeichert.</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de-DE">
                <a:solidFill>
                  <a:srgbClr val="6B7A88"/>
                </a:solidFill>
                <a:latin typeface="Segoe UI"/>
              </a:rPr>
              <a:t>Zwei Angaben genügen: </a:t>
            </a:r>
            <a:r>
              <a:rPr sz="1100" b="1" i="0" lang="de-DE">
                <a:solidFill>
                  <a:srgbClr val="6B7A88"/>
                </a:solidFill>
                <a:latin typeface="Segoe UI"/>
              </a:rPr>
              <a:t>wo</a:t>
            </a:r>
            <a:r>
              <a:rPr sz="1100" b="0" i="0" lang="de-DE">
                <a:solidFill>
                  <a:srgbClr val="6B7A88"/>
                </a:solidFill>
                <a:latin typeface="Segoe UI"/>
              </a:rPr>
              <a:t> das Gelände liegt – einmal je Veranstaltung – und </a:t>
            </a:r>
            <a:r>
              <a:rPr sz="1100" b="1" i="0" lang="de-DE">
                <a:solidFill>
                  <a:srgbClr val="6B7A88"/>
                </a:solidFill>
                <a:latin typeface="Segoe UI"/>
              </a:rPr>
              <a:t>wo und wie groß</a:t>
            </a:r>
            <a:r>
              <a:rPr sz="1100" b="0" i="0" lang="de-DE">
                <a:solidFill>
                  <a:srgbClr val="6B7A88"/>
                </a:solidFill>
                <a:latin typeface="Segoe UI"/>
              </a:rPr>
              <a:t> jede Halle darauf liegt – einmal je Plan. Die nächsten Folien zeigen das Einpass-Fenster im Einzelnen.</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121 / 153</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Das Fenster „Hallenplan auf Messegelände einpassen“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023360"/>
          </a:xfrm>
          <a:prstGeom prst="rect">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444752"/>
            <a:ext cx="6217920" cy="182880"/>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Hallenplan auf Messegelände einpassen  (Halle 1 · Erdgeschoss)</a:t>
            </a:r>
          </a:p>
        </p:txBody>
      </p:sp>
      <p:sp>
        <p:nvSpPr>
          <p:cNvPr id="8" name="TextBox 7"/>
          <p:cNvSpPr txBox="1"/>
          <p:nvPr/>
        </p:nvSpPr>
        <p:spPr>
          <a:xfrm>
            <a:off x="7242048" y="1417320"/>
            <a:ext cx="146304" cy="182880"/>
          </a:xfrm>
          <a:prstGeom prst="rect">
            <a:avLst/>
          </a:prstGeom>
          <a:noFill/>
        </p:spPr>
        <p:txBody>
          <a:bodyPr wrap="square" lIns="0" rIns="0" tIns="0" bIns="0" anchor="t">
            <a:spAutoFit/>
          </a:bodyPr>
          <a:lstStyle/>
          <a:p>
            <a:pPr algn="l">
              <a:lnSpc>
                <a:spcPct val="100000"/>
              </a:lnSpc>
            </a:pPr>
            <a:r>
              <a:rPr sz="1000" b="0" i="0" lang="de-DE">
                <a:solidFill>
                  <a:srgbClr val="6B7A88"/>
                </a:solidFill>
                <a:latin typeface="Segoe UI"/>
              </a:rPr>
              <a:t>×</a:t>
            </a:r>
          </a:p>
        </p:txBody>
      </p:sp>
      <p:sp>
        <p:nvSpPr>
          <p:cNvPr id="9" name="Rectangle 8"/>
          <p:cNvSpPr/>
          <p:nvPr/>
        </p:nvSpPr>
        <p:spPr>
          <a:xfrm>
            <a:off x="566928" y="1700784"/>
            <a:ext cx="6949440"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571500" y="1709928"/>
            <a:ext cx="6940296" cy="9418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841247" y="1773936"/>
            <a:ext cx="2097023"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Breite / Größe:</a:t>
            </a:r>
          </a:p>
        </p:txBody>
      </p:sp>
      <p:sp>
        <p:nvSpPr>
          <p:cNvPr id="12" name="Rectangle 11"/>
          <p:cNvSpPr/>
          <p:nvPr/>
        </p:nvSpPr>
        <p:spPr>
          <a:xfrm>
            <a:off x="841247" y="2007108"/>
            <a:ext cx="1456943"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Oval 12"/>
          <p:cNvSpPr/>
          <p:nvPr/>
        </p:nvSpPr>
        <p:spPr>
          <a:xfrm>
            <a:off x="1067775" y="1972360"/>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371343" y="1933956"/>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2407919" y="1956816"/>
            <a:ext cx="457200" cy="128016"/>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180  m</a:t>
            </a:r>
          </a:p>
        </p:txBody>
      </p:sp>
      <p:sp>
        <p:nvSpPr>
          <p:cNvPr id="16" name="TextBox 15"/>
          <p:cNvSpPr txBox="1"/>
          <p:nvPr/>
        </p:nvSpPr>
        <p:spPr>
          <a:xfrm>
            <a:off x="3029711" y="1773936"/>
            <a:ext cx="2097023"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Hallenplan-Drehung:</a:t>
            </a:r>
          </a:p>
        </p:txBody>
      </p:sp>
      <p:sp>
        <p:nvSpPr>
          <p:cNvPr id="17" name="Rectangle 16"/>
          <p:cNvSpPr/>
          <p:nvPr/>
        </p:nvSpPr>
        <p:spPr>
          <a:xfrm>
            <a:off x="3029711" y="2007108"/>
            <a:ext cx="1456943"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3023128" y="1972360"/>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4559808" y="1933956"/>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4596384" y="1956816"/>
            <a:ext cx="457200" cy="128016"/>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12  °</a:t>
            </a:r>
          </a:p>
        </p:txBody>
      </p:sp>
      <p:sp>
        <p:nvSpPr>
          <p:cNvPr id="21" name="TextBox 20"/>
          <p:cNvSpPr txBox="1"/>
          <p:nvPr/>
        </p:nvSpPr>
        <p:spPr>
          <a:xfrm>
            <a:off x="5218175" y="1773936"/>
            <a:ext cx="2097023"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Messegelände-Ausrichtung:</a:t>
            </a:r>
          </a:p>
        </p:txBody>
      </p:sp>
      <p:sp>
        <p:nvSpPr>
          <p:cNvPr id="22" name="Rectangle 21"/>
          <p:cNvSpPr/>
          <p:nvPr/>
        </p:nvSpPr>
        <p:spPr>
          <a:xfrm>
            <a:off x="5218175" y="2007108"/>
            <a:ext cx="1456943"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Oval 22"/>
          <p:cNvSpPr/>
          <p:nvPr/>
        </p:nvSpPr>
        <p:spPr>
          <a:xfrm>
            <a:off x="5896356" y="1972360"/>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6748271" y="1933956"/>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784847" y="1956816"/>
            <a:ext cx="457200" cy="128016"/>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0  °</a:t>
            </a:r>
          </a:p>
        </p:txBody>
      </p:sp>
      <p:sp>
        <p:nvSpPr>
          <p:cNvPr id="26" name="TextBox 25"/>
          <p:cNvSpPr txBox="1"/>
          <p:nvPr/>
        </p:nvSpPr>
        <p:spPr>
          <a:xfrm>
            <a:off x="841247" y="2121408"/>
            <a:ext cx="1549907"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Übernehmen von:</a:t>
            </a:r>
          </a:p>
        </p:txBody>
      </p:sp>
      <p:sp>
        <p:nvSpPr>
          <p:cNvPr id="27" name="TextBox 26"/>
          <p:cNvSpPr txBox="1"/>
          <p:nvPr/>
        </p:nvSpPr>
        <p:spPr>
          <a:xfrm>
            <a:off x="2482596" y="2121408"/>
            <a:ext cx="1549907"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Opacity:</a:t>
            </a:r>
          </a:p>
        </p:txBody>
      </p:sp>
      <p:sp>
        <p:nvSpPr>
          <p:cNvPr id="28" name="TextBox 27"/>
          <p:cNvSpPr txBox="1"/>
          <p:nvPr/>
        </p:nvSpPr>
        <p:spPr>
          <a:xfrm>
            <a:off x="4123944" y="2121408"/>
            <a:ext cx="1549907"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Karten-Stil:</a:t>
            </a:r>
          </a:p>
        </p:txBody>
      </p:sp>
      <p:sp>
        <p:nvSpPr>
          <p:cNvPr id="29" name="TextBox 28"/>
          <p:cNvSpPr txBox="1"/>
          <p:nvPr/>
        </p:nvSpPr>
        <p:spPr>
          <a:xfrm>
            <a:off x="5765292" y="2121408"/>
            <a:ext cx="1549907" cy="128016"/>
          </a:xfrm>
          <a:prstGeom prst="rect">
            <a:avLst/>
          </a:prstGeom>
          <a:noFill/>
        </p:spPr>
        <p:txBody>
          <a:bodyPr wrap="square" lIns="0" rIns="0" tIns="0" bIns="0" anchor="t">
            <a:spAutoFit/>
          </a:bodyPr>
          <a:lstStyle/>
          <a:p>
            <a:pPr algn="l">
              <a:lnSpc>
                <a:spcPct val="100000"/>
              </a:lnSpc>
            </a:pPr>
            <a:r>
              <a:rPr sz="600" b="1" i="0" lang="de-DE">
                <a:solidFill>
                  <a:srgbClr val="333D47"/>
                </a:solidFill>
                <a:latin typeface="Segoe UI"/>
              </a:rPr>
              <a:t>Karten-Zoom:</a:t>
            </a:r>
          </a:p>
        </p:txBody>
      </p:sp>
      <p:sp>
        <p:nvSpPr>
          <p:cNvPr id="30" name="Rounded Rectangle 29"/>
          <p:cNvSpPr/>
          <p:nvPr/>
        </p:nvSpPr>
        <p:spPr>
          <a:xfrm>
            <a:off x="841247" y="2276856"/>
            <a:ext cx="1495044" cy="173736"/>
          </a:xfrm>
          <a:prstGeom prst="roundRect">
            <a:avLst>
              <a:gd name="adj" fmla="val 10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86968" y="2299716"/>
            <a:ext cx="1312164" cy="128016"/>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 Karte auswählen —</a:t>
            </a:r>
          </a:p>
        </p:txBody>
      </p:sp>
      <p:sp>
        <p:nvSpPr>
          <p:cNvPr id="32" name="TextBox 31"/>
          <p:cNvSpPr txBox="1"/>
          <p:nvPr/>
        </p:nvSpPr>
        <p:spPr>
          <a:xfrm>
            <a:off x="2217420" y="2295144"/>
            <a:ext cx="91440" cy="128016"/>
          </a:xfrm>
          <a:prstGeom prst="rect">
            <a:avLst/>
          </a:prstGeom>
          <a:noFill/>
        </p:spPr>
        <p:txBody>
          <a:bodyPr wrap="square" lIns="0" rIns="0" tIns="0" bIns="0" anchor="t">
            <a:spAutoFit/>
          </a:bodyPr>
          <a:lstStyle/>
          <a:p>
            <a:pPr algn="l">
              <a:lnSpc>
                <a:spcPct val="100000"/>
              </a:lnSpc>
            </a:pPr>
            <a:r>
              <a:rPr sz="550" b="1" i="0" lang="de-DE">
                <a:solidFill>
                  <a:srgbClr val="6B7A88"/>
                </a:solidFill>
                <a:latin typeface="Segoe UI"/>
              </a:rPr>
              <a:t>v</a:t>
            </a:r>
          </a:p>
        </p:txBody>
      </p:sp>
      <p:sp>
        <p:nvSpPr>
          <p:cNvPr id="33" name="Rounded Rectangle 32"/>
          <p:cNvSpPr/>
          <p:nvPr/>
        </p:nvSpPr>
        <p:spPr>
          <a:xfrm>
            <a:off x="4123944" y="2276856"/>
            <a:ext cx="1495044" cy="173736"/>
          </a:xfrm>
          <a:prstGeom prst="roundRect">
            <a:avLst>
              <a:gd name="adj" fmla="val 5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4169663" y="2299716"/>
            <a:ext cx="1312164" cy="128016"/>
          </a:xfrm>
          <a:prstGeom prst="rect">
            <a:avLst/>
          </a:prstGeom>
          <a:noFill/>
        </p:spPr>
        <p:txBody>
          <a:bodyPr wrap="square" lIns="0" rIns="0" tIns="0" bIns="0" anchor="t">
            <a:spAutoFit/>
          </a:bodyPr>
          <a:lstStyle/>
          <a:p>
            <a:pPr algn="l">
              <a:lnSpc>
                <a:spcPct val="100000"/>
              </a:lnSpc>
            </a:pPr>
            <a:r>
              <a:rPr sz="500" b="0" i="0" lang="de-DE">
                <a:solidFill>
                  <a:srgbClr val="1F2933"/>
                </a:solidFill>
                <a:latin typeface="Segoe UI"/>
              </a:rPr>
              <a:t>◍  OpenStreetMap</a:t>
            </a:r>
          </a:p>
        </p:txBody>
      </p:sp>
      <p:sp>
        <p:nvSpPr>
          <p:cNvPr id="35" name="TextBox 34"/>
          <p:cNvSpPr txBox="1"/>
          <p:nvPr/>
        </p:nvSpPr>
        <p:spPr>
          <a:xfrm>
            <a:off x="5500116" y="2295144"/>
            <a:ext cx="91440" cy="128016"/>
          </a:xfrm>
          <a:prstGeom prst="rect">
            <a:avLst/>
          </a:prstGeom>
          <a:noFill/>
        </p:spPr>
        <p:txBody>
          <a:bodyPr wrap="square" lIns="0" rIns="0" tIns="0" bIns="0" anchor="t">
            <a:spAutoFit/>
          </a:bodyPr>
          <a:lstStyle/>
          <a:p>
            <a:pPr algn="l">
              <a:lnSpc>
                <a:spcPct val="100000"/>
              </a:lnSpc>
            </a:pPr>
          </a:p>
        </p:txBody>
      </p:sp>
      <p:sp>
        <p:nvSpPr>
          <p:cNvPr id="36" name="Rectangle 35"/>
          <p:cNvSpPr/>
          <p:nvPr/>
        </p:nvSpPr>
        <p:spPr>
          <a:xfrm>
            <a:off x="2482596" y="2354580"/>
            <a:ext cx="909827"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Oval 36"/>
          <p:cNvSpPr/>
          <p:nvPr/>
        </p:nvSpPr>
        <p:spPr>
          <a:xfrm>
            <a:off x="2773489" y="2319832"/>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3465576" y="2281428"/>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502151" y="2304288"/>
            <a:ext cx="457200" cy="128016"/>
          </a:xfrm>
          <a:prstGeom prst="rect">
            <a:avLst/>
          </a:prstGeom>
          <a:noFill/>
        </p:spPr>
        <p:txBody>
          <a:bodyPr wrap="square" lIns="0" rIns="0" tIns="0" bIns="0" anchor="t">
            <a:spAutoFit/>
          </a:bodyPr>
          <a:lstStyle/>
          <a:p>
            <a:pPr algn="l">
              <a:lnSpc>
                <a:spcPct val="100000"/>
              </a:lnSpc>
            </a:pPr>
            <a:r>
              <a:rPr sz="550" b="0" i="0" lang="de-DE">
                <a:solidFill>
                  <a:srgbClr val="1F2933"/>
                </a:solidFill>
                <a:latin typeface="Segoe UI"/>
              </a:rPr>
              <a:t>50 %</a:t>
            </a:r>
          </a:p>
        </p:txBody>
      </p:sp>
      <p:sp>
        <p:nvSpPr>
          <p:cNvPr id="40" name="Rounded Rectangle 39"/>
          <p:cNvSpPr/>
          <p:nvPr/>
        </p:nvSpPr>
        <p:spPr>
          <a:xfrm>
            <a:off x="5765292" y="2276856"/>
            <a:ext cx="274320" cy="173736"/>
          </a:xfrm>
          <a:prstGeom prst="roundRect">
            <a:avLst>
              <a:gd name="adj" fmla="val 15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765292" y="2295144"/>
            <a:ext cx="274320" cy="128016"/>
          </a:xfrm>
          <a:prstGeom prst="rect">
            <a:avLst/>
          </a:prstGeom>
          <a:noFill/>
        </p:spPr>
        <p:txBody>
          <a:bodyPr wrap="square" lIns="0" rIns="0" tIns="0" bIns="0" anchor="t">
            <a:spAutoFit/>
          </a:bodyPr>
          <a:lstStyle/>
          <a:p>
            <a:pPr algn="ctr">
              <a:lnSpc>
                <a:spcPct val="100000"/>
              </a:lnSpc>
            </a:pPr>
            <a:r>
              <a:rPr sz="700" b="1" i="0" lang="de-DE">
                <a:solidFill>
                  <a:srgbClr val="1F2933"/>
                </a:solidFill>
                <a:latin typeface="Segoe UI"/>
              </a:rPr>
              <a:t>+</a:t>
            </a:r>
          </a:p>
        </p:txBody>
      </p:sp>
      <p:sp>
        <p:nvSpPr>
          <p:cNvPr id="42" name="Rectangle 41"/>
          <p:cNvSpPr/>
          <p:nvPr/>
        </p:nvSpPr>
        <p:spPr>
          <a:xfrm>
            <a:off x="6076188" y="2276856"/>
            <a:ext cx="274320" cy="173736"/>
          </a:xfrm>
          <a:prstGeom prst="rect">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076188" y="2295144"/>
            <a:ext cx="274320" cy="128016"/>
          </a:xfrm>
          <a:prstGeom prst="rect">
            <a:avLst/>
          </a:prstGeom>
          <a:noFill/>
        </p:spPr>
        <p:txBody>
          <a:bodyPr wrap="square" lIns="0" rIns="0" tIns="0" bIns="0" anchor="t">
            <a:spAutoFit/>
          </a:bodyPr>
          <a:lstStyle/>
          <a:p>
            <a:pPr algn="ctr">
              <a:lnSpc>
                <a:spcPct val="100000"/>
              </a:lnSpc>
            </a:pPr>
            <a:r>
              <a:rPr sz="600" b="1" i="0" lang="de-DE">
                <a:solidFill>
                  <a:srgbClr val="1F2933"/>
                </a:solidFill>
                <a:latin typeface="Segoe UI"/>
              </a:rPr>
              <a:t>z17</a:t>
            </a:r>
          </a:p>
        </p:txBody>
      </p:sp>
      <p:sp>
        <p:nvSpPr>
          <p:cNvPr id="44" name="Rounded Rectangle 43"/>
          <p:cNvSpPr/>
          <p:nvPr/>
        </p:nvSpPr>
        <p:spPr>
          <a:xfrm>
            <a:off x="6387083" y="2276856"/>
            <a:ext cx="274320" cy="173736"/>
          </a:xfrm>
          <a:prstGeom prst="roundRect">
            <a:avLst>
              <a:gd name="adj" fmla="val 15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387083" y="2295144"/>
            <a:ext cx="274320" cy="128016"/>
          </a:xfrm>
          <a:prstGeom prst="rect">
            <a:avLst/>
          </a:prstGeom>
          <a:noFill/>
        </p:spPr>
        <p:txBody>
          <a:bodyPr wrap="square" lIns="0" rIns="0" tIns="0" bIns="0" anchor="t">
            <a:spAutoFit/>
          </a:bodyPr>
          <a:lstStyle/>
          <a:p>
            <a:pPr algn="ctr">
              <a:lnSpc>
                <a:spcPct val="100000"/>
              </a:lnSpc>
            </a:pPr>
            <a:r>
              <a:rPr sz="700" b="1" i="0" lang="de-DE">
                <a:solidFill>
                  <a:srgbClr val="1F2933"/>
                </a:solidFill>
                <a:latin typeface="Segoe UI"/>
              </a:rPr>
              <a:t>–</a:t>
            </a:r>
          </a:p>
        </p:txBody>
      </p:sp>
      <p:sp>
        <p:nvSpPr>
          <p:cNvPr id="46" name="TextBox 45"/>
          <p:cNvSpPr txBox="1"/>
          <p:nvPr/>
        </p:nvSpPr>
        <p:spPr>
          <a:xfrm>
            <a:off x="841247" y="2487168"/>
            <a:ext cx="6583680" cy="128016"/>
          </a:xfrm>
          <a:prstGeom prst="rect">
            <a:avLst/>
          </a:prstGeom>
          <a:noFill/>
        </p:spPr>
        <p:txBody>
          <a:bodyPr wrap="square" lIns="0" rIns="0" tIns="0" bIns="0" anchor="t">
            <a:spAutoFit/>
          </a:bodyPr>
          <a:lstStyle/>
          <a:p>
            <a:pPr algn="l">
              <a:lnSpc>
                <a:spcPct val="100000"/>
              </a:lnSpc>
            </a:pPr>
            <a:r>
              <a:rPr sz="500" b="0" i="0" lang="de-DE">
                <a:solidFill>
                  <a:srgbClr val="6B7A88"/>
                </a:solidFill>
                <a:latin typeface="Segoe UI"/>
              </a:rPr>
              <a:t>ⓘ  Hintergrundkarte ziehen, um über das Messegelände zu navigieren. Hallenplan oder Anfasser ziehen zum Positionieren, Skalieren und Drehen.</a:t>
            </a:r>
          </a:p>
        </p:txBody>
      </p:sp>
      <p:sp>
        <p:nvSpPr>
          <p:cNvPr id="47" name="Rectangle 46"/>
          <p:cNvSpPr/>
          <p:nvPr/>
        </p:nvSpPr>
        <p:spPr>
          <a:xfrm>
            <a:off x="571500" y="2670048"/>
            <a:ext cx="6940296" cy="2249424"/>
          </a:xfrm>
          <a:prstGeom prst="rect">
            <a:avLst/>
          </a:prstGeom>
          <a:solidFill>
            <a:srgbClr val="EEEC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704088" y="3401568"/>
            <a:ext cx="1143000" cy="868680"/>
          </a:xfrm>
          <a:prstGeom prst="rect">
            <a:avLst/>
          </a:prstGeom>
          <a:solidFill>
            <a:srgbClr val="D8EAD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566928" y="3172968"/>
            <a:ext cx="6940296"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4544568"/>
            <a:ext cx="6940296" cy="1097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1984248" y="2670048"/>
            <a:ext cx="109728" cy="224942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007608" y="2670048"/>
            <a:ext cx="91440" cy="224942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2578608" y="3401568"/>
            <a:ext cx="2286000" cy="960120"/>
          </a:xfrm>
          <a:prstGeom prst="rect">
            <a:avLst/>
          </a:prstGeom>
          <a:solidFill>
            <a:srgbClr val="D9D4CC"/>
          </a:solidFill>
          <a:ln w="10160">
            <a:solidFill>
              <a:srgbClr val="BFB8A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6281928" y="3401568"/>
            <a:ext cx="1005840" cy="960120"/>
          </a:xfrm>
          <a:prstGeom prst="rect">
            <a:avLst/>
          </a:prstGeom>
          <a:solidFill>
            <a:srgbClr val="D9D4CC"/>
          </a:solidFill>
          <a:ln w="10160">
            <a:solidFill>
              <a:srgbClr val="BFB8A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281928" y="3803904"/>
            <a:ext cx="1005840" cy="146304"/>
          </a:xfrm>
          <a:prstGeom prst="rect">
            <a:avLst/>
          </a:prstGeom>
          <a:noFill/>
        </p:spPr>
        <p:txBody>
          <a:bodyPr wrap="square" lIns="0" rIns="0" tIns="0" bIns="0" anchor="t">
            <a:spAutoFit/>
          </a:bodyPr>
          <a:lstStyle/>
          <a:p>
            <a:pPr algn="ctr">
              <a:lnSpc>
                <a:spcPct val="100000"/>
              </a:lnSpc>
            </a:pPr>
            <a:r>
              <a:rPr sz="600" b="0" i="0" lang="de-DE">
                <a:solidFill>
                  <a:srgbClr val="6B7A88"/>
                </a:solidFill>
                <a:latin typeface="Segoe UI"/>
              </a:rPr>
              <a:t>Halle 2</a:t>
            </a:r>
          </a:p>
        </p:txBody>
      </p:sp>
      <p:sp>
        <p:nvSpPr>
          <p:cNvPr id="56" name="Rectangle 55"/>
          <p:cNvSpPr/>
          <p:nvPr/>
        </p:nvSpPr>
        <p:spPr>
          <a:xfrm>
            <a:off x="2441448" y="3291840"/>
            <a:ext cx="2286000" cy="960120"/>
          </a:xfrm>
          <a:prstGeom prst="rect">
            <a:avLst/>
          </a:prstGeom>
          <a:solidFill>
            <a:srgbClr val="FFFFFF">
              <a:alpha val="55000"/>
            </a:srgbClr>
          </a:solidFill>
          <a:ln w="1651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2587752"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2587752"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3118104"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3118104"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3648456"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3648456"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4178807"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4178807"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2395727" y="324612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4681728" y="324612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4681728" y="420624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2395727" y="420624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Oval 68"/>
          <p:cNvSpPr/>
          <p:nvPr/>
        </p:nvSpPr>
        <p:spPr>
          <a:xfrm>
            <a:off x="3474720" y="3662172"/>
            <a:ext cx="219456" cy="219456"/>
          </a:xfrm>
          <a:prstGeom prst="ellipse">
            <a:avLst/>
          </a:prstGeom>
          <a:solidFill>
            <a:srgbClr val="2271B1"/>
          </a:solidFill>
          <a:ln w="1524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474720" y="3703320"/>
            <a:ext cx="219456" cy="146304"/>
          </a:xfrm>
          <a:prstGeom prst="rect">
            <a:avLst/>
          </a:prstGeom>
          <a:noFill/>
        </p:spPr>
        <p:txBody>
          <a:bodyPr wrap="square" lIns="0" rIns="0" tIns="0" bIns="0" anchor="t">
            <a:spAutoFit/>
          </a:bodyPr>
          <a:lstStyle/>
          <a:p>
            <a:pPr algn="ctr">
              <a:lnSpc>
                <a:spcPct val="100000"/>
              </a:lnSpc>
            </a:pPr>
            <a:r>
              <a:rPr sz="700" b="1" i="0" lang="de-DE">
                <a:solidFill>
                  <a:srgbClr val="FFFFFF"/>
                </a:solidFill>
                <a:latin typeface="Segoe UI"/>
              </a:rPr>
              <a:t>✥</a:t>
            </a:r>
          </a:p>
        </p:txBody>
      </p:sp>
      <p:sp>
        <p:nvSpPr>
          <p:cNvPr id="71" name="Rectangle 70"/>
          <p:cNvSpPr/>
          <p:nvPr/>
        </p:nvSpPr>
        <p:spPr>
          <a:xfrm>
            <a:off x="3578961" y="3054096"/>
            <a:ext cx="10972"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Oval 71"/>
          <p:cNvSpPr/>
          <p:nvPr/>
        </p:nvSpPr>
        <p:spPr>
          <a:xfrm>
            <a:off x="3483864" y="2862072"/>
            <a:ext cx="201168" cy="201168"/>
          </a:xfrm>
          <a:prstGeom prst="ellipse">
            <a:avLst/>
          </a:prstGeom>
          <a:solidFill>
            <a:srgbClr val="FFFFFF"/>
          </a:solidFill>
          <a:ln w="1524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3483864" y="2894076"/>
            <a:ext cx="201168" cy="146304"/>
          </a:xfrm>
          <a:prstGeom prst="rect">
            <a:avLst/>
          </a:prstGeom>
          <a:noFill/>
        </p:spPr>
        <p:txBody>
          <a:bodyPr wrap="square" lIns="0" rIns="0" tIns="0" bIns="0" anchor="t">
            <a:spAutoFit/>
          </a:bodyPr>
          <a:lstStyle/>
          <a:p>
            <a:pPr algn="ctr">
              <a:lnSpc>
                <a:spcPct val="100000"/>
              </a:lnSpc>
            </a:pPr>
            <a:r>
              <a:rPr sz="700" b="1" i="0" lang="de-DE">
                <a:solidFill>
                  <a:srgbClr val="2271B1"/>
                </a:solidFill>
                <a:latin typeface="Segoe UI"/>
              </a:rPr>
              <a:t>↻</a:t>
            </a:r>
          </a:p>
        </p:txBody>
      </p:sp>
      <p:sp>
        <p:nvSpPr>
          <p:cNvPr id="74" name="Isosceles Triangle 73"/>
          <p:cNvSpPr/>
          <p:nvPr/>
        </p:nvSpPr>
        <p:spPr>
          <a:xfrm>
            <a:off x="5184648" y="3813048"/>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4956048"/>
            <a:ext cx="6949440"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ounded Rectangle 75"/>
          <p:cNvSpPr/>
          <p:nvPr/>
        </p:nvSpPr>
        <p:spPr>
          <a:xfrm>
            <a:off x="4087368" y="5010912"/>
            <a:ext cx="868680" cy="237744"/>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4087368" y="5056632"/>
            <a:ext cx="868680" cy="146304"/>
          </a:xfrm>
          <a:prstGeom prst="rect">
            <a:avLst/>
          </a:prstGeom>
          <a:noFill/>
        </p:spPr>
        <p:txBody>
          <a:bodyPr wrap="square" lIns="0" rIns="0" tIns="0" bIns="0" anchor="t">
            <a:spAutoFit/>
          </a:bodyPr>
          <a:lstStyle/>
          <a:p>
            <a:pPr algn="ctr">
              <a:lnSpc>
                <a:spcPct val="100000"/>
              </a:lnSpc>
            </a:pPr>
            <a:r>
              <a:rPr sz="800" b="0" i="0" lang="de-DE">
                <a:solidFill>
                  <a:srgbClr val="2271B1"/>
                </a:solidFill>
                <a:latin typeface="Segoe UI"/>
              </a:rPr>
              <a:t>Abbrechen</a:t>
            </a:r>
          </a:p>
        </p:txBody>
      </p:sp>
      <p:sp>
        <p:nvSpPr>
          <p:cNvPr id="78" name="Rounded Rectangle 77"/>
          <p:cNvSpPr/>
          <p:nvPr/>
        </p:nvSpPr>
        <p:spPr>
          <a:xfrm>
            <a:off x="5321807" y="5010912"/>
            <a:ext cx="2057400" cy="237744"/>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321807" y="5056632"/>
            <a:ext cx="205740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Position übernehmen &amp; speichern</a:t>
            </a:r>
          </a:p>
        </p:txBody>
      </p:sp>
      <p:sp>
        <p:nvSpPr>
          <p:cNvPr id="80" name="Oval 79"/>
          <p:cNvSpPr/>
          <p:nvPr/>
        </p:nvSpPr>
        <p:spPr>
          <a:xfrm>
            <a:off x="429768" y="1783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429768" y="18425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2" name="Oval 81"/>
          <p:cNvSpPr/>
          <p:nvPr/>
        </p:nvSpPr>
        <p:spPr>
          <a:xfrm>
            <a:off x="429768" y="2130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429768" y="218998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4" name="Oval 83"/>
          <p:cNvSpPr/>
          <p:nvPr/>
        </p:nvSpPr>
        <p:spPr>
          <a:xfrm>
            <a:off x="5321807" y="3950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321807" y="400964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6" name="Oval 85"/>
          <p:cNvSpPr/>
          <p:nvPr/>
        </p:nvSpPr>
        <p:spPr>
          <a:xfrm>
            <a:off x="3758183" y="36347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3758183" y="36941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88" name="Oval 87"/>
          <p:cNvSpPr/>
          <p:nvPr/>
        </p:nvSpPr>
        <p:spPr>
          <a:xfrm>
            <a:off x="3758183"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3758183" y="28849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90" name="Oval 89"/>
          <p:cNvSpPr/>
          <p:nvPr/>
        </p:nvSpPr>
        <p:spPr>
          <a:xfrm>
            <a:off x="5001768" y="49926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5001768" y="505206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6</a:t>
            </a:r>
          </a:p>
        </p:txBody>
      </p:sp>
      <p:sp>
        <p:nvSpPr>
          <p:cNvPr id="92" name="TextBox 91"/>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Mit der Maus oder mit Zahlen</a:t>
            </a:r>
          </a:p>
        </p:txBody>
      </p:sp>
      <p:sp>
        <p:nvSpPr>
          <p:cNvPr id="93" name="TextBox 92"/>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Maß und Drehung</a:t>
            </a:r>
          </a:p>
        </p:txBody>
      </p:sp>
      <p:sp>
        <p:nvSpPr>
          <p:cNvPr id="94" name="TextBox 93"/>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Breite / Größe</a:t>
            </a:r>
            <a:r>
              <a:rPr sz="1000" b="0" i="0" lang="de-DE">
                <a:solidFill>
                  <a:srgbClr val="3B4A57"/>
                </a:solidFill>
                <a:latin typeface="Segoe UI"/>
              </a:rPr>
              <a:t> in Metern, </a:t>
            </a:r>
            <a:r>
              <a:rPr sz="1000" b="1" i="0" lang="de-DE">
                <a:solidFill>
                  <a:srgbClr val="3B4A57"/>
                </a:solidFill>
                <a:latin typeface="Segoe UI"/>
              </a:rPr>
              <a:t>Hallenplan-Drehung</a:t>
            </a:r>
            <a:r>
              <a:rPr sz="1000" b="0" i="0" lang="de-DE">
                <a:solidFill>
                  <a:srgbClr val="3B4A57"/>
                </a:solidFill>
                <a:latin typeface="Segoe UI"/>
              </a:rPr>
              <a:t> und </a:t>
            </a:r>
            <a:r>
              <a:rPr sz="1000" b="1" i="0" lang="de-DE">
                <a:solidFill>
                  <a:srgbClr val="3B4A57"/>
                </a:solidFill>
                <a:latin typeface="Segoe UI"/>
              </a:rPr>
              <a:t>Messegelände-Ausrichtung</a:t>
            </a:r>
            <a:r>
              <a:rPr sz="1000" b="0" i="0" lang="de-DE">
                <a:solidFill>
                  <a:srgbClr val="3B4A57"/>
                </a:solidFill>
                <a:latin typeface="Segoe UI"/>
              </a:rPr>
              <a:t>.</a:t>
            </a:r>
          </a:p>
        </p:txBody>
      </p:sp>
      <p:sp>
        <p:nvSpPr>
          <p:cNvPr id="95" name="TextBox 94"/>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Hilfen</a:t>
            </a:r>
          </a:p>
        </p:txBody>
      </p:sp>
      <p:sp>
        <p:nvSpPr>
          <p:cNvPr id="96" name="TextBox 95"/>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Übernehmen von</a:t>
            </a:r>
            <a:r>
              <a:rPr sz="1000" b="0" i="0" lang="de-DE">
                <a:solidFill>
                  <a:srgbClr val="3B4A57"/>
                </a:solidFill>
                <a:latin typeface="Segoe UI"/>
              </a:rPr>
              <a:t>, </a:t>
            </a:r>
            <a:r>
              <a:rPr sz="1000" b="1" i="0" lang="de-DE">
                <a:solidFill>
                  <a:srgbClr val="3B4A57"/>
                </a:solidFill>
                <a:latin typeface="Segoe UI"/>
              </a:rPr>
              <a:t>Opacity</a:t>
            </a:r>
            <a:r>
              <a:rPr sz="1000" b="0" i="0" lang="de-DE">
                <a:solidFill>
                  <a:srgbClr val="3B4A57"/>
                </a:solidFill>
                <a:latin typeface="Segoe UI"/>
              </a:rPr>
              <a:t>, </a:t>
            </a:r>
            <a:r>
              <a:rPr sz="1000" b="1" i="0" lang="de-DE">
                <a:solidFill>
                  <a:srgbClr val="3B4A57"/>
                </a:solidFill>
                <a:latin typeface="Segoe UI"/>
              </a:rPr>
              <a:t>Karten-Stil</a:t>
            </a:r>
            <a:r>
              <a:rPr sz="1000" b="0" i="0" lang="de-DE">
                <a:solidFill>
                  <a:srgbClr val="3B4A57"/>
                </a:solidFill>
                <a:latin typeface="Segoe UI"/>
              </a:rPr>
              <a:t> – zeigt den eingestellten Dienst – und </a:t>
            </a:r>
            <a:r>
              <a:rPr sz="1000" b="1" i="0" lang="de-DE">
                <a:solidFill>
                  <a:srgbClr val="3B4A57"/>
                </a:solidFill>
                <a:latin typeface="Segoe UI"/>
              </a:rPr>
              <a:t>Karten-Zoom</a:t>
            </a:r>
            <a:r>
              <a:rPr sz="1000" b="0" i="0" lang="de-DE">
                <a:solidFill>
                  <a:srgbClr val="3B4A57"/>
                </a:solidFill>
                <a:latin typeface="Segoe UI"/>
              </a:rPr>
              <a:t>.</a:t>
            </a:r>
          </a:p>
        </p:txBody>
      </p:sp>
      <p:sp>
        <p:nvSpPr>
          <p:cNvPr id="97" name="TextBox 96"/>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Karte ziehen</a:t>
            </a:r>
          </a:p>
        </p:txBody>
      </p:sp>
      <p:sp>
        <p:nvSpPr>
          <p:cNvPr id="98" name="TextBox 97"/>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Verschiebt die Hintergrundkarte; das Mausrad zoomt.</a:t>
            </a:r>
          </a:p>
        </p:txBody>
      </p:sp>
      <p:sp>
        <p:nvSpPr>
          <p:cNvPr id="99" name="TextBox 98"/>
          <p:cNvSpPr txBox="1"/>
          <p:nvPr/>
        </p:nvSpPr>
        <p:spPr>
          <a:xfrm>
            <a:off x="7927847" y="3829557"/>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Plan ziehen</a:t>
            </a:r>
          </a:p>
        </p:txBody>
      </p:sp>
      <p:sp>
        <p:nvSpPr>
          <p:cNvPr id="100" name="TextBox 99"/>
          <p:cNvSpPr txBox="1"/>
          <p:nvPr/>
        </p:nvSpPr>
        <p:spPr>
          <a:xfrm>
            <a:off x="7927847" y="4049267"/>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Am Plan oder am Mittelgriff – der Plan wandert.</a:t>
            </a:r>
          </a:p>
        </p:txBody>
      </p:sp>
      <p:sp>
        <p:nvSpPr>
          <p:cNvPr id="101" name="TextBox 100"/>
          <p:cNvSpPr txBox="1"/>
          <p:nvPr/>
        </p:nvSpPr>
        <p:spPr>
          <a:xfrm>
            <a:off x="7927847" y="4423664"/>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5  Ecken und Drehgriff</a:t>
            </a:r>
          </a:p>
        </p:txBody>
      </p:sp>
      <p:sp>
        <p:nvSpPr>
          <p:cNvPr id="102" name="TextBox 101"/>
          <p:cNvSpPr txBox="1"/>
          <p:nvPr/>
        </p:nvSpPr>
        <p:spPr>
          <a:xfrm>
            <a:off x="7927847" y="4643374"/>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Ecken skalieren, der Kreispfeil dreht.</a:t>
            </a:r>
          </a:p>
        </p:txBody>
      </p:sp>
      <p:sp>
        <p:nvSpPr>
          <p:cNvPr id="103" name="TextBox 102"/>
          <p:cNvSpPr txBox="1"/>
          <p:nvPr/>
        </p:nvSpPr>
        <p:spPr>
          <a:xfrm>
            <a:off x="7927847" y="501777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6  Übernehmen</a:t>
            </a:r>
          </a:p>
        </p:txBody>
      </p:sp>
      <p:sp>
        <p:nvSpPr>
          <p:cNvPr id="104" name="TextBox 103"/>
          <p:cNvSpPr txBox="1"/>
          <p:nvPr/>
        </p:nvSpPr>
        <p:spPr>
          <a:xfrm>
            <a:off x="7927847" y="523748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Schreibt die Lage in die Zeile.</a:t>
            </a:r>
          </a:p>
        </p:txBody>
      </p:sp>
      <p:sp>
        <p:nvSpPr>
          <p:cNvPr id="105" name="Rectangle 10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TextBox 10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108" name="TextBox 10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Abbrechen</a:t>
            </a:r>
            <a:r>
              <a:rPr sz="1000" b="0" i="0" lang="de-DE">
                <a:solidFill>
                  <a:srgbClr val="2B3844"/>
                </a:solidFill>
                <a:latin typeface="Segoe UI"/>
              </a:rPr>
              <a:t> verwirft Lage, Größe und Drehung des Plans. Gespeichert ist alles erst, wenn Sie die Veranstaltung </a:t>
            </a:r>
            <a:r>
              <a:rPr sz="1000" b="1" i="0" lang="de-DE">
                <a:solidFill>
                  <a:srgbClr val="2B3844"/>
                </a:solidFill>
                <a:latin typeface="Segoe UI"/>
              </a:rPr>
              <a:t>aktualisieren</a:t>
            </a:r>
            <a:r>
              <a:rPr sz="1000" b="0" i="0" lang="de-DE">
                <a:solidFill>
                  <a:srgbClr val="2B3844"/>
                </a:solidFill>
                <a:latin typeface="Segoe UI"/>
              </a:rPr>
              <a:t>.</a:t>
            </a:r>
          </a:p>
        </p:txBody>
      </p:sp>
      <p:sp>
        <p:nvSpPr>
          <p:cNvPr id="109" name="Rectangle 10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TextBox 10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111" name="TextBox 11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122 / 153</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Regler im Einpass-Fenster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010410"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Regler</a:t>
            </a:r>
          </a:p>
        </p:txBody>
      </p:sp>
      <p:sp>
        <p:nvSpPr>
          <p:cNvPr id="8" name="TextBox 7"/>
          <p:cNvSpPr txBox="1"/>
          <p:nvPr/>
        </p:nvSpPr>
        <p:spPr>
          <a:xfrm>
            <a:off x="2869946" y="1435608"/>
            <a:ext cx="219318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Bereich</a:t>
            </a:r>
          </a:p>
        </p:txBody>
      </p:sp>
      <p:sp>
        <p:nvSpPr>
          <p:cNvPr id="9" name="TextBox 8"/>
          <p:cNvSpPr txBox="1"/>
          <p:nvPr/>
        </p:nvSpPr>
        <p:spPr>
          <a:xfrm>
            <a:off x="5246011" y="1435608"/>
            <a:ext cx="630560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Wozu</a:t>
            </a:r>
          </a:p>
        </p:txBody>
      </p:sp>
      <p:sp>
        <p:nvSpPr>
          <p:cNvPr id="10" name="TextBox 9"/>
          <p:cNvSpPr txBox="1"/>
          <p:nvPr/>
        </p:nvSpPr>
        <p:spPr>
          <a:xfrm>
            <a:off x="676656" y="1856232"/>
            <a:ext cx="2010410"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Breite / Größe</a:t>
            </a:r>
          </a:p>
        </p:txBody>
      </p:sp>
      <p:sp>
        <p:nvSpPr>
          <p:cNvPr id="11" name="TextBox 10"/>
          <p:cNvSpPr txBox="1"/>
          <p:nvPr/>
        </p:nvSpPr>
        <p:spPr>
          <a:xfrm>
            <a:off x="2869946" y="1856232"/>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30–800 m, Zahlenfeld bis 2500 m</a:t>
            </a:r>
          </a:p>
        </p:txBody>
      </p:sp>
      <p:sp>
        <p:nvSpPr>
          <p:cNvPr id="12" name="TextBox 11"/>
          <p:cNvSpPr txBox="1"/>
          <p:nvPr/>
        </p:nvSpPr>
        <p:spPr>
          <a:xfrm>
            <a:off x="5246011" y="1856232"/>
            <a:ext cx="630560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echte Breite der Halle. Steht sie im Hallenplan der Messe, eintippen – dann stimmt der Maßstab sofort</a:t>
            </a:r>
          </a:p>
        </p:txBody>
      </p:sp>
      <p:sp>
        <p:nvSpPr>
          <p:cNvPr id="13" name="Rectangle 12"/>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82647"/>
            <a:ext cx="2010410"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Hallenplan-Drehung</a:t>
            </a:r>
          </a:p>
        </p:txBody>
      </p:sp>
      <p:sp>
        <p:nvSpPr>
          <p:cNvPr id="16" name="TextBox 15"/>
          <p:cNvSpPr txBox="1"/>
          <p:nvPr/>
        </p:nvSpPr>
        <p:spPr>
          <a:xfrm>
            <a:off x="2869946" y="2382647"/>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0–360°</a:t>
            </a:r>
          </a:p>
        </p:txBody>
      </p:sp>
      <p:sp>
        <p:nvSpPr>
          <p:cNvPr id="17" name="TextBox 16"/>
          <p:cNvSpPr txBox="1"/>
          <p:nvPr/>
        </p:nvSpPr>
        <p:spPr>
          <a:xfrm>
            <a:off x="5246011" y="2382647"/>
            <a:ext cx="630560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Dreht nur den Plan, bis seine Kanten parallel zu den Hallenwänden liegen</a:t>
            </a:r>
          </a:p>
        </p:txBody>
      </p:sp>
      <p:sp>
        <p:nvSpPr>
          <p:cNvPr id="18" name="Rectangle 17"/>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09062"/>
            <a:ext cx="2010410"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Messegelände-Ausrichtung</a:t>
            </a:r>
          </a:p>
        </p:txBody>
      </p:sp>
      <p:sp>
        <p:nvSpPr>
          <p:cNvPr id="20" name="TextBox 19"/>
          <p:cNvSpPr txBox="1"/>
          <p:nvPr/>
        </p:nvSpPr>
        <p:spPr>
          <a:xfrm>
            <a:off x="2869946" y="2909062"/>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−180 bis 180°</a:t>
            </a:r>
          </a:p>
        </p:txBody>
      </p:sp>
      <p:sp>
        <p:nvSpPr>
          <p:cNvPr id="21" name="TextBox 20"/>
          <p:cNvSpPr txBox="1"/>
          <p:nvPr/>
        </p:nvSpPr>
        <p:spPr>
          <a:xfrm>
            <a:off x="5246011" y="2909062"/>
            <a:ext cx="630560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Dreht die Hintergrundkarte. Dieselbe Angabe wie </a:t>
            </a:r>
            <a:r>
              <a:rPr sz="950" b="1" i="0" lang="de-DE">
                <a:solidFill>
                  <a:srgbClr val="1F2933"/>
                </a:solidFill>
                <a:latin typeface="Segoe UI"/>
              </a:rPr>
              <a:t>Drehung (°)</a:t>
            </a:r>
            <a:r>
              <a:rPr sz="950" b="0" i="0" lang="de-DE">
                <a:solidFill>
                  <a:srgbClr val="1F2933"/>
                </a:solidFill>
                <a:latin typeface="Segoe UI"/>
              </a:rPr>
              <a:t> in der Box – gilt für alle Hallen</a:t>
            </a:r>
          </a:p>
        </p:txBody>
      </p:sp>
      <p:sp>
        <p:nvSpPr>
          <p:cNvPr id="22" name="Rectangle 21"/>
          <p:cNvSpPr/>
          <p:nvPr/>
        </p:nvSpPr>
        <p:spPr>
          <a:xfrm>
            <a:off x="566928" y="324345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4345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35477"/>
            <a:ext cx="2010410"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Übernehmen von</a:t>
            </a:r>
          </a:p>
        </p:txBody>
      </p:sp>
      <p:sp>
        <p:nvSpPr>
          <p:cNvPr id="25" name="TextBox 24"/>
          <p:cNvSpPr txBox="1"/>
          <p:nvPr/>
        </p:nvSpPr>
        <p:spPr>
          <a:xfrm>
            <a:off x="2869946" y="3435477"/>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schon eingepassten Pläne</a:t>
            </a:r>
          </a:p>
        </p:txBody>
      </p:sp>
      <p:sp>
        <p:nvSpPr>
          <p:cNvPr id="26" name="TextBox 25"/>
          <p:cNvSpPr txBox="1"/>
          <p:nvPr/>
        </p:nvSpPr>
        <p:spPr>
          <a:xfrm>
            <a:off x="5246011" y="3435477"/>
            <a:ext cx="630560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Holt alle Werte eines anderen Plans ins Fenster; danach nachjustieren</a:t>
            </a:r>
          </a:p>
        </p:txBody>
      </p:sp>
      <p:sp>
        <p:nvSpPr>
          <p:cNvPr id="27" name="Rectangle 26"/>
          <p:cNvSpPr/>
          <p:nvPr/>
        </p:nvSpPr>
        <p:spPr>
          <a:xfrm>
            <a:off x="566928" y="37698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61891"/>
            <a:ext cx="2010410"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Opacity</a:t>
            </a:r>
          </a:p>
        </p:txBody>
      </p:sp>
      <p:sp>
        <p:nvSpPr>
          <p:cNvPr id="29" name="TextBox 28"/>
          <p:cNvSpPr txBox="1"/>
          <p:nvPr/>
        </p:nvSpPr>
        <p:spPr>
          <a:xfrm>
            <a:off x="2869946" y="3961891"/>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20–100 %, Standard 85 %</a:t>
            </a:r>
          </a:p>
        </p:txBody>
      </p:sp>
      <p:sp>
        <p:nvSpPr>
          <p:cNvPr id="30" name="TextBox 29"/>
          <p:cNvSpPr txBox="1"/>
          <p:nvPr/>
        </p:nvSpPr>
        <p:spPr>
          <a:xfrm>
            <a:off x="5246011" y="3961891"/>
            <a:ext cx="630560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Deckkraft des Plans – im Backend nicht übersetzt. Zum Einpassen etwa 50 %; der Wert gilt auch auf der Website</a:t>
            </a:r>
          </a:p>
        </p:txBody>
      </p:sp>
      <p:sp>
        <p:nvSpPr>
          <p:cNvPr id="31" name="Rectangle 30"/>
          <p:cNvSpPr/>
          <p:nvPr/>
        </p:nvSpPr>
        <p:spPr>
          <a:xfrm>
            <a:off x="566928" y="42962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296283"/>
            <a:ext cx="11057839" cy="6687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59490"/>
            <a:ext cx="2010410"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Karten-Stil</a:t>
            </a:r>
          </a:p>
        </p:txBody>
      </p:sp>
      <p:sp>
        <p:nvSpPr>
          <p:cNvPr id="34" name="TextBox 33"/>
          <p:cNvSpPr txBox="1"/>
          <p:nvPr/>
        </p:nvSpPr>
        <p:spPr>
          <a:xfrm>
            <a:off x="2869946" y="4559490"/>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Anzeige, keine Auswahl</a:t>
            </a:r>
          </a:p>
        </p:txBody>
      </p:sp>
      <p:sp>
        <p:nvSpPr>
          <p:cNvPr id="35" name="TextBox 34"/>
          <p:cNvSpPr txBox="1"/>
          <p:nvPr/>
        </p:nvSpPr>
        <p:spPr>
          <a:xfrm>
            <a:off x="5246011" y="4488306"/>
            <a:ext cx="6305604"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Der Dienst aus den Einstellungen – derselbe wie für Ihre Gäste. Wechseln Sie ihn dort und öffnen Sie das Fenster neu</a:t>
            </a:r>
          </a:p>
        </p:txBody>
      </p:sp>
      <p:sp>
        <p:nvSpPr>
          <p:cNvPr id="36" name="Rectangle 35"/>
          <p:cNvSpPr/>
          <p:nvPr/>
        </p:nvSpPr>
        <p:spPr>
          <a:xfrm>
            <a:off x="566928" y="49650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157088"/>
            <a:ext cx="2010410"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Karten-Zoom</a:t>
            </a:r>
          </a:p>
        </p:txBody>
      </p:sp>
      <p:sp>
        <p:nvSpPr>
          <p:cNvPr id="38" name="TextBox 37"/>
          <p:cNvSpPr txBox="1"/>
          <p:nvPr/>
        </p:nvSpPr>
        <p:spPr>
          <a:xfrm>
            <a:off x="2869946" y="5157088"/>
            <a:ext cx="219318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12 bis 16–22, je nach Stil</a:t>
            </a:r>
          </a:p>
        </p:txBody>
      </p:sp>
      <p:sp>
        <p:nvSpPr>
          <p:cNvPr id="39" name="TextBox 38"/>
          <p:cNvSpPr txBox="1"/>
          <p:nvPr/>
        </p:nvSpPr>
        <p:spPr>
          <a:xfrm>
            <a:off x="5246011" y="5157088"/>
            <a:ext cx="6305604"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 / − oder Mausrad; Esri Light Gray endet bei 16. Der Wert wird zur </a:t>
            </a:r>
            <a:r>
              <a:rPr sz="950" b="1" i="0" lang="de-DE">
                <a:solidFill>
                  <a:srgbClr val="1F2933"/>
                </a:solidFill>
                <a:latin typeface="Segoe UI"/>
              </a:rPr>
              <a:t>Zoomstufe</a:t>
            </a:r>
            <a:r>
              <a:rPr sz="950" b="0" i="0" lang="de-DE">
                <a:solidFill>
                  <a:srgbClr val="1F2933"/>
                </a:solidFill>
                <a:latin typeface="Segoe UI"/>
              </a:rPr>
              <a:t> der Veranstaltung</a:t>
            </a:r>
          </a:p>
        </p:txBody>
      </p:sp>
      <p:sp>
        <p:nvSpPr>
          <p:cNvPr id="40" name="Rectangle 39"/>
          <p:cNvSpPr/>
          <p:nvPr/>
        </p:nvSpPr>
        <p:spPr>
          <a:xfrm>
            <a:off x="566928" y="549147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123 / 153</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 Halle in wenigen Minuten einpassen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Auf Messegelände einpassen</a:t>
            </a:r>
            <a:r>
              <a:rPr sz="1150" b="0" i="0" lang="de-DE">
                <a:solidFill>
                  <a:srgbClr val="25333F"/>
                </a:solidFill>
                <a:latin typeface="Segoe UI"/>
              </a:rPr>
              <a:t> klicken und mit </a:t>
            </a:r>
            <a:r>
              <a:rPr sz="1150" b="1" i="0" lang="de-DE">
                <a:solidFill>
                  <a:srgbClr val="25333F"/>
                </a:solidFill>
                <a:latin typeface="Segoe UI"/>
              </a:rPr>
              <a:t>Karten-Zoom</a:t>
            </a:r>
            <a:r>
              <a:rPr sz="1150" b="0" i="0" lang="de-DE">
                <a:solidFill>
                  <a:srgbClr val="25333F"/>
                </a:solidFill>
                <a:latin typeface="Segoe UI"/>
              </a:rPr>
              <a:t> oder dem Mausrad heranzoomen.</a:t>
            </a:r>
          </a:p>
        </p:txBody>
      </p:sp>
      <p:sp>
        <p:nvSpPr>
          <p:cNvPr id="9" name="TextBox 8"/>
          <p:cNvSpPr txBox="1"/>
          <p:nvPr/>
        </p:nvSpPr>
        <p:spPr>
          <a:xfrm>
            <a:off x="950976" y="1577213"/>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Karte ziehen, bis die Halle in der Mitte liegt.</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Opacity</a:t>
            </a:r>
            <a:r>
              <a:rPr sz="1150" b="0" i="0" lang="de-DE">
                <a:solidFill>
                  <a:srgbClr val="25333F"/>
                </a:solidFill>
                <a:latin typeface="Segoe UI"/>
              </a:rPr>
              <a:t> auf etwa 50 % stellen und den Plan am Mittelgriff auf die Halle ziehen.</a:t>
            </a:r>
          </a:p>
        </p:txBody>
      </p:sp>
      <p:sp>
        <p:nvSpPr>
          <p:cNvPr id="13" name="TextBox 12"/>
          <p:cNvSpPr txBox="1"/>
          <p:nvPr/>
        </p:nvSpPr>
        <p:spPr>
          <a:xfrm>
            <a:off x="950976" y="2183638"/>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Jetzt scheinen die Hallenwände durch den Plan.</a:t>
            </a:r>
          </a:p>
        </p:txBody>
      </p:sp>
      <p:sp>
        <p:nvSpPr>
          <p:cNvPr id="14" name="Oval 13"/>
          <p:cNvSpPr/>
          <p:nvPr/>
        </p:nvSpPr>
        <p:spPr>
          <a:xfrm>
            <a:off x="566928" y="257530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61645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566162"/>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Breite / Größe</a:t>
            </a:r>
            <a:r>
              <a:rPr sz="1150" b="0" i="0" lang="de-DE">
                <a:solidFill>
                  <a:srgbClr val="25333F"/>
                </a:solidFill>
                <a:latin typeface="Segoe UI"/>
              </a:rPr>
              <a:t> die echte Breite eintragen – oder an einer Ecke ziehen.</a:t>
            </a:r>
          </a:p>
        </p:txBody>
      </p:sp>
      <p:sp>
        <p:nvSpPr>
          <p:cNvPr id="17" name="TextBox 16"/>
          <p:cNvSpPr txBox="1"/>
          <p:nvPr/>
        </p:nvSpPr>
        <p:spPr>
          <a:xfrm>
            <a:off x="950976" y="2790062"/>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Das Seitenverhältnis bleibt erhalten.</a:t>
            </a:r>
          </a:p>
        </p:txBody>
      </p:sp>
      <p:sp>
        <p:nvSpPr>
          <p:cNvPr id="18" name="Oval 17"/>
          <p:cNvSpPr/>
          <p:nvPr/>
        </p:nvSpPr>
        <p:spPr>
          <a:xfrm>
            <a:off x="566928" y="318173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22287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172587"/>
            <a:ext cx="106737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Am Drehgriff oder mit </a:t>
            </a:r>
            <a:r>
              <a:rPr sz="1150" b="1" i="0" lang="de-DE">
                <a:solidFill>
                  <a:srgbClr val="25333F"/>
                </a:solidFill>
                <a:latin typeface="Segoe UI"/>
              </a:rPr>
              <a:t>Hallenplan-Drehung</a:t>
            </a:r>
            <a:r>
              <a:rPr sz="1150" b="0" i="0" lang="de-DE">
                <a:solidFill>
                  <a:srgbClr val="25333F"/>
                </a:solidFill>
                <a:latin typeface="Segoe UI"/>
              </a:rPr>
              <a:t> drehen, bis die Kanten parallel liegen.</a:t>
            </a:r>
          </a:p>
        </p:txBody>
      </p:sp>
      <p:sp>
        <p:nvSpPr>
          <p:cNvPr id="21" name="TextBox 20"/>
          <p:cNvSpPr txBox="1"/>
          <p:nvPr/>
        </p:nvSpPr>
        <p:spPr>
          <a:xfrm>
            <a:off x="950976" y="3396488"/>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Danach Lage und Größe nachbessern.</a:t>
            </a:r>
          </a:p>
        </p:txBody>
      </p:sp>
      <p:sp>
        <p:nvSpPr>
          <p:cNvPr id="22" name="Oval 21"/>
          <p:cNvSpPr/>
          <p:nvPr/>
        </p:nvSpPr>
        <p:spPr>
          <a:xfrm>
            <a:off x="566928" y="37881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38293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4" name="TextBox 23"/>
          <p:cNvSpPr txBox="1"/>
          <p:nvPr/>
        </p:nvSpPr>
        <p:spPr>
          <a:xfrm>
            <a:off x="950976" y="3779012"/>
            <a:ext cx="106737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Opacity</a:t>
            </a:r>
            <a:r>
              <a:rPr sz="1150" b="0" i="0" lang="de-DE">
                <a:solidFill>
                  <a:srgbClr val="25333F"/>
                </a:solidFill>
                <a:latin typeface="Segoe UI"/>
              </a:rPr>
              <a:t> zurückstellen, </a:t>
            </a:r>
            <a:r>
              <a:rPr sz="1150" b="1" i="0" lang="de-DE">
                <a:solidFill>
                  <a:srgbClr val="25333F"/>
                </a:solidFill>
                <a:latin typeface="Segoe UI"/>
              </a:rPr>
              <a:t>Position übernehmen &amp; speichern</a:t>
            </a:r>
            <a:r>
              <a:rPr sz="1150" b="0" i="0" lang="de-DE">
                <a:solidFill>
                  <a:srgbClr val="25333F"/>
                </a:solidFill>
                <a:latin typeface="Segoe UI"/>
              </a:rPr>
              <a:t>, dann die Veranstaltung </a:t>
            </a:r>
            <a:r>
              <a:rPr sz="1150" b="1" i="0" lang="de-DE">
                <a:solidFill>
                  <a:srgbClr val="25333F"/>
                </a:solidFill>
                <a:latin typeface="Segoe UI"/>
              </a:rPr>
              <a:t>aktualisieren</a:t>
            </a:r>
            <a:r>
              <a:rPr sz="1150" b="0" i="0" lang="de-DE">
                <a:solidFill>
                  <a:srgbClr val="25333F"/>
                </a:solidFill>
                <a:latin typeface="Segoe UI"/>
              </a:rPr>
              <a:t>.</a:t>
            </a:r>
          </a:p>
        </p:txBody>
      </p:sp>
      <p:sp>
        <p:nvSpPr>
          <p:cNvPr id="25" name="TextBox 24"/>
          <p:cNvSpPr txBox="1"/>
          <p:nvPr/>
        </p:nvSpPr>
        <p:spPr>
          <a:xfrm>
            <a:off x="950976" y="4002913"/>
            <a:ext cx="106737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Zeile zeigt </a:t>
            </a:r>
            <a:r>
              <a:rPr sz="950" b="1" i="0" lang="de-DE">
                <a:solidFill>
                  <a:srgbClr val="6B7A88"/>
                </a:solidFill>
                <a:latin typeface="Segoe UI"/>
              </a:rPr>
              <a:t>✓ Auf Messegelände platziert</a:t>
            </a:r>
            <a:r>
              <a:rPr sz="950" b="0" i="0" lang="de-DE">
                <a:solidFill>
                  <a:srgbClr val="6B7A88"/>
                </a:solidFill>
                <a:latin typeface="Segoe UI"/>
              </a:rPr>
              <a:t>.</a:t>
            </a:r>
          </a:p>
        </p:txBody>
      </p:sp>
      <p:sp>
        <p:nvSpPr>
          <p:cNvPr id="26" name="Rectangle 25"/>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Den Mittelpunkt – Breiten- und Längengrad – nach dem Einpassen nicht mehr ändern. Sonst verschiebt sich auf der Website das Gelände unter allen Hallen.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124 / 153</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Mehrere Hallen und Etagen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Etagen derselben Halle</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In der Zeile der weiteren Etage </a:t>
            </a:r>
            <a:r>
              <a:rPr sz="1050" b="1" i="0" lang="de-DE">
                <a:solidFill>
                  <a:srgbClr val="3B4A57"/>
                </a:solidFill>
                <a:latin typeface="Segoe UI"/>
              </a:rPr>
              <a:t>📋 Übernehmen von...</a:t>
            </a:r>
            <a:r>
              <a:rPr sz="1050" b="0" i="0" lang="de-DE">
                <a:solidFill>
                  <a:srgbClr val="3B4A57"/>
                </a:solidFill>
                <a:latin typeface="Segoe UI"/>
              </a:rPr>
              <a:t> wählen – Lage, Größe und Drehung kommen unverändert mit.</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Ohne neues Ziehen</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Stockwerk-Nummer entscheidet</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Alle Pläne mit derselben Nummer im Feld </a:t>
            </a:r>
            <a:r>
              <a:rPr sz="1050" b="1" i="0" lang="de-DE">
                <a:solidFill>
                  <a:srgbClr val="3B4A57"/>
                </a:solidFill>
                <a:latin typeface="Segoe UI"/>
              </a:rPr>
              <a:t>Stockwerk</a:t>
            </a:r>
            <a:r>
              <a:rPr sz="1050" b="0" i="0" lang="de-DE">
                <a:solidFill>
                  <a:srgbClr val="3B4A57"/>
                </a:solidFill>
                <a:latin typeface="Segoe UI"/>
              </a:rPr>
              <a:t> liegen auf der Website gemeinsam auf der Karte.</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Ein Knopf je Etage</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Gebäude-ID benennt</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Sie erscheint im Tooltip der Stockwerk-Auswahl: „Ebene 1 – Halle A, Halle B“.</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Gebäude- / Hallen-ID</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Alle Pläne einpassen</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Ein Plan ohne Position füllt auf einer Etage mit eingepassten Hallen die ganze Fläche. Seine Zeile zeigt </a:t>
            </a:r>
            <a:r>
              <a:rPr sz="1050" b="1" i="0" lang="de-DE">
                <a:solidFill>
                  <a:srgbClr val="3B4A57"/>
                </a:solidFill>
                <a:latin typeface="Segoe UI"/>
              </a:rPr>
              <a:t>Noch nicht platziert</a:t>
            </a:r>
            <a:r>
              <a:rPr sz="1050" b="0" i="0" lang="de-DE">
                <a:solidFill>
                  <a:srgbClr val="3B4A57"/>
                </a:solidFill>
                <a:latin typeface="Segoe UI"/>
              </a:rPr>
              <a:t>.</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Vor dem Veröffentlichen prüfen</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a:t>
            </a:r>
            <a:r>
              <a:rPr sz="1000" b="1" i="0" lang="de-DE">
                <a:solidFill>
                  <a:srgbClr val="2B3844"/>
                </a:solidFill>
                <a:latin typeface="Segoe UI"/>
              </a:rPr>
              <a:t>Messegelände-Ausrichtung</a:t>
            </a:r>
            <a:r>
              <a:rPr sz="1000" b="0" i="0" lang="de-DE">
                <a:solidFill>
                  <a:srgbClr val="2B3844"/>
                </a:solidFill>
                <a:latin typeface="Segoe UI"/>
              </a:rPr>
              <a:t> gilt für alle Hallen. Im Geo-Modus wechseln Gäste immer über die Stockwerk-Auswahl.</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125 / 153</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Ihre Gäste im Geo-Modus sehen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40233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de-DE">
                <a:solidFill>
                  <a:srgbClr val="6B7A88"/>
                </a:solidFill>
                <a:latin typeface="Consolas"/>
              </a:rPr>
              <a:t>https://meine-messe.de/hallenplan</a:t>
            </a:r>
          </a:p>
        </p:txBody>
      </p:sp>
      <p:sp>
        <p:nvSpPr>
          <p:cNvPr id="13" name="Rectangle 12"/>
          <p:cNvSpPr/>
          <p:nvPr/>
        </p:nvSpPr>
        <p:spPr>
          <a:xfrm>
            <a:off x="694944" y="1773936"/>
            <a:ext cx="6693407" cy="3493008"/>
          </a:xfrm>
          <a:prstGeom prst="rect">
            <a:avLst/>
          </a:prstGeom>
          <a:solidFill>
            <a:srgbClr val="EEECE6"/>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832104" y="3648456"/>
            <a:ext cx="2011680" cy="914400"/>
          </a:xfrm>
          <a:prstGeom prst="rect">
            <a:avLst/>
          </a:prstGeom>
          <a:solidFill>
            <a:srgbClr val="D8EAD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694944" y="3191256"/>
            <a:ext cx="6693407" cy="1097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94944" y="4700016"/>
            <a:ext cx="6693407"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3026663" y="1773936"/>
            <a:ext cx="109728" cy="349300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5541264" y="1773936"/>
            <a:ext cx="91440" cy="349300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769864" y="2139696"/>
            <a:ext cx="822960" cy="731520"/>
          </a:xfrm>
          <a:prstGeom prst="rect">
            <a:avLst/>
          </a:prstGeom>
          <a:solidFill>
            <a:srgbClr val="D9D4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969264" y="2048256"/>
            <a:ext cx="1874519" cy="1005840"/>
          </a:xfrm>
          <a:prstGeom prst="rect">
            <a:avLst/>
          </a:prstGeom>
          <a:solidFill>
            <a:srgbClr val="FFFFFF">
              <a:alpha val="88000"/>
            </a:srgbClr>
          </a:solidFill>
          <a:ln w="1143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1042416" y="2093976"/>
            <a:ext cx="1728216" cy="137160"/>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Halle 1</a:t>
            </a:r>
          </a:p>
        </p:txBody>
      </p:sp>
      <p:sp>
        <p:nvSpPr>
          <p:cNvPr id="22" name="Rectangle 21"/>
          <p:cNvSpPr/>
          <p:nvPr/>
        </p:nvSpPr>
        <p:spPr>
          <a:xfrm>
            <a:off x="1078992"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1078992"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1499616"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1499616"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1920240"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1920240"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340864"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340864"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3300984" y="2002536"/>
            <a:ext cx="1481328" cy="1051560"/>
          </a:xfrm>
          <a:prstGeom prst="rect">
            <a:avLst/>
          </a:prstGeom>
          <a:solidFill>
            <a:srgbClr val="FFFFFF">
              <a:alpha val="88000"/>
            </a:srgbClr>
          </a:solidFill>
          <a:ln w="1143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374136" y="2048256"/>
            <a:ext cx="1335024" cy="137160"/>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Halle 2</a:t>
            </a:r>
          </a:p>
        </p:txBody>
      </p:sp>
      <p:sp>
        <p:nvSpPr>
          <p:cNvPr id="32" name="Rectangle 31"/>
          <p:cNvSpPr/>
          <p:nvPr/>
        </p:nvSpPr>
        <p:spPr>
          <a:xfrm>
            <a:off x="3410712" y="225856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410712" y="260604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3831336" y="225856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3831336" y="260604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4251960" y="225856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4251960" y="260604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3300984" y="3465576"/>
            <a:ext cx="1737360" cy="1051560"/>
          </a:xfrm>
          <a:prstGeom prst="rect">
            <a:avLst/>
          </a:prstGeom>
          <a:solidFill>
            <a:srgbClr val="FFFFFF">
              <a:alpha val="88000"/>
            </a:srgbClr>
          </a:solidFill>
          <a:ln w="1143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374136" y="3511296"/>
            <a:ext cx="1591056" cy="137160"/>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Halle 3</a:t>
            </a:r>
          </a:p>
        </p:txBody>
      </p:sp>
      <p:sp>
        <p:nvSpPr>
          <p:cNvPr id="40" name="Rectangle 39"/>
          <p:cNvSpPr/>
          <p:nvPr/>
        </p:nvSpPr>
        <p:spPr>
          <a:xfrm>
            <a:off x="3410712" y="372160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3410712" y="406908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3831336" y="372160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3831336" y="406908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4251960" y="372160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4251960" y="406908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ounded Rectangle 45"/>
          <p:cNvSpPr/>
          <p:nvPr/>
        </p:nvSpPr>
        <p:spPr>
          <a:xfrm>
            <a:off x="6857999" y="1993392"/>
            <a:ext cx="402336" cy="768096"/>
          </a:xfrm>
          <a:prstGeom prst="roundRect">
            <a:avLst>
              <a:gd name="adj" fmla="val 30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6912863" y="2066544"/>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912863" y="2139696"/>
            <a:ext cx="292608" cy="146304"/>
          </a:xfrm>
          <a:prstGeom prst="rect">
            <a:avLst/>
          </a:prstGeom>
          <a:noFill/>
        </p:spPr>
        <p:txBody>
          <a:bodyPr wrap="square" lIns="0" rIns="0" tIns="0" bIns="0" anchor="t">
            <a:spAutoFit/>
          </a:bodyPr>
          <a:lstStyle/>
          <a:p>
            <a:pPr algn="ctr">
              <a:lnSpc>
                <a:spcPct val="100000"/>
              </a:lnSpc>
            </a:pPr>
            <a:r>
              <a:rPr sz="750" b="1" i="0" lang="de-DE">
                <a:solidFill>
                  <a:srgbClr val="1F2933"/>
                </a:solidFill>
                <a:latin typeface="Segoe UI"/>
              </a:rPr>
              <a:t>1</a:t>
            </a:r>
          </a:p>
        </p:txBody>
      </p:sp>
      <p:sp>
        <p:nvSpPr>
          <p:cNvPr id="49" name="Oval 48"/>
          <p:cNvSpPr/>
          <p:nvPr/>
        </p:nvSpPr>
        <p:spPr>
          <a:xfrm>
            <a:off x="6912863" y="2414016"/>
            <a:ext cx="292608" cy="292608"/>
          </a:xfrm>
          <a:prstGeom prst="ellipse">
            <a:avLst/>
          </a:prstGeom>
          <a:solidFill>
            <a:srgbClr val="0B3A5D"/>
          </a:solidFill>
          <a:ln w="1143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912863" y="2487168"/>
            <a:ext cx="292608" cy="146304"/>
          </a:xfrm>
          <a:prstGeom prst="rect">
            <a:avLst/>
          </a:prstGeom>
          <a:noFill/>
        </p:spPr>
        <p:txBody>
          <a:bodyPr wrap="square" lIns="0" rIns="0" tIns="0" bIns="0" anchor="t">
            <a:spAutoFit/>
          </a:bodyPr>
          <a:lstStyle/>
          <a:p>
            <a:pPr algn="ctr">
              <a:lnSpc>
                <a:spcPct val="100000"/>
              </a:lnSpc>
            </a:pPr>
            <a:r>
              <a:rPr sz="750" b="1" i="0" lang="de-DE">
                <a:solidFill>
                  <a:srgbClr val="FFFFFF"/>
                </a:solidFill>
                <a:latin typeface="Segoe UI"/>
              </a:rPr>
              <a:t>0</a:t>
            </a:r>
          </a:p>
        </p:txBody>
      </p:sp>
      <p:sp>
        <p:nvSpPr>
          <p:cNvPr id="51" name="Rounded Rectangle 50"/>
          <p:cNvSpPr/>
          <p:nvPr/>
        </p:nvSpPr>
        <p:spPr>
          <a:xfrm>
            <a:off x="4855463" y="2432304"/>
            <a:ext cx="1938528" cy="256032"/>
          </a:xfrm>
          <a:prstGeom prst="roundRect">
            <a:avLst>
              <a:gd name="adj" fmla="val 20000"/>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4901183" y="2482596"/>
            <a:ext cx="1847088" cy="146304"/>
          </a:xfrm>
          <a:prstGeom prst="rect">
            <a:avLst/>
          </a:prstGeom>
          <a:noFill/>
        </p:spPr>
        <p:txBody>
          <a:bodyPr wrap="square" lIns="0" rIns="0" tIns="0" bIns="0" anchor="t">
            <a:spAutoFit/>
          </a:bodyPr>
          <a:lstStyle/>
          <a:p>
            <a:pPr algn="ctr">
              <a:lnSpc>
                <a:spcPct val="100000"/>
              </a:lnSpc>
            </a:pPr>
            <a:r>
              <a:rPr sz="600" b="0" i="0" lang="de-DE">
                <a:solidFill>
                  <a:srgbClr val="FFFFFF"/>
                </a:solidFill>
                <a:latin typeface="Segoe UI"/>
              </a:rPr>
              <a:t>Ebene 0 – Halle 1, Halle 2, Halle 3</a:t>
            </a:r>
          </a:p>
        </p:txBody>
      </p:sp>
      <p:sp>
        <p:nvSpPr>
          <p:cNvPr id="53" name="Rounded Rectangle 52"/>
          <p:cNvSpPr/>
          <p:nvPr/>
        </p:nvSpPr>
        <p:spPr>
          <a:xfrm>
            <a:off x="6940295" y="291693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6940295" y="2958084"/>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55" name="Rounded Rectangle 54"/>
          <p:cNvSpPr/>
          <p:nvPr/>
        </p:nvSpPr>
        <p:spPr>
          <a:xfrm>
            <a:off x="6940295" y="319125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940295" y="3232404"/>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57" name="Rounded Rectangle 56"/>
          <p:cNvSpPr/>
          <p:nvPr/>
        </p:nvSpPr>
        <p:spPr>
          <a:xfrm>
            <a:off x="6940295" y="346557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940295" y="3506724"/>
            <a:ext cx="237744" cy="155448"/>
          </a:xfrm>
          <a:prstGeom prst="rect">
            <a:avLst/>
          </a:prstGeom>
          <a:noFill/>
        </p:spPr>
        <p:txBody>
          <a:bodyPr wrap="square" lIns="0" rIns="0" tIns="0" bIns="0" anchor="t">
            <a:spAutoFit/>
          </a:bodyPr>
          <a:lstStyle/>
          <a:p>
            <a:pPr algn="ctr">
              <a:lnSpc>
                <a:spcPct val="100000"/>
              </a:lnSpc>
            </a:pPr>
            <a:r>
              <a:rPr sz="800" b="1" i="0" lang="de-DE">
                <a:solidFill>
                  <a:srgbClr val="1F2933"/>
                </a:solidFill>
                <a:latin typeface="Segoe UI"/>
              </a:rPr>
              <a:t>↺</a:t>
            </a:r>
          </a:p>
        </p:txBody>
      </p:sp>
      <p:sp>
        <p:nvSpPr>
          <p:cNvPr id="59" name="Rectangle 58"/>
          <p:cNvSpPr/>
          <p:nvPr/>
        </p:nvSpPr>
        <p:spPr>
          <a:xfrm>
            <a:off x="699516" y="5056632"/>
            <a:ext cx="1783080" cy="2011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58952" y="5088636"/>
            <a:ext cx="1691640"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 OpenStreetMap contributors</a:t>
            </a:r>
          </a:p>
        </p:txBody>
      </p:sp>
      <p:sp>
        <p:nvSpPr>
          <p:cNvPr id="61" name="Oval 60"/>
          <p:cNvSpPr/>
          <p:nvPr/>
        </p:nvSpPr>
        <p:spPr>
          <a:xfrm>
            <a:off x="2935224" y="18013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2935224" y="186080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3" name="Oval 62"/>
          <p:cNvSpPr/>
          <p:nvPr/>
        </p:nvSpPr>
        <p:spPr>
          <a:xfrm>
            <a:off x="6922007" y="16550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6922007" y="171450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5" name="Oval 64"/>
          <p:cNvSpPr/>
          <p:nvPr/>
        </p:nvSpPr>
        <p:spPr>
          <a:xfrm>
            <a:off x="4581143"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4581143" y="248259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7" name="Oval 66"/>
          <p:cNvSpPr/>
          <p:nvPr/>
        </p:nvSpPr>
        <p:spPr>
          <a:xfrm>
            <a:off x="6547103" y="34472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6547103" y="3506724"/>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69" name="Oval 68"/>
          <p:cNvSpPr/>
          <p:nvPr/>
        </p:nvSpPr>
        <p:spPr>
          <a:xfrm>
            <a:off x="2523744" y="5020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2523744" y="507949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71" name="TextBox 70"/>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Das ganze Gelände im Blick</a:t>
            </a:r>
          </a:p>
        </p:txBody>
      </p:sp>
      <p:sp>
        <p:nvSpPr>
          <p:cNvPr id="72" name="TextBox 71"/>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Alle Hallen der Etage</a:t>
            </a:r>
          </a:p>
        </p:txBody>
      </p:sp>
      <p:sp>
        <p:nvSpPr>
          <p:cNvPr id="73" name="TextBox 72"/>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Jede an ihrer Stelle auf der echten Karte; beim Verschieben lädt die Karte nach.</a:t>
            </a:r>
          </a:p>
        </p:txBody>
      </p:sp>
      <p:sp>
        <p:nvSpPr>
          <p:cNvPr id="74" name="TextBox 73"/>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Stockwerk-Auswahl</a:t>
            </a:r>
          </a:p>
        </p:txBody>
      </p:sp>
      <p:sp>
        <p:nvSpPr>
          <p:cNvPr id="75" name="TextBox 74"/>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 Knopf je Etage schaltet alle Hallen zugleich um. Beim Laden öffnet Stockwerk 0.</a:t>
            </a:r>
          </a:p>
        </p:txBody>
      </p:sp>
      <p:sp>
        <p:nvSpPr>
          <p:cNvPr id="76" name="TextBox 75"/>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Tooltip</a:t>
            </a:r>
          </a:p>
        </p:txBody>
      </p:sp>
      <p:sp>
        <p:nvSpPr>
          <p:cNvPr id="77" name="TextBox 76"/>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Nennt die Hallen dieser Etage.</a:t>
            </a:r>
          </a:p>
        </p:txBody>
      </p:sp>
      <p:sp>
        <p:nvSpPr>
          <p:cNvPr id="78" name="TextBox 77"/>
          <p:cNvSpPr txBox="1"/>
          <p:nvPr/>
        </p:nvSpPr>
        <p:spPr>
          <a:xfrm>
            <a:off x="7927847" y="3829557"/>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Kreispfeil</a:t>
            </a:r>
          </a:p>
        </p:txBody>
      </p:sp>
      <p:sp>
        <p:nvSpPr>
          <p:cNvPr id="79" name="TextBox 78"/>
          <p:cNvSpPr txBox="1"/>
          <p:nvPr/>
        </p:nvSpPr>
        <p:spPr>
          <a:xfrm>
            <a:off x="7927847" y="4049267"/>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Zeigt wieder alle Hallen der Etage.</a:t>
            </a:r>
          </a:p>
        </p:txBody>
      </p:sp>
      <p:sp>
        <p:nvSpPr>
          <p:cNvPr id="80" name="TextBox 79"/>
          <p:cNvSpPr txBox="1"/>
          <p:nvPr/>
        </p:nvSpPr>
        <p:spPr>
          <a:xfrm>
            <a:off x="7927847" y="4423664"/>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5  Quellenangabe</a:t>
            </a:r>
          </a:p>
        </p:txBody>
      </p:sp>
      <p:sp>
        <p:nvSpPr>
          <p:cNvPr id="81" name="TextBox 80"/>
          <p:cNvSpPr txBox="1"/>
          <p:nvPr/>
        </p:nvSpPr>
        <p:spPr>
          <a:xfrm>
            <a:off x="7927847" y="4643374"/>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Steht automatisch unten links.</a:t>
            </a:r>
          </a:p>
        </p:txBody>
      </p:sp>
      <p:sp>
        <p:nvSpPr>
          <p:cNvPr id="82" name="Rectangle 8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5" name="TextBox 8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Ist die Einwilligung eingeschaltet, sehen Gäste zuerst </a:t>
            </a:r>
            <a:r>
              <a:rPr sz="1000" b="1" i="0" lang="de-DE">
                <a:solidFill>
                  <a:srgbClr val="2B3844"/>
                </a:solidFill>
                <a:latin typeface="Segoe UI"/>
              </a:rPr>
              <a:t>Ja, Karten laden</a:t>
            </a:r>
            <a:r>
              <a:rPr sz="1000" b="0" i="0" lang="de-DE">
                <a:solidFill>
                  <a:srgbClr val="2B3844"/>
                </a:solidFill>
                <a:latin typeface="Segoe UI"/>
              </a:rPr>
              <a:t> und </a:t>
            </a:r>
            <a:r>
              <a:rPr sz="1000" b="1" i="0" lang="de-DE">
                <a:solidFill>
                  <a:srgbClr val="2B3844"/>
                </a:solidFill>
                <a:latin typeface="Segoe UI"/>
              </a:rPr>
              <a:t>Ohne externe Karten laden</a:t>
            </a:r>
            <a:r>
              <a:rPr sz="1000" b="0" i="0" lang="de-DE">
                <a:solidFill>
                  <a:srgbClr val="2B3844"/>
                </a:solidFill>
                <a:latin typeface="Segoe UI"/>
              </a:rPr>
              <a:t>. Lehnen sie ab, bleiben die Pläne ohne Karte bedienbar.</a:t>
            </a:r>
          </a:p>
        </p:txBody>
      </p:sp>
      <p:sp>
        <p:nvSpPr>
          <p:cNvPr id="86" name="Rectangle 8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88" name="TextBox 8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126 / 153</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Große Hallen übersichtlich zeigen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Hallen-Overlays</a:t>
            </a:r>
          </a:p>
        </p:txBody>
      </p:sp>
      <p:sp>
        <p:nvSpPr>
          <p:cNvPr id="9" name="TextBox 8"/>
          <p:cNvSpPr txBox="1"/>
          <p:nvPr/>
        </p:nvSpPr>
        <p:spPr>
          <a:xfrm>
            <a:off x="768096" y="1882394"/>
            <a:ext cx="4989423" cy="158318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Übersichtskarten wie „HALLE 1 – Gaming, Cosplay“ liegen beim Herauszoomen über der Halle und blenden beim Hineinzoomen aus. Ein Klick zoomt hinein oder öffnet die Halle.</a:t>
            </a:r>
          </a:p>
        </p:txBody>
      </p:sp>
      <p:sp>
        <p:nvSpPr>
          <p:cNvPr id="10" name="TextBox 9"/>
          <p:cNvSpPr txBox="1"/>
          <p:nvPr/>
        </p:nvSpPr>
        <p:spPr>
          <a:xfrm>
            <a:off x="768096" y="333756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Gezeichnet im Hallenplan-Designer</a:t>
            </a:r>
          </a:p>
        </p:txBody>
      </p:sp>
      <p:sp>
        <p:nvSpPr>
          <p:cNvPr id="11" name="Rounded Rectangle 10"/>
          <p:cNvSpPr/>
          <p:nvPr/>
        </p:nvSpPr>
        <p:spPr>
          <a:xfrm>
            <a:off x="6233007" y="1353312"/>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Gebäude anklicken</a:t>
            </a:r>
          </a:p>
        </p:txBody>
      </p:sp>
      <p:sp>
        <p:nvSpPr>
          <p:cNvPr id="14" name="TextBox 13"/>
          <p:cNvSpPr txBox="1"/>
          <p:nvPr/>
        </p:nvSpPr>
        <p:spPr>
          <a:xfrm>
            <a:off x="6434175" y="1882394"/>
            <a:ext cx="4989423" cy="158318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Im Campus-Plan öffnet ein Klick auf ein Gebäude ohne Zwischenfenster dessen Plan. Die Stockwerk-Auswahl zeigt dann nur seine Etagen.</a:t>
            </a:r>
          </a:p>
        </p:txBody>
      </p:sp>
      <p:sp>
        <p:nvSpPr>
          <p:cNvPr id="15" name="TextBox 14"/>
          <p:cNvSpPr txBox="1"/>
          <p:nvPr/>
        </p:nvSpPr>
        <p:spPr>
          <a:xfrm>
            <a:off x="6434175" y="333756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Hybrider Campus-Plan</a:t>
            </a:r>
          </a:p>
        </p:txBody>
      </p:sp>
      <p:sp>
        <p:nvSpPr>
          <p:cNvPr id="16" name="Rounded Rectangle 15"/>
          <p:cNvSpPr/>
          <p:nvPr/>
        </p:nvSpPr>
        <p:spPr>
          <a:xfrm>
            <a:off x="566928" y="3922776"/>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922776"/>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4160520"/>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Einwilligung</a:t>
            </a:r>
          </a:p>
        </p:txBody>
      </p:sp>
      <p:sp>
        <p:nvSpPr>
          <p:cNvPr id="19" name="TextBox 18"/>
          <p:cNvSpPr txBox="1"/>
          <p:nvPr/>
        </p:nvSpPr>
        <p:spPr>
          <a:xfrm>
            <a:off x="768096" y="4451858"/>
            <a:ext cx="4989423" cy="158318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Nur im Geo-Modus: Vor dem Laden der fremden Karte fragt die Seite nach – abschaltbar, aber für den Datenschutz empfohlen.</a:t>
            </a:r>
          </a:p>
        </p:txBody>
      </p:sp>
      <p:sp>
        <p:nvSpPr>
          <p:cNvPr id="20" name="TextBox 19"/>
          <p:cNvSpPr txBox="1"/>
          <p:nvPr/>
        </p:nvSpPr>
        <p:spPr>
          <a:xfrm>
            <a:off x="768096" y="590702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Standard: an</a:t>
            </a:r>
          </a:p>
        </p:txBody>
      </p:sp>
      <p:sp>
        <p:nvSpPr>
          <p:cNvPr id="21" name="Rounded Rectangle 20"/>
          <p:cNvSpPr/>
          <p:nvPr/>
        </p:nvSpPr>
        <p:spPr>
          <a:xfrm>
            <a:off x="6233007" y="3922776"/>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922776"/>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4160520"/>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Quellenangabe</a:t>
            </a:r>
          </a:p>
        </p:txBody>
      </p:sp>
      <p:sp>
        <p:nvSpPr>
          <p:cNvPr id="24" name="TextBox 23"/>
          <p:cNvSpPr txBox="1"/>
          <p:nvPr/>
        </p:nvSpPr>
        <p:spPr>
          <a:xfrm>
            <a:off x="6434175" y="4451858"/>
            <a:ext cx="4989423" cy="158318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Unten links steht automatisch der vorgeschriebene Hinweis des Kartendienstes, etwa „© OpenStreetMap contributors“.</a:t>
            </a:r>
          </a:p>
        </p:txBody>
      </p:sp>
      <p:sp>
        <p:nvSpPr>
          <p:cNvPr id="25" name="TextBox 24"/>
          <p:cNvSpPr txBox="1"/>
          <p:nvPr/>
        </p:nvSpPr>
        <p:spPr>
          <a:xfrm>
            <a:off x="6434175" y="590702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Ohne Ihr Zutun</a:t>
            </a:r>
          </a:p>
        </p:txBody>
      </p:sp>
      <p:sp>
        <p:nvSpPr>
          <p:cNvPr id="26" name="Rectangle 2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28" name="TextBox 2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127 / 153</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Standortpunkte: „Sie sind hier“ per QR-Code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Im </a:t>
            </a:r>
            <a:r>
              <a:rPr sz="1150" b="1" i="0" lang="de-DE">
                <a:solidFill>
                  <a:srgbClr val="25333F"/>
                </a:solidFill>
                <a:latin typeface="Segoe UI"/>
              </a:rPr>
              <a:t>Hallenplan-Designer</a:t>
            </a:r>
            <a:r>
              <a:rPr sz="1150" b="0" i="0" lang="de-DE">
                <a:solidFill>
                  <a:srgbClr val="25333F"/>
                </a:solidFill>
                <a:latin typeface="Segoe UI"/>
              </a:rPr>
              <a:t> mit dem Werkzeug </a:t>
            </a:r>
            <a:r>
              <a:rPr sz="1150" b="1" i="0" lang="de-DE">
                <a:solidFill>
                  <a:srgbClr val="25333F"/>
                </a:solidFill>
                <a:latin typeface="Segoe UI"/>
              </a:rPr>
              <a:t>Standortpunkt (QR-Code)</a:t>
            </a:r>
            <a:r>
              <a:rPr sz="1150" b="0" i="0" lang="de-DE">
                <a:solidFill>
                  <a:srgbClr val="25333F"/>
                </a:solidFill>
                <a:latin typeface="Segoe UI"/>
              </a:rPr>
              <a:t> an die Stelle klicken, an der das Plakat hängen wird.</a:t>
            </a:r>
          </a:p>
        </p:txBody>
      </p:sp>
      <p:sp>
        <p:nvSpPr>
          <p:cNvPr id="9" name="TextBox 8"/>
          <p:cNvSpPr txBox="1"/>
          <p:nvPr/>
        </p:nvSpPr>
        <p:spPr>
          <a:xfrm>
            <a:off x="950976" y="1755394"/>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Einen Namen geben, etwa „Foyer – Haupteingang“.</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2137918"/>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Plan </a:t>
            </a:r>
            <a:r>
              <a:rPr sz="1150" b="1" i="0" lang="de-DE">
                <a:solidFill>
                  <a:srgbClr val="25333F"/>
                </a:solidFill>
                <a:latin typeface="Segoe UI"/>
              </a:rPr>
              <a:t>speichern</a:t>
            </a:r>
            <a:r>
              <a:rPr sz="1150" b="0" i="0" lang="de-DE">
                <a:solidFill>
                  <a:srgbClr val="25333F"/>
                </a:solidFill>
                <a:latin typeface="Segoe UI"/>
              </a:rPr>
              <a:t>.</a:t>
            </a:r>
          </a:p>
        </p:txBody>
      </p:sp>
      <p:sp>
        <p:nvSpPr>
          <p:cNvPr id="13" name="TextBox 12"/>
          <p:cNvSpPr txBox="1"/>
          <p:nvPr/>
        </p:nvSpPr>
        <p:spPr>
          <a:xfrm>
            <a:off x="950976" y="2361819"/>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Erst danach gilt der QR-Code.</a:t>
            </a:r>
          </a:p>
        </p:txBody>
      </p:sp>
      <p:sp>
        <p:nvSpPr>
          <p:cNvPr id="14" name="Oval 13"/>
          <p:cNvSpPr/>
          <p:nvPr/>
        </p:nvSpPr>
        <p:spPr>
          <a:xfrm>
            <a:off x="566928" y="2753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94635"/>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744343"/>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Den QR-Code als </a:t>
            </a:r>
            <a:r>
              <a:rPr sz="1150" b="1" i="0" lang="de-DE">
                <a:solidFill>
                  <a:srgbClr val="25333F"/>
                </a:solidFill>
                <a:latin typeface="Segoe UI"/>
              </a:rPr>
              <a:t>PNG</a:t>
            </a:r>
            <a:r>
              <a:rPr sz="1150" b="0" i="0" lang="de-DE">
                <a:solidFill>
                  <a:srgbClr val="25333F"/>
                </a:solidFill>
                <a:latin typeface="Segoe UI"/>
              </a:rPr>
              <a:t> oder </a:t>
            </a:r>
            <a:r>
              <a:rPr sz="1150" b="1" i="0" lang="de-DE">
                <a:solidFill>
                  <a:srgbClr val="25333F"/>
                </a:solidFill>
                <a:latin typeface="Segoe UI"/>
              </a:rPr>
              <a:t>SVG</a:t>
            </a:r>
            <a:r>
              <a:rPr sz="1150" b="0" i="0" lang="de-DE">
                <a:solidFill>
                  <a:srgbClr val="25333F"/>
                </a:solidFill>
                <a:latin typeface="Segoe UI"/>
              </a:rPr>
              <a:t> herunterladen, drucken und aufhängen.</a:t>
            </a:r>
          </a:p>
        </p:txBody>
      </p:sp>
      <p:sp>
        <p:nvSpPr>
          <p:cNvPr id="17" name="TextBox 16"/>
          <p:cNvSpPr txBox="1"/>
          <p:nvPr/>
        </p:nvSpPr>
        <p:spPr>
          <a:xfrm>
            <a:off x="950976" y="3146425"/>
            <a:ext cx="422727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Kantenlänge etwa Leseabstand ÷ 10 – aus 1,5 m gelesen also 15 cm.</a:t>
            </a:r>
          </a:p>
        </p:txBody>
      </p:sp>
      <p:sp>
        <p:nvSpPr>
          <p:cNvPr id="18" name="Oval 17"/>
          <p:cNvSpPr/>
          <p:nvPr/>
        </p:nvSpPr>
        <p:spPr>
          <a:xfrm>
            <a:off x="566928" y="35380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579241"/>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528949"/>
            <a:ext cx="422727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Ein Gast scannt: Der Plan öffnet auf der richtigen Etage, zentriert auf die Stelle, mit </a:t>
            </a:r>
            <a:r>
              <a:rPr sz="1150" b="1" i="0" lang="de-DE">
                <a:solidFill>
                  <a:srgbClr val="25333F"/>
                </a:solidFill>
                <a:latin typeface="Segoe UI"/>
              </a:rPr>
              <a:t>Sie sind hier</a:t>
            </a:r>
            <a:r>
              <a:rPr sz="1150" b="0" i="0" lang="de-DE">
                <a:solidFill>
                  <a:srgbClr val="25333F"/>
                </a:solidFill>
                <a:latin typeface="Segoe UI"/>
              </a:rPr>
              <a:t>.</a:t>
            </a:r>
          </a:p>
        </p:txBody>
      </p:sp>
      <p:sp>
        <p:nvSpPr>
          <p:cNvPr id="21" name="Rectangle 20"/>
          <p:cNvSpPr/>
          <p:nvPr/>
        </p:nvSpPr>
        <p:spPr>
          <a:xfrm>
            <a:off x="5589727" y="1536192"/>
            <a:ext cx="2331720" cy="3017520"/>
          </a:xfrm>
          <a:prstGeom prst="rect">
            <a:avLst/>
          </a:prstGeom>
          <a:solidFill>
            <a:srgbClr val="FFFFFF"/>
          </a:solidFill>
          <a:ln w="1524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589727" y="1536192"/>
            <a:ext cx="2331720" cy="384048"/>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717743" y="1636776"/>
            <a:ext cx="2075687" cy="182880"/>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Hallenplan</a:t>
            </a:r>
          </a:p>
        </p:txBody>
      </p:sp>
      <p:sp>
        <p:nvSpPr>
          <p:cNvPr id="24" name="Rectangle 23"/>
          <p:cNvSpPr/>
          <p:nvPr/>
        </p:nvSpPr>
        <p:spPr>
          <a:xfrm>
            <a:off x="5973775" y="2176272"/>
            <a:ext cx="1554480" cy="1554480"/>
          </a:xfrm>
          <a:prstGeom prst="rect">
            <a:avLst/>
          </a:prstGeom>
          <a:solidFill>
            <a:srgbClr val="FFFFFF"/>
          </a:solidFill>
          <a:ln w="7620">
            <a:solidFill>
              <a:srgbClr val="D0D6D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973775"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6047798"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6121820"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6195843"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6269866"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6343889"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6417912"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6491935"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6565958"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6714003"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862049"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6936072"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7010095"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7084118"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7158140"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7232163"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7306186"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380209"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454232"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5973775"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417912"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565958"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639980"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6714003"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6788026"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6862049"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7010095"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7454232"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973775"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6121820"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6195843"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269866"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417912"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491935"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6565958"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6862049"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7010095"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7158140"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7232163"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7306186"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7454232"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973775"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6121820"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6195843"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6269866"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6417912"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6491935"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6639980"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714003"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6788026"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6862049"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7010095"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7158140"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Rectangle 77"/>
          <p:cNvSpPr/>
          <p:nvPr/>
        </p:nvSpPr>
        <p:spPr>
          <a:xfrm>
            <a:off x="7232163"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7306186"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7454232"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ectangle 80"/>
          <p:cNvSpPr/>
          <p:nvPr/>
        </p:nvSpPr>
        <p:spPr>
          <a:xfrm>
            <a:off x="5973775"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6121820"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6195843"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6269866"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Rectangle 84"/>
          <p:cNvSpPr/>
          <p:nvPr/>
        </p:nvSpPr>
        <p:spPr>
          <a:xfrm>
            <a:off x="6417912"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Rectangle 85"/>
          <p:cNvSpPr/>
          <p:nvPr/>
        </p:nvSpPr>
        <p:spPr>
          <a:xfrm>
            <a:off x="6491935"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Rectangle 86"/>
          <p:cNvSpPr/>
          <p:nvPr/>
        </p:nvSpPr>
        <p:spPr>
          <a:xfrm>
            <a:off x="6714003"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6862049"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6936072"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7010095"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Rectangle 90"/>
          <p:cNvSpPr/>
          <p:nvPr/>
        </p:nvSpPr>
        <p:spPr>
          <a:xfrm>
            <a:off x="7158140"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7232163"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7306186"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7454232"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Rectangle 94"/>
          <p:cNvSpPr/>
          <p:nvPr/>
        </p:nvSpPr>
        <p:spPr>
          <a:xfrm>
            <a:off x="5973775"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6417912"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6491935"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Rectangle 97"/>
          <p:cNvSpPr/>
          <p:nvPr/>
        </p:nvSpPr>
        <p:spPr>
          <a:xfrm>
            <a:off x="6639980"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ectangle 98"/>
          <p:cNvSpPr/>
          <p:nvPr/>
        </p:nvSpPr>
        <p:spPr>
          <a:xfrm>
            <a:off x="6714003"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6936072"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Rectangle 100"/>
          <p:cNvSpPr/>
          <p:nvPr/>
        </p:nvSpPr>
        <p:spPr>
          <a:xfrm>
            <a:off x="7010095"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Rectangle 101"/>
          <p:cNvSpPr/>
          <p:nvPr/>
        </p:nvSpPr>
        <p:spPr>
          <a:xfrm>
            <a:off x="7454232"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Rectangle 102"/>
          <p:cNvSpPr/>
          <p:nvPr/>
        </p:nvSpPr>
        <p:spPr>
          <a:xfrm>
            <a:off x="5973775"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Rectangle 103"/>
          <p:cNvSpPr/>
          <p:nvPr/>
        </p:nvSpPr>
        <p:spPr>
          <a:xfrm>
            <a:off x="6047798"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6121820"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6195843"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Rectangle 106"/>
          <p:cNvSpPr/>
          <p:nvPr/>
        </p:nvSpPr>
        <p:spPr>
          <a:xfrm>
            <a:off x="6269866"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ectangle 107"/>
          <p:cNvSpPr/>
          <p:nvPr/>
        </p:nvSpPr>
        <p:spPr>
          <a:xfrm>
            <a:off x="6343889"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Rectangle 108"/>
          <p:cNvSpPr/>
          <p:nvPr/>
        </p:nvSpPr>
        <p:spPr>
          <a:xfrm>
            <a:off x="6417912"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Rectangle 109"/>
          <p:cNvSpPr/>
          <p:nvPr/>
        </p:nvSpPr>
        <p:spPr>
          <a:xfrm>
            <a:off x="6639980"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Rectangle 110"/>
          <p:cNvSpPr/>
          <p:nvPr/>
        </p:nvSpPr>
        <p:spPr>
          <a:xfrm>
            <a:off x="7010095"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Rectangle 111"/>
          <p:cNvSpPr/>
          <p:nvPr/>
        </p:nvSpPr>
        <p:spPr>
          <a:xfrm>
            <a:off x="7084118"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Rectangle 112"/>
          <p:cNvSpPr/>
          <p:nvPr/>
        </p:nvSpPr>
        <p:spPr>
          <a:xfrm>
            <a:off x="7158140"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4" name="Rectangle 113"/>
          <p:cNvSpPr/>
          <p:nvPr/>
        </p:nvSpPr>
        <p:spPr>
          <a:xfrm>
            <a:off x="7232163"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Rectangle 114"/>
          <p:cNvSpPr/>
          <p:nvPr/>
        </p:nvSpPr>
        <p:spPr>
          <a:xfrm>
            <a:off x="7306186"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6" name="Rectangle 115"/>
          <p:cNvSpPr/>
          <p:nvPr/>
        </p:nvSpPr>
        <p:spPr>
          <a:xfrm>
            <a:off x="7380209"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Rectangle 116"/>
          <p:cNvSpPr/>
          <p:nvPr/>
        </p:nvSpPr>
        <p:spPr>
          <a:xfrm>
            <a:off x="7454232"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8" name="Rectangle 117"/>
          <p:cNvSpPr/>
          <p:nvPr/>
        </p:nvSpPr>
        <p:spPr>
          <a:xfrm>
            <a:off x="5973775"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Rectangle 118"/>
          <p:cNvSpPr/>
          <p:nvPr/>
        </p:nvSpPr>
        <p:spPr>
          <a:xfrm>
            <a:off x="6121820"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Rectangle 119"/>
          <p:cNvSpPr/>
          <p:nvPr/>
        </p:nvSpPr>
        <p:spPr>
          <a:xfrm>
            <a:off x="6195843"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Rectangle 120"/>
          <p:cNvSpPr/>
          <p:nvPr/>
        </p:nvSpPr>
        <p:spPr>
          <a:xfrm>
            <a:off x="6343889"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Rectangle 121"/>
          <p:cNvSpPr/>
          <p:nvPr/>
        </p:nvSpPr>
        <p:spPr>
          <a:xfrm>
            <a:off x="6491935"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Rectangle 122"/>
          <p:cNvSpPr/>
          <p:nvPr/>
        </p:nvSpPr>
        <p:spPr>
          <a:xfrm>
            <a:off x="6862049"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Rectangle 123"/>
          <p:cNvSpPr/>
          <p:nvPr/>
        </p:nvSpPr>
        <p:spPr>
          <a:xfrm>
            <a:off x="5973775"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Rectangle 124"/>
          <p:cNvSpPr/>
          <p:nvPr/>
        </p:nvSpPr>
        <p:spPr>
          <a:xfrm>
            <a:off x="6343889"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6417912"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ectangle 126"/>
          <p:cNvSpPr/>
          <p:nvPr/>
        </p:nvSpPr>
        <p:spPr>
          <a:xfrm>
            <a:off x="6565958"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Rectangle 127"/>
          <p:cNvSpPr/>
          <p:nvPr/>
        </p:nvSpPr>
        <p:spPr>
          <a:xfrm>
            <a:off x="6714003"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Rectangle 128"/>
          <p:cNvSpPr/>
          <p:nvPr/>
        </p:nvSpPr>
        <p:spPr>
          <a:xfrm>
            <a:off x="6788026"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Rectangle 129"/>
          <p:cNvSpPr/>
          <p:nvPr/>
        </p:nvSpPr>
        <p:spPr>
          <a:xfrm>
            <a:off x="6862049"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1" name="Rectangle 130"/>
          <p:cNvSpPr/>
          <p:nvPr/>
        </p:nvSpPr>
        <p:spPr>
          <a:xfrm>
            <a:off x="7010095"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Rectangle 131"/>
          <p:cNvSpPr/>
          <p:nvPr/>
        </p:nvSpPr>
        <p:spPr>
          <a:xfrm>
            <a:off x="7084118"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3" name="Rectangle 132"/>
          <p:cNvSpPr/>
          <p:nvPr/>
        </p:nvSpPr>
        <p:spPr>
          <a:xfrm>
            <a:off x="7158140"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Rectangle 133"/>
          <p:cNvSpPr/>
          <p:nvPr/>
        </p:nvSpPr>
        <p:spPr>
          <a:xfrm>
            <a:off x="7306186"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5" name="Rectangle 134"/>
          <p:cNvSpPr/>
          <p:nvPr/>
        </p:nvSpPr>
        <p:spPr>
          <a:xfrm>
            <a:off x="7380209"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Rectangle 135"/>
          <p:cNvSpPr/>
          <p:nvPr/>
        </p:nvSpPr>
        <p:spPr>
          <a:xfrm>
            <a:off x="6195843"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7" name="Rectangle 136"/>
          <p:cNvSpPr/>
          <p:nvPr/>
        </p:nvSpPr>
        <p:spPr>
          <a:xfrm>
            <a:off x="6269866"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8" name="Rectangle 137"/>
          <p:cNvSpPr/>
          <p:nvPr/>
        </p:nvSpPr>
        <p:spPr>
          <a:xfrm>
            <a:off x="6343889"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Rectangle 138"/>
          <p:cNvSpPr/>
          <p:nvPr/>
        </p:nvSpPr>
        <p:spPr>
          <a:xfrm>
            <a:off x="6565958"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Rectangle 139"/>
          <p:cNvSpPr/>
          <p:nvPr/>
        </p:nvSpPr>
        <p:spPr>
          <a:xfrm>
            <a:off x="6639980"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Rectangle 140"/>
          <p:cNvSpPr/>
          <p:nvPr/>
        </p:nvSpPr>
        <p:spPr>
          <a:xfrm>
            <a:off x="6714003"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2" name="Rectangle 141"/>
          <p:cNvSpPr/>
          <p:nvPr/>
        </p:nvSpPr>
        <p:spPr>
          <a:xfrm>
            <a:off x="6788026"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3" name="Rectangle 142"/>
          <p:cNvSpPr/>
          <p:nvPr/>
        </p:nvSpPr>
        <p:spPr>
          <a:xfrm>
            <a:off x="7010095"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Rectangle 143"/>
          <p:cNvSpPr/>
          <p:nvPr/>
        </p:nvSpPr>
        <p:spPr>
          <a:xfrm>
            <a:off x="7084118"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5" name="Rectangle 144"/>
          <p:cNvSpPr/>
          <p:nvPr/>
        </p:nvSpPr>
        <p:spPr>
          <a:xfrm>
            <a:off x="7158140"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6" name="Rectangle 145"/>
          <p:cNvSpPr/>
          <p:nvPr/>
        </p:nvSpPr>
        <p:spPr>
          <a:xfrm>
            <a:off x="7232163"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7" name="Rectangle 146"/>
          <p:cNvSpPr/>
          <p:nvPr/>
        </p:nvSpPr>
        <p:spPr>
          <a:xfrm>
            <a:off x="6195843"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8" name="Rectangle 147"/>
          <p:cNvSpPr/>
          <p:nvPr/>
        </p:nvSpPr>
        <p:spPr>
          <a:xfrm>
            <a:off x="6565958"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9" name="Rectangle 148"/>
          <p:cNvSpPr/>
          <p:nvPr/>
        </p:nvSpPr>
        <p:spPr>
          <a:xfrm>
            <a:off x="6639980"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0" name="Rectangle 149"/>
          <p:cNvSpPr/>
          <p:nvPr/>
        </p:nvSpPr>
        <p:spPr>
          <a:xfrm>
            <a:off x="6714003"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1" name="Rectangle 150"/>
          <p:cNvSpPr/>
          <p:nvPr/>
        </p:nvSpPr>
        <p:spPr>
          <a:xfrm>
            <a:off x="6862049"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2" name="Rectangle 151"/>
          <p:cNvSpPr/>
          <p:nvPr/>
        </p:nvSpPr>
        <p:spPr>
          <a:xfrm>
            <a:off x="6936072"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3" name="Rectangle 152"/>
          <p:cNvSpPr/>
          <p:nvPr/>
        </p:nvSpPr>
        <p:spPr>
          <a:xfrm>
            <a:off x="7010095"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4" name="Rectangle 153"/>
          <p:cNvSpPr/>
          <p:nvPr/>
        </p:nvSpPr>
        <p:spPr>
          <a:xfrm>
            <a:off x="7084118"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5" name="Rectangle 154"/>
          <p:cNvSpPr/>
          <p:nvPr/>
        </p:nvSpPr>
        <p:spPr>
          <a:xfrm>
            <a:off x="7158140"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6" name="Rectangle 155"/>
          <p:cNvSpPr/>
          <p:nvPr/>
        </p:nvSpPr>
        <p:spPr>
          <a:xfrm>
            <a:off x="7232163"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7" name="Rectangle 156"/>
          <p:cNvSpPr/>
          <p:nvPr/>
        </p:nvSpPr>
        <p:spPr>
          <a:xfrm>
            <a:off x="7306186"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8" name="Rectangle 157"/>
          <p:cNvSpPr/>
          <p:nvPr/>
        </p:nvSpPr>
        <p:spPr>
          <a:xfrm>
            <a:off x="7380209"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9" name="Rectangle 158"/>
          <p:cNvSpPr/>
          <p:nvPr/>
        </p:nvSpPr>
        <p:spPr>
          <a:xfrm>
            <a:off x="7454232"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0" name="Rectangle 159"/>
          <p:cNvSpPr/>
          <p:nvPr/>
        </p:nvSpPr>
        <p:spPr>
          <a:xfrm>
            <a:off x="5973775"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1" name="Rectangle 160"/>
          <p:cNvSpPr/>
          <p:nvPr/>
        </p:nvSpPr>
        <p:spPr>
          <a:xfrm>
            <a:off x="6047798"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2" name="Rectangle 161"/>
          <p:cNvSpPr/>
          <p:nvPr/>
        </p:nvSpPr>
        <p:spPr>
          <a:xfrm>
            <a:off x="6269866"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3" name="Rectangle 162"/>
          <p:cNvSpPr/>
          <p:nvPr/>
        </p:nvSpPr>
        <p:spPr>
          <a:xfrm>
            <a:off x="6343889"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4" name="Rectangle 163"/>
          <p:cNvSpPr/>
          <p:nvPr/>
        </p:nvSpPr>
        <p:spPr>
          <a:xfrm>
            <a:off x="6417912"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5" name="Rectangle 164"/>
          <p:cNvSpPr/>
          <p:nvPr/>
        </p:nvSpPr>
        <p:spPr>
          <a:xfrm>
            <a:off x="6491935"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6" name="Rectangle 165"/>
          <p:cNvSpPr/>
          <p:nvPr/>
        </p:nvSpPr>
        <p:spPr>
          <a:xfrm>
            <a:off x="6565958"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7" name="Rectangle 166"/>
          <p:cNvSpPr/>
          <p:nvPr/>
        </p:nvSpPr>
        <p:spPr>
          <a:xfrm>
            <a:off x="6936072"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8" name="Rectangle 167"/>
          <p:cNvSpPr/>
          <p:nvPr/>
        </p:nvSpPr>
        <p:spPr>
          <a:xfrm>
            <a:off x="7010095"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9" name="Rectangle 168"/>
          <p:cNvSpPr/>
          <p:nvPr/>
        </p:nvSpPr>
        <p:spPr>
          <a:xfrm>
            <a:off x="7084118"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0" name="Rectangle 169"/>
          <p:cNvSpPr/>
          <p:nvPr/>
        </p:nvSpPr>
        <p:spPr>
          <a:xfrm>
            <a:off x="7158140"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1" name="Rectangle 170"/>
          <p:cNvSpPr/>
          <p:nvPr/>
        </p:nvSpPr>
        <p:spPr>
          <a:xfrm>
            <a:off x="7306186"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2" name="Rectangle 171"/>
          <p:cNvSpPr/>
          <p:nvPr/>
        </p:nvSpPr>
        <p:spPr>
          <a:xfrm>
            <a:off x="7380209"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3" name="Rectangle 172"/>
          <p:cNvSpPr/>
          <p:nvPr/>
        </p:nvSpPr>
        <p:spPr>
          <a:xfrm>
            <a:off x="6047798"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4" name="Rectangle 173"/>
          <p:cNvSpPr/>
          <p:nvPr/>
        </p:nvSpPr>
        <p:spPr>
          <a:xfrm>
            <a:off x="6195843"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5" name="Rectangle 174"/>
          <p:cNvSpPr/>
          <p:nvPr/>
        </p:nvSpPr>
        <p:spPr>
          <a:xfrm>
            <a:off x="6565958"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6" name="Rectangle 175"/>
          <p:cNvSpPr/>
          <p:nvPr/>
        </p:nvSpPr>
        <p:spPr>
          <a:xfrm>
            <a:off x="6639980"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7" name="Rectangle 176"/>
          <p:cNvSpPr/>
          <p:nvPr/>
        </p:nvSpPr>
        <p:spPr>
          <a:xfrm>
            <a:off x="6714003"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8" name="Rectangle 177"/>
          <p:cNvSpPr/>
          <p:nvPr/>
        </p:nvSpPr>
        <p:spPr>
          <a:xfrm>
            <a:off x="7010095"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9" name="Rectangle 178"/>
          <p:cNvSpPr/>
          <p:nvPr/>
        </p:nvSpPr>
        <p:spPr>
          <a:xfrm>
            <a:off x="7084118"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0" name="Rectangle 179"/>
          <p:cNvSpPr/>
          <p:nvPr/>
        </p:nvSpPr>
        <p:spPr>
          <a:xfrm>
            <a:off x="6047798"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1" name="Rectangle 180"/>
          <p:cNvSpPr/>
          <p:nvPr/>
        </p:nvSpPr>
        <p:spPr>
          <a:xfrm>
            <a:off x="6195843"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2" name="Rectangle 181"/>
          <p:cNvSpPr/>
          <p:nvPr/>
        </p:nvSpPr>
        <p:spPr>
          <a:xfrm>
            <a:off x="6269866"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3" name="Rectangle 182"/>
          <p:cNvSpPr/>
          <p:nvPr/>
        </p:nvSpPr>
        <p:spPr>
          <a:xfrm>
            <a:off x="6343889"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4" name="Rectangle 183"/>
          <p:cNvSpPr/>
          <p:nvPr/>
        </p:nvSpPr>
        <p:spPr>
          <a:xfrm>
            <a:off x="6417912"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5" name="Rectangle 184"/>
          <p:cNvSpPr/>
          <p:nvPr/>
        </p:nvSpPr>
        <p:spPr>
          <a:xfrm>
            <a:off x="6491935"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6" name="Rectangle 185"/>
          <p:cNvSpPr/>
          <p:nvPr/>
        </p:nvSpPr>
        <p:spPr>
          <a:xfrm>
            <a:off x="6714003"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7" name="Rectangle 186"/>
          <p:cNvSpPr/>
          <p:nvPr/>
        </p:nvSpPr>
        <p:spPr>
          <a:xfrm>
            <a:off x="7010095"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8" name="Rectangle 187"/>
          <p:cNvSpPr/>
          <p:nvPr/>
        </p:nvSpPr>
        <p:spPr>
          <a:xfrm>
            <a:off x="7084118"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9" name="Rectangle 188"/>
          <p:cNvSpPr/>
          <p:nvPr/>
        </p:nvSpPr>
        <p:spPr>
          <a:xfrm>
            <a:off x="7158140"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0" name="Rectangle 189"/>
          <p:cNvSpPr/>
          <p:nvPr/>
        </p:nvSpPr>
        <p:spPr>
          <a:xfrm>
            <a:off x="7232163"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1" name="Rectangle 190"/>
          <p:cNvSpPr/>
          <p:nvPr/>
        </p:nvSpPr>
        <p:spPr>
          <a:xfrm>
            <a:off x="7306186"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2" name="Rectangle 191"/>
          <p:cNvSpPr/>
          <p:nvPr/>
        </p:nvSpPr>
        <p:spPr>
          <a:xfrm>
            <a:off x="5973775"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3" name="Rectangle 192"/>
          <p:cNvSpPr/>
          <p:nvPr/>
        </p:nvSpPr>
        <p:spPr>
          <a:xfrm>
            <a:off x="6047798"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4" name="Rectangle 193"/>
          <p:cNvSpPr/>
          <p:nvPr/>
        </p:nvSpPr>
        <p:spPr>
          <a:xfrm>
            <a:off x="6121820"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5" name="Rectangle 194"/>
          <p:cNvSpPr/>
          <p:nvPr/>
        </p:nvSpPr>
        <p:spPr>
          <a:xfrm>
            <a:off x="6195843"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6" name="Rectangle 195"/>
          <p:cNvSpPr/>
          <p:nvPr/>
        </p:nvSpPr>
        <p:spPr>
          <a:xfrm>
            <a:off x="6269866"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7" name="Rectangle 196"/>
          <p:cNvSpPr/>
          <p:nvPr/>
        </p:nvSpPr>
        <p:spPr>
          <a:xfrm>
            <a:off x="6343889"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8" name="Rectangle 197"/>
          <p:cNvSpPr/>
          <p:nvPr/>
        </p:nvSpPr>
        <p:spPr>
          <a:xfrm>
            <a:off x="6417912"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9" name="Rectangle 198"/>
          <p:cNvSpPr/>
          <p:nvPr/>
        </p:nvSpPr>
        <p:spPr>
          <a:xfrm>
            <a:off x="6788026"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0" name="Rectangle 199"/>
          <p:cNvSpPr/>
          <p:nvPr/>
        </p:nvSpPr>
        <p:spPr>
          <a:xfrm>
            <a:off x="7232163"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1" name="Rectangle 200"/>
          <p:cNvSpPr/>
          <p:nvPr/>
        </p:nvSpPr>
        <p:spPr>
          <a:xfrm>
            <a:off x="7380209"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2" name="Rectangle 201"/>
          <p:cNvSpPr/>
          <p:nvPr/>
        </p:nvSpPr>
        <p:spPr>
          <a:xfrm>
            <a:off x="5973775"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3" name="Rectangle 202"/>
          <p:cNvSpPr/>
          <p:nvPr/>
        </p:nvSpPr>
        <p:spPr>
          <a:xfrm>
            <a:off x="6417912"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4" name="Rectangle 203"/>
          <p:cNvSpPr/>
          <p:nvPr/>
        </p:nvSpPr>
        <p:spPr>
          <a:xfrm>
            <a:off x="6565958"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5" name="Rectangle 204"/>
          <p:cNvSpPr/>
          <p:nvPr/>
        </p:nvSpPr>
        <p:spPr>
          <a:xfrm>
            <a:off x="6639980"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6" name="Rectangle 205"/>
          <p:cNvSpPr/>
          <p:nvPr/>
        </p:nvSpPr>
        <p:spPr>
          <a:xfrm>
            <a:off x="6862049"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7" name="Rectangle 206"/>
          <p:cNvSpPr/>
          <p:nvPr/>
        </p:nvSpPr>
        <p:spPr>
          <a:xfrm>
            <a:off x="6936072"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8" name="Rectangle 207"/>
          <p:cNvSpPr/>
          <p:nvPr/>
        </p:nvSpPr>
        <p:spPr>
          <a:xfrm>
            <a:off x="7010095"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9" name="Rectangle 208"/>
          <p:cNvSpPr/>
          <p:nvPr/>
        </p:nvSpPr>
        <p:spPr>
          <a:xfrm>
            <a:off x="7232163"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0" name="Rectangle 209"/>
          <p:cNvSpPr/>
          <p:nvPr/>
        </p:nvSpPr>
        <p:spPr>
          <a:xfrm>
            <a:off x="5973775"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1" name="Rectangle 210"/>
          <p:cNvSpPr/>
          <p:nvPr/>
        </p:nvSpPr>
        <p:spPr>
          <a:xfrm>
            <a:off x="6121820"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2" name="Rectangle 211"/>
          <p:cNvSpPr/>
          <p:nvPr/>
        </p:nvSpPr>
        <p:spPr>
          <a:xfrm>
            <a:off x="6195843"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3" name="Rectangle 212"/>
          <p:cNvSpPr/>
          <p:nvPr/>
        </p:nvSpPr>
        <p:spPr>
          <a:xfrm>
            <a:off x="6269866"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4" name="Rectangle 213"/>
          <p:cNvSpPr/>
          <p:nvPr/>
        </p:nvSpPr>
        <p:spPr>
          <a:xfrm>
            <a:off x="6417912"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5" name="Rectangle 214"/>
          <p:cNvSpPr/>
          <p:nvPr/>
        </p:nvSpPr>
        <p:spPr>
          <a:xfrm>
            <a:off x="6491935"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6" name="Rectangle 215"/>
          <p:cNvSpPr/>
          <p:nvPr/>
        </p:nvSpPr>
        <p:spPr>
          <a:xfrm>
            <a:off x="6639980"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7" name="Rectangle 216"/>
          <p:cNvSpPr/>
          <p:nvPr/>
        </p:nvSpPr>
        <p:spPr>
          <a:xfrm>
            <a:off x="6714003"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8" name="Rectangle 217"/>
          <p:cNvSpPr/>
          <p:nvPr/>
        </p:nvSpPr>
        <p:spPr>
          <a:xfrm>
            <a:off x="7084118"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9" name="Rectangle 218"/>
          <p:cNvSpPr/>
          <p:nvPr/>
        </p:nvSpPr>
        <p:spPr>
          <a:xfrm>
            <a:off x="7306186"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0" name="Rectangle 219"/>
          <p:cNvSpPr/>
          <p:nvPr/>
        </p:nvSpPr>
        <p:spPr>
          <a:xfrm>
            <a:off x="7380209"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1" name="Rectangle 220"/>
          <p:cNvSpPr/>
          <p:nvPr/>
        </p:nvSpPr>
        <p:spPr>
          <a:xfrm>
            <a:off x="7454232"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2" name="Rectangle 221"/>
          <p:cNvSpPr/>
          <p:nvPr/>
        </p:nvSpPr>
        <p:spPr>
          <a:xfrm>
            <a:off x="5973775"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3" name="Rectangle 222"/>
          <p:cNvSpPr/>
          <p:nvPr/>
        </p:nvSpPr>
        <p:spPr>
          <a:xfrm>
            <a:off x="6121820"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4" name="Rectangle 223"/>
          <p:cNvSpPr/>
          <p:nvPr/>
        </p:nvSpPr>
        <p:spPr>
          <a:xfrm>
            <a:off x="6195843"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5" name="Rectangle 224"/>
          <p:cNvSpPr/>
          <p:nvPr/>
        </p:nvSpPr>
        <p:spPr>
          <a:xfrm>
            <a:off x="6269866"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6" name="Rectangle 225"/>
          <p:cNvSpPr/>
          <p:nvPr/>
        </p:nvSpPr>
        <p:spPr>
          <a:xfrm>
            <a:off x="6417912"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7" name="Rectangle 226"/>
          <p:cNvSpPr/>
          <p:nvPr/>
        </p:nvSpPr>
        <p:spPr>
          <a:xfrm>
            <a:off x="6491935"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8" name="Rectangle 227"/>
          <p:cNvSpPr/>
          <p:nvPr/>
        </p:nvSpPr>
        <p:spPr>
          <a:xfrm>
            <a:off x="6639980"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9" name="Rectangle 228"/>
          <p:cNvSpPr/>
          <p:nvPr/>
        </p:nvSpPr>
        <p:spPr>
          <a:xfrm>
            <a:off x="6714003"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0" name="Rectangle 229"/>
          <p:cNvSpPr/>
          <p:nvPr/>
        </p:nvSpPr>
        <p:spPr>
          <a:xfrm>
            <a:off x="6788026"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1" name="Rectangle 230"/>
          <p:cNvSpPr/>
          <p:nvPr/>
        </p:nvSpPr>
        <p:spPr>
          <a:xfrm>
            <a:off x="6936072"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2" name="Rectangle 231"/>
          <p:cNvSpPr/>
          <p:nvPr/>
        </p:nvSpPr>
        <p:spPr>
          <a:xfrm>
            <a:off x="7232163"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3" name="Rectangle 232"/>
          <p:cNvSpPr/>
          <p:nvPr/>
        </p:nvSpPr>
        <p:spPr>
          <a:xfrm>
            <a:off x="5973775"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4" name="Rectangle 233"/>
          <p:cNvSpPr/>
          <p:nvPr/>
        </p:nvSpPr>
        <p:spPr>
          <a:xfrm>
            <a:off x="6121820"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5" name="Rectangle 234"/>
          <p:cNvSpPr/>
          <p:nvPr/>
        </p:nvSpPr>
        <p:spPr>
          <a:xfrm>
            <a:off x="6195843"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6" name="Rectangle 235"/>
          <p:cNvSpPr/>
          <p:nvPr/>
        </p:nvSpPr>
        <p:spPr>
          <a:xfrm>
            <a:off x="6269866"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7" name="Rectangle 236"/>
          <p:cNvSpPr/>
          <p:nvPr/>
        </p:nvSpPr>
        <p:spPr>
          <a:xfrm>
            <a:off x="6417912"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8" name="Rectangle 237"/>
          <p:cNvSpPr/>
          <p:nvPr/>
        </p:nvSpPr>
        <p:spPr>
          <a:xfrm>
            <a:off x="6565958"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9" name="Rectangle 238"/>
          <p:cNvSpPr/>
          <p:nvPr/>
        </p:nvSpPr>
        <p:spPr>
          <a:xfrm>
            <a:off x="6639980"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0" name="Rectangle 239"/>
          <p:cNvSpPr/>
          <p:nvPr/>
        </p:nvSpPr>
        <p:spPr>
          <a:xfrm>
            <a:off x="6714003"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1" name="Rectangle 240"/>
          <p:cNvSpPr/>
          <p:nvPr/>
        </p:nvSpPr>
        <p:spPr>
          <a:xfrm>
            <a:off x="6788026"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2" name="Rectangle 241"/>
          <p:cNvSpPr/>
          <p:nvPr/>
        </p:nvSpPr>
        <p:spPr>
          <a:xfrm>
            <a:off x="6936072"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3" name="Rectangle 242"/>
          <p:cNvSpPr/>
          <p:nvPr/>
        </p:nvSpPr>
        <p:spPr>
          <a:xfrm>
            <a:off x="7232163"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4" name="Rectangle 243"/>
          <p:cNvSpPr/>
          <p:nvPr/>
        </p:nvSpPr>
        <p:spPr>
          <a:xfrm>
            <a:off x="5973775"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5" name="Rectangle 244"/>
          <p:cNvSpPr/>
          <p:nvPr/>
        </p:nvSpPr>
        <p:spPr>
          <a:xfrm>
            <a:off x="6417912"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6" name="Rectangle 245"/>
          <p:cNvSpPr/>
          <p:nvPr/>
        </p:nvSpPr>
        <p:spPr>
          <a:xfrm>
            <a:off x="6491935"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7" name="Rectangle 246"/>
          <p:cNvSpPr/>
          <p:nvPr/>
        </p:nvSpPr>
        <p:spPr>
          <a:xfrm>
            <a:off x="6639980"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8" name="Rectangle 247"/>
          <p:cNvSpPr/>
          <p:nvPr/>
        </p:nvSpPr>
        <p:spPr>
          <a:xfrm>
            <a:off x="6714003"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9" name="Rectangle 248"/>
          <p:cNvSpPr/>
          <p:nvPr/>
        </p:nvSpPr>
        <p:spPr>
          <a:xfrm>
            <a:off x="7158140"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0" name="Rectangle 249"/>
          <p:cNvSpPr/>
          <p:nvPr/>
        </p:nvSpPr>
        <p:spPr>
          <a:xfrm>
            <a:off x="5973775"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1" name="Rectangle 250"/>
          <p:cNvSpPr/>
          <p:nvPr/>
        </p:nvSpPr>
        <p:spPr>
          <a:xfrm>
            <a:off x="6047798"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2" name="Rectangle 251"/>
          <p:cNvSpPr/>
          <p:nvPr/>
        </p:nvSpPr>
        <p:spPr>
          <a:xfrm>
            <a:off x="6121820"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3" name="Rectangle 252"/>
          <p:cNvSpPr/>
          <p:nvPr/>
        </p:nvSpPr>
        <p:spPr>
          <a:xfrm>
            <a:off x="6195843"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4" name="Rectangle 253"/>
          <p:cNvSpPr/>
          <p:nvPr/>
        </p:nvSpPr>
        <p:spPr>
          <a:xfrm>
            <a:off x="6269866"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5" name="Rectangle 254"/>
          <p:cNvSpPr/>
          <p:nvPr/>
        </p:nvSpPr>
        <p:spPr>
          <a:xfrm>
            <a:off x="6343889"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6" name="Rectangle 255"/>
          <p:cNvSpPr/>
          <p:nvPr/>
        </p:nvSpPr>
        <p:spPr>
          <a:xfrm>
            <a:off x="6417912"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7" name="Rectangle 256"/>
          <p:cNvSpPr/>
          <p:nvPr/>
        </p:nvSpPr>
        <p:spPr>
          <a:xfrm>
            <a:off x="7010095"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8" name="Rectangle 257"/>
          <p:cNvSpPr/>
          <p:nvPr/>
        </p:nvSpPr>
        <p:spPr>
          <a:xfrm>
            <a:off x="7306186"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9" name="Rectangle 258"/>
          <p:cNvSpPr/>
          <p:nvPr/>
        </p:nvSpPr>
        <p:spPr>
          <a:xfrm>
            <a:off x="7380209"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0" name="Rectangle 259"/>
          <p:cNvSpPr/>
          <p:nvPr/>
        </p:nvSpPr>
        <p:spPr>
          <a:xfrm>
            <a:off x="7454232"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1" name="TextBox 260"/>
          <p:cNvSpPr txBox="1"/>
          <p:nvPr/>
        </p:nvSpPr>
        <p:spPr>
          <a:xfrm>
            <a:off x="5717743" y="3840480"/>
            <a:ext cx="2075687" cy="182880"/>
          </a:xfrm>
          <a:prstGeom prst="rect">
            <a:avLst/>
          </a:prstGeom>
          <a:noFill/>
        </p:spPr>
        <p:txBody>
          <a:bodyPr wrap="square" lIns="0" rIns="0" tIns="0" bIns="0" anchor="t">
            <a:spAutoFit/>
          </a:bodyPr>
          <a:lstStyle/>
          <a:p>
            <a:pPr algn="ctr">
              <a:lnSpc>
                <a:spcPct val="100000"/>
              </a:lnSpc>
            </a:pPr>
            <a:r>
              <a:rPr sz="1000" b="1" i="0" lang="de-DE">
                <a:solidFill>
                  <a:srgbClr val="0B3A5D"/>
                </a:solidFill>
                <a:latin typeface="Segoe UI"/>
              </a:rPr>
              <a:t>Sie sind hier?</a:t>
            </a:r>
          </a:p>
        </p:txBody>
      </p:sp>
      <p:sp>
        <p:nvSpPr>
          <p:cNvPr id="262" name="TextBox 261"/>
          <p:cNvSpPr txBox="1"/>
          <p:nvPr/>
        </p:nvSpPr>
        <p:spPr>
          <a:xfrm>
            <a:off x="5717743" y="4078224"/>
            <a:ext cx="2075687" cy="292608"/>
          </a:xfrm>
          <a:prstGeom prst="rect">
            <a:avLst/>
          </a:prstGeom>
          <a:noFill/>
        </p:spPr>
        <p:txBody>
          <a:bodyPr wrap="square" lIns="0" rIns="0" tIns="0" bIns="0" anchor="t">
            <a:spAutoFit/>
          </a:bodyPr>
          <a:lstStyle/>
          <a:p>
            <a:pPr algn="ctr">
              <a:lnSpc>
                <a:spcPct val="110000"/>
              </a:lnSpc>
            </a:pPr>
            <a:r>
              <a:rPr sz="700" b="0" i="0" lang="de-DE">
                <a:solidFill>
                  <a:srgbClr val="6B7A88"/>
                </a:solidFill>
                <a:latin typeface="Segoe UI"/>
              </a:rPr>
              <a:t>Code scannen – der Plan zeigt</a:t>
            </a:r>
          </a:p>
          <a:p>
            <a:pPr algn="ctr">
              <a:lnSpc>
                <a:spcPct val="110000"/>
              </a:lnSpc>
            </a:pPr>
            <a:r>
              <a:rPr sz="700" b="0" i="0" lang="de-DE">
                <a:solidFill>
                  <a:srgbClr val="6B7A88"/>
                </a:solidFill>
                <a:latin typeface="Segoe UI"/>
              </a:rPr>
              <a:t>Ihren Standort.</a:t>
            </a:r>
          </a:p>
        </p:txBody>
      </p:sp>
      <p:sp>
        <p:nvSpPr>
          <p:cNvPr id="263" name="Rounded Rectangle 262"/>
          <p:cNvSpPr/>
          <p:nvPr/>
        </p:nvSpPr>
        <p:spPr>
          <a:xfrm>
            <a:off x="8378647" y="1353312"/>
            <a:ext cx="1920240" cy="3383280"/>
          </a:xfrm>
          <a:prstGeom prst="roundRect">
            <a:avLst>
              <a:gd name="adj" fmla="val 12000"/>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4" name="Rectangle 263"/>
          <p:cNvSpPr/>
          <p:nvPr/>
        </p:nvSpPr>
        <p:spPr>
          <a:xfrm>
            <a:off x="8470087" y="1554480"/>
            <a:ext cx="1737360" cy="3017520"/>
          </a:xfrm>
          <a:prstGeom prst="rect">
            <a:avLst/>
          </a:prstGeom>
          <a:solidFill>
            <a:srgbClr val="F4F8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5" name="Rectangle 264"/>
          <p:cNvSpPr/>
          <p:nvPr/>
        </p:nvSpPr>
        <p:spPr>
          <a:xfrm>
            <a:off x="8470087" y="1554480"/>
            <a:ext cx="1737360" cy="2743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6" name="TextBox 265"/>
          <p:cNvSpPr txBox="1"/>
          <p:nvPr/>
        </p:nvSpPr>
        <p:spPr>
          <a:xfrm>
            <a:off x="8543239" y="1618488"/>
            <a:ext cx="1591056" cy="146304"/>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Comic Con 2026 · EG</a:t>
            </a:r>
          </a:p>
        </p:txBody>
      </p:sp>
      <p:sp>
        <p:nvSpPr>
          <p:cNvPr id="267" name="Rectangle 266"/>
          <p:cNvSpPr/>
          <p:nvPr/>
        </p:nvSpPr>
        <p:spPr>
          <a:xfrm>
            <a:off x="8579815" y="1975104"/>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8" name="Rectangle 267"/>
          <p:cNvSpPr/>
          <p:nvPr/>
        </p:nvSpPr>
        <p:spPr>
          <a:xfrm>
            <a:off x="8579815" y="2395728"/>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9" name="Rectangle 268"/>
          <p:cNvSpPr/>
          <p:nvPr/>
        </p:nvSpPr>
        <p:spPr>
          <a:xfrm>
            <a:off x="8579815" y="2816352"/>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0" name="Rectangle 269"/>
          <p:cNvSpPr/>
          <p:nvPr/>
        </p:nvSpPr>
        <p:spPr>
          <a:xfrm>
            <a:off x="9146743" y="1975104"/>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1" name="Rectangle 270"/>
          <p:cNvSpPr/>
          <p:nvPr/>
        </p:nvSpPr>
        <p:spPr>
          <a:xfrm>
            <a:off x="9146743" y="2395728"/>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2" name="Rectangle 271"/>
          <p:cNvSpPr/>
          <p:nvPr/>
        </p:nvSpPr>
        <p:spPr>
          <a:xfrm>
            <a:off x="9146743" y="2816352"/>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3" name="Rectangle 272"/>
          <p:cNvSpPr/>
          <p:nvPr/>
        </p:nvSpPr>
        <p:spPr>
          <a:xfrm>
            <a:off x="9713671" y="1975104"/>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4" name="Rectangle 273"/>
          <p:cNvSpPr/>
          <p:nvPr/>
        </p:nvSpPr>
        <p:spPr>
          <a:xfrm>
            <a:off x="9713671" y="2395728"/>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5" name="Rectangle 274"/>
          <p:cNvSpPr/>
          <p:nvPr/>
        </p:nvSpPr>
        <p:spPr>
          <a:xfrm>
            <a:off x="9713671" y="2816352"/>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6" name="Oval 275"/>
          <p:cNvSpPr/>
          <p:nvPr/>
        </p:nvSpPr>
        <p:spPr>
          <a:xfrm>
            <a:off x="9018727" y="3145536"/>
            <a:ext cx="566928" cy="566928"/>
          </a:xfrm>
          <a:prstGeom prst="ellipse">
            <a:avLst/>
          </a:prstGeom>
          <a:solidFill>
            <a:srgbClr val="F9D2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7" name="Oval 276"/>
          <p:cNvSpPr/>
          <p:nvPr/>
        </p:nvSpPr>
        <p:spPr>
          <a:xfrm>
            <a:off x="9119311" y="3246120"/>
            <a:ext cx="365760" cy="365760"/>
          </a:xfrm>
          <a:prstGeom prst="ellipse">
            <a:avLst/>
          </a:prstGeom>
          <a:solidFill>
            <a:srgbClr val="F6A87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8" name="Oval 277"/>
          <p:cNvSpPr/>
          <p:nvPr/>
        </p:nvSpPr>
        <p:spPr>
          <a:xfrm>
            <a:off x="9210751" y="3337560"/>
            <a:ext cx="182880" cy="182880"/>
          </a:xfrm>
          <a:prstGeom prst="ellipse">
            <a:avLst/>
          </a:prstGeom>
          <a:solidFill>
            <a:srgbClr val="C25708"/>
          </a:solidFill>
          <a:ln w="1524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9" name="Rectangle 278"/>
          <p:cNvSpPr/>
          <p:nvPr/>
        </p:nvSpPr>
        <p:spPr>
          <a:xfrm>
            <a:off x="8470087" y="4059936"/>
            <a:ext cx="173736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0" name="Rectangle 279"/>
          <p:cNvSpPr/>
          <p:nvPr/>
        </p:nvSpPr>
        <p:spPr>
          <a:xfrm>
            <a:off x="8470087" y="4059936"/>
            <a:ext cx="1737360" cy="3657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1" name="TextBox 280"/>
          <p:cNvSpPr txBox="1"/>
          <p:nvPr/>
        </p:nvSpPr>
        <p:spPr>
          <a:xfrm>
            <a:off x="8561527" y="4151376"/>
            <a:ext cx="1554480" cy="128016"/>
          </a:xfrm>
          <a:prstGeom prst="rect">
            <a:avLst/>
          </a:prstGeom>
          <a:noFill/>
        </p:spPr>
        <p:txBody>
          <a:bodyPr wrap="square" lIns="0" rIns="0" tIns="0" bIns="0" anchor="t">
            <a:spAutoFit/>
          </a:bodyPr>
          <a:lstStyle/>
          <a:p>
            <a:pPr algn="l">
              <a:lnSpc>
                <a:spcPct val="100000"/>
              </a:lnSpc>
            </a:pPr>
            <a:r>
              <a:rPr sz="600" b="1" i="0" lang="de-DE">
                <a:solidFill>
                  <a:srgbClr val="C25708"/>
                </a:solidFill>
                <a:latin typeface="Segoe UI"/>
              </a:rPr>
              <a:t>Sie sind hier</a:t>
            </a:r>
          </a:p>
        </p:txBody>
      </p:sp>
      <p:sp>
        <p:nvSpPr>
          <p:cNvPr id="282" name="TextBox 281"/>
          <p:cNvSpPr txBox="1"/>
          <p:nvPr/>
        </p:nvSpPr>
        <p:spPr>
          <a:xfrm>
            <a:off x="8561527" y="4306824"/>
            <a:ext cx="1554480" cy="164592"/>
          </a:xfrm>
          <a:prstGeom prst="rect">
            <a:avLst/>
          </a:prstGeom>
          <a:noFill/>
        </p:spPr>
        <p:txBody>
          <a:bodyPr wrap="square" lIns="0" rIns="0" tIns="0" bIns="0" anchor="t">
            <a:spAutoFit/>
          </a:bodyPr>
          <a:lstStyle/>
          <a:p>
            <a:pPr algn="l">
              <a:lnSpc>
                <a:spcPct val="100000"/>
              </a:lnSpc>
            </a:pPr>
            <a:r>
              <a:rPr sz="800" b="1" i="0" lang="de-DE">
                <a:solidFill>
                  <a:srgbClr val="0B3A5D"/>
                </a:solidFill>
                <a:latin typeface="Segoe UI"/>
              </a:rPr>
              <a:t>Foyer – Haupteingang</a:t>
            </a:r>
          </a:p>
        </p:txBody>
      </p:sp>
      <p:sp>
        <p:nvSpPr>
          <p:cNvPr id="283" name="Oval 282"/>
          <p:cNvSpPr/>
          <p:nvPr/>
        </p:nvSpPr>
        <p:spPr>
          <a:xfrm>
            <a:off x="5525719" y="22219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4" name="TextBox 283"/>
          <p:cNvSpPr txBox="1"/>
          <p:nvPr/>
        </p:nvSpPr>
        <p:spPr>
          <a:xfrm>
            <a:off x="5525719" y="228142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285" name="Oval 284"/>
          <p:cNvSpPr/>
          <p:nvPr/>
        </p:nvSpPr>
        <p:spPr>
          <a:xfrm>
            <a:off x="9494215" y="3154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6" name="TextBox 285"/>
          <p:cNvSpPr txBox="1"/>
          <p:nvPr/>
        </p:nvSpPr>
        <p:spPr>
          <a:xfrm>
            <a:off x="9494215" y="321411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287" name="Rectangle 28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8" name="Rectangle 28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9" name="TextBox 28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90" name="TextBox 28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Plakate können hängen bleiben: Der Code nennt keine Veranstaltung und führt immer zur aktuellen. Wohin er führt, legen Sie in der Hallenplan-Box unter </a:t>
            </a:r>
            <a:r>
              <a:rPr sz="1000" b="1" i="0" lang="de-DE">
                <a:solidFill>
                  <a:srgbClr val="2B3844"/>
                </a:solidFill>
                <a:latin typeface="Segoe UI"/>
              </a:rPr>
              <a:t>Zielseite für QR-Codes</a:t>
            </a:r>
            <a:r>
              <a:rPr sz="1000" b="0" i="0" lang="de-DE">
                <a:solidFill>
                  <a:srgbClr val="2B3844"/>
                </a:solidFill>
                <a:latin typeface="Segoe UI"/>
              </a:rPr>
              <a:t> fest – ohne Auswahl auf die Vollbild-Karte.</a:t>
            </a:r>
          </a:p>
        </p:txBody>
      </p:sp>
      <p:sp>
        <p:nvSpPr>
          <p:cNvPr id="291" name="Rectangle 29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2" name="TextBox 29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293" name="TextBox 29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128 / 153</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Nach dem Aufhängen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Scans im Dashboard</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Die Karte </a:t>
            </a:r>
            <a:r>
              <a:rPr sz="1050" b="1" i="0" lang="de-DE">
                <a:solidFill>
                  <a:srgbClr val="3B4A57"/>
                </a:solidFill>
                <a:latin typeface="Segoe UI"/>
              </a:rPr>
              <a:t>Standortpunkte (QR-Codes)</a:t>
            </a:r>
            <a:r>
              <a:rPr sz="1050" b="0" i="0" lang="de-DE">
                <a:solidFill>
                  <a:srgbClr val="3B4A57"/>
                </a:solidFill>
                <a:latin typeface="Segoe UI"/>
              </a:rPr>
              <a:t> zeigt </a:t>
            </a:r>
            <a:r>
              <a:rPr sz="1050" b="1" i="0" lang="de-DE">
                <a:solidFill>
                  <a:srgbClr val="3B4A57"/>
                </a:solidFill>
                <a:latin typeface="Segoe UI"/>
              </a:rPr>
              <a:t>Scans pro Tag</a:t>
            </a:r>
            <a:r>
              <a:rPr sz="1050" b="0" i="0" lang="de-DE">
                <a:solidFill>
                  <a:srgbClr val="3B4A57"/>
                </a:solidFill>
                <a:latin typeface="Segoe UI"/>
              </a:rPr>
              <a:t> mit markierten Veranstaltungstagen und je Punkt die Summe.</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Scans zurücksetzen</a:t>
            </a:r>
            <a:r>
              <a:rPr sz="850" b="1" i="0" lang="de-DE">
                <a:solidFill>
                  <a:srgbClr val="C25708"/>
                </a:solidFill>
                <a:latin typeface="Segoe UI"/>
              </a:rPr>
              <a:t> nach Testscans</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Datensparsam</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Gezählt wird nur die Zahl je Tag – keine IP-Adresse, kein Gerät, kein Cookie. Angemeldete Redakteure zählen nicht.</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Kein Einwilligungshinweis nötig</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Seiten-Cache</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Nutzt Ihre Website ein Cache-Plugin, Adressen mit </a:t>
            </a:r>
            <a:r>
              <a:rPr sz="1050" b="0" i="0" lang="de-DE">
                <a:solidFill>
                  <a:srgbClr val="3B4A57"/>
                </a:solidFill>
                <a:latin typeface="Consolas"/>
              </a:rPr>
              <a:t>eem_sp</a:t>
            </a:r>
            <a:r>
              <a:rPr sz="1050" b="0" i="0" lang="de-DE">
                <a:solidFill>
                  <a:srgbClr val="3B4A57"/>
                </a:solidFill>
                <a:latin typeface="Segoe UI"/>
              </a:rPr>
              <a:t> vom Zwischenspeichern ausnehmen.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Sonst zählen Scans nicht</a:t>
            </a:r>
          </a:p>
        </p:txBody>
      </p:sp>
      <p:sp>
        <p:nvSpPr>
          <p:cNvPr id="21" name="Rectangle 2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23" name="TextBox 2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129 / 153</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Vollbildseiten: Karte und Liste ohne Theme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655378"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Adresse</a:t>
            </a:r>
          </a:p>
        </p:txBody>
      </p:sp>
      <p:sp>
        <p:nvSpPr>
          <p:cNvPr id="8" name="TextBox 7"/>
          <p:cNvSpPr txBox="1"/>
          <p:nvPr/>
        </p:nvSpPr>
        <p:spPr>
          <a:xfrm>
            <a:off x="4514914" y="1435608"/>
            <a:ext cx="7036700"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Wirkung</a:t>
            </a:r>
          </a:p>
        </p:txBody>
      </p:sp>
      <p:sp>
        <p:nvSpPr>
          <p:cNvPr id="9" name="TextBox 8"/>
          <p:cNvSpPr txBox="1"/>
          <p:nvPr/>
        </p:nvSpPr>
        <p:spPr>
          <a:xfrm>
            <a:off x="676656" y="1828165"/>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/?eem_map</a:t>
            </a:r>
          </a:p>
        </p:txBody>
      </p:sp>
      <p:sp>
        <p:nvSpPr>
          <p:cNvPr id="10" name="TextBox 9"/>
          <p:cNvSpPr txBox="1"/>
          <p:nvPr/>
        </p:nvSpPr>
        <p:spPr>
          <a:xfrm>
            <a:off x="4514914" y="1828165"/>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Hallenplan der aktuellen Veranstaltung – der laufenden, sonst der nächsten, sonst der letzten</a:t>
            </a:r>
          </a:p>
        </p:txBody>
      </p:sp>
      <p:sp>
        <p:nvSpPr>
          <p:cNvPr id="11" name="Rectangle 10"/>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05939"/>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/?eem_map=123</a:t>
            </a:r>
          </a:p>
        </p:txBody>
      </p:sp>
      <p:sp>
        <p:nvSpPr>
          <p:cNvPr id="14" name="TextBox 13"/>
          <p:cNvSpPr txBox="1"/>
          <p:nvPr/>
        </p:nvSpPr>
        <p:spPr>
          <a:xfrm>
            <a:off x="4514914" y="2305939"/>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Hallenplan der Veranstaltung mit der ID 123</a:t>
            </a:r>
          </a:p>
        </p:txBody>
      </p:sp>
      <p:sp>
        <p:nvSpPr>
          <p:cNvPr id="15" name="Rectangle 14"/>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783713"/>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&amp;floor=2</a:t>
            </a:r>
            <a:r>
              <a:rPr sz="1000" b="0" i="0" lang="de-DE">
                <a:solidFill>
                  <a:srgbClr val="1F2933"/>
                </a:solidFill>
                <a:latin typeface="Segoe UI"/>
              </a:rPr>
              <a:t> · </a:t>
            </a:r>
            <a:r>
              <a:rPr sz="1000" b="0" i="0" lang="de-DE">
                <a:solidFill>
                  <a:srgbClr val="1F2933"/>
                </a:solidFill>
                <a:latin typeface="Consolas"/>
              </a:rPr>
              <a:t>&amp;hall=Foyer</a:t>
            </a:r>
          </a:p>
        </p:txBody>
      </p:sp>
      <p:sp>
        <p:nvSpPr>
          <p:cNvPr id="17" name="TextBox 16"/>
          <p:cNvSpPr txBox="1"/>
          <p:nvPr/>
        </p:nvSpPr>
        <p:spPr>
          <a:xfrm>
            <a:off x="4514914" y="2783713"/>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Etage nach Position oder Etage, Halle, Raum nach Namen</a:t>
            </a:r>
          </a:p>
        </p:txBody>
      </p:sp>
      <p:sp>
        <p:nvSpPr>
          <p:cNvPr id="18" name="Rectangle 17"/>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261487"/>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&amp;booth=A-01</a:t>
            </a:r>
          </a:p>
        </p:txBody>
      </p:sp>
      <p:sp>
        <p:nvSpPr>
          <p:cNvPr id="21" name="TextBox 20"/>
          <p:cNvSpPr txBox="1"/>
          <p:nvPr/>
        </p:nvSpPr>
        <p:spPr>
          <a:xfrm>
            <a:off x="4514914" y="3261487"/>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 hervorheben und seinen Aussteller zeigen</a:t>
            </a:r>
          </a:p>
        </p:txBody>
      </p:sp>
      <p:sp>
        <p:nvSpPr>
          <p:cNvPr id="22" name="Rectangle 21"/>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739261"/>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&amp;eem_spot=k7m2qd4x</a:t>
            </a:r>
          </a:p>
        </p:txBody>
      </p:sp>
      <p:sp>
        <p:nvSpPr>
          <p:cNvPr id="24" name="TextBox 23"/>
          <p:cNvSpPr txBox="1"/>
          <p:nvPr/>
        </p:nvSpPr>
        <p:spPr>
          <a:xfrm>
            <a:off x="4514914" y="3739261"/>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Standortpunkt mit „Sie sind hier“ zeigen</a:t>
            </a:r>
          </a:p>
        </p:txBody>
      </p:sp>
      <p:sp>
        <p:nvSpPr>
          <p:cNvPr id="25" name="Rectangle 24"/>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217035"/>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/?eem_list</a:t>
            </a:r>
            <a:r>
              <a:rPr sz="1000" b="0" i="0" lang="de-DE">
                <a:solidFill>
                  <a:srgbClr val="1F2933"/>
                </a:solidFill>
                <a:latin typeface="Segoe UI"/>
              </a:rPr>
              <a:t> · </a:t>
            </a:r>
            <a:r>
              <a:rPr sz="1000" b="0" i="0" lang="de-DE">
                <a:solidFill>
                  <a:srgbClr val="1F2933"/>
                </a:solidFill>
                <a:latin typeface="Consolas"/>
              </a:rPr>
              <a:t>/?eem_list=123</a:t>
            </a:r>
          </a:p>
        </p:txBody>
      </p:sp>
      <p:sp>
        <p:nvSpPr>
          <p:cNvPr id="28" name="TextBox 27"/>
          <p:cNvSpPr txBox="1"/>
          <p:nvPr/>
        </p:nvSpPr>
        <p:spPr>
          <a:xfrm>
            <a:off x="4514914" y="4217035"/>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Ausstellerliste im gleichen Rahmen</a:t>
            </a:r>
          </a:p>
        </p:txBody>
      </p:sp>
      <p:sp>
        <p:nvSpPr>
          <p:cNvPr id="29" name="Rectangle 28"/>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694809"/>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/?eem_info</a:t>
            </a:r>
          </a:p>
        </p:txBody>
      </p:sp>
      <p:sp>
        <p:nvSpPr>
          <p:cNvPr id="31" name="TextBox 30"/>
          <p:cNvSpPr txBox="1"/>
          <p:nvPr/>
        </p:nvSpPr>
        <p:spPr>
          <a:xfrm>
            <a:off x="4514914" y="4694809"/>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Die Infoseite des Zusatz-Buttons – auf Wunsch als Startseite</a:t>
            </a:r>
          </a:p>
        </p:txBody>
      </p:sp>
      <p:sp>
        <p:nvSpPr>
          <p:cNvPr id="32" name="Rectangle 31"/>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5172583"/>
            <a:ext cx="3655378"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Consolas"/>
              </a:rPr>
              <a:t>&amp;eem_app=1</a:t>
            </a:r>
            <a:r>
              <a:rPr sz="1000" b="0" i="0" lang="de-DE">
                <a:solidFill>
                  <a:srgbClr val="1F2933"/>
                </a:solidFill>
                <a:latin typeface="Segoe UI"/>
              </a:rPr>
              <a:t> · </a:t>
            </a:r>
            <a:r>
              <a:rPr sz="1000" b="0" i="0" lang="de-DE">
                <a:solidFill>
                  <a:srgbClr val="1F2933"/>
                </a:solidFill>
                <a:latin typeface="Consolas"/>
              </a:rPr>
              <a:t>&amp;eem_embed=1</a:t>
            </a:r>
          </a:p>
        </p:txBody>
      </p:sp>
      <p:sp>
        <p:nvSpPr>
          <p:cNvPr id="35" name="TextBox 34"/>
          <p:cNvSpPr txBox="1"/>
          <p:nvPr/>
        </p:nvSpPr>
        <p:spPr>
          <a:xfrm>
            <a:off x="4514914" y="5172583"/>
            <a:ext cx="7036700"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App-Modus erzwingen · ohne Kopf und Leiste für einen iframe</a:t>
            </a:r>
          </a:p>
        </p:txBody>
      </p:sp>
      <p:sp>
        <p:nvSpPr>
          <p:cNvPr id="36" name="Rectangle 35"/>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0" name="TextBox 3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Abtippen müssen Sie nichts: Der Shortcode-Generator baut mit dem Typ </a:t>
            </a:r>
            <a:r>
              <a:rPr sz="1000" b="1" i="0" lang="de-DE">
                <a:solidFill>
                  <a:srgbClr val="2B3844"/>
                </a:solidFill>
                <a:latin typeface="Segoe UI"/>
              </a:rPr>
              <a:t>Link zur Vollbildseite</a:t>
            </a:r>
            <a:r>
              <a:rPr sz="1000" b="0" i="0" lang="de-DE">
                <a:solidFill>
                  <a:srgbClr val="2B3844"/>
                </a:solidFill>
                <a:latin typeface="Segoe UI"/>
              </a:rPr>
              <a:t> die Adresse samt QR-Code. Kopf und Navigation legt der Reiter </a:t>
            </a:r>
            <a:r>
              <a:rPr sz="1000" b="1" i="0" lang="de-DE">
                <a:solidFill>
                  <a:srgbClr val="2B3844"/>
                </a:solidFill>
                <a:latin typeface="Segoe UI"/>
              </a:rPr>
              <a:t>Vollbild &amp; App</a:t>
            </a:r>
            <a:r>
              <a:rPr sz="1000" b="0" i="0" lang="de-DE">
                <a:solidFill>
                  <a:srgbClr val="2B3844"/>
                </a:solidFill>
                <a:latin typeface="Segoe UI"/>
              </a:rPr>
              <a:t> fest (Kapitel 3.5). Vollbildseiten gehören zum Paket PRO.</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130 / 153</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9.16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Ohne Grafikprogramm: der Hallenplan-Designer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Im Browser zeichnen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Etagen, Räume, Wände, Türen, Treppen, Aufzüge und Stände – ganze Reihen auf einmal –, Symbole, Außenanlagen und Overlay-Karten, direkt in WordPress.</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Add-on Event Exhibitor Map Designer</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Aussteller zuweisen</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Aussteller per Maus auf ihren Stand ziehen; Standnummer und Raum werden mitgeschrieben, auf Wunsch mit Logo.</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Auf Wunsch nur anzeigen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Wie ein Upload</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Gespeicherte Etagen erscheinen als Reiter dieses Hallenplans, samt Verknüpfungen, Campus-Gebäuden und QR-Standortpunkten.</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Ändern über </a:t>
            </a:r>
            <a:r>
              <a:rPr sz="850" b="1" i="0" lang="de-DE">
                <a:solidFill>
                  <a:srgbClr val="C25708"/>
                </a:solidFill>
                <a:latin typeface="Segoe UI"/>
              </a:rPr>
              <a:t>Im Designer bearbeiten</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Add-on hat eine eigene Lizenz und eine eigene Bedienungsanleitung. Es braucht den Kern ab 1.5.0, das Programm im Raum ab 1.8.0. Ohne Lizenz öffnet der Editor nur zum Ansehen; veröffentlichte Pläne bleiben auf der Website.</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9 · Der Hallenplan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131 / 153</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10</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Drucken und als PDF speichern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Hallenplan, Ausstellerliste und Standschilder – alles aus einer Maske. Druckansicht und Standschilder gehören zum Paket PRO.</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Wo die Optionen sitzen</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vier Inhalte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Eine Liste drucken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Standschilder</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Die Druckansicht</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Plan im Druck</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Das Ergebnis</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10 · Drucken</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132 / 153</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 die Druckoptionen sitzen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9776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9" name="Rectangle 8"/>
          <p:cNvSpPr/>
          <p:nvPr/>
        </p:nvSpPr>
        <p:spPr>
          <a:xfrm>
            <a:off x="566928" y="1572768"/>
            <a:ext cx="1481328" cy="37581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22" name="Rectangle 21"/>
          <p:cNvSpPr/>
          <p:nvPr/>
        </p:nvSpPr>
        <p:spPr>
          <a:xfrm>
            <a:off x="2249424" y="1975104"/>
            <a:ext cx="5065775" cy="3154679"/>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50657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50657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84631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26" name="TextBox 25"/>
          <p:cNvSpPr txBox="1"/>
          <p:nvPr/>
        </p:nvSpPr>
        <p:spPr>
          <a:xfrm>
            <a:off x="2377440" y="2377440"/>
            <a:ext cx="4809743" cy="137160"/>
          </a:xfrm>
          <a:prstGeom prst="rect">
            <a:avLst/>
          </a:prstGeom>
          <a:noFill/>
        </p:spPr>
        <p:txBody>
          <a:bodyPr wrap="square" lIns="0" rIns="0" tIns="0" bIns="0" anchor="t">
            <a:spAutoFit/>
          </a:bodyPr>
          <a:lstStyle/>
          <a:p>
            <a:pPr algn="l">
              <a:lnSpc>
                <a:spcPct val="100000"/>
              </a:lnSpc>
            </a:pPr>
            <a:r>
              <a:rPr sz="800" b="1" i="0" lang="de-DE">
                <a:solidFill>
                  <a:srgbClr val="333D47"/>
                </a:solidFill>
                <a:latin typeface="Segoe UI"/>
              </a:rPr>
              <a:t>SVG Hallenpläne</a:t>
            </a:r>
          </a:p>
        </p:txBody>
      </p:sp>
      <p:sp>
        <p:nvSpPr>
          <p:cNvPr id="27" name="Rectangle 26"/>
          <p:cNvSpPr/>
          <p:nvPr/>
        </p:nvSpPr>
        <p:spPr>
          <a:xfrm>
            <a:off x="2377440" y="2578608"/>
            <a:ext cx="4809743" cy="402336"/>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68880" y="2706624"/>
            <a:ext cx="128016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Halle 01</a:t>
            </a:r>
          </a:p>
        </p:txBody>
      </p:sp>
      <p:sp>
        <p:nvSpPr>
          <p:cNvPr id="29" name="Rounded Rectangle 28"/>
          <p:cNvSpPr/>
          <p:nvPr/>
        </p:nvSpPr>
        <p:spPr>
          <a:xfrm>
            <a:off x="2377440" y="3054096"/>
            <a:ext cx="1408176" cy="219456"/>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77440" y="3090672"/>
            <a:ext cx="1408176"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SVG-Karte hinzufügen</a:t>
            </a:r>
          </a:p>
        </p:txBody>
      </p:sp>
      <p:sp>
        <p:nvSpPr>
          <p:cNvPr id="31" name="Rectangle 30"/>
          <p:cNvSpPr/>
          <p:nvPr/>
        </p:nvSpPr>
        <p:spPr>
          <a:xfrm>
            <a:off x="2377440" y="3383280"/>
            <a:ext cx="4809743" cy="1627632"/>
          </a:xfrm>
          <a:prstGeom prst="rect">
            <a:avLst/>
          </a:prstGeom>
          <a:solidFill>
            <a:srgbClr val="F7FAFC"/>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505456" y="3456432"/>
            <a:ext cx="1828800" cy="146304"/>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Druckoptionen</a:t>
            </a:r>
          </a:p>
        </p:txBody>
      </p:sp>
      <p:sp>
        <p:nvSpPr>
          <p:cNvPr id="33" name="TextBox 32"/>
          <p:cNvSpPr txBox="1"/>
          <p:nvPr/>
        </p:nvSpPr>
        <p:spPr>
          <a:xfrm>
            <a:off x="2505456" y="3675888"/>
            <a:ext cx="151790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Inhalt</a:t>
            </a:r>
          </a:p>
        </p:txBody>
      </p:sp>
      <p:sp>
        <p:nvSpPr>
          <p:cNvPr id="34" name="Oval 33"/>
          <p:cNvSpPr/>
          <p:nvPr/>
        </p:nvSpPr>
        <p:spPr>
          <a:xfrm>
            <a:off x="2505456" y="38770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Oval 34"/>
          <p:cNvSpPr/>
          <p:nvPr/>
        </p:nvSpPr>
        <p:spPr>
          <a:xfrm>
            <a:off x="2537460" y="39090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670048" y="3858768"/>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Karte &amp; Ausstellerliste</a:t>
            </a:r>
          </a:p>
        </p:txBody>
      </p:sp>
      <p:sp>
        <p:nvSpPr>
          <p:cNvPr id="37" name="Oval 36"/>
          <p:cNvSpPr/>
          <p:nvPr/>
        </p:nvSpPr>
        <p:spPr>
          <a:xfrm>
            <a:off x="2505456" y="4050791"/>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670048" y="4032504"/>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Nur Karte</a:t>
            </a:r>
          </a:p>
        </p:txBody>
      </p:sp>
      <p:sp>
        <p:nvSpPr>
          <p:cNvPr id="39" name="Oval 38"/>
          <p:cNvSpPr/>
          <p:nvPr/>
        </p:nvSpPr>
        <p:spPr>
          <a:xfrm>
            <a:off x="2505456" y="4224528"/>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670048" y="4206240"/>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Nur Ausstellerliste</a:t>
            </a:r>
          </a:p>
        </p:txBody>
      </p:sp>
      <p:sp>
        <p:nvSpPr>
          <p:cNvPr id="41" name="Oval 40"/>
          <p:cNvSpPr/>
          <p:nvPr/>
        </p:nvSpPr>
        <p:spPr>
          <a:xfrm>
            <a:off x="2505456" y="4398264"/>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2670048" y="4379976"/>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Standbeschilderung</a:t>
            </a:r>
          </a:p>
        </p:txBody>
      </p:sp>
      <p:sp>
        <p:nvSpPr>
          <p:cNvPr id="43" name="TextBox 42"/>
          <p:cNvSpPr txBox="1"/>
          <p:nvPr/>
        </p:nvSpPr>
        <p:spPr>
          <a:xfrm>
            <a:off x="4023360" y="3675888"/>
            <a:ext cx="151790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Ausrichtung</a:t>
            </a:r>
          </a:p>
        </p:txBody>
      </p:sp>
      <p:sp>
        <p:nvSpPr>
          <p:cNvPr id="44" name="Oval 43"/>
          <p:cNvSpPr/>
          <p:nvPr/>
        </p:nvSpPr>
        <p:spPr>
          <a:xfrm>
            <a:off x="4023360" y="38770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Oval 44"/>
          <p:cNvSpPr/>
          <p:nvPr/>
        </p:nvSpPr>
        <p:spPr>
          <a:xfrm>
            <a:off x="4055363" y="39090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4187952" y="3858768"/>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Hochformat</a:t>
            </a:r>
          </a:p>
        </p:txBody>
      </p:sp>
      <p:sp>
        <p:nvSpPr>
          <p:cNvPr id="47" name="Oval 46"/>
          <p:cNvSpPr/>
          <p:nvPr/>
        </p:nvSpPr>
        <p:spPr>
          <a:xfrm>
            <a:off x="4023360" y="4050791"/>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187952" y="4032504"/>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Querformat</a:t>
            </a:r>
          </a:p>
        </p:txBody>
      </p:sp>
      <p:sp>
        <p:nvSpPr>
          <p:cNvPr id="49" name="TextBox 48"/>
          <p:cNvSpPr txBox="1"/>
          <p:nvPr/>
        </p:nvSpPr>
        <p:spPr>
          <a:xfrm>
            <a:off x="5541264" y="3675888"/>
            <a:ext cx="151790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Ausstellerdetails</a:t>
            </a:r>
          </a:p>
        </p:txBody>
      </p:sp>
      <p:sp>
        <p:nvSpPr>
          <p:cNvPr id="50" name="Rectangle 49"/>
          <p:cNvSpPr/>
          <p:nvPr/>
        </p:nvSpPr>
        <p:spPr>
          <a:xfrm>
            <a:off x="5541264" y="3877056"/>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705856" y="3858768"/>
            <a:ext cx="133502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Typ &amp; Kategorien an Namen anhängen</a:t>
            </a:r>
          </a:p>
        </p:txBody>
      </p:sp>
      <p:sp>
        <p:nvSpPr>
          <p:cNvPr id="52" name="Rectangle 51"/>
          <p:cNvSpPr/>
          <p:nvPr/>
        </p:nvSpPr>
        <p:spPr>
          <a:xfrm>
            <a:off x="5541264" y="4133088"/>
            <a:ext cx="109728" cy="109728"/>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545836" y="4125772"/>
            <a:ext cx="109728" cy="109728"/>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L</a:t>
            </a:r>
          </a:p>
        </p:txBody>
      </p:sp>
      <p:sp>
        <p:nvSpPr>
          <p:cNvPr id="54" name="TextBox 53"/>
          <p:cNvSpPr txBox="1"/>
          <p:nvPr/>
        </p:nvSpPr>
        <p:spPr>
          <a:xfrm>
            <a:off x="5705856" y="4114800"/>
            <a:ext cx="133502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Alphabetisch sortierte Liste</a:t>
            </a:r>
          </a:p>
        </p:txBody>
      </p:sp>
      <p:sp>
        <p:nvSpPr>
          <p:cNvPr id="55" name="Rectangle 54"/>
          <p:cNvSpPr/>
          <p:nvPr/>
        </p:nvSpPr>
        <p:spPr>
          <a:xfrm>
            <a:off x="5541264" y="4389120"/>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5705856" y="4370832"/>
            <a:ext cx="133502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Ausstellernamen auf dem Plan anzeigen</a:t>
            </a:r>
          </a:p>
        </p:txBody>
      </p:sp>
      <p:sp>
        <p:nvSpPr>
          <p:cNvPr id="57" name="Rounded Rectangle 56"/>
          <p:cNvSpPr/>
          <p:nvPr/>
        </p:nvSpPr>
        <p:spPr>
          <a:xfrm>
            <a:off x="2505456" y="4681728"/>
            <a:ext cx="1060704" cy="237744"/>
          </a:xfrm>
          <a:prstGeom prst="roundRect">
            <a:avLst>
              <a:gd name="adj" fmla="val 14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2505456" y="4732020"/>
            <a:ext cx="1060704" cy="146304"/>
          </a:xfrm>
          <a:prstGeom prst="rect">
            <a:avLst/>
          </a:prstGeom>
          <a:noFill/>
        </p:spPr>
        <p:txBody>
          <a:bodyPr wrap="square" lIns="0" rIns="0" tIns="0" bIns="0" anchor="t">
            <a:spAutoFit/>
          </a:bodyPr>
          <a:lstStyle/>
          <a:p>
            <a:pPr algn="ctr">
              <a:lnSpc>
                <a:spcPct val="100000"/>
              </a:lnSpc>
            </a:pPr>
            <a:r>
              <a:rPr sz="600" b="0" i="0" lang="de-DE">
                <a:solidFill>
                  <a:srgbClr val="2271B1"/>
                </a:solidFill>
                <a:latin typeface="Segoe UI"/>
              </a:rPr>
              <a:t>Druckansicht generieren</a:t>
            </a:r>
          </a:p>
        </p:txBody>
      </p:sp>
      <p:sp>
        <p:nvSpPr>
          <p:cNvPr id="59" name="Oval 58"/>
          <p:cNvSpPr/>
          <p:nvPr/>
        </p:nvSpPr>
        <p:spPr>
          <a:xfrm>
            <a:off x="2221992"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2221992" y="38359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61" name="Oval 60"/>
          <p:cNvSpPr/>
          <p:nvPr/>
        </p:nvSpPr>
        <p:spPr>
          <a:xfrm>
            <a:off x="3739895"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3739895" y="38359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63" name="Oval 62"/>
          <p:cNvSpPr/>
          <p:nvPr/>
        </p:nvSpPr>
        <p:spPr>
          <a:xfrm>
            <a:off x="5257799"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5257799" y="38359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65" name="Oval 64"/>
          <p:cNvSpPr/>
          <p:nvPr/>
        </p:nvSpPr>
        <p:spPr>
          <a:xfrm>
            <a:off x="2276856" y="4663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2276856" y="47228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67" name="TextBox 66"/>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Im Eintrag der Veranstaltung</a:t>
            </a:r>
          </a:p>
        </p:txBody>
      </p:sp>
      <p:sp>
        <p:nvSpPr>
          <p:cNvPr id="68" name="TextBox 67"/>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Inhalt</a:t>
            </a:r>
          </a:p>
        </p:txBody>
      </p:sp>
      <p:sp>
        <p:nvSpPr>
          <p:cNvPr id="69" name="TextBox 68"/>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Vier Möglichkeiten – von der Karte mit Liste bis zum Standschild.</a:t>
            </a:r>
          </a:p>
        </p:txBody>
      </p:sp>
      <p:sp>
        <p:nvSpPr>
          <p:cNvPr id="70" name="TextBox 69"/>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Ausrichtung</a:t>
            </a:r>
          </a:p>
        </p:txBody>
      </p:sp>
      <p:sp>
        <p:nvSpPr>
          <p:cNvPr id="71" name="TextBox 70"/>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1" i="0" lang="de-DE">
                <a:solidFill>
                  <a:srgbClr val="3B4A57"/>
                </a:solidFill>
                <a:latin typeface="Segoe UI"/>
              </a:rPr>
              <a:t>Hochformat</a:t>
            </a:r>
            <a:r>
              <a:rPr sz="1000" b="0" i="0" lang="de-DE">
                <a:solidFill>
                  <a:srgbClr val="3B4A57"/>
                </a:solidFill>
                <a:latin typeface="Segoe UI"/>
              </a:rPr>
              <a:t> oder </a:t>
            </a:r>
            <a:r>
              <a:rPr sz="1000" b="1" i="0" lang="de-DE">
                <a:solidFill>
                  <a:srgbClr val="3B4A57"/>
                </a:solidFill>
                <a:latin typeface="Segoe UI"/>
              </a:rPr>
              <a:t>Querformat</a:t>
            </a:r>
            <a:r>
              <a:rPr sz="1000" b="0" i="0" lang="de-DE">
                <a:solidFill>
                  <a:srgbClr val="3B4A57"/>
                </a:solidFill>
                <a:latin typeface="Segoe UI"/>
              </a:rPr>
              <a:t>.</a:t>
            </a:r>
          </a:p>
        </p:txBody>
      </p:sp>
      <p:sp>
        <p:nvSpPr>
          <p:cNvPr id="72" name="TextBox 71"/>
          <p:cNvSpPr txBox="1"/>
          <p:nvPr/>
        </p:nvSpPr>
        <p:spPr>
          <a:xfrm>
            <a:off x="7927847" y="3080512"/>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Ausstellerdetails</a:t>
            </a:r>
          </a:p>
        </p:txBody>
      </p:sp>
      <p:sp>
        <p:nvSpPr>
          <p:cNvPr id="73" name="TextBox 72"/>
          <p:cNvSpPr txBox="1"/>
          <p:nvPr/>
        </p:nvSpPr>
        <p:spPr>
          <a:xfrm>
            <a:off x="7927847" y="3300222"/>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Drei Haken: Zusatzangaben, Sortierung und Namen im Plan.</a:t>
            </a:r>
          </a:p>
        </p:txBody>
      </p:sp>
      <p:sp>
        <p:nvSpPr>
          <p:cNvPr id="74" name="TextBox 73"/>
          <p:cNvSpPr txBox="1"/>
          <p:nvPr/>
        </p:nvSpPr>
        <p:spPr>
          <a:xfrm>
            <a:off x="7927847" y="3674617"/>
            <a:ext cx="369691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Druckansicht generieren</a:t>
            </a:r>
          </a:p>
        </p:txBody>
      </p:sp>
      <p:sp>
        <p:nvSpPr>
          <p:cNvPr id="75" name="TextBox 74"/>
          <p:cNvSpPr txBox="1"/>
          <p:nvPr/>
        </p:nvSpPr>
        <p:spPr>
          <a:xfrm>
            <a:off x="7927847" y="3894327"/>
            <a:ext cx="369691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die fertige Ansicht in einem neuen Fenster.</a:t>
            </a:r>
          </a:p>
        </p:txBody>
      </p:sp>
      <p:sp>
        <p:nvSpPr>
          <p:cNvPr id="76" name="Rectangle 7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79" name="TextBox 7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Druckoptionen stehen in derselben Box wie die Hallenpläne – also nur bei einer </a:t>
            </a:r>
            <a:r>
              <a:rPr sz="1000" b="1" i="0" lang="de-DE">
                <a:solidFill>
                  <a:srgbClr val="2B3844"/>
                </a:solidFill>
                <a:latin typeface="Segoe UI"/>
              </a:rPr>
              <a:t>Veranstaltung</a:t>
            </a:r>
            <a:r>
              <a:rPr sz="1000" b="0" i="0" lang="de-DE">
                <a:solidFill>
                  <a:srgbClr val="2B3844"/>
                </a:solidFill>
                <a:latin typeface="Segoe UI"/>
              </a:rPr>
              <a:t>, nicht beim einzelnen Aussteller.</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133 / 153</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vier Inhalte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58733"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Auswahl</a:t>
            </a:r>
          </a:p>
        </p:txBody>
      </p:sp>
      <p:sp>
        <p:nvSpPr>
          <p:cNvPr id="8" name="TextBox 7"/>
          <p:cNvSpPr txBox="1"/>
          <p:nvPr/>
        </p:nvSpPr>
        <p:spPr>
          <a:xfrm>
            <a:off x="3418269" y="1435608"/>
            <a:ext cx="4752023"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Was gedruckt wird</a:t>
            </a:r>
          </a:p>
        </p:txBody>
      </p:sp>
      <p:sp>
        <p:nvSpPr>
          <p:cNvPr id="9" name="TextBox 8"/>
          <p:cNvSpPr txBox="1"/>
          <p:nvPr/>
        </p:nvSpPr>
        <p:spPr>
          <a:xfrm>
            <a:off x="8353172" y="1435608"/>
            <a:ext cx="3198442" cy="164592"/>
          </a:xfrm>
          <a:prstGeom prst="rect">
            <a:avLst/>
          </a:prstGeom>
          <a:noFill/>
        </p:spPr>
        <p:txBody>
          <a:bodyPr wrap="square" lIns="0" rIns="0" tIns="0" bIns="0" anchor="t">
            <a:spAutoFit/>
          </a:bodyPr>
          <a:lstStyle/>
          <a:p>
            <a:pPr algn="l">
              <a:lnSpc>
                <a:spcPct val="100000"/>
              </a:lnSpc>
            </a:pPr>
            <a:r>
              <a:rPr sz="1100" b="1" i="0" lang="de-DE">
                <a:solidFill>
                  <a:srgbClr val="FFFFFF"/>
                </a:solidFill>
                <a:latin typeface="Segoe UI"/>
              </a:rPr>
              <a:t>Wofür</a:t>
            </a:r>
          </a:p>
        </p:txBody>
      </p:sp>
      <p:sp>
        <p:nvSpPr>
          <p:cNvPr id="10" name="TextBox 9"/>
          <p:cNvSpPr txBox="1"/>
          <p:nvPr/>
        </p:nvSpPr>
        <p:spPr>
          <a:xfrm>
            <a:off x="676656" y="1856232"/>
            <a:ext cx="2558733"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Karte &amp; Ausstellerliste</a:t>
            </a:r>
          </a:p>
        </p:txBody>
      </p:sp>
      <p:sp>
        <p:nvSpPr>
          <p:cNvPr id="11" name="TextBox 10"/>
          <p:cNvSpPr txBox="1"/>
          <p:nvPr/>
        </p:nvSpPr>
        <p:spPr>
          <a:xfrm>
            <a:off x="3418269" y="1856232"/>
            <a:ext cx="47520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Jeder Hallenplan mit der Liste der Aussteller darunter</a:t>
            </a:r>
          </a:p>
        </p:txBody>
      </p:sp>
      <p:sp>
        <p:nvSpPr>
          <p:cNvPr id="12" name="TextBox 11"/>
          <p:cNvSpPr txBox="1"/>
          <p:nvPr/>
        </p:nvSpPr>
        <p:spPr>
          <a:xfrm>
            <a:off x="8353172" y="1856232"/>
            <a:ext cx="319844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Das gedruckte Messeheft</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2558733"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Nur Karte</a:t>
            </a:r>
          </a:p>
        </p:txBody>
      </p:sp>
      <p:sp>
        <p:nvSpPr>
          <p:cNvPr id="16" name="TextBox 15"/>
          <p:cNvSpPr txBox="1"/>
          <p:nvPr/>
        </p:nvSpPr>
        <p:spPr>
          <a:xfrm>
            <a:off x="3418269" y="2397633"/>
            <a:ext cx="47520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Ausschließlich die Hallenpläne</a:t>
            </a:r>
          </a:p>
        </p:txBody>
      </p:sp>
      <p:sp>
        <p:nvSpPr>
          <p:cNvPr id="17" name="TextBox 16"/>
          <p:cNvSpPr txBox="1"/>
          <p:nvPr/>
        </p:nvSpPr>
        <p:spPr>
          <a:xfrm>
            <a:off x="8353172" y="2397633"/>
            <a:ext cx="319844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Aushang am Eingang, Plakat</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2558733"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Nur Ausstellerliste</a:t>
            </a:r>
          </a:p>
        </p:txBody>
      </p:sp>
      <p:sp>
        <p:nvSpPr>
          <p:cNvPr id="20" name="TextBox 19"/>
          <p:cNvSpPr txBox="1"/>
          <p:nvPr/>
        </p:nvSpPr>
        <p:spPr>
          <a:xfrm>
            <a:off x="3418269" y="2939033"/>
            <a:ext cx="47520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Nur die Namen, nach Standorten gegliedert</a:t>
            </a:r>
          </a:p>
        </p:txBody>
      </p:sp>
      <p:sp>
        <p:nvSpPr>
          <p:cNvPr id="21" name="TextBox 20"/>
          <p:cNvSpPr txBox="1"/>
          <p:nvPr/>
        </p:nvSpPr>
        <p:spPr>
          <a:xfrm>
            <a:off x="8353172" y="2939033"/>
            <a:ext cx="319844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Handzettel, Nachschlagen am Infostand</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2558733" cy="340233"/>
          </a:xfrm>
          <a:prstGeom prst="rect">
            <a:avLst/>
          </a:prstGeom>
          <a:noFill/>
        </p:spPr>
        <p:txBody>
          <a:bodyPr wrap="square" lIns="0" rIns="0" tIns="0" bIns="0" anchor="t">
            <a:spAutoFit/>
          </a:bodyPr>
          <a:lstStyle/>
          <a:p>
            <a:pPr algn="l">
              <a:lnSpc>
                <a:spcPct val="118000"/>
              </a:lnSpc>
            </a:pPr>
            <a:r>
              <a:rPr sz="1050" b="1" i="0" lang="de-DE">
                <a:solidFill>
                  <a:srgbClr val="1F2933"/>
                </a:solidFill>
                <a:latin typeface="Segoe UI"/>
              </a:rPr>
              <a:t>Standbeschilderung</a:t>
            </a:r>
          </a:p>
        </p:txBody>
      </p:sp>
      <p:sp>
        <p:nvSpPr>
          <p:cNvPr id="25" name="TextBox 24"/>
          <p:cNvSpPr txBox="1"/>
          <p:nvPr/>
        </p:nvSpPr>
        <p:spPr>
          <a:xfrm>
            <a:off x="3418269" y="3480434"/>
            <a:ext cx="4752023"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Ein Schild je Aussteller, jedes auf einer eigenen Seite</a:t>
            </a:r>
          </a:p>
        </p:txBody>
      </p:sp>
      <p:sp>
        <p:nvSpPr>
          <p:cNvPr id="26" name="TextBox 25"/>
          <p:cNvSpPr txBox="1"/>
          <p:nvPr/>
        </p:nvSpPr>
        <p:spPr>
          <a:xfrm>
            <a:off x="8353172" y="3480434"/>
            <a:ext cx="3198442" cy="340233"/>
          </a:xfrm>
          <a:prstGeom prst="rect">
            <a:avLst/>
          </a:prstGeom>
          <a:noFill/>
        </p:spPr>
        <p:txBody>
          <a:bodyPr wrap="square" lIns="0" rIns="0" tIns="0" bIns="0" anchor="t">
            <a:spAutoFit/>
          </a:bodyPr>
          <a:lstStyle/>
          <a:p>
            <a:pPr algn="l">
              <a:lnSpc>
                <a:spcPct val="118000"/>
              </a:lnSpc>
            </a:pPr>
            <a:r>
              <a:rPr sz="1050" b="0" i="0" lang="de-DE">
                <a:solidFill>
                  <a:srgbClr val="1F2933"/>
                </a:solidFill>
                <a:latin typeface="Segoe UI"/>
              </a:rPr>
              <a:t>Aufsteller am Stand</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030979"/>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030979"/>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149851"/>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1" name="TextBox 30"/>
          <p:cNvSpPr txBox="1"/>
          <p:nvPr/>
        </p:nvSpPr>
        <p:spPr>
          <a:xfrm>
            <a:off x="1773936" y="4149851"/>
            <a:ext cx="9686239" cy="274320"/>
          </a:xfrm>
          <a:prstGeom prst="rect">
            <a:avLst/>
          </a:prstGeom>
          <a:noFill/>
        </p:spPr>
        <p:txBody>
          <a:bodyPr wrap="square" lIns="0" rIns="0" tIns="0" bIns="0" anchor="t">
            <a:spAutoFit/>
          </a:bodyPr>
          <a:lstStyle/>
          <a:p>
            <a:pPr algn="l">
              <a:lnSpc>
                <a:spcPct val="120000"/>
              </a:lnSpc>
            </a:pPr>
            <a:r>
              <a:rPr sz="1000" b="1" i="0" lang="de-DE">
                <a:solidFill>
                  <a:srgbClr val="2B3844"/>
                </a:solidFill>
                <a:latin typeface="Segoe UI"/>
              </a:rPr>
              <a:t>Karte &amp; Ausstellerliste</a:t>
            </a:r>
            <a:r>
              <a:rPr sz="1000" b="0" i="0" lang="de-DE">
                <a:solidFill>
                  <a:srgbClr val="2B3844"/>
                </a:solidFill>
                <a:latin typeface="Segoe UI"/>
              </a:rPr>
              <a:t> ist die Voreinstellung. Sie ändert sich nicht dauerhaft – bei jedem Aufruf steht sie wieder auf dieser Einstellung.</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134 / 153</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Eine Ausstellerliste drucken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a:t>
            </a:r>
            <a:r>
              <a:rPr sz="1150" b="1" i="0" lang="de-DE">
                <a:solidFill>
                  <a:srgbClr val="25333F"/>
                </a:solidFill>
                <a:latin typeface="Segoe UI"/>
              </a:rPr>
              <a:t>Veranstaltung</a:t>
            </a:r>
            <a:r>
              <a:rPr sz="1150" b="0" i="0" lang="de-DE">
                <a:solidFill>
                  <a:srgbClr val="25333F"/>
                </a:solidFill>
                <a:latin typeface="Segoe UI"/>
              </a:rPr>
              <a:t> zum Bearbeiten öffnen.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1" name="TextBox 10"/>
          <p:cNvSpPr txBox="1"/>
          <p:nvPr/>
        </p:nvSpPr>
        <p:spPr>
          <a:xfrm>
            <a:off x="950976" y="1769237"/>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Unter </a:t>
            </a:r>
            <a:r>
              <a:rPr sz="1150" b="1" i="0" lang="de-DE">
                <a:solidFill>
                  <a:srgbClr val="25333F"/>
                </a:solidFill>
                <a:latin typeface="Segoe UI"/>
              </a:rPr>
              <a:t>Druckoptionen</a:t>
            </a:r>
            <a:r>
              <a:rPr sz="1150" b="0" i="0" lang="de-DE">
                <a:solidFill>
                  <a:srgbClr val="25333F"/>
                </a:solidFill>
                <a:latin typeface="Segoe UI"/>
              </a:rPr>
              <a:t> den Inhalt wählen.</a:t>
            </a:r>
          </a:p>
        </p:txBody>
      </p:sp>
      <p:sp>
        <p:nvSpPr>
          <p:cNvPr id="12" name="TextBox 11"/>
          <p:cNvSpPr txBox="1"/>
          <p:nvPr/>
        </p:nvSpPr>
        <p:spPr>
          <a:xfrm>
            <a:off x="950976" y="1993138"/>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Für das Messeheft </a:t>
            </a:r>
            <a:r>
              <a:rPr sz="950" b="1" i="0" lang="de-DE">
                <a:solidFill>
                  <a:srgbClr val="6B7A88"/>
                </a:solidFill>
                <a:latin typeface="Segoe UI"/>
              </a:rPr>
              <a:t>Karte &amp; Ausstellerliste</a:t>
            </a:r>
            <a:r>
              <a:rPr sz="950" b="0" i="0" lang="de-DE">
                <a:solidFill>
                  <a:srgbClr val="6B7A88"/>
                </a:solidFill>
                <a:latin typeface="Segoe UI"/>
              </a:rPr>
              <a:t>, für den Handzettel </a:t>
            </a:r>
            <a:r>
              <a:rPr sz="950" b="1" i="0" lang="de-DE">
                <a:solidFill>
                  <a:srgbClr val="6B7A88"/>
                </a:solidFill>
                <a:latin typeface="Segoe UI"/>
              </a:rPr>
              <a:t>Nur Ausstellerliste</a:t>
            </a:r>
            <a:r>
              <a:rPr sz="950" b="0" i="0" lang="de-DE">
                <a:solidFill>
                  <a:srgbClr val="6B7A88"/>
                </a:solidFill>
                <a:latin typeface="Segoe UI"/>
              </a:rPr>
              <a:t>.</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5" name="TextBox 14"/>
          <p:cNvSpPr txBox="1"/>
          <p:nvPr/>
        </p:nvSpPr>
        <p:spPr>
          <a:xfrm>
            <a:off x="950976" y="252044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Die </a:t>
            </a:r>
            <a:r>
              <a:rPr sz="1150" b="1" i="0" lang="de-DE">
                <a:solidFill>
                  <a:srgbClr val="25333F"/>
                </a:solidFill>
                <a:latin typeface="Segoe UI"/>
              </a:rPr>
              <a:t>Ausrichtung</a:t>
            </a:r>
            <a:r>
              <a:rPr sz="1150" b="0" i="0" lang="de-DE">
                <a:solidFill>
                  <a:srgbClr val="25333F"/>
                </a:solidFill>
                <a:latin typeface="Segoe UI"/>
              </a:rPr>
              <a:t> festlegen.</a:t>
            </a:r>
          </a:p>
        </p:txBody>
      </p:sp>
      <p:sp>
        <p:nvSpPr>
          <p:cNvPr id="16" name="TextBox 15"/>
          <p:cNvSpPr txBox="1"/>
          <p:nvPr/>
        </p:nvSpPr>
        <p:spPr>
          <a:xfrm>
            <a:off x="950976" y="2744343"/>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Querformat nimmt breite Hallenpläne besser auf, Hochformat spart Papier bei langen Listen.</a:t>
            </a:r>
          </a:p>
        </p:txBody>
      </p:sp>
      <p:sp>
        <p:nvSpPr>
          <p:cNvPr id="17" name="Oval 16"/>
          <p:cNvSpPr/>
          <p:nvPr/>
        </p:nvSpPr>
        <p:spPr>
          <a:xfrm>
            <a:off x="566928" y="328079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2193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19" name="TextBox 18"/>
          <p:cNvSpPr txBox="1"/>
          <p:nvPr/>
        </p:nvSpPr>
        <p:spPr>
          <a:xfrm>
            <a:off x="950976" y="3271647"/>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Bedarf die Haken setzen.</a:t>
            </a:r>
          </a:p>
        </p:txBody>
      </p:sp>
      <p:sp>
        <p:nvSpPr>
          <p:cNvPr id="20" name="TextBox 19"/>
          <p:cNvSpPr txBox="1"/>
          <p:nvPr/>
        </p:nvSpPr>
        <p:spPr>
          <a:xfrm>
            <a:off x="950976" y="3495548"/>
            <a:ext cx="3678631" cy="219456"/>
          </a:xfrm>
          <a:prstGeom prst="rect">
            <a:avLst/>
          </a:prstGeom>
          <a:noFill/>
        </p:spPr>
        <p:txBody>
          <a:bodyPr wrap="square" lIns="0" rIns="0" tIns="0" bIns="0" anchor="t">
            <a:spAutoFit/>
          </a:bodyPr>
          <a:lstStyle/>
          <a:p>
            <a:pPr algn="l">
              <a:lnSpc>
                <a:spcPct val="120000"/>
              </a:lnSpc>
            </a:pPr>
            <a:r>
              <a:rPr sz="950" b="1" i="0" lang="de-DE">
                <a:solidFill>
                  <a:srgbClr val="6B7A88"/>
                </a:solidFill>
                <a:latin typeface="Segoe UI"/>
              </a:rPr>
              <a:t>Typ &amp; Kategorien an Namen anhängen</a:t>
            </a:r>
            <a:r>
              <a:rPr sz="950" b="0" i="0" lang="de-DE">
                <a:solidFill>
                  <a:srgbClr val="6B7A88"/>
                </a:solidFill>
                <a:latin typeface="Segoe UI"/>
              </a:rPr>
              <a:t>, </a:t>
            </a:r>
            <a:r>
              <a:rPr sz="950" b="1" i="0" lang="de-DE">
                <a:solidFill>
                  <a:srgbClr val="6B7A88"/>
                </a:solidFill>
                <a:latin typeface="Segoe UI"/>
              </a:rPr>
              <a:t>Alphabetisch sortierte Liste</a:t>
            </a:r>
            <a:r>
              <a:rPr sz="950" b="0" i="0" lang="de-DE">
                <a:solidFill>
                  <a:srgbClr val="6B7A88"/>
                </a:solidFill>
                <a:latin typeface="Segoe UI"/>
              </a:rPr>
              <a:t> und </a:t>
            </a:r>
            <a:r>
              <a:rPr sz="950" b="1" i="0" lang="de-DE">
                <a:solidFill>
                  <a:srgbClr val="6B7A88"/>
                </a:solidFill>
                <a:latin typeface="Segoe UI"/>
              </a:rPr>
              <a:t>Ausstellernamen auf dem Plan anzeigen</a:t>
            </a:r>
            <a:r>
              <a:rPr sz="950" b="0" i="0" lang="de-DE">
                <a:solidFill>
                  <a:srgbClr val="6B7A88"/>
                </a:solidFill>
                <a:latin typeface="Segoe UI"/>
              </a:rPr>
              <a:t>.</a:t>
            </a:r>
          </a:p>
        </p:txBody>
      </p:sp>
      <p:sp>
        <p:nvSpPr>
          <p:cNvPr id="21" name="Oval 20"/>
          <p:cNvSpPr/>
          <p:nvPr/>
        </p:nvSpPr>
        <p:spPr>
          <a:xfrm>
            <a:off x="566928" y="403199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07314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3" name="TextBox 22"/>
          <p:cNvSpPr txBox="1"/>
          <p:nvPr/>
        </p:nvSpPr>
        <p:spPr>
          <a:xfrm>
            <a:off x="950976" y="4022852"/>
            <a:ext cx="367863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Druckansicht generieren</a:t>
            </a:r>
            <a:r>
              <a:rPr sz="1150" b="0" i="0" lang="de-DE">
                <a:solidFill>
                  <a:srgbClr val="25333F"/>
                </a:solidFill>
                <a:latin typeface="Segoe UI"/>
              </a:rPr>
              <a:t> klicken.</a:t>
            </a:r>
          </a:p>
        </p:txBody>
      </p:sp>
      <p:sp>
        <p:nvSpPr>
          <p:cNvPr id="24" name="TextBox 23"/>
          <p:cNvSpPr txBox="1"/>
          <p:nvPr/>
        </p:nvSpPr>
        <p:spPr>
          <a:xfrm>
            <a:off x="950976" y="4246753"/>
            <a:ext cx="367863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Ein neues Fenster zeigt das fertige Ergebnis.</a:t>
            </a:r>
          </a:p>
        </p:txBody>
      </p:sp>
      <p:sp>
        <p:nvSpPr>
          <p:cNvPr id="25" name="Rectangle 24"/>
          <p:cNvSpPr/>
          <p:nvPr/>
        </p:nvSpPr>
        <p:spPr>
          <a:xfrm>
            <a:off x="5041087" y="1353312"/>
            <a:ext cx="658368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8" name="Rectangle 27"/>
          <p:cNvSpPr/>
          <p:nvPr/>
        </p:nvSpPr>
        <p:spPr>
          <a:xfrm>
            <a:off x="504108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0" name="Rectangle 29"/>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2" name="Rectangle 31"/>
          <p:cNvSpPr/>
          <p:nvPr/>
        </p:nvSpPr>
        <p:spPr>
          <a:xfrm>
            <a:off x="504108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4" name="TextBox 33"/>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5" name="TextBox 34"/>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36" name="TextBox 35"/>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7" name="TextBox 36"/>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8" name="TextBox 37"/>
          <p:cNvSpPr txBox="1"/>
          <p:nvPr/>
        </p:nvSpPr>
        <p:spPr>
          <a:xfrm>
            <a:off x="5187391"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187391"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6723583"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41" name="Rectangle 40"/>
          <p:cNvSpPr/>
          <p:nvPr/>
        </p:nvSpPr>
        <p:spPr>
          <a:xfrm>
            <a:off x="6723583" y="1975104"/>
            <a:ext cx="4700016" cy="24231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723583"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723583"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833311" y="2043684"/>
            <a:ext cx="448055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45" name="Rectangle 44"/>
          <p:cNvSpPr/>
          <p:nvPr/>
        </p:nvSpPr>
        <p:spPr>
          <a:xfrm>
            <a:off x="6851599" y="2468880"/>
            <a:ext cx="4443983" cy="1627632"/>
          </a:xfrm>
          <a:prstGeom prst="rect">
            <a:avLst/>
          </a:prstGeom>
          <a:solidFill>
            <a:srgbClr val="F7FAFC"/>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79615" y="2542032"/>
            <a:ext cx="1828800" cy="146304"/>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Druckoptionen</a:t>
            </a:r>
          </a:p>
        </p:txBody>
      </p:sp>
      <p:sp>
        <p:nvSpPr>
          <p:cNvPr id="47" name="TextBox 46"/>
          <p:cNvSpPr txBox="1"/>
          <p:nvPr/>
        </p:nvSpPr>
        <p:spPr>
          <a:xfrm>
            <a:off x="6979615" y="2761488"/>
            <a:ext cx="139598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Inhalt</a:t>
            </a:r>
          </a:p>
        </p:txBody>
      </p:sp>
      <p:sp>
        <p:nvSpPr>
          <p:cNvPr id="48" name="Oval 47"/>
          <p:cNvSpPr/>
          <p:nvPr/>
        </p:nvSpPr>
        <p:spPr>
          <a:xfrm>
            <a:off x="6979615" y="29626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Oval 48"/>
          <p:cNvSpPr/>
          <p:nvPr/>
        </p:nvSpPr>
        <p:spPr>
          <a:xfrm>
            <a:off x="7011619" y="29946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144207" y="2944368"/>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Karte &amp; Ausstellerliste</a:t>
            </a:r>
          </a:p>
        </p:txBody>
      </p:sp>
      <p:sp>
        <p:nvSpPr>
          <p:cNvPr id="51" name="Oval 50"/>
          <p:cNvSpPr/>
          <p:nvPr/>
        </p:nvSpPr>
        <p:spPr>
          <a:xfrm>
            <a:off x="6979615" y="313639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144207" y="3118104"/>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Nur Karte</a:t>
            </a:r>
          </a:p>
        </p:txBody>
      </p:sp>
      <p:sp>
        <p:nvSpPr>
          <p:cNvPr id="53" name="Oval 52"/>
          <p:cNvSpPr/>
          <p:nvPr/>
        </p:nvSpPr>
        <p:spPr>
          <a:xfrm>
            <a:off x="6979615" y="3310128"/>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144207" y="3291840"/>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Nur Ausstellerliste</a:t>
            </a:r>
          </a:p>
        </p:txBody>
      </p:sp>
      <p:sp>
        <p:nvSpPr>
          <p:cNvPr id="55" name="Oval 54"/>
          <p:cNvSpPr/>
          <p:nvPr/>
        </p:nvSpPr>
        <p:spPr>
          <a:xfrm>
            <a:off x="6979615" y="3483864"/>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144207" y="3465576"/>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Standbeschilderung</a:t>
            </a:r>
          </a:p>
        </p:txBody>
      </p:sp>
      <p:sp>
        <p:nvSpPr>
          <p:cNvPr id="57" name="TextBox 56"/>
          <p:cNvSpPr txBox="1"/>
          <p:nvPr/>
        </p:nvSpPr>
        <p:spPr>
          <a:xfrm>
            <a:off x="8375599" y="2761488"/>
            <a:ext cx="139598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Ausrichtung</a:t>
            </a:r>
          </a:p>
        </p:txBody>
      </p:sp>
      <p:sp>
        <p:nvSpPr>
          <p:cNvPr id="58" name="Oval 57"/>
          <p:cNvSpPr/>
          <p:nvPr/>
        </p:nvSpPr>
        <p:spPr>
          <a:xfrm>
            <a:off x="8375599" y="29626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Oval 58"/>
          <p:cNvSpPr/>
          <p:nvPr/>
        </p:nvSpPr>
        <p:spPr>
          <a:xfrm>
            <a:off x="8407603" y="29946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540191" y="2944368"/>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Hochformat</a:t>
            </a:r>
          </a:p>
        </p:txBody>
      </p:sp>
      <p:sp>
        <p:nvSpPr>
          <p:cNvPr id="61" name="Oval 60"/>
          <p:cNvSpPr/>
          <p:nvPr/>
        </p:nvSpPr>
        <p:spPr>
          <a:xfrm>
            <a:off x="8375599" y="313639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540191" y="3118104"/>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Querformat</a:t>
            </a:r>
          </a:p>
        </p:txBody>
      </p:sp>
      <p:sp>
        <p:nvSpPr>
          <p:cNvPr id="63" name="TextBox 62"/>
          <p:cNvSpPr txBox="1"/>
          <p:nvPr/>
        </p:nvSpPr>
        <p:spPr>
          <a:xfrm>
            <a:off x="9771583" y="2761488"/>
            <a:ext cx="139598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Ausstellerdetails</a:t>
            </a:r>
          </a:p>
        </p:txBody>
      </p:sp>
      <p:sp>
        <p:nvSpPr>
          <p:cNvPr id="64" name="Rectangle 63"/>
          <p:cNvSpPr/>
          <p:nvPr/>
        </p:nvSpPr>
        <p:spPr>
          <a:xfrm>
            <a:off x="9771583" y="2962656"/>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9936175" y="2944368"/>
            <a:ext cx="121310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Typ &amp; Kategorien an Namen anhängen</a:t>
            </a:r>
          </a:p>
        </p:txBody>
      </p:sp>
      <p:sp>
        <p:nvSpPr>
          <p:cNvPr id="66" name="Rectangle 65"/>
          <p:cNvSpPr/>
          <p:nvPr/>
        </p:nvSpPr>
        <p:spPr>
          <a:xfrm>
            <a:off x="9771583" y="3218688"/>
            <a:ext cx="109728" cy="109728"/>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776155" y="3211372"/>
            <a:ext cx="109728" cy="109728"/>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L</a:t>
            </a:r>
          </a:p>
        </p:txBody>
      </p:sp>
      <p:sp>
        <p:nvSpPr>
          <p:cNvPr id="68" name="TextBox 67"/>
          <p:cNvSpPr txBox="1"/>
          <p:nvPr/>
        </p:nvSpPr>
        <p:spPr>
          <a:xfrm>
            <a:off x="9936175" y="3200400"/>
            <a:ext cx="121310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Alphabetisch sortierte Liste</a:t>
            </a:r>
          </a:p>
        </p:txBody>
      </p:sp>
      <p:sp>
        <p:nvSpPr>
          <p:cNvPr id="69" name="Rectangle 68"/>
          <p:cNvSpPr/>
          <p:nvPr/>
        </p:nvSpPr>
        <p:spPr>
          <a:xfrm>
            <a:off x="9771583" y="3474720"/>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9936175" y="3456432"/>
            <a:ext cx="121310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Ausstellernamen auf dem Plan anzeigen</a:t>
            </a:r>
          </a:p>
        </p:txBody>
      </p:sp>
      <p:sp>
        <p:nvSpPr>
          <p:cNvPr id="71" name="Rounded Rectangle 70"/>
          <p:cNvSpPr/>
          <p:nvPr/>
        </p:nvSpPr>
        <p:spPr>
          <a:xfrm>
            <a:off x="6979615" y="3767328"/>
            <a:ext cx="1060704" cy="237744"/>
          </a:xfrm>
          <a:prstGeom prst="roundRect">
            <a:avLst>
              <a:gd name="adj" fmla="val 14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979615" y="3817620"/>
            <a:ext cx="1060704" cy="146304"/>
          </a:xfrm>
          <a:prstGeom prst="rect">
            <a:avLst/>
          </a:prstGeom>
          <a:noFill/>
        </p:spPr>
        <p:txBody>
          <a:bodyPr wrap="square" lIns="0" rIns="0" tIns="0" bIns="0" anchor="t">
            <a:spAutoFit/>
          </a:bodyPr>
          <a:lstStyle/>
          <a:p>
            <a:pPr algn="ctr">
              <a:lnSpc>
                <a:spcPct val="100000"/>
              </a:lnSpc>
            </a:pPr>
            <a:r>
              <a:rPr sz="600" b="0" i="0" lang="de-DE">
                <a:solidFill>
                  <a:srgbClr val="2271B1"/>
                </a:solidFill>
                <a:latin typeface="Segoe UI"/>
              </a:rPr>
              <a:t>Druckansicht generieren</a:t>
            </a:r>
          </a:p>
        </p:txBody>
      </p:sp>
      <p:sp>
        <p:nvSpPr>
          <p:cNvPr id="73" name="Oval 72"/>
          <p:cNvSpPr/>
          <p:nvPr/>
        </p:nvSpPr>
        <p:spPr>
          <a:xfrm>
            <a:off x="6696151"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696151" y="29215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75" name="Oval 74"/>
          <p:cNvSpPr/>
          <p:nvPr/>
        </p:nvSpPr>
        <p:spPr>
          <a:xfrm>
            <a:off x="8092135"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092135" y="29215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77" name="Oval 76"/>
          <p:cNvSpPr/>
          <p:nvPr/>
        </p:nvSpPr>
        <p:spPr>
          <a:xfrm>
            <a:off x="9488119"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9488119" y="29215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79" name="Oval 78"/>
          <p:cNvSpPr/>
          <p:nvPr/>
        </p:nvSpPr>
        <p:spPr>
          <a:xfrm>
            <a:off x="6751015" y="3749039"/>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751015" y="380847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5</a:t>
            </a:r>
          </a:p>
        </p:txBody>
      </p:sp>
      <p:sp>
        <p:nvSpPr>
          <p:cNvPr id="81" name="Rectangle 8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Ohne den Haken </a:t>
            </a:r>
            <a:r>
              <a:rPr sz="1000" b="1" i="0" lang="de-DE">
                <a:solidFill>
                  <a:srgbClr val="2B3844"/>
                </a:solidFill>
                <a:latin typeface="Segoe UI"/>
              </a:rPr>
              <a:t>Alphabetisch sortierte Liste</a:t>
            </a:r>
            <a:r>
              <a:rPr sz="1000" b="0" i="0" lang="de-DE">
                <a:solidFill>
                  <a:srgbClr val="2B3844"/>
                </a:solidFill>
                <a:latin typeface="Segoe UI"/>
              </a:rPr>
              <a:t> stehen die Aussteller nach Standorten gruppiert – das ist für ein Messeheft meist die bessere Wahl.</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135 / 153</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Standschilder drucken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Inhalt</a:t>
            </a:r>
            <a:r>
              <a:rPr sz="1150" b="0" i="0" lang="de-DE">
                <a:solidFill>
                  <a:srgbClr val="25333F"/>
                </a:solidFill>
                <a:latin typeface="Segoe UI"/>
              </a:rPr>
              <a:t> die Auswahl </a:t>
            </a:r>
            <a:r>
              <a:rPr sz="1150" b="1" i="0" lang="de-DE">
                <a:solidFill>
                  <a:srgbClr val="25333F"/>
                </a:solidFill>
                <a:latin typeface="Segoe UI"/>
              </a:rPr>
              <a:t>Standbeschilderung</a:t>
            </a:r>
            <a:r>
              <a:rPr sz="1150" b="0" i="0" lang="de-DE">
                <a:solidFill>
                  <a:srgbClr val="25333F"/>
                </a:solidFill>
                <a:latin typeface="Segoe UI"/>
              </a:rPr>
              <a:t> treffen.</a:t>
            </a:r>
          </a:p>
        </p:txBody>
      </p:sp>
      <p:sp>
        <p:nvSpPr>
          <p:cNvPr id="9" name="TextBox 8"/>
          <p:cNvSpPr txBox="1"/>
          <p:nvPr/>
        </p:nvSpPr>
        <p:spPr>
          <a:xfrm>
            <a:off x="950976" y="1577213"/>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Erst dann erscheinen die drei Felder darunter.</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2</a:t>
            </a:r>
          </a:p>
        </p:txBody>
      </p:sp>
      <p:sp>
        <p:nvSpPr>
          <p:cNvPr id="12" name="TextBox 11"/>
          <p:cNvSpPr txBox="1"/>
          <p:nvPr/>
        </p:nvSpPr>
        <p:spPr>
          <a:xfrm>
            <a:off x="950976" y="1959737"/>
            <a:ext cx="4044391" cy="274320"/>
          </a:xfrm>
          <a:prstGeom prst="rect">
            <a:avLst/>
          </a:prstGeom>
          <a:noFill/>
        </p:spPr>
        <p:txBody>
          <a:bodyPr wrap="square" lIns="0" rIns="0" tIns="0" bIns="0" anchor="t">
            <a:spAutoFit/>
          </a:bodyPr>
          <a:lstStyle/>
          <a:p>
            <a:pPr algn="l">
              <a:lnSpc>
                <a:spcPct val="122000"/>
              </a:lnSpc>
            </a:pPr>
            <a:r>
              <a:rPr sz="1150" b="1" i="0" lang="de-DE">
                <a:solidFill>
                  <a:srgbClr val="25333F"/>
                </a:solidFill>
                <a:latin typeface="Segoe UI"/>
              </a:rPr>
              <a:t>Rahmenfarbe</a:t>
            </a:r>
            <a:r>
              <a:rPr sz="1150" b="0" i="0" lang="de-DE">
                <a:solidFill>
                  <a:srgbClr val="25333F"/>
                </a:solidFill>
                <a:latin typeface="Segoe UI"/>
              </a:rPr>
              <a:t> und </a:t>
            </a:r>
            <a:r>
              <a:rPr sz="1150" b="1" i="0" lang="de-DE">
                <a:solidFill>
                  <a:srgbClr val="25333F"/>
                </a:solidFill>
                <a:latin typeface="Segoe UI"/>
              </a:rPr>
              <a:t>Box-Farbe</a:t>
            </a:r>
            <a:r>
              <a:rPr sz="1150" b="0" i="0" lang="de-DE">
                <a:solidFill>
                  <a:srgbClr val="25333F"/>
                </a:solidFill>
                <a:latin typeface="Segoe UI"/>
              </a:rPr>
              <a:t> wählen.</a:t>
            </a:r>
          </a:p>
        </p:txBody>
      </p:sp>
      <p:sp>
        <p:nvSpPr>
          <p:cNvPr id="13" name="TextBox 12"/>
          <p:cNvSpPr txBox="1"/>
          <p:nvPr/>
        </p:nvSpPr>
        <p:spPr>
          <a:xfrm>
            <a:off x="950976" y="2183638"/>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Die Box trägt die Standnummer; der Ausstellername bleibt immer schwarz.</a:t>
            </a:r>
          </a:p>
        </p:txBody>
      </p:sp>
      <p:sp>
        <p:nvSpPr>
          <p:cNvPr id="14" name="Oval 13"/>
          <p:cNvSpPr/>
          <p:nvPr/>
        </p:nvSpPr>
        <p:spPr>
          <a:xfrm>
            <a:off x="566928" y="27200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61234"/>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3</a:t>
            </a:r>
          </a:p>
        </p:txBody>
      </p:sp>
      <p:sp>
        <p:nvSpPr>
          <p:cNvPr id="16" name="TextBox 15"/>
          <p:cNvSpPr txBox="1"/>
          <p:nvPr/>
        </p:nvSpPr>
        <p:spPr>
          <a:xfrm>
            <a:off x="950976" y="2710942"/>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Bei </a:t>
            </a:r>
            <a:r>
              <a:rPr sz="1150" b="1" i="0" lang="de-DE">
                <a:solidFill>
                  <a:srgbClr val="25333F"/>
                </a:solidFill>
                <a:latin typeface="Segoe UI"/>
              </a:rPr>
              <a:t>Veranstaltungs-Logo (Optional):</a:t>
            </a:r>
            <a:r>
              <a:rPr sz="1150" b="0" i="0" lang="de-DE">
                <a:solidFill>
                  <a:srgbClr val="25333F"/>
                </a:solidFill>
                <a:latin typeface="Segoe UI"/>
              </a:rPr>
              <a:t> ein Logo festlegen.</a:t>
            </a:r>
          </a:p>
        </p:txBody>
      </p:sp>
      <p:sp>
        <p:nvSpPr>
          <p:cNvPr id="17" name="TextBox 16"/>
          <p:cNvSpPr txBox="1"/>
          <p:nvPr/>
        </p:nvSpPr>
        <p:spPr>
          <a:xfrm>
            <a:off x="950976" y="2934843"/>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Es steht über der Standnummer. Ohne Logo bleibt die Stelle leer.</a:t>
            </a:r>
          </a:p>
        </p:txBody>
      </p:sp>
      <p:sp>
        <p:nvSpPr>
          <p:cNvPr id="18" name="Oval 17"/>
          <p:cNvSpPr/>
          <p:nvPr/>
        </p:nvSpPr>
        <p:spPr>
          <a:xfrm>
            <a:off x="566928" y="3326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367659"/>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4</a:t>
            </a:r>
          </a:p>
        </p:txBody>
      </p:sp>
      <p:sp>
        <p:nvSpPr>
          <p:cNvPr id="20" name="TextBox 19"/>
          <p:cNvSpPr txBox="1"/>
          <p:nvPr/>
        </p:nvSpPr>
        <p:spPr>
          <a:xfrm>
            <a:off x="950976" y="3317367"/>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Auf </a:t>
            </a:r>
            <a:r>
              <a:rPr sz="1150" b="1" i="0" lang="de-DE">
                <a:solidFill>
                  <a:srgbClr val="25333F"/>
                </a:solidFill>
                <a:latin typeface="Segoe UI"/>
              </a:rPr>
              <a:t>Druckansicht generieren</a:t>
            </a:r>
            <a:r>
              <a:rPr sz="1150" b="0" i="0" lang="de-DE">
                <a:solidFill>
                  <a:srgbClr val="25333F"/>
                </a:solidFill>
                <a:latin typeface="Segoe UI"/>
              </a:rPr>
              <a:t> klicken.</a:t>
            </a:r>
          </a:p>
        </p:txBody>
      </p:sp>
      <p:sp>
        <p:nvSpPr>
          <p:cNvPr id="21" name="Oval 20"/>
          <p:cNvSpPr/>
          <p:nvPr/>
        </p:nvSpPr>
        <p:spPr>
          <a:xfrm>
            <a:off x="566928" y="374243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3783583"/>
            <a:ext cx="246888" cy="182880"/>
          </a:xfrm>
          <a:prstGeom prst="rect">
            <a:avLst/>
          </a:prstGeom>
          <a:noFill/>
        </p:spPr>
        <p:txBody>
          <a:bodyPr wrap="square" lIns="0" rIns="0" tIns="0" bIns="0" anchor="t">
            <a:spAutoFit/>
          </a:bodyPr>
          <a:lstStyle/>
          <a:p>
            <a:pPr algn="ctr">
              <a:lnSpc>
                <a:spcPct val="100000"/>
              </a:lnSpc>
            </a:pPr>
            <a:r>
              <a:rPr sz="1000" b="1" i="0" lang="de-DE">
                <a:solidFill>
                  <a:srgbClr val="FFFFFF"/>
                </a:solidFill>
                <a:latin typeface="Segoe UI"/>
              </a:rPr>
              <a:t>5</a:t>
            </a:r>
          </a:p>
        </p:txBody>
      </p:sp>
      <p:sp>
        <p:nvSpPr>
          <p:cNvPr id="23" name="TextBox 22"/>
          <p:cNvSpPr txBox="1"/>
          <p:nvPr/>
        </p:nvSpPr>
        <p:spPr>
          <a:xfrm>
            <a:off x="950976" y="3733291"/>
            <a:ext cx="4044391" cy="274320"/>
          </a:xfrm>
          <a:prstGeom prst="rect">
            <a:avLst/>
          </a:prstGeom>
          <a:noFill/>
        </p:spPr>
        <p:txBody>
          <a:bodyPr wrap="square" lIns="0" rIns="0" tIns="0" bIns="0" anchor="t">
            <a:spAutoFit/>
          </a:bodyPr>
          <a:lstStyle/>
          <a:p>
            <a:pPr algn="l">
              <a:lnSpc>
                <a:spcPct val="122000"/>
              </a:lnSpc>
            </a:pPr>
            <a:r>
              <a:rPr sz="1150" b="0" i="0" lang="de-DE">
                <a:solidFill>
                  <a:srgbClr val="25333F"/>
                </a:solidFill>
                <a:latin typeface="Segoe UI"/>
              </a:rPr>
              <a:t>Jedes Schild füllt eine eigene Seite im Querformat.</a:t>
            </a:r>
          </a:p>
        </p:txBody>
      </p:sp>
      <p:sp>
        <p:nvSpPr>
          <p:cNvPr id="24" name="TextBox 23"/>
          <p:cNvSpPr txBox="1"/>
          <p:nvPr/>
        </p:nvSpPr>
        <p:spPr>
          <a:xfrm>
            <a:off x="950976" y="3957192"/>
            <a:ext cx="4044391" cy="219456"/>
          </a:xfrm>
          <a:prstGeom prst="rect">
            <a:avLst/>
          </a:prstGeom>
          <a:noFill/>
        </p:spPr>
        <p:txBody>
          <a:bodyPr wrap="square" lIns="0" rIns="0" tIns="0" bIns="0" anchor="t">
            <a:spAutoFit/>
          </a:bodyPr>
          <a:lstStyle/>
          <a:p>
            <a:pPr algn="l">
              <a:lnSpc>
                <a:spcPct val="120000"/>
              </a:lnSpc>
            </a:pPr>
            <a:r>
              <a:rPr sz="950" b="0" i="0" lang="de-DE">
                <a:solidFill>
                  <a:srgbClr val="6B7A88"/>
                </a:solidFill>
                <a:latin typeface="Segoe UI"/>
              </a:rPr>
              <a:t>Fehlt die Standnummer, entfällt die Box – Logo und Name bleiben.</a:t>
            </a:r>
          </a:p>
        </p:txBody>
      </p:sp>
      <p:sp>
        <p:nvSpPr>
          <p:cNvPr id="25" name="Rectangle 24"/>
          <p:cNvSpPr/>
          <p:nvPr/>
        </p:nvSpPr>
        <p:spPr>
          <a:xfrm>
            <a:off x="5406847" y="1353312"/>
            <a:ext cx="621792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Meine Messe</a:t>
            </a:r>
          </a:p>
        </p:txBody>
      </p:sp>
      <p:sp>
        <p:nvSpPr>
          <p:cNvPr id="28" name="Rectangle 27"/>
          <p:cNvSpPr/>
          <p:nvPr/>
        </p:nvSpPr>
        <p:spPr>
          <a:xfrm>
            <a:off x="540684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Dashboard</a:t>
            </a:r>
          </a:p>
        </p:txBody>
      </p:sp>
      <p:sp>
        <p:nvSpPr>
          <p:cNvPr id="30" name="Rectangle 29"/>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de-DE">
                <a:solidFill>
                  <a:srgbClr val="FFFFFF"/>
                </a:solidFill>
                <a:latin typeface="Segoe UI"/>
              </a:rPr>
              <a:t>Aussteller</a:t>
            </a:r>
          </a:p>
        </p:txBody>
      </p:sp>
      <p:sp>
        <p:nvSpPr>
          <p:cNvPr id="32" name="Rectangle 31"/>
          <p:cNvSpPr/>
          <p:nvPr/>
        </p:nvSpPr>
        <p:spPr>
          <a:xfrm>
            <a:off x="540684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Dashboard</a:t>
            </a:r>
          </a:p>
        </p:txBody>
      </p:sp>
      <p:sp>
        <p:nvSpPr>
          <p:cNvPr id="34" name="TextBox 33"/>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1" i="0" lang="de-DE">
                <a:solidFill>
                  <a:srgbClr val="FFFFFF"/>
                </a:solidFill>
                <a:latin typeface="Segoe UI"/>
              </a:rPr>
              <a:t>Aussteller</a:t>
            </a:r>
          </a:p>
        </p:txBody>
      </p:sp>
      <p:sp>
        <p:nvSpPr>
          <p:cNvPr id="35" name="TextBox 34"/>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Neu hinzufügen</a:t>
            </a:r>
          </a:p>
        </p:txBody>
      </p:sp>
      <p:sp>
        <p:nvSpPr>
          <p:cNvPr id="36" name="TextBox 35"/>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Standorte</a:t>
            </a:r>
          </a:p>
        </p:txBody>
      </p:sp>
      <p:sp>
        <p:nvSpPr>
          <p:cNvPr id="37" name="TextBox 36"/>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de-DE">
                <a:solidFill>
                  <a:srgbClr val="B4B9BE"/>
                </a:solidFill>
                <a:latin typeface="Segoe UI"/>
              </a:rPr>
              <a:t>Einstellungen</a:t>
            </a:r>
          </a:p>
        </p:txBody>
      </p:sp>
      <p:sp>
        <p:nvSpPr>
          <p:cNvPr id="38" name="TextBox 37"/>
          <p:cNvSpPr txBox="1"/>
          <p:nvPr/>
        </p:nvSpPr>
        <p:spPr>
          <a:xfrm>
            <a:off x="5553151" y="3140964"/>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Medien</a:t>
            </a:r>
          </a:p>
        </p:txBody>
      </p:sp>
      <p:sp>
        <p:nvSpPr>
          <p:cNvPr id="39" name="TextBox 38"/>
          <p:cNvSpPr txBox="1"/>
          <p:nvPr/>
        </p:nvSpPr>
        <p:spPr>
          <a:xfrm>
            <a:off x="5553151" y="3378708"/>
            <a:ext cx="1261872" cy="164592"/>
          </a:xfrm>
          <a:prstGeom prst="rect">
            <a:avLst/>
          </a:prstGeom>
          <a:noFill/>
        </p:spPr>
        <p:txBody>
          <a:bodyPr wrap="square" lIns="0" rIns="0" tIns="0" bIns="0" anchor="t">
            <a:spAutoFit/>
          </a:bodyPr>
          <a:lstStyle/>
          <a:p>
            <a:pPr algn="l">
              <a:lnSpc>
                <a:spcPct val="100000"/>
              </a:lnSpc>
            </a:pPr>
            <a:r>
              <a:rPr sz="800" b="0" i="0" lang="de-DE">
                <a:solidFill>
                  <a:srgbClr val="C3C4C7"/>
                </a:solidFill>
                <a:latin typeface="Segoe UI"/>
              </a:rPr>
              <a:t>Seiten</a:t>
            </a:r>
          </a:p>
        </p:txBody>
      </p:sp>
      <p:sp>
        <p:nvSpPr>
          <p:cNvPr id="40" name="TextBox 39"/>
          <p:cNvSpPr txBox="1"/>
          <p:nvPr/>
        </p:nvSpPr>
        <p:spPr>
          <a:xfrm>
            <a:off x="7089343" y="1700784"/>
            <a:ext cx="4572000" cy="201168"/>
          </a:xfrm>
          <a:prstGeom prst="rect">
            <a:avLst/>
          </a:prstGeom>
          <a:noFill/>
        </p:spPr>
        <p:txBody>
          <a:bodyPr wrap="square" lIns="0" rIns="0" tIns="0" bIns="0" anchor="t">
            <a:spAutoFit/>
          </a:bodyPr>
          <a:lstStyle/>
          <a:p>
            <a:pPr algn="l">
              <a:lnSpc>
                <a:spcPct val="100000"/>
              </a:lnSpc>
            </a:pPr>
            <a:r>
              <a:rPr sz="1100" b="0" i="0" lang="de-DE">
                <a:solidFill>
                  <a:srgbClr val="1F2933"/>
                </a:solidFill>
                <a:latin typeface="Segoe UI"/>
              </a:rPr>
              <a:t>Veranstaltung bearbeiten</a:t>
            </a:r>
          </a:p>
        </p:txBody>
      </p:sp>
      <p:sp>
        <p:nvSpPr>
          <p:cNvPr id="41" name="Rectangle 40"/>
          <p:cNvSpPr/>
          <p:nvPr/>
        </p:nvSpPr>
        <p:spPr>
          <a:xfrm>
            <a:off x="7089343" y="1975104"/>
            <a:ext cx="4334255" cy="31089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089343" y="1975104"/>
            <a:ext cx="43342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089343" y="2249424"/>
            <a:ext cx="43342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199071" y="2043684"/>
            <a:ext cx="4114799" cy="164592"/>
          </a:xfrm>
          <a:prstGeom prst="rect">
            <a:avLst/>
          </a:prstGeom>
          <a:noFill/>
        </p:spPr>
        <p:txBody>
          <a:bodyPr wrap="square" lIns="0" rIns="0" tIns="0" bIns="0" anchor="t">
            <a:spAutoFit/>
          </a:bodyPr>
          <a:lstStyle/>
          <a:p>
            <a:pPr algn="l">
              <a:lnSpc>
                <a:spcPct val="100000"/>
              </a:lnSpc>
            </a:pPr>
            <a:r>
              <a:rPr sz="850" b="1" i="0" lang="de-DE">
                <a:solidFill>
                  <a:srgbClr val="1D2327"/>
                </a:solidFill>
                <a:latin typeface="Segoe UI"/>
              </a:rPr>
              <a:t>Hallenpläne (Nur Veranstaltung)</a:t>
            </a:r>
          </a:p>
        </p:txBody>
      </p:sp>
      <p:sp>
        <p:nvSpPr>
          <p:cNvPr id="45" name="Rectangle 44"/>
          <p:cNvSpPr/>
          <p:nvPr/>
        </p:nvSpPr>
        <p:spPr>
          <a:xfrm>
            <a:off x="7217359" y="2377440"/>
            <a:ext cx="4078223" cy="2523744"/>
          </a:xfrm>
          <a:prstGeom prst="rect">
            <a:avLst/>
          </a:prstGeom>
          <a:solidFill>
            <a:srgbClr val="F7FAFC"/>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345375" y="2450592"/>
            <a:ext cx="1828800" cy="146304"/>
          </a:xfrm>
          <a:prstGeom prst="rect">
            <a:avLst/>
          </a:prstGeom>
          <a:noFill/>
        </p:spPr>
        <p:txBody>
          <a:bodyPr wrap="square" lIns="0" rIns="0" tIns="0" bIns="0" anchor="t">
            <a:spAutoFit/>
          </a:bodyPr>
          <a:lstStyle/>
          <a:p>
            <a:pPr algn="l">
              <a:lnSpc>
                <a:spcPct val="100000"/>
              </a:lnSpc>
            </a:pPr>
            <a:r>
              <a:rPr sz="800" b="1" i="0" lang="de-DE">
                <a:solidFill>
                  <a:srgbClr val="1F2933"/>
                </a:solidFill>
                <a:latin typeface="Segoe UI"/>
              </a:rPr>
              <a:t>Druckoptionen</a:t>
            </a:r>
          </a:p>
        </p:txBody>
      </p:sp>
      <p:sp>
        <p:nvSpPr>
          <p:cNvPr id="47" name="TextBox 46"/>
          <p:cNvSpPr txBox="1"/>
          <p:nvPr/>
        </p:nvSpPr>
        <p:spPr>
          <a:xfrm>
            <a:off x="7345375" y="2670048"/>
            <a:ext cx="127406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Inhalt</a:t>
            </a:r>
          </a:p>
        </p:txBody>
      </p:sp>
      <p:sp>
        <p:nvSpPr>
          <p:cNvPr id="48" name="Oval 47"/>
          <p:cNvSpPr/>
          <p:nvPr/>
        </p:nvSpPr>
        <p:spPr>
          <a:xfrm>
            <a:off x="7345375" y="2871216"/>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509967" y="2852928"/>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Karte &amp; Ausstellerliste</a:t>
            </a:r>
          </a:p>
        </p:txBody>
      </p:sp>
      <p:sp>
        <p:nvSpPr>
          <p:cNvPr id="50" name="Oval 49"/>
          <p:cNvSpPr/>
          <p:nvPr/>
        </p:nvSpPr>
        <p:spPr>
          <a:xfrm>
            <a:off x="7345375" y="304495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7509967" y="3026664"/>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Nur Karte</a:t>
            </a:r>
          </a:p>
        </p:txBody>
      </p:sp>
      <p:sp>
        <p:nvSpPr>
          <p:cNvPr id="52" name="Oval 51"/>
          <p:cNvSpPr/>
          <p:nvPr/>
        </p:nvSpPr>
        <p:spPr>
          <a:xfrm>
            <a:off x="7345375" y="3218688"/>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509967" y="3200400"/>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Nur Ausstellerliste</a:t>
            </a:r>
          </a:p>
        </p:txBody>
      </p:sp>
      <p:sp>
        <p:nvSpPr>
          <p:cNvPr id="54" name="Oval 53"/>
          <p:cNvSpPr/>
          <p:nvPr/>
        </p:nvSpPr>
        <p:spPr>
          <a:xfrm>
            <a:off x="7345375" y="3392424"/>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Oval 54"/>
          <p:cNvSpPr/>
          <p:nvPr/>
        </p:nvSpPr>
        <p:spPr>
          <a:xfrm>
            <a:off x="7377379" y="3424428"/>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509967" y="3374136"/>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Standbeschilderung</a:t>
            </a:r>
          </a:p>
        </p:txBody>
      </p:sp>
      <p:sp>
        <p:nvSpPr>
          <p:cNvPr id="57" name="TextBox 56"/>
          <p:cNvSpPr txBox="1"/>
          <p:nvPr/>
        </p:nvSpPr>
        <p:spPr>
          <a:xfrm>
            <a:off x="8619439" y="2670048"/>
            <a:ext cx="127406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Ausrichtung</a:t>
            </a:r>
          </a:p>
        </p:txBody>
      </p:sp>
      <p:sp>
        <p:nvSpPr>
          <p:cNvPr id="58" name="Oval 57"/>
          <p:cNvSpPr/>
          <p:nvPr/>
        </p:nvSpPr>
        <p:spPr>
          <a:xfrm>
            <a:off x="8619439" y="287121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Oval 58"/>
          <p:cNvSpPr/>
          <p:nvPr/>
        </p:nvSpPr>
        <p:spPr>
          <a:xfrm>
            <a:off x="8651443" y="290322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784031" y="2852928"/>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Hochformat</a:t>
            </a:r>
          </a:p>
        </p:txBody>
      </p:sp>
      <p:sp>
        <p:nvSpPr>
          <p:cNvPr id="61" name="Oval 60"/>
          <p:cNvSpPr/>
          <p:nvPr/>
        </p:nvSpPr>
        <p:spPr>
          <a:xfrm>
            <a:off x="8619439" y="304495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784031" y="3026664"/>
            <a:ext cx="1463040"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Querformat</a:t>
            </a:r>
          </a:p>
        </p:txBody>
      </p:sp>
      <p:sp>
        <p:nvSpPr>
          <p:cNvPr id="63" name="TextBox 62"/>
          <p:cNvSpPr txBox="1"/>
          <p:nvPr/>
        </p:nvSpPr>
        <p:spPr>
          <a:xfrm>
            <a:off x="9893503" y="2670048"/>
            <a:ext cx="1274063"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Ausstellerdetails</a:t>
            </a:r>
          </a:p>
        </p:txBody>
      </p:sp>
      <p:sp>
        <p:nvSpPr>
          <p:cNvPr id="64" name="Rectangle 63"/>
          <p:cNvSpPr/>
          <p:nvPr/>
        </p:nvSpPr>
        <p:spPr>
          <a:xfrm>
            <a:off x="9893503" y="2871216"/>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0058095" y="2852928"/>
            <a:ext cx="109118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Typ &amp; Kategorien an Namen anhängen</a:t>
            </a:r>
          </a:p>
        </p:txBody>
      </p:sp>
      <p:sp>
        <p:nvSpPr>
          <p:cNvPr id="66" name="Rectangle 65"/>
          <p:cNvSpPr/>
          <p:nvPr/>
        </p:nvSpPr>
        <p:spPr>
          <a:xfrm>
            <a:off x="9893503" y="3127248"/>
            <a:ext cx="109728" cy="109728"/>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898075" y="3119932"/>
            <a:ext cx="109728" cy="109728"/>
          </a:xfrm>
          <a:prstGeom prst="rect">
            <a:avLst/>
          </a:prstGeom>
          <a:noFill/>
        </p:spPr>
        <p:txBody>
          <a:bodyPr wrap="square" lIns="0" rIns="0" tIns="0" bIns="0" anchor="t">
            <a:spAutoFit/>
          </a:bodyPr>
          <a:lstStyle/>
          <a:p>
            <a:pPr algn="ctr">
              <a:lnSpc>
                <a:spcPct val="100000"/>
              </a:lnSpc>
            </a:pPr>
            <a:r>
              <a:rPr sz="650" b="1" i="0" lang="de-DE">
                <a:solidFill>
                  <a:srgbClr val="FFFFFF"/>
                </a:solidFill>
                <a:latin typeface="Segoe UI"/>
              </a:rPr>
              <a:t>L</a:t>
            </a:r>
          </a:p>
        </p:txBody>
      </p:sp>
      <p:sp>
        <p:nvSpPr>
          <p:cNvPr id="68" name="TextBox 67"/>
          <p:cNvSpPr txBox="1"/>
          <p:nvPr/>
        </p:nvSpPr>
        <p:spPr>
          <a:xfrm>
            <a:off x="10058095" y="3108960"/>
            <a:ext cx="109118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Alphabetisch sortierte Liste</a:t>
            </a:r>
          </a:p>
        </p:txBody>
      </p:sp>
      <p:sp>
        <p:nvSpPr>
          <p:cNvPr id="69" name="Rectangle 68"/>
          <p:cNvSpPr/>
          <p:nvPr/>
        </p:nvSpPr>
        <p:spPr>
          <a:xfrm>
            <a:off x="9893503" y="3383280"/>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10058095" y="3364992"/>
            <a:ext cx="1091183" cy="146304"/>
          </a:xfrm>
          <a:prstGeom prst="rect">
            <a:avLst/>
          </a:prstGeom>
          <a:noFill/>
        </p:spPr>
        <p:txBody>
          <a:bodyPr wrap="square" lIns="0" rIns="0" tIns="0" bIns="0" anchor="t">
            <a:spAutoFit/>
          </a:bodyPr>
          <a:lstStyle/>
          <a:p>
            <a:pPr algn="l">
              <a:lnSpc>
                <a:spcPct val="100000"/>
              </a:lnSpc>
            </a:pPr>
            <a:r>
              <a:rPr sz="650" b="0" i="0" lang="de-DE">
                <a:solidFill>
                  <a:srgbClr val="1F2933"/>
                </a:solidFill>
                <a:latin typeface="Segoe UI"/>
              </a:rPr>
              <a:t>Ausstellernamen auf dem Plan anzeigen</a:t>
            </a:r>
          </a:p>
        </p:txBody>
      </p:sp>
      <p:sp>
        <p:nvSpPr>
          <p:cNvPr id="71" name="Rounded Rectangle 70"/>
          <p:cNvSpPr/>
          <p:nvPr/>
        </p:nvSpPr>
        <p:spPr>
          <a:xfrm>
            <a:off x="7345375" y="4572000"/>
            <a:ext cx="1060704" cy="237744"/>
          </a:xfrm>
          <a:prstGeom prst="roundRect">
            <a:avLst>
              <a:gd name="adj" fmla="val 14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345375" y="4622292"/>
            <a:ext cx="1060704" cy="146304"/>
          </a:xfrm>
          <a:prstGeom prst="rect">
            <a:avLst/>
          </a:prstGeom>
          <a:noFill/>
        </p:spPr>
        <p:txBody>
          <a:bodyPr wrap="square" lIns="0" rIns="0" tIns="0" bIns="0" anchor="t">
            <a:spAutoFit/>
          </a:bodyPr>
          <a:lstStyle/>
          <a:p>
            <a:pPr algn="ctr">
              <a:lnSpc>
                <a:spcPct val="100000"/>
              </a:lnSpc>
            </a:pPr>
            <a:r>
              <a:rPr sz="600" b="0" i="0" lang="de-DE">
                <a:solidFill>
                  <a:srgbClr val="2271B1"/>
                </a:solidFill>
                <a:latin typeface="Segoe UI"/>
              </a:rPr>
              <a:t>Druckansicht generieren</a:t>
            </a:r>
          </a:p>
        </p:txBody>
      </p:sp>
      <p:sp>
        <p:nvSpPr>
          <p:cNvPr id="73" name="Rectangle 72"/>
          <p:cNvSpPr/>
          <p:nvPr/>
        </p:nvSpPr>
        <p:spPr>
          <a:xfrm>
            <a:off x="7363663" y="3547872"/>
            <a:ext cx="10972" cy="78638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491679" y="3584448"/>
            <a:ext cx="64008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Rahmenfarbe:</a:t>
            </a:r>
          </a:p>
        </p:txBody>
      </p:sp>
      <p:sp>
        <p:nvSpPr>
          <p:cNvPr id="75" name="Rectangle 74"/>
          <p:cNvSpPr/>
          <p:nvPr/>
        </p:nvSpPr>
        <p:spPr>
          <a:xfrm>
            <a:off x="8095183" y="3575304"/>
            <a:ext cx="219456" cy="137160"/>
          </a:xfrm>
          <a:prstGeom prst="rect">
            <a:avLst/>
          </a:prstGeom>
          <a:solidFill>
            <a:srgbClr val="0B3A5D"/>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1679" y="3785616"/>
            <a:ext cx="64008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Box-Farbe:</a:t>
            </a:r>
          </a:p>
        </p:txBody>
      </p:sp>
      <p:sp>
        <p:nvSpPr>
          <p:cNvPr id="77" name="Rectangle 76"/>
          <p:cNvSpPr/>
          <p:nvPr/>
        </p:nvSpPr>
        <p:spPr>
          <a:xfrm>
            <a:off x="8095183" y="3776472"/>
            <a:ext cx="219456" cy="137160"/>
          </a:xfrm>
          <a:prstGeom prst="rect">
            <a:avLst/>
          </a:prstGeom>
          <a:solidFill>
            <a:srgbClr val="2271B1"/>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1679" y="3986784"/>
            <a:ext cx="128016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Veranstaltungs-Logo (Optional):</a:t>
            </a:r>
          </a:p>
        </p:txBody>
      </p:sp>
      <p:sp>
        <p:nvSpPr>
          <p:cNvPr id="79" name="Rectangle 78"/>
          <p:cNvSpPr/>
          <p:nvPr/>
        </p:nvSpPr>
        <p:spPr>
          <a:xfrm>
            <a:off x="7491679" y="4133087"/>
            <a:ext cx="329184" cy="201168"/>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491679" y="4151376"/>
            <a:ext cx="329184" cy="164592"/>
          </a:xfrm>
          <a:prstGeom prst="rect">
            <a:avLst/>
          </a:prstGeom>
          <a:noFill/>
        </p:spPr>
        <p:txBody>
          <a:bodyPr wrap="square" lIns="0" rIns="0" tIns="0" bIns="0" anchor="t">
            <a:spAutoFit/>
          </a:bodyPr>
          <a:lstStyle/>
          <a:p>
            <a:pPr algn="ctr">
              <a:lnSpc>
                <a:spcPct val="100000"/>
              </a:lnSpc>
            </a:pPr>
          </a:p>
        </p:txBody>
      </p:sp>
      <p:sp>
        <p:nvSpPr>
          <p:cNvPr id="81" name="Rounded Rectangle 80"/>
          <p:cNvSpPr/>
          <p:nvPr/>
        </p:nvSpPr>
        <p:spPr>
          <a:xfrm>
            <a:off x="7894015" y="4133087"/>
            <a:ext cx="784555" cy="20116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7894015" y="4160520"/>
            <a:ext cx="784555"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Auswählen</a:t>
            </a:r>
          </a:p>
        </p:txBody>
      </p:sp>
      <p:sp>
        <p:nvSpPr>
          <p:cNvPr id="83" name="Oval 82"/>
          <p:cNvSpPr/>
          <p:nvPr/>
        </p:nvSpPr>
        <p:spPr>
          <a:xfrm>
            <a:off x="7061911" y="32369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7061911" y="329641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85" name="Oval 84"/>
          <p:cNvSpPr/>
          <p:nvPr/>
        </p:nvSpPr>
        <p:spPr>
          <a:xfrm>
            <a:off x="7208215" y="35112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7208215" y="3570732"/>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87" name="Oval 86"/>
          <p:cNvSpPr/>
          <p:nvPr/>
        </p:nvSpPr>
        <p:spPr>
          <a:xfrm>
            <a:off x="7208215" y="39136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208215" y="397306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89" name="Oval 88"/>
          <p:cNvSpPr/>
          <p:nvPr/>
        </p:nvSpPr>
        <p:spPr>
          <a:xfrm>
            <a:off x="7116775" y="45537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116775" y="461314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91" name="Rectangle 9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94" name="TextBox 9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Schilder werden immer im </a:t>
            </a:r>
            <a:r>
              <a:rPr sz="1000" b="1" i="0" lang="de-DE">
                <a:solidFill>
                  <a:srgbClr val="2B3844"/>
                </a:solidFill>
                <a:latin typeface="Segoe UI"/>
              </a:rPr>
              <a:t>Querformat auf A4</a:t>
            </a:r>
            <a:r>
              <a:rPr sz="1000" b="0" i="0" lang="de-DE">
                <a:solidFill>
                  <a:srgbClr val="2B3844"/>
                </a:solidFill>
                <a:latin typeface="Segoe UI"/>
              </a:rPr>
              <a:t> angelegt – die Einstellung </a:t>
            </a:r>
            <a:r>
              <a:rPr sz="1000" b="1" i="0" lang="de-DE">
                <a:solidFill>
                  <a:srgbClr val="2B3844"/>
                </a:solidFill>
                <a:latin typeface="Segoe UI"/>
              </a:rPr>
              <a:t>Ausrichtung</a:t>
            </a:r>
            <a:r>
              <a:rPr sz="1000" b="0" i="0" lang="de-DE">
                <a:solidFill>
                  <a:srgbClr val="2B3844"/>
                </a:solidFill>
                <a:latin typeface="Segoe UI"/>
              </a:rPr>
              <a:t> wirkt sich auf sie nicht aus.</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136 / 153</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Die Druckansicht im Browser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4612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74320"/>
          </a:xfrm>
          <a:prstGeom prst="rect">
            <a:avLst/>
          </a:prstGeom>
          <a:solidFill>
            <a:srgbClr val="2B303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94944" y="1412748"/>
            <a:ext cx="6492240" cy="155448"/>
          </a:xfrm>
          <a:prstGeom prst="rect">
            <a:avLst/>
          </a:prstGeom>
          <a:noFill/>
        </p:spPr>
        <p:txBody>
          <a:bodyPr wrap="square" lIns="0" rIns="0" tIns="0" bIns="0" anchor="t">
            <a:spAutoFit/>
          </a:bodyPr>
          <a:lstStyle/>
          <a:p>
            <a:pPr algn="l">
              <a:lnSpc>
                <a:spcPct val="100000"/>
              </a:lnSpc>
            </a:pPr>
            <a:r>
              <a:rPr sz="750" b="0" i="0" lang="de-DE">
                <a:solidFill>
                  <a:srgbClr val="C3C4C7"/>
                </a:solidFill>
                <a:latin typeface="Segoe UI"/>
              </a:rPr>
              <a:t>Druckansicht  —  Comic Con 2026</a:t>
            </a:r>
          </a:p>
        </p:txBody>
      </p:sp>
      <p:sp>
        <p:nvSpPr>
          <p:cNvPr id="9" name="Rectangle 8"/>
          <p:cNvSpPr/>
          <p:nvPr/>
        </p:nvSpPr>
        <p:spPr>
          <a:xfrm>
            <a:off x="731520" y="1737360"/>
            <a:ext cx="6437376" cy="512064"/>
          </a:xfrm>
          <a:prstGeom prst="rect">
            <a:avLst/>
          </a:prstGeom>
          <a:solidFill>
            <a:srgbClr val="F7FAFC"/>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8" y="1792224"/>
            <a:ext cx="6217920" cy="128016"/>
          </a:xfrm>
          <a:prstGeom prst="rect">
            <a:avLst/>
          </a:prstGeom>
          <a:noFill/>
        </p:spPr>
        <p:txBody>
          <a:bodyPr wrap="square" lIns="0" rIns="0" tIns="0" bIns="0" anchor="t">
            <a:spAutoFit/>
          </a:bodyPr>
          <a:lstStyle/>
          <a:p>
            <a:pPr algn="l">
              <a:lnSpc>
                <a:spcPct val="100000"/>
              </a:lnSpc>
            </a:pPr>
            <a:r>
              <a:rPr sz="550" b="0" i="0" lang="de-DE">
                <a:solidFill>
                  <a:srgbClr val="6B7A88"/>
                </a:solidFill>
                <a:latin typeface="Segoe UI"/>
              </a:rPr>
              <a:t>Tipp: Deaktiviere "Kopf- und Fußzeilen" im Druckdialog, da wir die Seitenzahlen selbst berechnen.</a:t>
            </a:r>
          </a:p>
        </p:txBody>
      </p:sp>
      <p:sp>
        <p:nvSpPr>
          <p:cNvPr id="11" name="Rounded Rectangle 10"/>
          <p:cNvSpPr/>
          <p:nvPr/>
        </p:nvSpPr>
        <p:spPr>
          <a:xfrm>
            <a:off x="841248" y="1956816"/>
            <a:ext cx="1463040" cy="219456"/>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41248" y="1993392"/>
            <a:ext cx="1463040" cy="146304"/>
          </a:xfrm>
          <a:prstGeom prst="rect">
            <a:avLst/>
          </a:prstGeom>
          <a:noFill/>
        </p:spPr>
        <p:txBody>
          <a:bodyPr wrap="square" lIns="0" rIns="0" tIns="0" bIns="0" anchor="t">
            <a:spAutoFit/>
          </a:bodyPr>
          <a:lstStyle/>
          <a:p>
            <a:pPr algn="ctr">
              <a:lnSpc>
                <a:spcPct val="100000"/>
              </a:lnSpc>
            </a:pPr>
            <a:r>
              <a:rPr sz="800" b="1" i="0" lang="de-DE">
                <a:solidFill>
                  <a:srgbClr val="FFFFFF"/>
                </a:solidFill>
                <a:latin typeface="Segoe UI"/>
              </a:rPr>
              <a:t>Drucken / Als PDF speichern</a:t>
            </a:r>
          </a:p>
        </p:txBody>
      </p:sp>
      <p:sp>
        <p:nvSpPr>
          <p:cNvPr id="13" name="Rounded Rectangle 12"/>
          <p:cNvSpPr/>
          <p:nvPr/>
        </p:nvSpPr>
        <p:spPr>
          <a:xfrm>
            <a:off x="2560320" y="1956816"/>
            <a:ext cx="640080"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560320" y="1993392"/>
            <a:ext cx="640080" cy="146304"/>
          </a:xfrm>
          <a:prstGeom prst="rect">
            <a:avLst/>
          </a:prstGeom>
          <a:noFill/>
        </p:spPr>
        <p:txBody>
          <a:bodyPr wrap="square" lIns="0" rIns="0" tIns="0" bIns="0" anchor="t">
            <a:spAutoFit/>
          </a:bodyPr>
          <a:lstStyle/>
          <a:p>
            <a:pPr algn="ctr">
              <a:lnSpc>
                <a:spcPct val="100000"/>
              </a:lnSpc>
            </a:pPr>
            <a:r>
              <a:rPr sz="800" b="0" i="0" lang="de-DE">
                <a:solidFill>
                  <a:srgbClr val="333D47"/>
                </a:solidFill>
                <a:latin typeface="Segoe UI"/>
              </a:rPr>
              <a:t>Schließen</a:t>
            </a:r>
          </a:p>
        </p:txBody>
      </p:sp>
      <p:sp>
        <p:nvSpPr>
          <p:cNvPr id="15" name="Rectangle 14"/>
          <p:cNvSpPr/>
          <p:nvPr/>
        </p:nvSpPr>
        <p:spPr>
          <a:xfrm>
            <a:off x="2761487" y="2377440"/>
            <a:ext cx="2377440" cy="1984248"/>
          </a:xfrm>
          <a:prstGeom prst="rect">
            <a:avLst/>
          </a:prstGeom>
          <a:solidFill>
            <a:srgbClr val="FFFFFF"/>
          </a:solidFill>
          <a:ln w="1270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2907791" y="2487168"/>
            <a:ext cx="2084831" cy="164592"/>
          </a:xfrm>
          <a:prstGeom prst="rect">
            <a:avLst/>
          </a:prstGeom>
          <a:noFill/>
        </p:spPr>
        <p:txBody>
          <a:bodyPr wrap="square" lIns="0" rIns="0" tIns="0" bIns="0" anchor="t">
            <a:spAutoFit/>
          </a:bodyPr>
          <a:lstStyle/>
          <a:p>
            <a:pPr algn="l">
              <a:lnSpc>
                <a:spcPct val="100000"/>
              </a:lnSpc>
            </a:pPr>
            <a:r>
              <a:rPr sz="900" b="1" i="0" lang="de-DE">
                <a:solidFill>
                  <a:srgbClr val="0B3A5D"/>
                </a:solidFill>
                <a:latin typeface="Segoe UI"/>
              </a:rPr>
              <a:t>Comic Con 2026</a:t>
            </a:r>
          </a:p>
        </p:txBody>
      </p:sp>
      <p:sp>
        <p:nvSpPr>
          <p:cNvPr id="17" name="Rectangle 16"/>
          <p:cNvSpPr/>
          <p:nvPr/>
        </p:nvSpPr>
        <p:spPr>
          <a:xfrm>
            <a:off x="2907791" y="2706624"/>
            <a:ext cx="2084831" cy="566928"/>
          </a:xfrm>
          <a:prstGeom prst="rect">
            <a:avLst/>
          </a:prstGeom>
          <a:solidFill>
            <a:srgbClr val="F4F8FB"/>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907791" y="2926080"/>
            <a:ext cx="2084831" cy="128016"/>
          </a:xfrm>
          <a:prstGeom prst="rect">
            <a:avLst/>
          </a:prstGeom>
          <a:noFill/>
        </p:spPr>
        <p:txBody>
          <a:bodyPr wrap="square" lIns="0" rIns="0" tIns="0" bIns="0" anchor="t">
            <a:spAutoFit/>
          </a:bodyPr>
          <a:lstStyle/>
          <a:p>
            <a:pPr algn="ctr">
              <a:lnSpc>
                <a:spcPct val="100000"/>
              </a:lnSpc>
            </a:pPr>
            <a:r>
              <a:rPr sz="650" b="0" i="0" lang="de-DE">
                <a:solidFill>
                  <a:srgbClr val="6B7A88"/>
                </a:solidFill>
                <a:latin typeface="Segoe UI"/>
              </a:rPr>
              <a:t>Halle 01</a:t>
            </a:r>
          </a:p>
        </p:txBody>
      </p:sp>
      <p:sp>
        <p:nvSpPr>
          <p:cNvPr id="19" name="TextBox 18"/>
          <p:cNvSpPr txBox="1"/>
          <p:nvPr/>
        </p:nvSpPr>
        <p:spPr>
          <a:xfrm>
            <a:off x="2907791" y="3346704"/>
            <a:ext cx="2084831" cy="128016"/>
          </a:xfrm>
          <a:prstGeom prst="rect">
            <a:avLst/>
          </a:prstGeom>
          <a:noFill/>
        </p:spPr>
        <p:txBody>
          <a:bodyPr wrap="square" lIns="0" rIns="0" tIns="0" bIns="0" anchor="t">
            <a:spAutoFit/>
          </a:bodyPr>
          <a:lstStyle/>
          <a:p>
            <a:pPr algn="l">
              <a:lnSpc>
                <a:spcPct val="100000"/>
              </a:lnSpc>
            </a:pPr>
            <a:r>
              <a:rPr sz="650" b="1" i="0" lang="de-DE">
                <a:solidFill>
                  <a:srgbClr val="0B3A5D"/>
                </a:solidFill>
                <a:latin typeface="Segoe UI"/>
              </a:rPr>
              <a:t>Halle 01</a:t>
            </a:r>
          </a:p>
        </p:txBody>
      </p:sp>
      <p:sp>
        <p:nvSpPr>
          <p:cNvPr id="20" name="TextBox 19"/>
          <p:cNvSpPr txBox="1"/>
          <p:nvPr/>
        </p:nvSpPr>
        <p:spPr>
          <a:xfrm>
            <a:off x="2907791" y="3529584"/>
            <a:ext cx="36576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A12</a:t>
            </a:r>
          </a:p>
        </p:txBody>
      </p:sp>
      <p:sp>
        <p:nvSpPr>
          <p:cNvPr id="21" name="TextBox 20"/>
          <p:cNvSpPr txBox="1"/>
          <p:nvPr/>
        </p:nvSpPr>
        <p:spPr>
          <a:xfrm>
            <a:off x="3328415" y="3529584"/>
            <a:ext cx="164592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Papierwerk Berlin</a:t>
            </a:r>
          </a:p>
        </p:txBody>
      </p:sp>
      <p:sp>
        <p:nvSpPr>
          <p:cNvPr id="22" name="Rectangle 21"/>
          <p:cNvSpPr/>
          <p:nvPr/>
        </p:nvSpPr>
        <p:spPr>
          <a:xfrm>
            <a:off x="2907791" y="3675888"/>
            <a:ext cx="2084831" cy="45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907791" y="3712464"/>
            <a:ext cx="36576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A21</a:t>
            </a:r>
          </a:p>
        </p:txBody>
      </p:sp>
      <p:sp>
        <p:nvSpPr>
          <p:cNvPr id="24" name="TextBox 23"/>
          <p:cNvSpPr txBox="1"/>
          <p:nvPr/>
        </p:nvSpPr>
        <p:spPr>
          <a:xfrm>
            <a:off x="3328415" y="3712464"/>
            <a:ext cx="164592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Manga Corner</a:t>
            </a:r>
          </a:p>
        </p:txBody>
      </p:sp>
      <p:sp>
        <p:nvSpPr>
          <p:cNvPr id="25" name="Rectangle 24"/>
          <p:cNvSpPr/>
          <p:nvPr/>
        </p:nvSpPr>
        <p:spPr>
          <a:xfrm>
            <a:off x="2907791" y="3858768"/>
            <a:ext cx="2084831" cy="45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907791" y="3895344"/>
            <a:ext cx="36576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B04</a:t>
            </a:r>
          </a:p>
        </p:txBody>
      </p:sp>
      <p:sp>
        <p:nvSpPr>
          <p:cNvPr id="27" name="TextBox 26"/>
          <p:cNvSpPr txBox="1"/>
          <p:nvPr/>
        </p:nvSpPr>
        <p:spPr>
          <a:xfrm>
            <a:off x="3328415" y="3895344"/>
            <a:ext cx="1645920" cy="128016"/>
          </a:xfrm>
          <a:prstGeom prst="rect">
            <a:avLst/>
          </a:prstGeom>
          <a:noFill/>
        </p:spPr>
        <p:txBody>
          <a:bodyPr wrap="square" lIns="0" rIns="0" tIns="0" bIns="0" anchor="t">
            <a:spAutoFit/>
          </a:bodyPr>
          <a:lstStyle/>
          <a:p>
            <a:pPr algn="l">
              <a:lnSpc>
                <a:spcPct val="100000"/>
              </a:lnSpc>
            </a:pPr>
            <a:r>
              <a:rPr sz="600" b="0" i="0" lang="de-DE">
                <a:solidFill>
                  <a:srgbClr val="1F2933"/>
                </a:solidFill>
                <a:latin typeface="Segoe UI"/>
              </a:rPr>
              <a:t>Studio Nordlicht</a:t>
            </a:r>
          </a:p>
        </p:txBody>
      </p:sp>
      <p:sp>
        <p:nvSpPr>
          <p:cNvPr id="28" name="Rectangle 27"/>
          <p:cNvSpPr/>
          <p:nvPr/>
        </p:nvSpPr>
        <p:spPr>
          <a:xfrm>
            <a:off x="2907791" y="4041648"/>
            <a:ext cx="2084831" cy="45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907791" y="4233672"/>
            <a:ext cx="2084831" cy="128016"/>
          </a:xfrm>
          <a:prstGeom prst="rect">
            <a:avLst/>
          </a:prstGeom>
          <a:noFill/>
        </p:spPr>
        <p:txBody>
          <a:bodyPr wrap="square" lIns="0" rIns="0" tIns="0" bIns="0" anchor="t">
            <a:spAutoFit/>
          </a:bodyPr>
          <a:lstStyle/>
          <a:p>
            <a:pPr algn="ctr">
              <a:lnSpc>
                <a:spcPct val="100000"/>
              </a:lnSpc>
            </a:pPr>
            <a:r>
              <a:rPr sz="550" b="0" i="0" lang="de-DE">
                <a:solidFill>
                  <a:srgbClr val="6B7A88"/>
                </a:solidFill>
                <a:latin typeface="Segoe UI"/>
              </a:rPr>
              <a:t>Seite 1 von 4</a:t>
            </a:r>
          </a:p>
        </p:txBody>
      </p:sp>
      <p:sp>
        <p:nvSpPr>
          <p:cNvPr id="30" name="Oval 29"/>
          <p:cNvSpPr/>
          <p:nvPr/>
        </p:nvSpPr>
        <p:spPr>
          <a:xfrm>
            <a:off x="502920" y="1719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02920" y="1778508"/>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1</a:t>
            </a:r>
          </a:p>
        </p:txBody>
      </p:sp>
      <p:sp>
        <p:nvSpPr>
          <p:cNvPr id="32" name="Oval 31"/>
          <p:cNvSpPr/>
          <p:nvPr/>
        </p:nvSpPr>
        <p:spPr>
          <a:xfrm>
            <a:off x="557784" y="1929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57784" y="19888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2</a:t>
            </a:r>
          </a:p>
        </p:txBody>
      </p:sp>
      <p:sp>
        <p:nvSpPr>
          <p:cNvPr id="34" name="Oval 33"/>
          <p:cNvSpPr/>
          <p:nvPr/>
        </p:nvSpPr>
        <p:spPr>
          <a:xfrm>
            <a:off x="2276856" y="1929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276856" y="1988820"/>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3</a:t>
            </a:r>
          </a:p>
        </p:txBody>
      </p:sp>
      <p:sp>
        <p:nvSpPr>
          <p:cNvPr id="36" name="Oval 35"/>
          <p:cNvSpPr/>
          <p:nvPr/>
        </p:nvSpPr>
        <p:spPr>
          <a:xfrm>
            <a:off x="2478024" y="41605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78024" y="4219956"/>
            <a:ext cx="274320" cy="164592"/>
          </a:xfrm>
          <a:prstGeom prst="rect">
            <a:avLst/>
          </a:prstGeom>
          <a:noFill/>
        </p:spPr>
        <p:txBody>
          <a:bodyPr wrap="square" lIns="0" rIns="0" tIns="0" bIns="0" anchor="t">
            <a:spAutoFit/>
          </a:bodyPr>
          <a:lstStyle/>
          <a:p>
            <a:pPr algn="ctr">
              <a:lnSpc>
                <a:spcPct val="100000"/>
              </a:lnSpc>
            </a:pPr>
            <a:r>
              <a:rPr sz="1050" b="1" i="0" lang="de-DE">
                <a:solidFill>
                  <a:srgbClr val="FFFFFF"/>
                </a:solidFill>
                <a:latin typeface="Segoe UI"/>
              </a:rPr>
              <a:t>4</a:t>
            </a:r>
          </a:p>
        </p:txBody>
      </p:sp>
      <p:sp>
        <p:nvSpPr>
          <p:cNvPr id="38" name="TextBox 37"/>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de-DE">
                <a:solidFill>
                  <a:srgbClr val="0B3A5D"/>
                </a:solidFill>
                <a:latin typeface="Segoe UI"/>
              </a:rPr>
              <a:t>Ein eigenes Fenster</a:t>
            </a:r>
          </a:p>
        </p:txBody>
      </p:sp>
      <p:sp>
        <p:nvSpPr>
          <p:cNvPr id="39" name="TextBox 38"/>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1  Der Hinweis oben</a:t>
            </a:r>
          </a:p>
        </p:txBody>
      </p:sp>
      <p:sp>
        <p:nvSpPr>
          <p:cNvPr id="40" name="TextBox 39"/>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Bittet darum, im Druckdialog die Kopf- und Fußzeilen abzuschalten – das Plugin setzt die Seitenzahlen selbst.</a:t>
            </a:r>
          </a:p>
        </p:txBody>
      </p:sp>
      <p:sp>
        <p:nvSpPr>
          <p:cNvPr id="41" name="TextBox 40"/>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2  Drucken / Als PDF speichern</a:t>
            </a:r>
          </a:p>
        </p:txBody>
      </p:sp>
      <p:sp>
        <p:nvSpPr>
          <p:cNvPr id="42" name="TextBox 41"/>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Öffnet den Druckdialog Ihres Browsers. Dort wählen Sie „Als PDF speichern“, wenn Sie eine Datei möchten.</a:t>
            </a:r>
          </a:p>
        </p:txBody>
      </p:sp>
      <p:sp>
        <p:nvSpPr>
          <p:cNvPr id="43" name="TextBox 42"/>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3  Schließen</a:t>
            </a:r>
          </a:p>
        </p:txBody>
      </p:sp>
      <p:sp>
        <p:nvSpPr>
          <p:cNvPr id="44" name="TextBox 43"/>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Schließt das Fenster wieder.</a:t>
            </a:r>
          </a:p>
        </p:txBody>
      </p:sp>
      <p:sp>
        <p:nvSpPr>
          <p:cNvPr id="45" name="TextBox 44"/>
          <p:cNvSpPr txBox="1"/>
          <p:nvPr/>
        </p:nvSpPr>
        <p:spPr>
          <a:xfrm>
            <a:off x="7744967" y="3829557"/>
            <a:ext cx="3879799" cy="219456"/>
          </a:xfrm>
          <a:prstGeom prst="rect">
            <a:avLst/>
          </a:prstGeom>
          <a:noFill/>
        </p:spPr>
        <p:txBody>
          <a:bodyPr wrap="square" lIns="0" rIns="0" tIns="0" bIns="0" anchor="t">
            <a:spAutoFit/>
          </a:bodyPr>
          <a:lstStyle/>
          <a:p>
            <a:pPr algn="l">
              <a:lnSpc>
                <a:spcPct val="100000"/>
              </a:lnSpc>
            </a:pPr>
            <a:r>
              <a:rPr sz="1100" b="1" i="0" lang="de-DE">
                <a:solidFill>
                  <a:srgbClr val="C25708"/>
                </a:solidFill>
                <a:latin typeface="Segoe UI"/>
              </a:rPr>
              <a:t>4  Der Seitenumbruch</a:t>
            </a:r>
          </a:p>
        </p:txBody>
      </p:sp>
      <p:sp>
        <p:nvSpPr>
          <p:cNvPr id="46" name="TextBox 45"/>
          <p:cNvSpPr txBox="1"/>
          <p:nvPr/>
        </p:nvSpPr>
        <p:spPr>
          <a:xfrm>
            <a:off x="7744967" y="4049267"/>
            <a:ext cx="3879799" cy="219456"/>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Das Plugin rechnet aus, wie viel auf eine Seite passt, und setzt die Umbrüche selbst.</a:t>
            </a:r>
          </a:p>
        </p:txBody>
      </p:sp>
      <p:sp>
        <p:nvSpPr>
          <p:cNvPr id="47" name="Rectangle 4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0" name="TextBox 4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graue Bereich oben wird nicht mitgedruckt. Er verschwindet, sobald der Druckdialog übernimmt.</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137 / 153</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Vier Einstellungen, die das Ergebnis verändern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Ausrichtung</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1" i="0" lang="de-DE">
                <a:solidFill>
                  <a:srgbClr val="3B4A57"/>
                </a:solidFill>
                <a:latin typeface="Segoe UI"/>
              </a:rPr>
              <a:t>Hochformat</a:t>
            </a:r>
            <a:r>
              <a:rPr sz="1050" b="0" i="0" lang="de-DE">
                <a:solidFill>
                  <a:srgbClr val="3B4A57"/>
                </a:solidFill>
                <a:latin typeface="Segoe UI"/>
              </a:rPr>
              <a:t> ist voreingestellt. </a:t>
            </a:r>
            <a:r>
              <a:rPr sz="1050" b="1" i="0" lang="de-DE">
                <a:solidFill>
                  <a:srgbClr val="3B4A57"/>
                </a:solidFill>
                <a:latin typeface="Segoe UI"/>
              </a:rPr>
              <a:t>Querformat</a:t>
            </a:r>
            <a:r>
              <a:rPr sz="1050" b="0" i="0" lang="de-DE">
                <a:solidFill>
                  <a:srgbClr val="3B4A57"/>
                </a:solidFill>
                <a:latin typeface="Segoe UI"/>
              </a:rPr>
              <a:t> bringt breite Pläne besser zur Geltung – und weniger Zeilen auf eine Seite.</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Nicht bei Standschildern</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Typ &amp; Kategorien an Namen anhängen</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Aus „Papierwerk Berlin“ wird „Papierwerk Berlin | Händler | Manga, Kunstdruck“.</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Macht die Liste länger</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Alphabetisch sortierte Liste</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Statt der Gliederung nach Standorten erscheint eine einzige Liste von A bis Z.</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Gut zum Nachschlagen</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Ausstellernamen auf dem Plan anzeigen</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Unter jeder Standnummer im gedruckten Plan steht der Name des Ausstellers.</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Ohne Haken nur die Nummer</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Alle vier Einstellungen wirken nur auf den aktuellen Druck. Für den nächsten Aufruf stellen Sie sie erneut ein.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138 / 153</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Der Plan im Druck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Gestochen scharf</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Gedruckt wird die Vektorgrafik selbst – in jeder Größe scharf, auch als großes Plakat.</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Kein Bild, sondern der Plan</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Aufgeräumt</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Overlay-Karten, Hinweis-Banner, Logos in den Ständen und die farbigen Nummernschilder fallen weg – sie stören auf Papier.</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Nur was gedruckt hilft</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Jeder Stand mit Nummer</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Jeder Stand trägt seine Standnummer gut lesbar in der Mitte – auch Stände, die online Logo oder Namen zeigen.</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Hochkant gedreht, wenn es passt</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Campus-Übersicht als Tabelle</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Unter dem Plan des Geländes steht statt einer Standliste </a:t>
            </a:r>
            <a:r>
              <a:rPr sz="1050" b="1" i="0" lang="de-DE">
                <a:solidFill>
                  <a:srgbClr val="3B4A57"/>
                </a:solidFill>
                <a:latin typeface="Segoe UI"/>
              </a:rPr>
              <a:t>Übersicht Pläne &amp; Standorte</a:t>
            </a:r>
            <a:r>
              <a:rPr sz="1050" b="0" i="0" lang="de-DE">
                <a:solidFill>
                  <a:srgbClr val="3B4A57"/>
                </a:solidFill>
                <a:latin typeface="Segoe UI"/>
              </a:rPr>
              <a:t>: Plan, Gebäude und Etage, Räume, Zahl der Aussteller.</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Dazu „Weitere zugeordnete Orte“</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Druckoptionen gibt es nur im Paket PRO. Läuft die PRO-Lizenz ab, ruht der Druck mit dem Hinweis </a:t>
            </a:r>
            <a:r>
              <a:rPr sz="1000" b="1" i="0" lang="de-DE">
                <a:solidFill>
                  <a:srgbClr val="2B3844"/>
                </a:solidFill>
                <a:latin typeface="Segoe UI"/>
              </a:rPr>
              <a:t>Lizenz verlängern</a:t>
            </a:r>
            <a:r>
              <a:rPr sz="1000" b="0" i="0" lang="de-DE">
                <a:solidFill>
                  <a:srgbClr val="2B3844"/>
                </a:solidFill>
                <a:latin typeface="Segoe UI"/>
              </a:rPr>
              <a:t>.</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139 / 153</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Sie über das Ergebnis wissen sollten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150" b="1" i="0" lang="de-DE">
                <a:solidFill>
                  <a:srgbClr val="0B3A5D"/>
                </a:solidFill>
                <a:latin typeface="Segoe UI"/>
              </a:rPr>
              <a:t>Alles ist auf </a:t>
            </a:r>
            <a:r>
              <a:rPr sz="1150" b="1" i="0" lang="de-DE">
                <a:solidFill>
                  <a:srgbClr val="0B3A5D"/>
                </a:solidFill>
                <a:latin typeface="Segoe UI"/>
              </a:rPr>
              <a:t>A4</a:t>
            </a:r>
            <a:r>
              <a:rPr sz="1150" b="1" i="0" lang="de-DE">
                <a:solidFill>
                  <a:srgbClr val="0B3A5D"/>
                </a:solidFill>
                <a:latin typeface="Segoe UI"/>
              </a:rPr>
              <a:t> ausgelegt.</a:t>
            </a:r>
          </a:p>
        </p:txBody>
      </p:sp>
      <p:sp>
        <p:nvSpPr>
          <p:cNvPr id="8" name="TextBox 7"/>
          <p:cNvSpPr txBox="1"/>
          <p:nvPr/>
        </p:nvSpPr>
        <p:spPr>
          <a:xfrm>
            <a:off x="841247" y="1589659"/>
            <a:ext cx="10783519" cy="274320"/>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Listen und Pläne mit 10 mm Rand oben und unten, 15 mm links und rechts; Standschilder ohne Rand.</a:t>
            </a:r>
          </a:p>
        </p:txBody>
      </p:sp>
      <p:sp>
        <p:nvSpPr>
          <p:cNvPr id="9" name="Oval 8"/>
          <p:cNvSpPr/>
          <p:nvPr/>
        </p:nvSpPr>
        <p:spPr>
          <a:xfrm>
            <a:off x="566928" y="209207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00631"/>
            <a:ext cx="10783519" cy="237744"/>
          </a:xfrm>
          <a:prstGeom prst="rect">
            <a:avLst/>
          </a:prstGeom>
          <a:noFill/>
        </p:spPr>
        <p:txBody>
          <a:bodyPr wrap="square" lIns="0" rIns="0" tIns="0" bIns="0" anchor="t">
            <a:spAutoFit/>
          </a:bodyPr>
          <a:lstStyle/>
          <a:p>
            <a:pPr algn="l">
              <a:lnSpc>
                <a:spcPct val="100000"/>
              </a:lnSpc>
            </a:pPr>
            <a:r>
              <a:rPr sz="1150" b="1" i="0" lang="de-DE">
                <a:solidFill>
                  <a:srgbClr val="0B3A5D"/>
                </a:solidFill>
                <a:latin typeface="Segoe UI"/>
              </a:rPr>
              <a:t>Die Seitenzahlen stammen vom Plugin.</a:t>
            </a:r>
          </a:p>
        </p:txBody>
      </p:sp>
      <p:sp>
        <p:nvSpPr>
          <p:cNvPr id="11" name="TextBox 10"/>
          <p:cNvSpPr txBox="1"/>
          <p:nvPr/>
        </p:nvSpPr>
        <p:spPr>
          <a:xfrm>
            <a:off x="841247" y="2236978"/>
            <a:ext cx="10783519" cy="274320"/>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Deshalb der Hinweis, die Kopf- und Fußzeilen des Browsers abzuschalten – sonst stehen zwei Nummerierungen auf dem Blatt.</a:t>
            </a:r>
          </a:p>
        </p:txBody>
      </p:sp>
      <p:sp>
        <p:nvSpPr>
          <p:cNvPr id="12" name="Oval 11"/>
          <p:cNvSpPr/>
          <p:nvPr/>
        </p:nvSpPr>
        <p:spPr>
          <a:xfrm>
            <a:off x="566928" y="2739390"/>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647950"/>
            <a:ext cx="10783519" cy="237744"/>
          </a:xfrm>
          <a:prstGeom prst="rect">
            <a:avLst/>
          </a:prstGeom>
          <a:noFill/>
        </p:spPr>
        <p:txBody>
          <a:bodyPr wrap="square" lIns="0" rIns="0" tIns="0" bIns="0" anchor="t">
            <a:spAutoFit/>
          </a:bodyPr>
          <a:lstStyle/>
          <a:p>
            <a:pPr algn="l">
              <a:lnSpc>
                <a:spcPct val="100000"/>
              </a:lnSpc>
            </a:pPr>
            <a:r>
              <a:rPr sz="1150" b="1" i="0" lang="de-DE">
                <a:solidFill>
                  <a:srgbClr val="0B3A5D"/>
                </a:solidFill>
                <a:latin typeface="Segoe UI"/>
              </a:rPr>
              <a:t>Aussteller ohne Standort erscheinen unter </a:t>
            </a:r>
            <a:r>
              <a:rPr sz="1150" b="1" i="0" lang="de-DE">
                <a:solidFill>
                  <a:srgbClr val="0B3A5D"/>
                </a:solidFill>
                <a:latin typeface="Segoe UI"/>
              </a:rPr>
              <a:t>Ohne Standort</a:t>
            </a:r>
            <a:r>
              <a:rPr sz="1150" b="1" i="0" lang="de-DE">
                <a:solidFill>
                  <a:srgbClr val="0B3A5D"/>
                </a:solidFill>
                <a:latin typeface="Segoe UI"/>
              </a:rPr>
              <a:t>.</a:t>
            </a:r>
          </a:p>
        </p:txBody>
      </p:sp>
      <p:sp>
        <p:nvSpPr>
          <p:cNvPr id="14" name="TextBox 13"/>
          <p:cNvSpPr txBox="1"/>
          <p:nvPr/>
        </p:nvSpPr>
        <p:spPr>
          <a:xfrm>
            <a:off x="841247" y="2884297"/>
            <a:ext cx="10783519" cy="274320"/>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So geht niemand verloren, auch wenn der Standort noch fehlt.</a:t>
            </a:r>
          </a:p>
        </p:txBody>
      </p:sp>
      <p:sp>
        <p:nvSpPr>
          <p:cNvPr id="15" name="Oval 14"/>
          <p:cNvSpPr/>
          <p:nvPr/>
        </p:nvSpPr>
        <p:spPr>
          <a:xfrm>
            <a:off x="566928" y="338670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295269"/>
            <a:ext cx="10783519" cy="237744"/>
          </a:xfrm>
          <a:prstGeom prst="rect">
            <a:avLst/>
          </a:prstGeom>
          <a:noFill/>
        </p:spPr>
        <p:txBody>
          <a:bodyPr wrap="square" lIns="0" rIns="0" tIns="0" bIns="0" anchor="t">
            <a:spAutoFit/>
          </a:bodyPr>
          <a:lstStyle/>
          <a:p>
            <a:pPr algn="l">
              <a:lnSpc>
                <a:spcPct val="100000"/>
              </a:lnSpc>
            </a:pPr>
            <a:r>
              <a:rPr sz="1150" b="1" i="0" lang="de-DE">
                <a:solidFill>
                  <a:srgbClr val="0B3A5D"/>
                </a:solidFill>
                <a:latin typeface="Segoe UI"/>
              </a:rPr>
              <a:t>Die Spalten heißen </a:t>
            </a:r>
            <a:r>
              <a:rPr sz="1150" b="1" i="0" lang="de-DE">
                <a:solidFill>
                  <a:srgbClr val="0B3A5D"/>
                </a:solidFill>
                <a:latin typeface="Segoe UI"/>
              </a:rPr>
              <a:t>Stand-Nr.</a:t>
            </a:r>
            <a:r>
              <a:rPr sz="1150" b="1" i="0" lang="de-DE">
                <a:solidFill>
                  <a:srgbClr val="0B3A5D"/>
                </a:solidFill>
                <a:latin typeface="Segoe UI"/>
              </a:rPr>
              <a:t> und </a:t>
            </a:r>
            <a:r>
              <a:rPr sz="1150" b="1" i="0" lang="de-DE">
                <a:solidFill>
                  <a:srgbClr val="0B3A5D"/>
                </a:solidFill>
                <a:latin typeface="Segoe UI"/>
              </a:rPr>
              <a:t>Aussteller Name</a:t>
            </a:r>
            <a:r>
              <a:rPr sz="1150" b="1" i="0" lang="de-DE">
                <a:solidFill>
                  <a:srgbClr val="0B3A5D"/>
                </a:solidFill>
                <a:latin typeface="Segoe UI"/>
              </a:rPr>
              <a:t>, die Zusatzliste </a:t>
            </a:r>
            <a:r>
              <a:rPr sz="1150" b="1" i="0" lang="de-DE">
                <a:solidFill>
                  <a:srgbClr val="0B3A5D"/>
                </a:solidFill>
                <a:latin typeface="Segoe UI"/>
              </a:rPr>
              <a:t>Alle Aussteller (A–Z)</a:t>
            </a:r>
            <a:r>
              <a:rPr sz="1150" b="1" i="0" lang="de-DE">
                <a:solidFill>
                  <a:srgbClr val="0B3A5D"/>
                </a:solidFill>
                <a:latin typeface="Segoe UI"/>
              </a:rPr>
              <a:t>.</a:t>
            </a:r>
          </a:p>
        </p:txBody>
      </p:sp>
      <p:sp>
        <p:nvSpPr>
          <p:cNvPr id="17" name="TextBox 16"/>
          <p:cNvSpPr txBox="1"/>
          <p:nvPr/>
        </p:nvSpPr>
        <p:spPr>
          <a:xfrm>
            <a:off x="841247" y="3531616"/>
            <a:ext cx="10783519" cy="274320"/>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Nur der Fenstertitel „Standschilder“ ist fest eingestellt.</a:t>
            </a:r>
          </a:p>
        </p:txBody>
      </p:sp>
      <p:sp>
        <p:nvSpPr>
          <p:cNvPr id="18" name="Oval 17"/>
          <p:cNvSpPr/>
          <p:nvPr/>
        </p:nvSpPr>
        <p:spPr>
          <a:xfrm>
            <a:off x="566928" y="403402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41247" y="3942588"/>
            <a:ext cx="10783519" cy="237744"/>
          </a:xfrm>
          <a:prstGeom prst="rect">
            <a:avLst/>
          </a:prstGeom>
          <a:noFill/>
        </p:spPr>
        <p:txBody>
          <a:bodyPr wrap="square" lIns="0" rIns="0" tIns="0" bIns="0" anchor="t">
            <a:spAutoFit/>
          </a:bodyPr>
          <a:lstStyle/>
          <a:p>
            <a:pPr algn="l">
              <a:lnSpc>
                <a:spcPct val="100000"/>
              </a:lnSpc>
            </a:pPr>
            <a:r>
              <a:rPr sz="1150" b="1" i="0" lang="de-DE">
                <a:solidFill>
                  <a:srgbClr val="0B3A5D"/>
                </a:solidFill>
                <a:latin typeface="Segoe UI"/>
              </a:rPr>
              <a:t>Gibt es keinen Hallenplan, meldet die Ansicht das ausdrücklich.</a:t>
            </a:r>
          </a:p>
        </p:txBody>
      </p:sp>
      <p:sp>
        <p:nvSpPr>
          <p:cNvPr id="20" name="TextBox 19"/>
          <p:cNvSpPr txBox="1"/>
          <p:nvPr/>
        </p:nvSpPr>
        <p:spPr>
          <a:xfrm>
            <a:off x="841247" y="4178935"/>
            <a:ext cx="10783519" cy="274320"/>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„Für diese Veranstaltung sind keine Hallenpläne verfügbar.“</a:t>
            </a:r>
          </a:p>
        </p:txBody>
      </p:sp>
      <p:sp>
        <p:nvSpPr>
          <p:cNvPr id="21" name="Oval 20"/>
          <p:cNvSpPr/>
          <p:nvPr/>
        </p:nvSpPr>
        <p:spPr>
          <a:xfrm>
            <a:off x="566928" y="4681347"/>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841247" y="4589907"/>
            <a:ext cx="10783519" cy="237744"/>
          </a:xfrm>
          <a:prstGeom prst="rect">
            <a:avLst/>
          </a:prstGeom>
          <a:noFill/>
        </p:spPr>
        <p:txBody>
          <a:bodyPr wrap="square" lIns="0" rIns="0" tIns="0" bIns="0" anchor="t">
            <a:spAutoFit/>
          </a:bodyPr>
          <a:lstStyle/>
          <a:p>
            <a:pPr algn="l">
              <a:lnSpc>
                <a:spcPct val="100000"/>
              </a:lnSpc>
            </a:pPr>
            <a:r>
              <a:rPr sz="1150" b="1" i="0" lang="de-DE">
                <a:solidFill>
                  <a:srgbClr val="0B3A5D"/>
                </a:solidFill>
                <a:latin typeface="Segoe UI"/>
              </a:rPr>
              <a:t>Es werden immer alle Aussteller der Veranstaltung gedruckt.</a:t>
            </a:r>
          </a:p>
        </p:txBody>
      </p:sp>
      <p:sp>
        <p:nvSpPr>
          <p:cNvPr id="23" name="TextBox 22"/>
          <p:cNvSpPr txBox="1"/>
          <p:nvPr/>
        </p:nvSpPr>
        <p:spPr>
          <a:xfrm>
            <a:off x="841247" y="4826254"/>
            <a:ext cx="10783519" cy="274320"/>
          </a:xfrm>
          <a:prstGeom prst="rect">
            <a:avLst/>
          </a:prstGeom>
          <a:noFill/>
        </p:spPr>
        <p:txBody>
          <a:bodyPr wrap="square" lIns="0" rIns="0" tIns="0" bIns="0" anchor="t">
            <a:spAutoFit/>
          </a:bodyPr>
          <a:lstStyle/>
          <a:p>
            <a:pPr algn="l">
              <a:lnSpc>
                <a:spcPct val="122000"/>
              </a:lnSpc>
            </a:pPr>
            <a:r>
              <a:rPr sz="1000" b="0" i="0" lang="de-DE">
                <a:solidFill>
                  <a:srgbClr val="3B4A57"/>
                </a:solidFill>
                <a:latin typeface="Segoe UI"/>
              </a:rPr>
              <a:t>Eine Auswahl einzelner Aussteller ist nicht vorgesehen.</a:t>
            </a:r>
          </a:p>
        </p:txBody>
      </p:sp>
      <p:sp>
        <p:nvSpPr>
          <p:cNvPr id="24" name="Rectangle 23"/>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7" name="TextBox 26"/>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Wollen Sie nur einen Teil drucken, hilft der Umweg über den Druckdialog: Dort lässt sich ein Seitenbereich angeben.</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140 / 153</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KAPITEL 10.8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Vor dem Gang zur Druckerei</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Alle Aussteller haben eine </a:t>
            </a:r>
            <a:r>
              <a:rPr sz="1150" b="1" i="0" lang="de-DE">
                <a:solidFill>
                  <a:srgbClr val="2B3844"/>
                </a:solidFill>
                <a:latin typeface="Segoe UI"/>
              </a:rPr>
              <a:t>Standnummer</a:t>
            </a:r>
            <a:r>
              <a:rPr sz="1150" b="0" i="0" lang="de-DE">
                <a:solidFill>
                  <a:srgbClr val="2B3844"/>
                </a:solidFill>
                <a:latin typeface="Segoe UI"/>
              </a:rPr>
              <a: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Alle Aussteller haben einen </a:t>
            </a:r>
            <a:r>
              <a:rPr sz="1150" b="1" i="0" lang="de-DE">
                <a:solidFill>
                  <a:srgbClr val="2B3844"/>
                </a:solidFill>
                <a:latin typeface="Segoe UI"/>
              </a:rPr>
              <a:t>Standort</a:t>
            </a:r>
            <a:r>
              <a:rPr sz="1150" b="0" i="0" lang="de-DE">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a:t>
            </a:r>
            <a:r>
              <a:rPr sz="1150" b="1" i="0" lang="de-DE">
                <a:solidFill>
                  <a:srgbClr val="2B3844"/>
                </a:solidFill>
                <a:latin typeface="Segoe UI"/>
              </a:rPr>
              <a:t>Hallenpläne</a:t>
            </a:r>
            <a:r>
              <a:rPr sz="1150" b="0" i="0" lang="de-DE">
                <a:solidFill>
                  <a:srgbClr val="2B3844"/>
                </a:solidFill>
                <a:latin typeface="Segoe UI"/>
              </a:rPr>
              <a:t> sind hochgeladen und benannt.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Der richtige </a:t>
            </a:r>
            <a:r>
              <a:rPr sz="1150" b="1" i="0" lang="de-DE">
                <a:solidFill>
                  <a:srgbClr val="2B3844"/>
                </a:solidFill>
                <a:latin typeface="Segoe UI"/>
              </a:rPr>
              <a:t>Inhalt</a:t>
            </a:r>
            <a:r>
              <a:rPr sz="1150" b="0" i="0" lang="de-DE">
                <a:solidFill>
                  <a:srgbClr val="2B3844"/>
                </a:solidFill>
                <a:latin typeface="Segoe UI"/>
              </a:rPr>
              <a:t> ist gewählt.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a:t>
            </a:r>
            <a:r>
              <a:rPr sz="1150" b="1" i="0" lang="de-DE">
                <a:solidFill>
                  <a:srgbClr val="2B3844"/>
                </a:solidFill>
                <a:latin typeface="Segoe UI"/>
              </a:rPr>
              <a:t>Ausrichtung</a:t>
            </a:r>
            <a:r>
              <a:rPr sz="1150" b="0" i="0" lang="de-DE">
                <a:solidFill>
                  <a:srgbClr val="2B3844"/>
                </a:solidFill>
                <a:latin typeface="Segoe UI"/>
              </a:rPr>
              <a:t> passt zum Papierformat.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Im Druckdialog sind </a:t>
            </a:r>
            <a:r>
              <a:rPr sz="1150" b="1" i="0" lang="de-DE">
                <a:solidFill>
                  <a:srgbClr val="2B3844"/>
                </a:solidFill>
                <a:latin typeface="Segoe UI"/>
              </a:rPr>
              <a:t>Kopf- und Fußzeilen abgeschaltet</a:t>
            </a:r>
            <a:r>
              <a:rPr sz="1150" b="0" i="0" lang="de-DE">
                <a:solidFill>
                  <a:srgbClr val="2B3844"/>
                </a:solidFill>
                <a:latin typeface="Segoe UI"/>
              </a:rPr>
              <a:t>.</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Die Seitenumbrüche sind in der Vorschau geprüft.</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de-DE">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de-DE">
                <a:solidFill>
                  <a:srgbClr val="2B3844"/>
                </a:solidFill>
                <a:latin typeface="Segoe UI"/>
              </a:rPr>
              <a:t>Bei Standschildern: </a:t>
            </a:r>
            <a:r>
              <a:rPr sz="1150" b="1" i="0" lang="de-DE">
                <a:solidFill>
                  <a:srgbClr val="2B3844"/>
                </a:solidFill>
                <a:latin typeface="Segoe UI"/>
              </a:rPr>
              <a:t>Rahmenfarbe</a:t>
            </a:r>
            <a:r>
              <a:rPr sz="1150" b="0" i="0" lang="de-DE">
                <a:solidFill>
                  <a:srgbClr val="2B3844"/>
                </a:solidFill>
                <a:latin typeface="Segoe UI"/>
              </a:rPr>
              <a:t>, </a:t>
            </a:r>
            <a:r>
              <a:rPr sz="1150" b="1" i="0" lang="de-DE">
                <a:solidFill>
                  <a:srgbClr val="2B3844"/>
                </a:solidFill>
                <a:latin typeface="Segoe UI"/>
              </a:rPr>
              <a:t>Box-Farbe</a:t>
            </a:r>
            <a:r>
              <a:rPr sz="1150" b="0" i="0" lang="de-DE">
                <a:solidFill>
                  <a:srgbClr val="2B3844"/>
                </a:solidFill>
                <a:latin typeface="Segoe UI"/>
              </a:rPr>
              <a:t> und </a:t>
            </a:r>
            <a:r>
              <a:rPr sz="1150" b="1" i="0" lang="de-DE">
                <a:solidFill>
                  <a:srgbClr val="2B3844"/>
                </a:solidFill>
                <a:latin typeface="Segoe UI"/>
              </a:rPr>
              <a:t>Logo</a:t>
            </a:r>
            <a:r>
              <a:rPr sz="1150" b="0" i="0" lang="de-DE">
                <a:solidFill>
                  <a:srgbClr val="2B3844"/>
                </a:solidFill>
                <a:latin typeface="Segoe UI"/>
              </a:rPr>
              <a:t> gesetzt.</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Das Dashboard beantwortet die ersten beiden Punkte in Sekunden: Die Kacheln </a:t>
            </a:r>
            <a:r>
              <a:rPr sz="1000" b="1" i="0" lang="de-DE">
                <a:solidFill>
                  <a:srgbClr val="2B3844"/>
                </a:solidFill>
                <a:latin typeface="Segoe UI"/>
              </a:rPr>
              <a:t>Fehlende Standnummer</a:t>
            </a:r>
            <a:r>
              <a:rPr sz="1000" b="0" i="0" lang="de-DE">
                <a:solidFill>
                  <a:srgbClr val="2B3844"/>
                </a:solidFill>
                <a:latin typeface="Segoe UI"/>
              </a:rPr>
              <a:t> und </a:t>
            </a:r>
            <a:r>
              <a:rPr sz="1000" b="1" i="0" lang="de-DE">
                <a:solidFill>
                  <a:srgbClr val="2B3844"/>
                </a:solidFill>
                <a:latin typeface="Segoe UI"/>
              </a:rPr>
              <a:t>Keine Halle zugewiesen</a:t>
            </a:r>
            <a:r>
              <a:rPr sz="1000" b="0" i="0" lang="de-DE">
                <a:solidFill>
                  <a:srgbClr val="2B3844"/>
                </a:solidFill>
                <a:latin typeface="Segoe UI"/>
              </a:rPr>
              <a:t> sollten auf null stehen.</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10 · Drucken</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141 / 153</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de-DE">
                <a:solidFill>
                  <a:srgbClr val="CDDFEE"/>
                </a:solidFill>
                <a:latin typeface="Segoe UI"/>
              </a:rPr>
              <a:t>A</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de-DE">
                <a:solidFill>
                  <a:srgbClr val="0B3A5D"/>
                </a:solidFill>
                <a:latin typeface="Segoe UI"/>
              </a:rPr>
              <a:t>Anhang</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de-DE">
                <a:solidFill>
                  <a:srgbClr val="4A5D6E"/>
                </a:solidFill>
                <a:latin typeface="Segoe UI"/>
              </a:rPr>
              <a:t>Zum Nachschlagen: Rechte, Bausteine, häufige Fragen und ein Zeitplan.</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Wer darf was</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Pakete BASIC und PRO</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Baustein für die Liste</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Baustein für den Plan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Häufige Fragen</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Der Zeitplan</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de-DE">
                <a:solidFill>
                  <a:srgbClr val="334759"/>
                </a:solidFill>
                <a:latin typeface="Segoe UI"/>
              </a:rPr>
              <a:t>Wo Sie weiterlesen</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8CA6BC"/>
                </a:solidFill>
                <a:latin typeface="Segoe UI"/>
              </a:rPr>
              <a:t>Anhang</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8CA6BC"/>
                </a:solidFill>
                <a:latin typeface="Segoe UI"/>
              </a:rPr>
              <a:t>142 / 153</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Wer darf was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4386475"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Aufgabe</a:t>
            </a:r>
          </a:p>
        </p:txBody>
      </p:sp>
      <p:sp>
        <p:nvSpPr>
          <p:cNvPr id="8" name="TextBox 7"/>
          <p:cNvSpPr txBox="1"/>
          <p:nvPr/>
        </p:nvSpPr>
        <p:spPr>
          <a:xfrm>
            <a:off x="5246011" y="1435608"/>
            <a:ext cx="1553474"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Administrator</a:t>
            </a:r>
          </a:p>
        </p:txBody>
      </p:sp>
      <p:sp>
        <p:nvSpPr>
          <p:cNvPr id="9" name="TextBox 8"/>
          <p:cNvSpPr txBox="1"/>
          <p:nvPr/>
        </p:nvSpPr>
        <p:spPr>
          <a:xfrm>
            <a:off x="6982365" y="1435608"/>
            <a:ext cx="1370700"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Redakteur</a:t>
            </a:r>
          </a:p>
        </p:txBody>
      </p:sp>
      <p:sp>
        <p:nvSpPr>
          <p:cNvPr id="10" name="TextBox 9"/>
          <p:cNvSpPr txBox="1"/>
          <p:nvPr/>
        </p:nvSpPr>
        <p:spPr>
          <a:xfrm>
            <a:off x="8535946" y="1435608"/>
            <a:ext cx="1279313"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Autor</a:t>
            </a:r>
          </a:p>
        </p:txBody>
      </p:sp>
      <p:sp>
        <p:nvSpPr>
          <p:cNvPr id="11" name="TextBox 10"/>
          <p:cNvSpPr txBox="1"/>
          <p:nvPr/>
        </p:nvSpPr>
        <p:spPr>
          <a:xfrm>
            <a:off x="9998140" y="1435608"/>
            <a:ext cx="1553474" cy="164592"/>
          </a:xfrm>
          <a:prstGeom prst="rect">
            <a:avLst/>
          </a:prstGeom>
          <a:noFill/>
        </p:spPr>
        <p:txBody>
          <a:bodyPr wrap="square" lIns="0" rIns="0" tIns="0" bIns="0" anchor="t">
            <a:spAutoFit/>
          </a:bodyPr>
          <a:lstStyle/>
          <a:p>
            <a:pPr algn="l">
              <a:lnSpc>
                <a:spcPct val="100000"/>
              </a:lnSpc>
            </a:pPr>
            <a:r>
              <a:rPr sz="950" b="1" i="0" lang="de-DE">
                <a:solidFill>
                  <a:srgbClr val="FFFFFF"/>
                </a:solidFill>
                <a:latin typeface="Segoe UI"/>
              </a:rPr>
              <a:t>Mitarbeiter</a:t>
            </a:r>
          </a:p>
        </p:txBody>
      </p:sp>
      <p:sp>
        <p:nvSpPr>
          <p:cNvPr id="12" name="TextBox 11"/>
          <p:cNvSpPr txBox="1"/>
          <p:nvPr/>
        </p:nvSpPr>
        <p:spPr>
          <a:xfrm>
            <a:off x="676656" y="1770507"/>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Aussteller anlegen und bearbeiten</a:t>
            </a:r>
          </a:p>
        </p:txBody>
      </p:sp>
      <p:sp>
        <p:nvSpPr>
          <p:cNvPr id="13" name="TextBox 12"/>
          <p:cNvSpPr txBox="1"/>
          <p:nvPr/>
        </p:nvSpPr>
        <p:spPr>
          <a:xfrm>
            <a:off x="5246011" y="1770507"/>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14" name="TextBox 13"/>
          <p:cNvSpPr txBox="1"/>
          <p:nvPr/>
        </p:nvSpPr>
        <p:spPr>
          <a:xfrm>
            <a:off x="6982365" y="1770507"/>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15" name="TextBox 14"/>
          <p:cNvSpPr txBox="1"/>
          <p:nvPr/>
        </p:nvSpPr>
        <p:spPr>
          <a:xfrm>
            <a:off x="8535946" y="1770507"/>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nur eigene</a:t>
            </a:r>
          </a:p>
        </p:txBody>
      </p:sp>
      <p:sp>
        <p:nvSpPr>
          <p:cNvPr id="16" name="TextBox 15"/>
          <p:cNvSpPr txBox="1"/>
          <p:nvPr/>
        </p:nvSpPr>
        <p:spPr>
          <a:xfrm>
            <a:off x="9998140" y="1770507"/>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nur eigene</a:t>
            </a:r>
          </a:p>
        </p:txBody>
      </p:sp>
      <p:sp>
        <p:nvSpPr>
          <p:cNvPr id="17" name="Rectangle 16"/>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566928" y="2011680"/>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117979"/>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Aussteller veröffentlichen</a:t>
            </a:r>
          </a:p>
        </p:txBody>
      </p:sp>
      <p:sp>
        <p:nvSpPr>
          <p:cNvPr id="20" name="TextBox 19"/>
          <p:cNvSpPr txBox="1"/>
          <p:nvPr/>
        </p:nvSpPr>
        <p:spPr>
          <a:xfrm>
            <a:off x="5246011" y="2117979"/>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21" name="TextBox 20"/>
          <p:cNvSpPr txBox="1"/>
          <p:nvPr/>
        </p:nvSpPr>
        <p:spPr>
          <a:xfrm>
            <a:off x="6982365" y="2117979"/>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22" name="TextBox 21"/>
          <p:cNvSpPr txBox="1"/>
          <p:nvPr/>
        </p:nvSpPr>
        <p:spPr>
          <a:xfrm>
            <a:off x="8535946" y="2117979"/>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23" name="TextBox 22"/>
          <p:cNvSpPr txBox="1"/>
          <p:nvPr/>
        </p:nvSpPr>
        <p:spPr>
          <a:xfrm>
            <a:off x="9998140" y="2117979"/>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24" name="Rectangle 23"/>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76656" y="2465451"/>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Logo und Galeriebilder hochladen</a:t>
            </a:r>
          </a:p>
        </p:txBody>
      </p:sp>
      <p:sp>
        <p:nvSpPr>
          <p:cNvPr id="26" name="TextBox 25"/>
          <p:cNvSpPr txBox="1"/>
          <p:nvPr/>
        </p:nvSpPr>
        <p:spPr>
          <a:xfrm>
            <a:off x="5246011" y="2465451"/>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27" name="TextBox 26"/>
          <p:cNvSpPr txBox="1"/>
          <p:nvPr/>
        </p:nvSpPr>
        <p:spPr>
          <a:xfrm>
            <a:off x="6982365" y="2465451"/>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28" name="TextBox 27"/>
          <p:cNvSpPr txBox="1"/>
          <p:nvPr/>
        </p:nvSpPr>
        <p:spPr>
          <a:xfrm>
            <a:off x="8535946" y="2465451"/>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29" name="TextBox 28"/>
          <p:cNvSpPr txBox="1"/>
          <p:nvPr/>
        </p:nvSpPr>
        <p:spPr>
          <a:xfrm>
            <a:off x="9998140" y="2465451"/>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30" name="Rectangle 29"/>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2706624"/>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76656" y="2812923"/>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Typen, Kategorien, Produkte, Länder, Standorte pflegen</a:t>
            </a:r>
          </a:p>
        </p:txBody>
      </p:sp>
      <p:sp>
        <p:nvSpPr>
          <p:cNvPr id="33" name="TextBox 32"/>
          <p:cNvSpPr txBox="1"/>
          <p:nvPr/>
        </p:nvSpPr>
        <p:spPr>
          <a:xfrm>
            <a:off x="5246011" y="2812923"/>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34" name="TextBox 33"/>
          <p:cNvSpPr txBox="1"/>
          <p:nvPr/>
        </p:nvSpPr>
        <p:spPr>
          <a:xfrm>
            <a:off x="6982365" y="2812923"/>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35" name="TextBox 34"/>
          <p:cNvSpPr txBox="1"/>
          <p:nvPr/>
        </p:nvSpPr>
        <p:spPr>
          <a:xfrm>
            <a:off x="8535946" y="2812923"/>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36" name="TextBox 35"/>
          <p:cNvSpPr txBox="1"/>
          <p:nvPr/>
        </p:nvSpPr>
        <p:spPr>
          <a:xfrm>
            <a:off x="9998140" y="2812923"/>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37" name="Rectangle 36"/>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3160395"/>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Hallenpläne hochladen</a:t>
            </a:r>
          </a:p>
        </p:txBody>
      </p:sp>
      <p:sp>
        <p:nvSpPr>
          <p:cNvPr id="39" name="TextBox 38"/>
          <p:cNvSpPr txBox="1"/>
          <p:nvPr/>
        </p:nvSpPr>
        <p:spPr>
          <a:xfrm>
            <a:off x="5246011" y="3160395"/>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40" name="TextBox 39"/>
          <p:cNvSpPr txBox="1"/>
          <p:nvPr/>
        </p:nvSpPr>
        <p:spPr>
          <a:xfrm>
            <a:off x="6982365" y="3160395"/>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41" name="TextBox 40"/>
          <p:cNvSpPr txBox="1"/>
          <p:nvPr/>
        </p:nvSpPr>
        <p:spPr>
          <a:xfrm>
            <a:off x="8535946" y="3160395"/>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nur eigene</a:t>
            </a:r>
          </a:p>
        </p:txBody>
      </p:sp>
      <p:sp>
        <p:nvSpPr>
          <p:cNvPr id="42" name="TextBox 41"/>
          <p:cNvSpPr txBox="1"/>
          <p:nvPr/>
        </p:nvSpPr>
        <p:spPr>
          <a:xfrm>
            <a:off x="9998140" y="3160395"/>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43" name="Rectangle 42"/>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566928" y="3401568"/>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76656" y="3507866"/>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Druckansicht öffnen</a:t>
            </a:r>
          </a:p>
        </p:txBody>
      </p:sp>
      <p:sp>
        <p:nvSpPr>
          <p:cNvPr id="46" name="TextBox 45"/>
          <p:cNvSpPr txBox="1"/>
          <p:nvPr/>
        </p:nvSpPr>
        <p:spPr>
          <a:xfrm>
            <a:off x="5246011" y="3507866"/>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47" name="TextBox 46"/>
          <p:cNvSpPr txBox="1"/>
          <p:nvPr/>
        </p:nvSpPr>
        <p:spPr>
          <a:xfrm>
            <a:off x="6982365" y="3507866"/>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48" name="TextBox 47"/>
          <p:cNvSpPr txBox="1"/>
          <p:nvPr/>
        </p:nvSpPr>
        <p:spPr>
          <a:xfrm>
            <a:off x="8535946" y="3507866"/>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49" name="TextBox 48"/>
          <p:cNvSpPr txBox="1"/>
          <p:nvPr/>
        </p:nvSpPr>
        <p:spPr>
          <a:xfrm>
            <a:off x="9998140" y="3507866"/>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50" name="Rectangle 49"/>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3855338"/>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Dashboard und Schnellstart-Assistent</a:t>
            </a:r>
          </a:p>
        </p:txBody>
      </p:sp>
      <p:sp>
        <p:nvSpPr>
          <p:cNvPr id="52" name="TextBox 51"/>
          <p:cNvSpPr txBox="1"/>
          <p:nvPr/>
        </p:nvSpPr>
        <p:spPr>
          <a:xfrm>
            <a:off x="5246011" y="3855338"/>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53" name="TextBox 52"/>
          <p:cNvSpPr txBox="1"/>
          <p:nvPr/>
        </p:nvSpPr>
        <p:spPr>
          <a:xfrm>
            <a:off x="6982365" y="3855338"/>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54" name="TextBox 53"/>
          <p:cNvSpPr txBox="1"/>
          <p:nvPr/>
        </p:nvSpPr>
        <p:spPr>
          <a:xfrm>
            <a:off x="8535946" y="3855338"/>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55" name="TextBox 54"/>
          <p:cNvSpPr txBox="1"/>
          <p:nvPr/>
        </p:nvSpPr>
        <p:spPr>
          <a:xfrm>
            <a:off x="9998140" y="3855338"/>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56" name="Rectangle 55"/>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566928" y="4096511"/>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76656" y="4202811"/>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Massen-Editor</a:t>
            </a:r>
          </a:p>
        </p:txBody>
      </p:sp>
      <p:sp>
        <p:nvSpPr>
          <p:cNvPr id="59" name="TextBox 58"/>
          <p:cNvSpPr txBox="1"/>
          <p:nvPr/>
        </p:nvSpPr>
        <p:spPr>
          <a:xfrm>
            <a:off x="5246011" y="4202811"/>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60" name="TextBox 59"/>
          <p:cNvSpPr txBox="1"/>
          <p:nvPr/>
        </p:nvSpPr>
        <p:spPr>
          <a:xfrm>
            <a:off x="6982365" y="4202811"/>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61" name="TextBox 60"/>
          <p:cNvSpPr txBox="1"/>
          <p:nvPr/>
        </p:nvSpPr>
        <p:spPr>
          <a:xfrm>
            <a:off x="8535946" y="4202811"/>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62" name="TextBox 61"/>
          <p:cNvSpPr txBox="1"/>
          <p:nvPr/>
        </p:nvSpPr>
        <p:spPr>
          <a:xfrm>
            <a:off x="9998140" y="4202811"/>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63" name="Rectangle 62"/>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676656" y="4550282"/>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Import / Export</a:t>
            </a:r>
          </a:p>
        </p:txBody>
      </p:sp>
      <p:sp>
        <p:nvSpPr>
          <p:cNvPr id="65" name="TextBox 64"/>
          <p:cNvSpPr txBox="1"/>
          <p:nvPr/>
        </p:nvSpPr>
        <p:spPr>
          <a:xfrm>
            <a:off x="5246011" y="4550282"/>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66" name="TextBox 65"/>
          <p:cNvSpPr txBox="1"/>
          <p:nvPr/>
        </p:nvSpPr>
        <p:spPr>
          <a:xfrm>
            <a:off x="6982365" y="4550282"/>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67" name="TextBox 66"/>
          <p:cNvSpPr txBox="1"/>
          <p:nvPr/>
        </p:nvSpPr>
        <p:spPr>
          <a:xfrm>
            <a:off x="8535946" y="4550282"/>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68" name="TextBox 67"/>
          <p:cNvSpPr txBox="1"/>
          <p:nvPr/>
        </p:nvSpPr>
        <p:spPr>
          <a:xfrm>
            <a:off x="9998140" y="4550282"/>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69" name="Rectangle 68"/>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566928" y="4791455"/>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76656" y="4897754"/>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Einstellungen: Generator, Über uns – und der Menüpunkt Hilfe</a:t>
            </a:r>
          </a:p>
        </p:txBody>
      </p:sp>
      <p:sp>
        <p:nvSpPr>
          <p:cNvPr id="72" name="TextBox 71"/>
          <p:cNvSpPr txBox="1"/>
          <p:nvPr/>
        </p:nvSpPr>
        <p:spPr>
          <a:xfrm>
            <a:off x="5246011" y="4897754"/>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73" name="TextBox 72"/>
          <p:cNvSpPr txBox="1"/>
          <p:nvPr/>
        </p:nvSpPr>
        <p:spPr>
          <a:xfrm>
            <a:off x="6982365" y="4897754"/>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74" name="TextBox 73"/>
          <p:cNvSpPr txBox="1"/>
          <p:nvPr/>
        </p:nvSpPr>
        <p:spPr>
          <a:xfrm>
            <a:off x="8535946" y="4897754"/>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75" name="TextBox 74"/>
          <p:cNvSpPr txBox="1"/>
          <p:nvPr/>
        </p:nvSpPr>
        <p:spPr>
          <a:xfrm>
            <a:off x="9998140" y="4897754"/>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76" name="Rectangle 75"/>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676656" y="5245226"/>
            <a:ext cx="4386475" cy="317754"/>
          </a:xfrm>
          <a:prstGeom prst="rect">
            <a:avLst/>
          </a:prstGeom>
          <a:noFill/>
        </p:spPr>
        <p:txBody>
          <a:bodyPr wrap="square" lIns="0" rIns="0" tIns="0" bIns="0" anchor="t">
            <a:spAutoFit/>
          </a:bodyPr>
          <a:lstStyle/>
          <a:p>
            <a:pPr algn="l">
              <a:lnSpc>
                <a:spcPct val="118000"/>
              </a:lnSpc>
            </a:pPr>
            <a:r>
              <a:rPr sz="900" b="1" i="0" lang="de-DE">
                <a:solidFill>
                  <a:srgbClr val="1F2933"/>
                </a:solidFill>
                <a:latin typeface="Segoe UI"/>
              </a:rPr>
              <a:t>Design, Funktionen, Labels, Sicherheit, API, Einstellungssicherung</a:t>
            </a:r>
          </a:p>
        </p:txBody>
      </p:sp>
      <p:sp>
        <p:nvSpPr>
          <p:cNvPr id="78" name="TextBox 77"/>
          <p:cNvSpPr txBox="1"/>
          <p:nvPr/>
        </p:nvSpPr>
        <p:spPr>
          <a:xfrm>
            <a:off x="5246011" y="5245226"/>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ja</a:t>
            </a:r>
          </a:p>
        </p:txBody>
      </p:sp>
      <p:sp>
        <p:nvSpPr>
          <p:cNvPr id="79" name="TextBox 78"/>
          <p:cNvSpPr txBox="1"/>
          <p:nvPr/>
        </p:nvSpPr>
        <p:spPr>
          <a:xfrm>
            <a:off x="6982365" y="5245226"/>
            <a:ext cx="1370700"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80" name="TextBox 79"/>
          <p:cNvSpPr txBox="1"/>
          <p:nvPr/>
        </p:nvSpPr>
        <p:spPr>
          <a:xfrm>
            <a:off x="8535946" y="5245226"/>
            <a:ext cx="1279313"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81" name="TextBox 80"/>
          <p:cNvSpPr txBox="1"/>
          <p:nvPr/>
        </p:nvSpPr>
        <p:spPr>
          <a:xfrm>
            <a:off x="9998140" y="5245226"/>
            <a:ext cx="1553474" cy="317754"/>
          </a:xfrm>
          <a:prstGeom prst="rect">
            <a:avLst/>
          </a:prstGeom>
          <a:noFill/>
        </p:spPr>
        <p:txBody>
          <a:bodyPr wrap="square" lIns="0" rIns="0" tIns="0" bIns="0" anchor="t">
            <a:spAutoFit/>
          </a:bodyPr>
          <a:lstStyle/>
          <a:p>
            <a:pPr algn="l">
              <a:lnSpc>
                <a:spcPct val="118000"/>
              </a:lnSpc>
            </a:pPr>
            <a:r>
              <a:rPr sz="900" b="0" i="0" lang="de-DE">
                <a:solidFill>
                  <a:srgbClr val="1F2933"/>
                </a:solidFill>
                <a:latin typeface="Segoe UI"/>
              </a:rPr>
              <a:t>nein</a:t>
            </a:r>
          </a:p>
        </p:txBody>
      </p:sp>
      <p:sp>
        <p:nvSpPr>
          <p:cNvPr id="82" name="Rectangle 81"/>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86" name="TextBox 85"/>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 Grenze verläuft nicht mehr entlang „Administrator oder nicht“, sondern entlang </a:t>
            </a:r>
            <a:r>
              <a:rPr sz="1000" b="1" i="0" lang="de-DE">
                <a:solidFill>
                  <a:srgbClr val="2B3844"/>
                </a:solidFill>
                <a:latin typeface="Segoe UI"/>
              </a:rPr>
              <a:t>wer fremde Aussteller bearbeiten darf</a:t>
            </a:r>
            <a:r>
              <a:rPr sz="1000" b="0" i="0" lang="de-DE">
                <a:solidFill>
                  <a:srgbClr val="2B3844"/>
                </a:solidFill>
                <a:latin typeface="Segoe UI"/>
              </a:rPr>
              <a:t>. Nur Konfiguration, Schnittstelle und Einstellungssicherung bleiben der Administration vorbehalten.</a:t>
            </a:r>
          </a:p>
        </p:txBody>
      </p:sp>
      <p:sp>
        <p:nvSpPr>
          <p:cNvPr id="87" name="Rectangle 8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89" name="TextBox 8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143 / 153</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Was das für die Praxis heißt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Wer nur Aussteller pflegen soll, bekommt die Rolle </a:t>
            </a:r>
            <a:r>
              <a:rPr sz="1250" b="1" i="0" lang="de-DE">
                <a:solidFill>
                  <a:srgbClr val="0B3A5D"/>
                </a:solidFill>
                <a:latin typeface="Segoe UI"/>
              </a:rPr>
              <a:t>Redakteur</a:t>
            </a:r>
            <a:r>
              <a:rPr sz="1250" b="1" i="0" lang="de-DE">
                <a:solidFill>
                  <a:srgbClr val="0B3A5D"/>
                </a:solidFill>
                <a:latin typeface="Segoe UI"/>
              </a:rPr>
              <a:t>.</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Damit sind alle Einträge, alle fünf Listen, Dashboard, Massen-Editor und Import / Export zugänglich – ohne Zugriff auf Design und Beschriftungen.</a:t>
            </a:r>
          </a:p>
        </p:txBody>
      </p:sp>
      <p:sp>
        <p:nvSpPr>
          <p:cNvPr id="9" name="Oval 8"/>
          <p:cNvSpPr/>
          <p:nvPr/>
        </p:nvSpPr>
        <p:spPr>
          <a:xfrm>
            <a:off x="566928" y="212255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31111"/>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Mitarbeiter</a:t>
            </a:r>
            <a:r>
              <a:rPr sz="1250" b="1" i="0" lang="de-DE">
                <a:solidFill>
                  <a:srgbClr val="0B3A5D"/>
                </a:solidFill>
                <a:latin typeface="Segoe UI"/>
              </a:rPr>
              <a:t> eignet sich für Zuarbeit.</a:t>
            </a:r>
          </a:p>
        </p:txBody>
      </p:sp>
      <p:sp>
        <p:nvSpPr>
          <p:cNvPr id="11" name="TextBox 10"/>
          <p:cNvSpPr txBox="1"/>
          <p:nvPr/>
        </p:nvSpPr>
        <p:spPr>
          <a:xfrm>
            <a:off x="841247" y="2282444"/>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Einträge lassen sich vorbereiten und mit Bildern versehen, aber nicht veröffentlichen. Für die Bilder gibt das Plugin die Mediathek im Backend frei.</a:t>
            </a:r>
          </a:p>
        </p:txBody>
      </p:sp>
      <p:sp>
        <p:nvSpPr>
          <p:cNvPr id="12" name="Oval 11"/>
          <p:cNvSpPr/>
          <p:nvPr/>
        </p:nvSpPr>
        <p:spPr>
          <a:xfrm>
            <a:off x="566928" y="2800350"/>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708910"/>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Import und endgültiges Löschen können jetzt auch Redakteure.</a:t>
            </a:r>
          </a:p>
        </p:txBody>
      </p:sp>
      <p:sp>
        <p:nvSpPr>
          <p:cNvPr id="14" name="TextBox 13"/>
          <p:cNvSpPr txBox="1"/>
          <p:nvPr/>
        </p:nvSpPr>
        <p:spPr>
          <a:xfrm>
            <a:off x="841247" y="2960243"/>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Der Import überschreibt vorhandene Aussteller, der Massen-Editor löscht unwiderruflich. Wer das enger fassen möchte, spricht mit der Administration.</a:t>
            </a:r>
          </a:p>
        </p:txBody>
      </p:sp>
      <p:sp>
        <p:nvSpPr>
          <p:cNvPr id="15" name="Oval 14"/>
          <p:cNvSpPr/>
          <p:nvPr/>
        </p:nvSpPr>
        <p:spPr>
          <a:xfrm>
            <a:off x="566928" y="347814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386709"/>
            <a:ext cx="10783519" cy="237744"/>
          </a:xfrm>
          <a:prstGeom prst="rect">
            <a:avLst/>
          </a:prstGeom>
          <a:noFill/>
        </p:spPr>
        <p:txBody>
          <a:bodyPr wrap="square" lIns="0" rIns="0" tIns="0" bIns="0" anchor="t">
            <a:spAutoFit/>
          </a:bodyPr>
          <a:lstStyle/>
          <a:p>
            <a:pPr algn="l">
              <a:lnSpc>
                <a:spcPct val="100000"/>
              </a:lnSpc>
            </a:pPr>
            <a:r>
              <a:rPr sz="1250" b="1" i="0" lang="de-DE">
                <a:solidFill>
                  <a:srgbClr val="0B3A5D"/>
                </a:solidFill>
                <a:latin typeface="Segoe UI"/>
              </a:rPr>
              <a:t>Die Druckansicht steht allen offen, die Beiträge bearbeiten dürfen.</a:t>
            </a:r>
          </a:p>
        </p:txBody>
      </p:sp>
      <p:sp>
        <p:nvSpPr>
          <p:cNvPr id="17" name="TextBox 16"/>
          <p:cNvSpPr txBox="1"/>
          <p:nvPr/>
        </p:nvSpPr>
        <p:spPr>
          <a:xfrm>
            <a:off x="841247" y="3638042"/>
            <a:ext cx="10783519" cy="274320"/>
          </a:xfrm>
          <a:prstGeom prst="rect">
            <a:avLst/>
          </a:prstGeom>
          <a:noFill/>
        </p:spPr>
        <p:txBody>
          <a:bodyPr wrap="square" lIns="0" rIns="0" tIns="0" bIns="0" anchor="t">
            <a:spAutoFit/>
          </a:bodyPr>
          <a:lstStyle/>
          <a:p>
            <a:pPr algn="l">
              <a:lnSpc>
                <a:spcPct val="122000"/>
              </a:lnSpc>
            </a:pPr>
            <a:r>
              <a:rPr sz="1100" b="0" i="0" lang="de-DE">
                <a:solidFill>
                  <a:srgbClr val="3B4A57"/>
                </a:solidFill>
                <a:latin typeface="Segoe UI"/>
              </a:rPr>
              <a:t>Die Schaltfläche dorthin sitzt aber im Eintrag der Veranstaltung – wer den nicht bearbeiten darf, kommt nicht hin.</a:t>
            </a:r>
          </a:p>
        </p:txBody>
      </p:sp>
      <p:sp>
        <p:nvSpPr>
          <p:cNvPr id="18" name="Rectangle 17"/>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1" name="TextBox 20"/>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Rollen ändern Sie in WordPress unter </a:t>
            </a:r>
            <a:r>
              <a:rPr sz="1000" b="0" i="0" lang="de-DE">
                <a:solidFill>
                  <a:srgbClr val="2B3844"/>
                </a:solidFill>
                <a:latin typeface="Consolas"/>
              </a:rPr>
              <a:t>Benutzer</a:t>
            </a:r>
            <a:r>
              <a:rPr sz="1000" b="0" i="0" lang="de-DE">
                <a:solidFill>
                  <a:srgbClr val="2B3844"/>
                </a:solidFill>
                <a:latin typeface="Segoe UI"/>
              </a:rPr>
              <a:t>. Das Plugin bringt keine eigenen Rollen mit und legt auch keine an; die Rechtegrenzen lassen sich von der Administration über Filter verschieben.</a:t>
            </a:r>
          </a:p>
        </p:txBody>
      </p:sp>
      <p:sp>
        <p:nvSpPr>
          <p:cNvPr id="22" name="Rectangle 2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144 / 153</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Pakete BASIC und PRO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6762539"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Funktion</a:t>
            </a:r>
          </a:p>
        </p:txBody>
      </p:sp>
      <p:sp>
        <p:nvSpPr>
          <p:cNvPr id="8" name="TextBox 7"/>
          <p:cNvSpPr txBox="1"/>
          <p:nvPr/>
        </p:nvSpPr>
        <p:spPr>
          <a:xfrm>
            <a:off x="7622075" y="1435608"/>
            <a:ext cx="146208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BASIC</a:t>
            </a:r>
          </a:p>
        </p:txBody>
      </p:sp>
      <p:sp>
        <p:nvSpPr>
          <p:cNvPr id="9" name="TextBox 8"/>
          <p:cNvSpPr txBox="1"/>
          <p:nvPr/>
        </p:nvSpPr>
        <p:spPr>
          <a:xfrm>
            <a:off x="9267043" y="1435608"/>
            <a:ext cx="2284571"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PRO</a:t>
            </a:r>
          </a:p>
        </p:txBody>
      </p:sp>
      <p:sp>
        <p:nvSpPr>
          <p:cNvPr id="10" name="TextBox 9"/>
          <p:cNvSpPr txBox="1"/>
          <p:nvPr/>
        </p:nvSpPr>
        <p:spPr>
          <a:xfrm>
            <a:off x="676656" y="1831911"/>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Ausstellerverzeichnis, Filter, Suche, Merkliste, hervorgehobene Aussteller</a:t>
            </a:r>
          </a:p>
        </p:txBody>
      </p:sp>
      <p:sp>
        <p:nvSpPr>
          <p:cNvPr id="11" name="TextBox 10"/>
          <p:cNvSpPr txBox="1"/>
          <p:nvPr/>
        </p:nvSpPr>
        <p:spPr>
          <a:xfrm>
            <a:off x="7622075" y="1831911"/>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12" name="TextBox 11"/>
          <p:cNvSpPr txBox="1"/>
          <p:nvPr/>
        </p:nvSpPr>
        <p:spPr>
          <a:xfrm>
            <a:off x="9267043" y="1831911"/>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13" name="Rectangle 12"/>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09685"/>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Klassischer Hallenplan mit Etagen, Räumen, Suche, Schnellfiltern, Vollbild-Knopf</a:t>
            </a:r>
          </a:p>
        </p:txBody>
      </p:sp>
      <p:sp>
        <p:nvSpPr>
          <p:cNvPr id="16" name="TextBox 15"/>
          <p:cNvSpPr txBox="1"/>
          <p:nvPr/>
        </p:nvSpPr>
        <p:spPr>
          <a:xfrm>
            <a:off x="7622075" y="2309685"/>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17" name="TextBox 16"/>
          <p:cNvSpPr txBox="1"/>
          <p:nvPr/>
        </p:nvSpPr>
        <p:spPr>
          <a:xfrm>
            <a:off x="9267043" y="2309685"/>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18" name="Rectangle 17"/>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787459"/>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Dashboard mit Übersicht, Assistent, alle Einstellungen, Einstellungssicherung</a:t>
            </a:r>
          </a:p>
        </p:txBody>
      </p:sp>
      <p:sp>
        <p:nvSpPr>
          <p:cNvPr id="20" name="TextBox 19"/>
          <p:cNvSpPr txBox="1"/>
          <p:nvPr/>
        </p:nvSpPr>
        <p:spPr>
          <a:xfrm>
            <a:off x="7622075" y="2787459"/>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21" name="TextBox 20"/>
          <p:cNvSpPr txBox="1"/>
          <p:nvPr/>
        </p:nvSpPr>
        <p:spPr>
          <a:xfrm>
            <a:off x="9267043" y="2787459"/>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22" name="Rectangle 21"/>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265233"/>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Datenqualität, Massen-Editor, Import / Export</a:t>
            </a:r>
          </a:p>
        </p:txBody>
      </p:sp>
      <p:sp>
        <p:nvSpPr>
          <p:cNvPr id="25" name="TextBox 24"/>
          <p:cNvSpPr txBox="1"/>
          <p:nvPr/>
        </p:nvSpPr>
        <p:spPr>
          <a:xfrm>
            <a:off x="7622075" y="3265233"/>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26" name="TextBox 25"/>
          <p:cNvSpPr txBox="1"/>
          <p:nvPr/>
        </p:nvSpPr>
        <p:spPr>
          <a:xfrm>
            <a:off x="9267043" y="3265233"/>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27" name="Rectangle 26"/>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43007"/>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Campus-Plan und Messegelände-Geo-Overlay</a:t>
            </a:r>
          </a:p>
        </p:txBody>
      </p:sp>
      <p:sp>
        <p:nvSpPr>
          <p:cNvPr id="29" name="TextBox 28"/>
          <p:cNvSpPr txBox="1"/>
          <p:nvPr/>
        </p:nvSpPr>
        <p:spPr>
          <a:xfrm>
            <a:off x="7622075" y="3743007"/>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30" name="TextBox 29"/>
          <p:cNvSpPr txBox="1"/>
          <p:nvPr/>
        </p:nvSpPr>
        <p:spPr>
          <a:xfrm>
            <a:off x="9267043" y="3743007"/>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31" name="Rectangle 30"/>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20781"/>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Vollbildseiten &amp; App-Modus, Druck &amp; Standschilder, öffentliche API</a:t>
            </a:r>
          </a:p>
        </p:txBody>
      </p:sp>
      <p:sp>
        <p:nvSpPr>
          <p:cNvPr id="34" name="TextBox 33"/>
          <p:cNvSpPr txBox="1"/>
          <p:nvPr/>
        </p:nvSpPr>
        <p:spPr>
          <a:xfrm>
            <a:off x="7622075" y="4220781"/>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35" name="TextBox 34"/>
          <p:cNvSpPr txBox="1"/>
          <p:nvPr/>
        </p:nvSpPr>
        <p:spPr>
          <a:xfrm>
            <a:off x="9267043" y="4220781"/>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a:t>
            </a:r>
          </a:p>
        </p:txBody>
      </p:sp>
      <p:sp>
        <p:nvSpPr>
          <p:cNvPr id="36" name="Rectangle 35"/>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98555"/>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Programm beim Aussteller und im Raum (mit dem Event Calendar)</a:t>
            </a:r>
          </a:p>
        </p:txBody>
      </p:sp>
      <p:sp>
        <p:nvSpPr>
          <p:cNvPr id="38" name="TextBox 37"/>
          <p:cNvSpPr txBox="1"/>
          <p:nvPr/>
        </p:nvSpPr>
        <p:spPr>
          <a:xfrm>
            <a:off x="7622075" y="4698555"/>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39" name="TextBox 38"/>
          <p:cNvSpPr txBox="1"/>
          <p:nvPr/>
        </p:nvSpPr>
        <p:spPr>
          <a:xfrm>
            <a:off x="9267043" y="4698555"/>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ja, in beiden Plugins</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5176329"/>
            <a:ext cx="6762539"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Segoe UI"/>
              </a:rPr>
              <a:t>Hallenplan-Designer</a:t>
            </a:r>
          </a:p>
        </p:txBody>
      </p:sp>
      <p:sp>
        <p:nvSpPr>
          <p:cNvPr id="43" name="TextBox 42"/>
          <p:cNvSpPr txBox="1"/>
          <p:nvPr/>
        </p:nvSpPr>
        <p:spPr>
          <a:xfrm>
            <a:off x="7622075" y="5176329"/>
            <a:ext cx="146208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Add-on</a:t>
            </a:r>
          </a:p>
        </p:txBody>
      </p:sp>
      <p:sp>
        <p:nvSpPr>
          <p:cNvPr id="44" name="TextBox 43"/>
          <p:cNvSpPr txBox="1"/>
          <p:nvPr/>
        </p:nvSpPr>
        <p:spPr>
          <a:xfrm>
            <a:off x="9267043" y="5176329"/>
            <a:ext cx="2284571"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Add-on</a:t>
            </a:r>
          </a:p>
        </p:txBody>
      </p:sp>
      <p:sp>
        <p:nvSpPr>
          <p:cNvPr id="45" name="Rectangle 44"/>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49" name="TextBox 4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Den Stand zeigt der Reiter </a:t>
            </a:r>
            <a:r>
              <a:rPr sz="1000" b="1" i="0" lang="de-DE">
                <a:solidFill>
                  <a:srgbClr val="2B3844"/>
                </a:solidFill>
                <a:latin typeface="Segoe UI"/>
              </a:rPr>
              <a:t>Über uns</a:t>
            </a:r>
            <a:r>
              <a:rPr sz="1000" b="0" i="0" lang="de-DE">
                <a:solidFill>
                  <a:srgbClr val="2B3844"/>
                </a:solidFill>
                <a:latin typeface="Segoe UI"/>
              </a:rPr>
              <a:t> in der Karte </a:t>
            </a:r>
            <a:r>
              <a:rPr sz="1000" b="1" i="0" lang="de-DE">
                <a:solidFill>
                  <a:srgbClr val="2B3844"/>
                </a:solidFill>
                <a:latin typeface="Segoe UI"/>
              </a:rPr>
              <a:t>Paket &amp; Lizenz</a:t>
            </a:r>
            <a:r>
              <a:rPr sz="1000" b="0" i="0" lang="de-DE">
                <a:solidFill>
                  <a:srgbClr val="2B3844"/>
                </a:solidFill>
                <a:latin typeface="Segoe UI"/>
              </a:rPr>
              <a:t>. Am Ende des Menüs steht je nach Lage </a:t>
            </a:r>
            <a:r>
              <a:rPr sz="1000" b="1" i="0" lang="de-DE">
                <a:solidFill>
                  <a:srgbClr val="2B3844"/>
                </a:solidFill>
                <a:latin typeface="Segoe UI"/>
              </a:rPr>
              <a:t>Upgrade auf PRO</a:t>
            </a:r>
            <a:r>
              <a:rPr sz="1000" b="0" i="0" lang="de-DE">
                <a:solidFill>
                  <a:srgbClr val="2B3844"/>
                </a:solidFill>
                <a:latin typeface="Segoe UI"/>
              </a:rPr>
              <a:t>, </a:t>
            </a:r>
            <a:r>
              <a:rPr sz="1000" b="1" i="0" lang="de-DE">
                <a:solidFill>
                  <a:srgbClr val="2B3844"/>
                </a:solidFill>
                <a:latin typeface="Segoe UI"/>
              </a:rPr>
              <a:t>Lizenz verlängern</a:t>
            </a:r>
            <a:r>
              <a:rPr sz="1000" b="0" i="0" lang="de-DE">
                <a:solidFill>
                  <a:srgbClr val="2B3844"/>
                </a:solidFill>
                <a:latin typeface="Segoe UI"/>
              </a:rPr>
              <a:t> oder </a:t>
            </a:r>
            <a:r>
              <a:rPr sz="1000" b="1" i="0" lang="de-DE">
                <a:solidFill>
                  <a:srgbClr val="2B3844"/>
                </a:solidFill>
                <a:latin typeface="Segoe UI"/>
              </a:rPr>
              <a:t>Add-ons</a:t>
            </a:r>
            <a:r>
              <a:rPr sz="1000" b="0" i="0" lang="de-DE">
                <a:solidFill>
                  <a:srgbClr val="2B3844"/>
                </a:solidFill>
                <a:latin typeface="Segoe UI"/>
              </a:rPr>
              <a:t>.</a:t>
            </a:r>
          </a:p>
        </p:txBody>
      </p:sp>
      <p:sp>
        <p:nvSpPr>
          <p:cNvPr id="50" name="Rectangle 4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52" name="TextBox 5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145 / 153</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Wenn die Lizenz abläuft – und beim Wechsel des Pakets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58733"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Lage</a:t>
            </a:r>
          </a:p>
        </p:txBody>
      </p:sp>
      <p:sp>
        <p:nvSpPr>
          <p:cNvPr id="8" name="TextBox 7"/>
          <p:cNvSpPr txBox="1"/>
          <p:nvPr/>
        </p:nvSpPr>
        <p:spPr>
          <a:xfrm>
            <a:off x="3418269" y="1435608"/>
            <a:ext cx="8133346"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Was passiert</a:t>
            </a:r>
          </a:p>
        </p:txBody>
      </p:sp>
      <p:sp>
        <p:nvSpPr>
          <p:cNvPr id="9" name="TextBox 8"/>
          <p:cNvSpPr txBox="1"/>
          <p:nvPr/>
        </p:nvSpPr>
        <p:spPr>
          <a:xfrm>
            <a:off x="676656" y="1856232"/>
            <a:ext cx="255873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Lizenz abgelaufen</a:t>
            </a:r>
          </a:p>
        </p:txBody>
      </p:sp>
      <p:sp>
        <p:nvSpPr>
          <p:cNvPr id="10" name="TextBox 9"/>
          <p:cNvSpPr txBox="1"/>
          <p:nvPr/>
        </p:nvSpPr>
        <p:spPr>
          <a:xfrm>
            <a:off x="3418269" y="1856232"/>
            <a:ext cx="813334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Die Website läuft weiter, nichts wird gelöscht. Bestehende Aussteller bleiben bearbeitbar, </a:t>
            </a:r>
            <a:r>
              <a:rPr sz="950" b="1" i="0" lang="de-DE">
                <a:solidFill>
                  <a:srgbClr val="1F2933"/>
                </a:solidFill>
                <a:latin typeface="Segoe UI"/>
              </a:rPr>
              <a:t>neue</a:t>
            </a:r>
            <a:r>
              <a:rPr sz="950" b="0" i="0" lang="de-DE">
                <a:solidFill>
                  <a:srgbClr val="1F2933"/>
                </a:solidFill>
                <a:latin typeface="Segoe UI"/>
              </a:rPr>
              <a:t> lassen sich nicht anlegen</a:t>
            </a:r>
          </a:p>
        </p:txBody>
      </p:sp>
      <p:sp>
        <p:nvSpPr>
          <p:cNvPr id="11" name="Rectangle 10"/>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82647"/>
            <a:ext cx="255873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Nur lesbar (🔒)</a:t>
            </a:r>
          </a:p>
        </p:txBody>
      </p:sp>
      <p:sp>
        <p:nvSpPr>
          <p:cNvPr id="14" name="TextBox 13"/>
          <p:cNvSpPr txBox="1"/>
          <p:nvPr/>
        </p:nvSpPr>
        <p:spPr>
          <a:xfrm>
            <a:off x="3418269" y="2382647"/>
            <a:ext cx="813334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Labels &amp; Texte, Detailansicht, schwebende Suche, die vier Zusatzfilter, Kartensuche &amp; Schnellfilter</a:t>
            </a:r>
          </a:p>
        </p:txBody>
      </p:sp>
      <p:sp>
        <p:nvSpPr>
          <p:cNvPr id="15" name="Rectangle 14"/>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80245"/>
            <a:ext cx="255873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Zusätzlich bei PRO</a:t>
            </a:r>
          </a:p>
        </p:txBody>
      </p:sp>
      <p:sp>
        <p:nvSpPr>
          <p:cNvPr id="17" name="TextBox 16"/>
          <p:cNvSpPr txBox="1"/>
          <p:nvPr/>
        </p:nvSpPr>
        <p:spPr>
          <a:xfrm>
            <a:off x="3418269" y="2909062"/>
            <a:ext cx="8133346"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Datenqualität, Massen-Editor, Import und Druck ruhen; der Export bleibt. Campus, Geo, Vollbildseiten und API laufen weiter, ihre Einstellungen sind gesperrt</a:t>
            </a:r>
          </a:p>
        </p:txBody>
      </p:sp>
      <p:sp>
        <p:nvSpPr>
          <p:cNvPr id="18" name="Rectangle 17"/>
          <p:cNvSpPr/>
          <p:nvPr/>
        </p:nvSpPr>
        <p:spPr>
          <a:xfrm>
            <a:off x="566928" y="338581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385819"/>
            <a:ext cx="11057839" cy="6687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649027"/>
            <a:ext cx="255873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Wechsel PRO → BASIC</a:t>
            </a:r>
          </a:p>
        </p:txBody>
      </p:sp>
      <p:sp>
        <p:nvSpPr>
          <p:cNvPr id="21" name="TextBox 20"/>
          <p:cNvSpPr txBox="1"/>
          <p:nvPr/>
        </p:nvSpPr>
        <p:spPr>
          <a:xfrm>
            <a:off x="3418269" y="3577843"/>
            <a:ext cx="8133346" cy="467614"/>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Hybrid und Geo zeigen den klassischen Plan, Vollbildseiten leiten auf die normale Seite um, die API antwortet nicht mehr. QR-Codes führen weiter zum Hallenplan</a:t>
            </a:r>
          </a:p>
        </p:txBody>
      </p:sp>
      <p:sp>
        <p:nvSpPr>
          <p:cNvPr id="22" name="Rectangle 21"/>
          <p:cNvSpPr/>
          <p:nvPr/>
        </p:nvSpPr>
        <p:spPr>
          <a:xfrm>
            <a:off x="566928" y="405460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246625"/>
            <a:ext cx="2558733"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Upgrade BASIC → PRO</a:t>
            </a:r>
          </a:p>
        </p:txBody>
      </p:sp>
      <p:sp>
        <p:nvSpPr>
          <p:cNvPr id="24" name="TextBox 23"/>
          <p:cNvSpPr txBox="1"/>
          <p:nvPr/>
        </p:nvSpPr>
        <p:spPr>
          <a:xfrm>
            <a:off x="3418269" y="4246625"/>
            <a:ext cx="8133346"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Der Rest der BASIC-Lizenz wird angerechnet – Sie zahlen nur den Aufpreis</a:t>
            </a:r>
          </a:p>
        </p:txBody>
      </p:sp>
      <p:sp>
        <p:nvSpPr>
          <p:cNvPr id="25" name="Rectangle 24"/>
          <p:cNvSpPr/>
          <p:nvPr/>
        </p:nvSpPr>
        <p:spPr>
          <a:xfrm>
            <a:off x="566928" y="45810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782184"/>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4782184"/>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4901056"/>
            <a:ext cx="1005840" cy="182880"/>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ACHTUNG</a:t>
            </a:r>
          </a:p>
        </p:txBody>
      </p:sp>
      <p:sp>
        <p:nvSpPr>
          <p:cNvPr id="29" name="TextBox 28"/>
          <p:cNvSpPr txBox="1"/>
          <p:nvPr/>
        </p:nvSpPr>
        <p:spPr>
          <a:xfrm>
            <a:off x="1773936" y="4901056"/>
            <a:ext cx="9686239" cy="359663"/>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Solange PRO läuft, sperrt das Plugin den Wechsel auf BASIC: Freemius würde nur bis zum BASIC-Preis anrechnen, der Rest der PRO-Zeit verfiele. Wechseln Sie kurz vor Ablauf – oder schreiben Sie uns.</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146 / 153</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Spickzettel: der Baustein für das Verzeichnis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Angabe</a:t>
            </a:r>
          </a:p>
        </p:txBody>
      </p:sp>
      <p:sp>
        <p:nvSpPr>
          <p:cNvPr id="8" name="TextBox 7"/>
          <p:cNvSpPr txBox="1"/>
          <p:nvPr/>
        </p:nvSpPr>
        <p:spPr>
          <a:xfrm>
            <a:off x="3052720" y="1435608"/>
            <a:ext cx="274150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Voreinstellung</a:t>
            </a:r>
          </a:p>
        </p:txBody>
      </p:sp>
      <p:sp>
        <p:nvSpPr>
          <p:cNvPr id="9" name="TextBox 8"/>
          <p:cNvSpPr txBox="1"/>
          <p:nvPr/>
        </p:nvSpPr>
        <p:spPr>
          <a:xfrm>
            <a:off x="5977107" y="1435608"/>
            <a:ext cx="557450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Bedeutung</a:t>
            </a:r>
          </a:p>
        </p:txBody>
      </p:sp>
      <p:sp>
        <p:nvSpPr>
          <p:cNvPr id="10" name="TextBox 9"/>
          <p:cNvSpPr txBox="1"/>
          <p:nvPr/>
        </p:nvSpPr>
        <p:spPr>
          <a:xfrm>
            <a:off x="676656" y="1805368"/>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parent_id</a:t>
            </a:r>
          </a:p>
        </p:txBody>
      </p:sp>
      <p:sp>
        <p:nvSpPr>
          <p:cNvPr id="11" name="TextBox 10"/>
          <p:cNvSpPr txBox="1"/>
          <p:nvPr/>
        </p:nvSpPr>
        <p:spPr>
          <a:xfrm>
            <a:off x="3052720" y="1805368"/>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12" name="TextBox 11"/>
          <p:cNvSpPr txBox="1"/>
          <p:nvPr/>
        </p:nvSpPr>
        <p:spPr>
          <a:xfrm>
            <a:off x="5977107" y="1805368"/>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Nummer der Veranstaltung. </a:t>
            </a:r>
            <a:r>
              <a:rPr sz="950" b="1" i="0" lang="de-DE">
                <a:solidFill>
                  <a:srgbClr val="1F2933"/>
                </a:solidFill>
                <a:latin typeface="Segoe UI"/>
              </a:rPr>
              <a:t>Pflicht</a:t>
            </a:r>
            <a:r>
              <a:rPr sz="950" b="0" i="0" lang="de-DE">
                <a:solidFill>
                  <a:srgbClr val="1F2933"/>
                </a:solidFill>
                <a:latin typeface="Segoe UI"/>
              </a:rPr>
              <a:t>, sonst bleibt die Seite leer</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30056"/>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view</a:t>
            </a:r>
          </a:p>
        </p:txBody>
      </p:sp>
      <p:sp>
        <p:nvSpPr>
          <p:cNvPr id="16" name="TextBox 15"/>
          <p:cNvSpPr txBox="1"/>
          <p:nvPr/>
        </p:nvSpPr>
        <p:spPr>
          <a:xfrm>
            <a:off x="3052720" y="2230056"/>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17" name="TextBox 16"/>
          <p:cNvSpPr txBox="1"/>
          <p:nvPr/>
        </p:nvSpPr>
        <p:spPr>
          <a:xfrm>
            <a:off x="5977107" y="2230056"/>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grid</a:t>
            </a:r>
            <a:r>
              <a:rPr sz="950" b="0" i="0" lang="de-DE">
                <a:solidFill>
                  <a:srgbClr val="1F2933"/>
                </a:solidFill>
                <a:latin typeface="Segoe UI"/>
              </a:rPr>
              <a:t> für Kacheln, </a:t>
            </a:r>
            <a:r>
              <a:rPr sz="950" b="0" i="0" lang="de-DE">
                <a:solidFill>
                  <a:srgbClr val="1F2933"/>
                </a:solidFill>
                <a:latin typeface="Consolas"/>
              </a:rPr>
              <a:t>table</a:t>
            </a:r>
            <a:r>
              <a:rPr sz="950" b="0" i="0" lang="de-DE">
                <a:solidFill>
                  <a:srgbClr val="1F2933"/>
                </a:solidFill>
                <a:latin typeface="Segoe UI"/>
              </a:rPr>
              <a:t> für eine Tabelle</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4744"/>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detail_view</a:t>
            </a:r>
          </a:p>
        </p:txBody>
      </p:sp>
      <p:sp>
        <p:nvSpPr>
          <p:cNvPr id="20" name="TextBox 19"/>
          <p:cNvSpPr txBox="1"/>
          <p:nvPr/>
        </p:nvSpPr>
        <p:spPr>
          <a:xfrm>
            <a:off x="3052720" y="2654744"/>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21" name="TextBox 20"/>
          <p:cNvSpPr txBox="1"/>
          <p:nvPr/>
        </p:nvSpPr>
        <p:spPr>
          <a:xfrm>
            <a:off x="5977107" y="2654744"/>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page</a:t>
            </a:r>
            <a:r>
              <a:rPr sz="950" b="0" i="0" lang="de-DE">
                <a:solidFill>
                  <a:srgbClr val="1F2933"/>
                </a:solidFill>
                <a:latin typeface="Segoe UI"/>
              </a:rPr>
              <a:t> für eine eigene Seite, </a:t>
            </a:r>
            <a:r>
              <a:rPr sz="950" b="0" i="0" lang="de-DE">
                <a:solidFill>
                  <a:srgbClr val="1F2933"/>
                </a:solidFill>
                <a:latin typeface="Consolas"/>
              </a:rPr>
              <a:t>modal</a:t>
            </a:r>
            <a:r>
              <a:rPr sz="950" b="0" i="0" lang="de-DE">
                <a:solidFill>
                  <a:srgbClr val="1F2933"/>
                </a:solidFill>
                <a:latin typeface="Segoe UI"/>
              </a:rPr>
              <a:t> für ein Fenster</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79432"/>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per_page</a:t>
            </a:r>
          </a:p>
        </p:txBody>
      </p:sp>
      <p:sp>
        <p:nvSpPr>
          <p:cNvPr id="25" name="TextBox 24"/>
          <p:cNvSpPr txBox="1"/>
          <p:nvPr/>
        </p:nvSpPr>
        <p:spPr>
          <a:xfrm>
            <a:off x="3052720" y="3079432"/>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26" name="TextBox 25"/>
          <p:cNvSpPr txBox="1"/>
          <p:nvPr/>
        </p:nvSpPr>
        <p:spPr>
          <a:xfrm>
            <a:off x="5977107" y="3079432"/>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Einträge je Seite</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4120"/>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pagination_type</a:t>
            </a:r>
          </a:p>
        </p:txBody>
      </p:sp>
      <p:sp>
        <p:nvSpPr>
          <p:cNvPr id="29" name="TextBox 28"/>
          <p:cNvSpPr txBox="1"/>
          <p:nvPr/>
        </p:nvSpPr>
        <p:spPr>
          <a:xfrm>
            <a:off x="3052720" y="3504120"/>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30" name="TextBox 29"/>
          <p:cNvSpPr txBox="1"/>
          <p:nvPr/>
        </p:nvSpPr>
        <p:spPr>
          <a:xfrm>
            <a:off x="5977107" y="3504120"/>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pagination</a:t>
            </a:r>
            <a:r>
              <a:rPr sz="950" b="0" i="0" lang="de-DE">
                <a:solidFill>
                  <a:srgbClr val="1F2933"/>
                </a:solidFill>
                <a:latin typeface="Segoe UI"/>
              </a:rPr>
              <a:t>, </a:t>
            </a:r>
            <a:r>
              <a:rPr sz="950" b="0" i="0" lang="de-DE">
                <a:solidFill>
                  <a:srgbClr val="1F2933"/>
                </a:solidFill>
                <a:latin typeface="Consolas"/>
              </a:rPr>
              <a:t>load_more</a:t>
            </a:r>
            <a:r>
              <a:rPr sz="950" b="0" i="0" lang="de-DE">
                <a:solidFill>
                  <a:srgbClr val="1F2933"/>
                </a:solidFill>
                <a:latin typeface="Segoe UI"/>
              </a:rPr>
              <a:t> oder </a:t>
            </a:r>
            <a:r>
              <a:rPr sz="950" b="0" i="0" lang="de-DE">
                <a:solidFill>
                  <a:srgbClr val="1F2933"/>
                </a:solidFill>
                <a:latin typeface="Consolas"/>
              </a:rPr>
              <a:t>none</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28808"/>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category</a:t>
            </a:r>
          </a:p>
        </p:txBody>
      </p:sp>
      <p:sp>
        <p:nvSpPr>
          <p:cNvPr id="34" name="TextBox 33"/>
          <p:cNvSpPr txBox="1"/>
          <p:nvPr/>
        </p:nvSpPr>
        <p:spPr>
          <a:xfrm>
            <a:off x="3052720" y="3928808"/>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leer</a:t>
            </a:r>
          </a:p>
        </p:txBody>
      </p:sp>
      <p:sp>
        <p:nvSpPr>
          <p:cNvPr id="35" name="TextBox 34"/>
          <p:cNvSpPr txBox="1"/>
          <p:nvPr/>
        </p:nvSpPr>
        <p:spPr>
          <a:xfrm>
            <a:off x="5977107" y="3928808"/>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Zeigt nur diese Kategorie</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53496"/>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type</a:t>
            </a:r>
          </a:p>
        </p:txBody>
      </p:sp>
      <p:sp>
        <p:nvSpPr>
          <p:cNvPr id="38" name="TextBox 37"/>
          <p:cNvSpPr txBox="1"/>
          <p:nvPr/>
        </p:nvSpPr>
        <p:spPr>
          <a:xfrm>
            <a:off x="3052720" y="4353496"/>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leer</a:t>
            </a:r>
          </a:p>
        </p:txBody>
      </p:sp>
      <p:sp>
        <p:nvSpPr>
          <p:cNvPr id="39" name="TextBox 38"/>
          <p:cNvSpPr txBox="1"/>
          <p:nvPr/>
        </p:nvSpPr>
        <p:spPr>
          <a:xfrm>
            <a:off x="5977107" y="4353496"/>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Zeigt nur diesen Ausstellertyp</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78184"/>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slim</a:t>
            </a:r>
          </a:p>
        </p:txBody>
      </p:sp>
      <p:sp>
        <p:nvSpPr>
          <p:cNvPr id="43" name="TextBox 42"/>
          <p:cNvSpPr txBox="1"/>
          <p:nvPr/>
        </p:nvSpPr>
        <p:spPr>
          <a:xfrm>
            <a:off x="3052720" y="4778184"/>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false</a:t>
            </a:r>
          </a:p>
        </p:txBody>
      </p:sp>
      <p:sp>
        <p:nvSpPr>
          <p:cNvPr id="44" name="TextBox 43"/>
          <p:cNvSpPr txBox="1"/>
          <p:nvPr/>
        </p:nvSpPr>
        <p:spPr>
          <a:xfrm>
            <a:off x="5977107" y="4778184"/>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blendet die ganze Filterleiste aus</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202872"/>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featured</a:t>
            </a:r>
          </a:p>
        </p:txBody>
      </p:sp>
      <p:sp>
        <p:nvSpPr>
          <p:cNvPr id="47" name="TextBox 46"/>
          <p:cNvSpPr txBox="1"/>
          <p:nvPr/>
        </p:nvSpPr>
        <p:spPr>
          <a:xfrm>
            <a:off x="3052720" y="5202872"/>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der Veranstaltung</a:t>
            </a:r>
          </a:p>
        </p:txBody>
      </p:sp>
      <p:sp>
        <p:nvSpPr>
          <p:cNvPr id="48" name="TextBox 47"/>
          <p:cNvSpPr txBox="1"/>
          <p:nvPr/>
        </p:nvSpPr>
        <p:spPr>
          <a:xfrm>
            <a:off x="5977107" y="5202872"/>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false</a:t>
            </a:r>
            <a:r>
              <a:rPr sz="950" b="0" i="0" lang="de-DE">
                <a:solidFill>
                  <a:srgbClr val="1F2933"/>
                </a:solidFill>
                <a:latin typeface="Segoe UI"/>
              </a:rPr>
              <a:t> schaltet die Reihe hervorgehobener Aussteller für diese Einbindung ab</a:t>
            </a:r>
          </a:p>
        </p:txBody>
      </p:sp>
      <p:sp>
        <p:nvSpPr>
          <p:cNvPr id="49" name="Rectangle 48"/>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3" name="TextBox 52"/>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Baustein heißt </a:t>
            </a:r>
            <a:r>
              <a:rPr sz="1000" b="0" i="0" lang="de-DE">
                <a:solidFill>
                  <a:srgbClr val="2B3844"/>
                </a:solidFill>
                <a:latin typeface="Consolas"/>
              </a:rPr>
              <a:t>[event_exhibitor_list]</a:t>
            </a:r>
            <a:r>
              <a:rPr sz="1000" b="0" i="0" lang="de-DE">
                <a:solidFill>
                  <a:srgbClr val="2B3844"/>
                </a:solidFill>
                <a:latin typeface="Segoe UI"/>
              </a:rPr>
              <a:t>. Ohne </a:t>
            </a:r>
            <a:r>
              <a:rPr sz="1000" b="0" i="0" lang="de-DE">
                <a:solidFill>
                  <a:srgbClr val="2B3844"/>
                </a:solidFill>
                <a:latin typeface="Consolas"/>
              </a:rPr>
              <a:t>parent_id</a:t>
            </a:r>
            <a:r>
              <a:rPr sz="1000" b="0" i="0" lang="de-DE">
                <a:solidFill>
                  <a:srgbClr val="2B3844"/>
                </a:solidFill>
                <a:latin typeface="Segoe UI"/>
              </a:rPr>
              <a:t> erscheint statt der Liste nur ein kurzer Hinweis.</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147 / 153</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Spickzettel: die übrigen Angaben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Angabe</a:t>
            </a:r>
          </a:p>
        </p:txBody>
      </p:sp>
      <p:sp>
        <p:nvSpPr>
          <p:cNvPr id="8" name="TextBox 7"/>
          <p:cNvSpPr txBox="1"/>
          <p:nvPr/>
        </p:nvSpPr>
        <p:spPr>
          <a:xfrm>
            <a:off x="3052720" y="1435608"/>
            <a:ext cx="274150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Voreinstellung</a:t>
            </a:r>
          </a:p>
        </p:txBody>
      </p:sp>
      <p:sp>
        <p:nvSpPr>
          <p:cNvPr id="9" name="TextBox 8"/>
          <p:cNvSpPr txBox="1"/>
          <p:nvPr/>
        </p:nvSpPr>
        <p:spPr>
          <a:xfrm>
            <a:off x="5977107" y="1435608"/>
            <a:ext cx="5574507" cy="164592"/>
          </a:xfrm>
          <a:prstGeom prst="rect">
            <a:avLst/>
          </a:prstGeom>
          <a:noFill/>
        </p:spPr>
        <p:txBody>
          <a:bodyPr wrap="square" lIns="0" rIns="0" tIns="0" bIns="0" anchor="t">
            <a:spAutoFit/>
          </a:bodyPr>
          <a:lstStyle/>
          <a:p>
            <a:pPr algn="l">
              <a:lnSpc>
                <a:spcPct val="100000"/>
              </a:lnSpc>
            </a:pPr>
            <a:r>
              <a:rPr sz="1000" b="1" i="0" lang="de-DE">
                <a:solidFill>
                  <a:srgbClr val="FFFFFF"/>
                </a:solidFill>
                <a:latin typeface="Segoe UI"/>
              </a:rPr>
              <a:t>Bedeutung</a:t>
            </a:r>
          </a:p>
        </p:txBody>
      </p:sp>
      <p:sp>
        <p:nvSpPr>
          <p:cNvPr id="10" name="TextBox 9"/>
          <p:cNvSpPr txBox="1"/>
          <p:nvPr/>
        </p:nvSpPr>
        <p:spPr>
          <a:xfrm>
            <a:off x="676656" y="1805368"/>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hide_favs_icon</a:t>
            </a:r>
          </a:p>
        </p:txBody>
      </p:sp>
      <p:sp>
        <p:nvSpPr>
          <p:cNvPr id="11" name="TextBox 10"/>
          <p:cNvSpPr txBox="1"/>
          <p:nvPr/>
        </p:nvSpPr>
        <p:spPr>
          <a:xfrm>
            <a:off x="3052720" y="1805368"/>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false</a:t>
            </a:r>
          </a:p>
        </p:txBody>
      </p:sp>
      <p:sp>
        <p:nvSpPr>
          <p:cNvPr id="12" name="TextBox 11"/>
          <p:cNvSpPr txBox="1"/>
          <p:nvPr/>
        </p:nvSpPr>
        <p:spPr>
          <a:xfrm>
            <a:off x="5977107" y="1805368"/>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versteckt das Herz auf den Kacheln</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30056"/>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hide_map_icon</a:t>
            </a:r>
          </a:p>
        </p:txBody>
      </p:sp>
      <p:sp>
        <p:nvSpPr>
          <p:cNvPr id="16" name="TextBox 15"/>
          <p:cNvSpPr txBox="1"/>
          <p:nvPr/>
        </p:nvSpPr>
        <p:spPr>
          <a:xfrm>
            <a:off x="3052720" y="2230056"/>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false</a:t>
            </a:r>
          </a:p>
        </p:txBody>
      </p:sp>
      <p:sp>
        <p:nvSpPr>
          <p:cNvPr id="17" name="TextBox 16"/>
          <p:cNvSpPr txBox="1"/>
          <p:nvPr/>
        </p:nvSpPr>
        <p:spPr>
          <a:xfrm>
            <a:off x="5977107" y="2230056"/>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versteckt das Kartensymbol</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4744"/>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hide_locationinfo</a:t>
            </a:r>
          </a:p>
        </p:txBody>
      </p:sp>
      <p:sp>
        <p:nvSpPr>
          <p:cNvPr id="20" name="TextBox 19"/>
          <p:cNvSpPr txBox="1"/>
          <p:nvPr/>
        </p:nvSpPr>
        <p:spPr>
          <a:xfrm>
            <a:off x="3052720" y="2654744"/>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false</a:t>
            </a:r>
          </a:p>
        </p:txBody>
      </p:sp>
      <p:sp>
        <p:nvSpPr>
          <p:cNvPr id="21" name="TextBox 20"/>
          <p:cNvSpPr txBox="1"/>
          <p:nvPr/>
        </p:nvSpPr>
        <p:spPr>
          <a:xfrm>
            <a:off x="5977107" y="2654744"/>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versteckt Halle und Standnummer in dieser Liste</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79432"/>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filter_products</a:t>
            </a:r>
          </a:p>
        </p:txBody>
      </p:sp>
      <p:sp>
        <p:nvSpPr>
          <p:cNvPr id="25" name="TextBox 24"/>
          <p:cNvSpPr txBox="1"/>
          <p:nvPr/>
        </p:nvSpPr>
        <p:spPr>
          <a:xfrm>
            <a:off x="3052720" y="3079432"/>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26" name="TextBox 25"/>
          <p:cNvSpPr txBox="1"/>
          <p:nvPr/>
        </p:nvSpPr>
        <p:spPr>
          <a:xfrm>
            <a:off x="5977107" y="3079432"/>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oder </a:t>
            </a:r>
            <a:r>
              <a:rPr sz="950" b="0" i="0" lang="de-DE">
                <a:solidFill>
                  <a:srgbClr val="1F2933"/>
                </a:solidFill>
                <a:latin typeface="Consolas"/>
              </a:rPr>
              <a:t>false</a:t>
            </a:r>
            <a:r>
              <a:rPr sz="950" b="0" i="0" lang="de-DE">
                <a:solidFill>
                  <a:srgbClr val="1F2933"/>
                </a:solidFill>
                <a:latin typeface="Segoe UI"/>
              </a:rPr>
              <a:t> überschreibt den Produktfilter</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4120"/>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filter_country</a:t>
            </a:r>
          </a:p>
        </p:txBody>
      </p:sp>
      <p:sp>
        <p:nvSpPr>
          <p:cNvPr id="29" name="TextBox 28"/>
          <p:cNvSpPr txBox="1"/>
          <p:nvPr/>
        </p:nvSpPr>
        <p:spPr>
          <a:xfrm>
            <a:off x="3052720" y="3504120"/>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30" name="TextBox 29"/>
          <p:cNvSpPr txBox="1"/>
          <p:nvPr/>
        </p:nvSpPr>
        <p:spPr>
          <a:xfrm>
            <a:off x="5977107" y="3504120"/>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oder </a:t>
            </a:r>
            <a:r>
              <a:rPr sz="950" b="0" i="0" lang="de-DE">
                <a:solidFill>
                  <a:srgbClr val="1F2933"/>
                </a:solidFill>
                <a:latin typeface="Consolas"/>
              </a:rPr>
              <a:t>false</a:t>
            </a:r>
            <a:r>
              <a:rPr sz="950" b="0" i="0" lang="de-DE">
                <a:solidFill>
                  <a:srgbClr val="1F2933"/>
                </a:solidFill>
                <a:latin typeface="Segoe UI"/>
              </a:rPr>
              <a:t> überschreibt den Länderfilter</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28808"/>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filter_sales</a:t>
            </a:r>
          </a:p>
        </p:txBody>
      </p:sp>
      <p:sp>
        <p:nvSpPr>
          <p:cNvPr id="34" name="TextBox 33"/>
          <p:cNvSpPr txBox="1"/>
          <p:nvPr/>
        </p:nvSpPr>
        <p:spPr>
          <a:xfrm>
            <a:off x="3052720" y="3928808"/>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35" name="TextBox 34"/>
          <p:cNvSpPr txBox="1"/>
          <p:nvPr/>
        </p:nvSpPr>
        <p:spPr>
          <a:xfrm>
            <a:off x="5977107" y="3928808"/>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oder </a:t>
            </a:r>
            <a:r>
              <a:rPr sz="950" b="0" i="0" lang="de-DE">
                <a:solidFill>
                  <a:srgbClr val="1F2933"/>
                </a:solidFill>
                <a:latin typeface="Consolas"/>
              </a:rPr>
              <a:t>false</a:t>
            </a:r>
            <a:r>
              <a:rPr sz="950" b="0" i="0" lang="de-DE">
                <a:solidFill>
                  <a:srgbClr val="1F2933"/>
                </a:solidFill>
                <a:latin typeface="Segoe UI"/>
              </a:rPr>
              <a:t> überschreibt den Filter „Verkauf am Stand“</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53496"/>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filter_events</a:t>
            </a:r>
          </a:p>
        </p:txBody>
      </p:sp>
      <p:sp>
        <p:nvSpPr>
          <p:cNvPr id="38" name="TextBox 37"/>
          <p:cNvSpPr txBox="1"/>
          <p:nvPr/>
        </p:nvSpPr>
        <p:spPr>
          <a:xfrm>
            <a:off x="3052720" y="4353496"/>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aus den Einstellungen</a:t>
            </a:r>
          </a:p>
        </p:txBody>
      </p:sp>
      <p:sp>
        <p:nvSpPr>
          <p:cNvPr id="39" name="TextBox 38"/>
          <p:cNvSpPr txBox="1"/>
          <p:nvPr/>
        </p:nvSpPr>
        <p:spPr>
          <a:xfrm>
            <a:off x="5977107" y="4353496"/>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true</a:t>
            </a:r>
            <a:r>
              <a:rPr sz="950" b="0" i="0" lang="de-DE">
                <a:solidFill>
                  <a:srgbClr val="1F2933"/>
                </a:solidFill>
                <a:latin typeface="Segoe UI"/>
              </a:rPr>
              <a:t> oder </a:t>
            </a:r>
            <a:r>
              <a:rPr sz="950" b="0" i="0" lang="de-DE">
                <a:solidFill>
                  <a:srgbClr val="1F2933"/>
                </a:solidFill>
                <a:latin typeface="Consolas"/>
              </a:rPr>
              <a:t>false</a:t>
            </a:r>
            <a:r>
              <a:rPr sz="950" b="0" i="0" lang="de-DE">
                <a:solidFill>
                  <a:srgbClr val="1F2933"/>
                </a:solidFill>
                <a:latin typeface="Segoe UI"/>
              </a:rPr>
              <a:t> überschreibt den Veranstaltungs-Filter – nur mit dem Event Calendar</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78184"/>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gallery</a:t>
            </a:r>
          </a:p>
        </p:txBody>
      </p:sp>
      <p:sp>
        <p:nvSpPr>
          <p:cNvPr id="43" name="TextBox 42"/>
          <p:cNvSpPr txBox="1"/>
          <p:nvPr/>
        </p:nvSpPr>
        <p:spPr>
          <a:xfrm>
            <a:off x="3052720" y="4778184"/>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false</a:t>
            </a:r>
          </a:p>
        </p:txBody>
      </p:sp>
      <p:sp>
        <p:nvSpPr>
          <p:cNvPr id="44" name="TextBox 43"/>
          <p:cNvSpPr txBox="1"/>
          <p:nvPr/>
        </p:nvSpPr>
        <p:spPr>
          <a:xfrm>
            <a:off x="5977107" y="4778184"/>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Wird nur durchgereicht und wirkt sich derzeit nicht aus</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061711"/>
            <a:ext cx="11057839" cy="424687"/>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061711"/>
            <a:ext cx="41148" cy="424687"/>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5202872"/>
            <a:ext cx="2193184" cy="325247"/>
          </a:xfrm>
          <a:prstGeom prst="rect">
            <a:avLst/>
          </a:prstGeom>
          <a:noFill/>
        </p:spPr>
        <p:txBody>
          <a:bodyPr wrap="square" lIns="0" rIns="0" tIns="0" bIns="0" anchor="t">
            <a:spAutoFit/>
          </a:bodyPr>
          <a:lstStyle/>
          <a:p>
            <a:pPr algn="l">
              <a:lnSpc>
                <a:spcPct val="118000"/>
              </a:lnSpc>
            </a:pPr>
            <a:r>
              <a:rPr sz="950" b="1" i="0" lang="de-DE">
                <a:solidFill>
                  <a:srgbClr val="1F2933"/>
                </a:solidFill>
                <a:latin typeface="Consolas"/>
              </a:rPr>
              <a:t>[event_hall_plan]</a:t>
            </a:r>
          </a:p>
        </p:txBody>
      </p:sp>
      <p:sp>
        <p:nvSpPr>
          <p:cNvPr id="49" name="TextBox 48"/>
          <p:cNvSpPr txBox="1"/>
          <p:nvPr/>
        </p:nvSpPr>
        <p:spPr>
          <a:xfrm>
            <a:off x="3052720" y="5202872"/>
            <a:ext cx="2741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Segoe UI"/>
              </a:rPr>
              <a:t>—</a:t>
            </a:r>
          </a:p>
        </p:txBody>
      </p:sp>
      <p:sp>
        <p:nvSpPr>
          <p:cNvPr id="50" name="TextBox 49"/>
          <p:cNvSpPr txBox="1"/>
          <p:nvPr/>
        </p:nvSpPr>
        <p:spPr>
          <a:xfrm>
            <a:off x="5977107" y="5202872"/>
            <a:ext cx="5574507" cy="325247"/>
          </a:xfrm>
          <a:prstGeom prst="rect">
            <a:avLst/>
          </a:prstGeom>
          <a:noFill/>
        </p:spPr>
        <p:txBody>
          <a:bodyPr wrap="square" lIns="0" rIns="0" tIns="0" bIns="0" anchor="t">
            <a:spAutoFit/>
          </a:bodyPr>
          <a:lstStyle/>
          <a:p>
            <a:pPr algn="l">
              <a:lnSpc>
                <a:spcPct val="118000"/>
              </a:lnSpc>
            </a:pPr>
            <a:r>
              <a:rPr sz="950" b="0" i="0" lang="de-DE">
                <a:solidFill>
                  <a:srgbClr val="1F2933"/>
                </a:solidFill>
                <a:latin typeface="Consolas"/>
              </a:rPr>
              <a:t>parent_id</a:t>
            </a:r>
            <a:r>
              <a:rPr sz="950" b="0" i="0" lang="de-DE">
                <a:solidFill>
                  <a:srgbClr val="1F2933"/>
                </a:solidFill>
                <a:latin typeface="Segoe UI"/>
              </a:rPr>
              <a:t> (Pflicht), </a:t>
            </a:r>
            <a:r>
              <a:rPr sz="950" b="0" i="0" lang="de-DE">
                <a:solidFill>
                  <a:srgbClr val="1F2933"/>
                </a:solidFill>
                <a:latin typeface="Consolas"/>
              </a:rPr>
              <a:t>hall</a:t>
            </a:r>
            <a:r>
              <a:rPr sz="950" b="0" i="0" lang="de-DE">
                <a:solidFill>
                  <a:srgbClr val="1F2933"/>
                </a:solidFill>
                <a:latin typeface="Segoe UI"/>
              </a:rPr>
              <a:t>, </a:t>
            </a:r>
            <a:r>
              <a:rPr sz="950" b="0" i="0" lang="de-DE">
                <a:solidFill>
                  <a:srgbClr val="1F2933"/>
                </a:solidFill>
                <a:latin typeface="Consolas"/>
              </a:rPr>
              <a:t>booth</a:t>
            </a:r>
            <a:r>
              <a:rPr sz="950" b="0" i="0" lang="de-DE">
                <a:solidFill>
                  <a:srgbClr val="1F2933"/>
                </a:solidFill>
                <a:latin typeface="Segoe UI"/>
              </a:rPr>
              <a:t>, </a:t>
            </a:r>
            <a:r>
              <a:rPr sz="950" b="0" i="0" lang="de-DE">
                <a:solidFill>
                  <a:srgbClr val="1F2933"/>
                </a:solidFill>
                <a:latin typeface="Consolas"/>
              </a:rPr>
              <a:t>height</a:t>
            </a:r>
            <a:r>
              <a:rPr sz="950" b="0" i="0" lang="de-DE">
                <a:solidFill>
                  <a:srgbClr val="1F2933"/>
                </a:solidFill>
                <a:latin typeface="Segoe UI"/>
              </a:rPr>
              <a:t> (Standard 600), </a:t>
            </a:r>
            <a:r>
              <a:rPr sz="950" b="0" i="0" lang="de-DE">
                <a:solidFill>
                  <a:srgbClr val="1F2933"/>
                </a:solidFill>
                <a:latin typeface="Consolas"/>
              </a:rPr>
              <a:t>search</a:t>
            </a:r>
            <a:r>
              <a:rPr sz="950" b="0" i="0" lang="de-DE">
                <a:solidFill>
                  <a:srgbClr val="1F2933"/>
                </a:solidFill>
                <a:latin typeface="Segoe UI"/>
              </a:rPr>
              <a:t>, </a:t>
            </a:r>
            <a:r>
              <a:rPr sz="950" b="0" i="0" lang="de-DE">
                <a:solidFill>
                  <a:srgbClr val="1F2933"/>
                </a:solidFill>
                <a:latin typeface="Consolas"/>
              </a:rPr>
              <a:t>quick_filters</a:t>
            </a:r>
            <a:r>
              <a:rPr sz="950" b="0" i="0" lang="de-DE">
                <a:solidFill>
                  <a:srgbClr val="1F2933"/>
                </a:solidFill>
                <a:latin typeface="Segoe UI"/>
              </a:rPr>
              <a:t>, </a:t>
            </a:r>
            <a:r>
              <a:rPr sz="950" b="0" i="0" lang="de-DE">
                <a:solidFill>
                  <a:srgbClr val="1F2933"/>
                </a:solidFill>
                <a:latin typeface="Consolas"/>
              </a:rPr>
              <a:t>spot</a:t>
            </a:r>
          </a:p>
        </p:txBody>
      </p:sp>
      <p:sp>
        <p:nvSpPr>
          <p:cNvPr id="51" name="Rectangle 50"/>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5" name="TextBox 54"/>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Für den Hallenplan gibt es vier gleichwertige Schreibweisen: </a:t>
            </a:r>
            <a:r>
              <a:rPr sz="1000" b="0" i="0" lang="de-DE">
                <a:solidFill>
                  <a:srgbClr val="2B3844"/>
                </a:solidFill>
                <a:latin typeface="Consolas"/>
              </a:rPr>
              <a:t>[event_hall_plan]</a:t>
            </a:r>
            <a:r>
              <a:rPr sz="1000" b="0" i="0" lang="de-DE">
                <a:solidFill>
                  <a:srgbClr val="2B3844"/>
                </a:solidFill>
                <a:latin typeface="Segoe UI"/>
              </a:rPr>
              <a:t>, </a:t>
            </a:r>
            <a:r>
              <a:rPr sz="1000" b="0" i="0" lang="de-DE">
                <a:solidFill>
                  <a:srgbClr val="2B3844"/>
                </a:solidFill>
                <a:latin typeface="Consolas"/>
              </a:rPr>
              <a:t>[event_map]</a:t>
            </a:r>
            <a:r>
              <a:rPr sz="1000" b="0" i="0" lang="de-DE">
                <a:solidFill>
                  <a:srgbClr val="2B3844"/>
                </a:solidFill>
                <a:latin typeface="Segoe UI"/>
              </a:rPr>
              <a:t>, </a:t>
            </a:r>
            <a:r>
              <a:rPr sz="1000" b="0" i="0" lang="de-DE">
                <a:solidFill>
                  <a:srgbClr val="2B3844"/>
                </a:solidFill>
                <a:latin typeface="Consolas"/>
              </a:rPr>
              <a:t>[eem_map]</a:t>
            </a:r>
            <a:r>
              <a:rPr sz="1000" b="0" i="0" lang="de-DE">
                <a:solidFill>
                  <a:srgbClr val="2B3844"/>
                </a:solidFill>
                <a:latin typeface="Segoe UI"/>
              </a:rPr>
              <a:t> und </a:t>
            </a:r>
            <a:r>
              <a:rPr sz="1000" b="0" i="0" lang="de-DE">
                <a:solidFill>
                  <a:srgbClr val="2B3844"/>
                </a:solidFill>
                <a:latin typeface="Consolas"/>
              </a:rPr>
              <a:t>[event_exhibitor_map]</a:t>
            </a:r>
            <a:r>
              <a:rPr sz="1000" b="0" i="0" lang="de-DE">
                <a:solidFill>
                  <a:srgbClr val="2B3844"/>
                </a:solidFill>
                <a:latin typeface="Segoe UI"/>
              </a:rPr>
              <a:t>.</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148 / 153</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Häufige Fragen (1 von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Meine Ausstellerliste bleibt leer. Woran liegt das?</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Fast immer an der </a:t>
            </a:r>
            <a:r>
              <a:rPr sz="1000" b="0" i="0" lang="de-DE">
                <a:solidFill>
                  <a:srgbClr val="3B4A57"/>
                </a:solidFill>
                <a:latin typeface="Consolas"/>
              </a:rPr>
              <a:t>parent_id</a:t>
            </a:r>
            <a:r>
              <a:rPr sz="1000" b="0" i="0" lang="de-DE">
                <a:solidFill>
                  <a:srgbClr val="3B4A57"/>
                </a:solidFill>
                <a:latin typeface="Segoe UI"/>
              </a:rPr>
              <a:t> im Baustein oder daran, dass die Aussteller keiner Veranstaltung zugeordnet sind. Das Dashboard zeigt Letzteres unter </a:t>
            </a:r>
            <a:r>
              <a:rPr sz="1000" b="1" i="0" lang="de-DE">
                <a:solidFill>
                  <a:srgbClr val="3B4A57"/>
                </a:solidFill>
                <a:latin typeface="Segoe UI"/>
              </a:rPr>
              <a:t>Ohne Veranstaltung</a:t>
            </a:r>
            <a:r>
              <a:rPr sz="1000" b="0" i="0" lang="de-DE">
                <a:solidFill>
                  <a:srgbClr val="3B4A57"/>
                </a:solidFill>
                <a:latin typeface="Segoe UI"/>
              </a:rPr>
              <a:t>.</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Ein Stand im Hallenplan reagiert nicht auf Klicks.</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Die Kennung in der SVG-Datei stimmt nicht mit dem Feld </a:t>
            </a:r>
            <a:r>
              <a:rPr sz="1000" b="1" i="0" lang="de-DE">
                <a:solidFill>
                  <a:srgbClr val="3B4A57"/>
                </a:solidFill>
                <a:latin typeface="Segoe UI"/>
              </a:rPr>
              <a:t>Stand-IDs</a:t>
            </a:r>
            <a:r>
              <a:rPr sz="1000" b="0" i="0" lang="de-DE">
                <a:solidFill>
                  <a:srgbClr val="3B4A57"/>
                </a:solidFill>
                <a:latin typeface="Segoe UI"/>
              </a:rPr>
              <a:t> überein – oder sie sitzt an der Gruppe statt an der Fläche.</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Kann ich einen Aussteller auf zwei Messen zeigen?</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Nein. Jeder Eintrag gehört zu genau einer Veranstaltung. Für die zweite Messe legen Sie einen weiteren Eintrag an, am einfachsten per Import.</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Warum steht im Massen-Editor plötzlich „Save All Changes“?</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Diese eine Beschriftung ist fest im Programm hinterlegt. Alle übrigen Texte sind seit dem 29.09.2026 vollständig übersetzt.</a:t>
            </a:r>
          </a:p>
        </p:txBody>
      </p:sp>
      <p:sp>
        <p:nvSpPr>
          <p:cNvPr id="22" name="TextBox 21"/>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3" name="TextBox 22"/>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Wie lösche ich viele Aussteller auf einmal?</a:t>
            </a:r>
          </a:p>
        </p:txBody>
      </p:sp>
      <p:sp>
        <p:nvSpPr>
          <p:cNvPr id="24" name="TextBox 23"/>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5" name="TextBox 24"/>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Im Massen-Editor: Zeilen markieren und auf </a:t>
            </a:r>
            <a:r>
              <a:rPr sz="1000" b="1" i="0" lang="de-DE">
                <a:solidFill>
                  <a:srgbClr val="3B4A57"/>
                </a:solidFill>
                <a:latin typeface="Segoe UI"/>
              </a:rPr>
              <a:t>Markierte löschen</a:t>
            </a:r>
            <a:r>
              <a:rPr sz="1000" b="0" i="0" lang="de-DE">
                <a:solidFill>
                  <a:srgbClr val="3B4A57"/>
                </a:solidFill>
                <a:latin typeface="Segoe UI"/>
              </a:rPr>
              <a:t> klicken. Das lässt sich nicht rückgängig machen – vorher exportieren.</a:t>
            </a:r>
          </a:p>
        </p:txBody>
      </p:sp>
      <p:sp>
        <p:nvSpPr>
          <p:cNvPr id="26" name="TextBox 25"/>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7" name="TextBox 26"/>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Wo sehe ich, wie oft ein Aussteller vorgemerkt wurde?</a:t>
            </a:r>
          </a:p>
        </p:txBody>
      </p:sp>
      <p:sp>
        <p:nvSpPr>
          <p:cNvPr id="28" name="TextBox 27"/>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9" name="TextBox 28"/>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Im Dashboard unter </a:t>
            </a:r>
            <a:r>
              <a:rPr sz="1000" b="1" i="0" lang="de-DE">
                <a:solidFill>
                  <a:srgbClr val="3B4A57"/>
                </a:solidFill>
                <a:latin typeface="Segoe UI"/>
              </a:rPr>
              <a:t>Top 10 Favoriten</a:t>
            </a:r>
            <a:r>
              <a:rPr sz="1000" b="0" i="0" lang="de-DE">
                <a:solidFill>
                  <a:srgbClr val="3B4A57"/>
                </a:solidFill>
                <a:latin typeface="Segoe UI"/>
              </a:rPr>
              <a:t> oder im Massen-Editor in der Spalte </a:t>
            </a:r>
            <a:r>
              <a:rPr sz="1000" b="1" i="0" lang="de-DE">
                <a:solidFill>
                  <a:srgbClr val="3B4A57"/>
                </a:solidFill>
                <a:latin typeface="Segoe UI"/>
              </a:rPr>
              <a:t>Fav.</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149 / 153</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Häufige Fragen (2 von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Die Standnummern sollen noch nicht öffentlich sein.</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Im Eintrag der Veranstaltung den Haken </a:t>
            </a:r>
            <a:r>
              <a:rPr sz="1000" b="1" i="0" lang="de-DE">
                <a:solidFill>
                  <a:srgbClr val="3B4A57"/>
                </a:solidFill>
                <a:latin typeface="Segoe UI"/>
              </a:rPr>
              <a:t>Alle Standort- &amp; Standinformationen global ausblenden</a:t>
            </a:r>
            <a:r>
              <a:rPr sz="1000" b="0" i="0" lang="de-DE">
                <a:solidFill>
                  <a:srgbClr val="3B4A57"/>
                </a:solidFill>
                <a:latin typeface="Segoe UI"/>
              </a:rPr>
              <a:t> setzen.</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Ein Eintrag soll nur im Plan stehen, nicht im Verzeichnis.</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Beim Aussteller die </a:t>
            </a:r>
            <a:r>
              <a:rPr sz="1000" b="1" i="0" lang="de-DE">
                <a:solidFill>
                  <a:srgbClr val="3B4A57"/>
                </a:solidFill>
                <a:latin typeface="Segoe UI"/>
              </a:rPr>
              <a:t>Sichtbarkeit</a:t>
            </a:r>
            <a:r>
              <a:rPr sz="1000" b="0" i="0" lang="de-DE">
                <a:solidFill>
                  <a:srgbClr val="3B4A57"/>
                </a:solidFill>
                <a:latin typeface="Segoe UI"/>
              </a:rPr>
              <a:t> auf </a:t>
            </a:r>
            <a:r>
              <a:rPr sz="1000" b="1" i="0" lang="de-DE">
                <a:solidFill>
                  <a:srgbClr val="3B4A57"/>
                </a:solidFill>
                <a:latin typeface="Segoe UI"/>
              </a:rPr>
              <a:t>Nur Karte (In Liste ausgeblendet)</a:t>
            </a:r>
            <a:r>
              <a:rPr sz="1000" b="0" i="0" lang="de-DE">
                <a:solidFill>
                  <a:srgbClr val="3B4A57"/>
                </a:solidFill>
                <a:latin typeface="Segoe UI"/>
              </a:rPr>
              <a:t> stellen – gedacht für Bühnen, Catering oder Lager.</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Der Import hat alles doppelt angelegt.</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Namen oder Veranstaltung wichen ab. Der Abgleich läuft über beides zusammen; schon ein zusätzliches Leerzeichen erzeugt einen neuen Eintrag.</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Excel zeigt statt Umlauten wirre Zeichen.</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Die Datei mit </a:t>
            </a:r>
            <a:r>
              <a:rPr sz="1000" b="1" i="0" lang="de-DE">
                <a:solidFill>
                  <a:srgbClr val="3B4A57"/>
                </a:solidFill>
                <a:latin typeface="Segoe UI"/>
              </a:rPr>
              <a:t>Semikolon (;)</a:t>
            </a:r>
            <a:r>
              <a:rPr sz="1000" b="0" i="0" lang="de-DE">
                <a:solidFill>
                  <a:srgbClr val="3B4A57"/>
                </a:solidFill>
                <a:latin typeface="Segoe UI"/>
              </a:rPr>
              <a:t> exportieren und in Excel über </a:t>
            </a:r>
            <a:r>
              <a:rPr sz="1000" b="0" i="0" lang="de-DE">
                <a:solidFill>
                  <a:srgbClr val="3B4A57"/>
                </a:solidFill>
                <a:latin typeface="Consolas"/>
              </a:rPr>
              <a:t>Daten → Aus Text/CSV</a:t>
            </a:r>
            <a:r>
              <a:rPr sz="1000" b="0" i="0" lang="de-DE">
                <a:solidFill>
                  <a:srgbClr val="3B4A57"/>
                </a:solidFill>
                <a:latin typeface="Segoe UI"/>
              </a:rPr>
              <a:t> öffnen, nicht per Doppelklick.</a:t>
            </a:r>
          </a:p>
        </p:txBody>
      </p:sp>
      <p:sp>
        <p:nvSpPr>
          <p:cNvPr id="22" name="TextBox 21"/>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3" name="TextBox 22"/>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Kann ich das Aussehen ändern?</a:t>
            </a:r>
          </a:p>
        </p:txBody>
      </p:sp>
      <p:sp>
        <p:nvSpPr>
          <p:cNvPr id="24" name="TextBox 23"/>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5" name="TextBox 24"/>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Farben, Schriftgrößen und Beschriftungen stellen Sie in den Einstellungen unter </a:t>
            </a:r>
            <a:r>
              <a:rPr sz="1000" b="1" i="0" lang="de-DE">
                <a:solidFill>
                  <a:srgbClr val="3B4A57"/>
                </a:solidFill>
                <a:latin typeface="Segoe UI"/>
              </a:rPr>
              <a:t>Design &amp; Anzeige</a:t>
            </a:r>
            <a:r>
              <a:rPr sz="1000" b="0" i="0" lang="de-DE">
                <a:solidFill>
                  <a:srgbClr val="3B4A57"/>
                </a:solidFill>
                <a:latin typeface="Segoe UI"/>
              </a:rPr>
              <a:t> und </a:t>
            </a:r>
            <a:r>
              <a:rPr sz="1000" b="1" i="0" lang="de-DE">
                <a:solidFill>
                  <a:srgbClr val="3B4A57"/>
                </a:solidFill>
                <a:latin typeface="Segoe UI"/>
              </a:rPr>
              <a:t>Labels &amp; Texte</a:t>
            </a:r>
            <a:r>
              <a:rPr sz="1000" b="0" i="0" lang="de-DE">
                <a:solidFill>
                  <a:srgbClr val="3B4A57"/>
                </a:solidFill>
                <a:latin typeface="Segoe UI"/>
              </a:rPr>
              <a:t> ein.</a:t>
            </a:r>
          </a:p>
        </p:txBody>
      </p:sp>
      <p:sp>
        <p:nvSpPr>
          <p:cNvPr id="26" name="TextBox 25"/>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de-DE">
                <a:solidFill>
                  <a:srgbClr val="C25708"/>
                </a:solidFill>
                <a:latin typeface="Segoe UI"/>
              </a:rPr>
              <a:t>F</a:t>
            </a:r>
          </a:p>
        </p:txBody>
      </p:sp>
      <p:sp>
        <p:nvSpPr>
          <p:cNvPr id="27" name="TextBox 26"/>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de-DE">
                <a:solidFill>
                  <a:srgbClr val="0B3A5D"/>
                </a:solidFill>
                <a:latin typeface="Segoe UI"/>
              </a:rPr>
              <a:t>Was passiert beim Löschen einer Kategorie?</a:t>
            </a:r>
          </a:p>
        </p:txBody>
      </p:sp>
      <p:sp>
        <p:nvSpPr>
          <p:cNvPr id="28" name="TextBox 27"/>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de-DE">
                <a:solidFill>
                  <a:srgbClr val="2271B1"/>
                </a:solidFill>
                <a:latin typeface="Segoe UI"/>
              </a:rPr>
              <a:t>A</a:t>
            </a:r>
          </a:p>
        </p:txBody>
      </p:sp>
      <p:sp>
        <p:nvSpPr>
          <p:cNvPr id="29" name="TextBox 28"/>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de-DE">
                <a:solidFill>
                  <a:srgbClr val="3B4A57"/>
                </a:solidFill>
                <a:latin typeface="Segoe UI"/>
              </a:rPr>
              <a:t>Sie verschwindet bei allen Ausstellern, die sie hatten. Die Aussteller selbst bleiben erhalten.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150 / 153</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Ein Zeitplan für die nächste Messe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Wann</a:t>
            </a:r>
          </a:p>
        </p:txBody>
      </p:sp>
      <p:sp>
        <p:nvSpPr>
          <p:cNvPr id="8" name="TextBox 7"/>
          <p:cNvSpPr txBox="1"/>
          <p:nvPr/>
        </p:nvSpPr>
        <p:spPr>
          <a:xfrm>
            <a:off x="3052720" y="1435608"/>
            <a:ext cx="6396991"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Was zu tun ist</a:t>
            </a:r>
          </a:p>
        </p:txBody>
      </p:sp>
      <p:sp>
        <p:nvSpPr>
          <p:cNvPr id="9" name="TextBox 8"/>
          <p:cNvSpPr txBox="1"/>
          <p:nvPr/>
        </p:nvSpPr>
        <p:spPr>
          <a:xfrm>
            <a:off x="9632591" y="1435608"/>
            <a:ext cx="1919023" cy="164592"/>
          </a:xfrm>
          <a:prstGeom prst="rect">
            <a:avLst/>
          </a:prstGeom>
          <a:noFill/>
        </p:spPr>
        <p:txBody>
          <a:bodyPr wrap="square" lIns="0" rIns="0" tIns="0" bIns="0" anchor="t">
            <a:spAutoFit/>
          </a:bodyPr>
          <a:lstStyle/>
          <a:p>
            <a:pPr algn="l">
              <a:lnSpc>
                <a:spcPct val="100000"/>
              </a:lnSpc>
            </a:pPr>
            <a:r>
              <a:rPr sz="1050" b="1" i="0" lang="de-DE">
                <a:solidFill>
                  <a:srgbClr val="FFFFFF"/>
                </a:solidFill>
                <a:latin typeface="Segoe UI"/>
              </a:rPr>
              <a:t>Kapitel</a:t>
            </a:r>
          </a:p>
        </p:txBody>
      </p:sp>
      <p:sp>
        <p:nvSpPr>
          <p:cNvPr id="10" name="TextBox 9"/>
          <p:cNvSpPr txBox="1"/>
          <p:nvPr/>
        </p:nvSpPr>
        <p:spPr>
          <a:xfrm>
            <a:off x="676656" y="1801622"/>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8 Wochen vorher</a:t>
            </a:r>
          </a:p>
        </p:txBody>
      </p:sp>
      <p:sp>
        <p:nvSpPr>
          <p:cNvPr id="11" name="TextBox 10"/>
          <p:cNvSpPr txBox="1"/>
          <p:nvPr/>
        </p:nvSpPr>
        <p:spPr>
          <a:xfrm>
            <a:off x="3052720" y="1801622"/>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Plugin einrichten, Veranstaltung anlegen, Typen, Kategorien und Standorte aufbauen</a:t>
            </a:r>
          </a:p>
        </p:txBody>
      </p:sp>
      <p:sp>
        <p:nvSpPr>
          <p:cNvPr id="12" name="TextBox 11"/>
          <p:cNvSpPr txBox="1"/>
          <p:nvPr/>
        </p:nvSpPr>
        <p:spPr>
          <a:xfrm>
            <a:off x="9632591" y="1801622"/>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2 und 6</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26310"/>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6 Wochen vorher</a:t>
            </a:r>
          </a:p>
        </p:txBody>
      </p:sp>
      <p:sp>
        <p:nvSpPr>
          <p:cNvPr id="16" name="TextBox 15"/>
          <p:cNvSpPr txBox="1"/>
          <p:nvPr/>
        </p:nvSpPr>
        <p:spPr>
          <a:xfrm>
            <a:off x="3052720" y="2226310"/>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Ausstellerdaten sammeln und per CSV importieren</a:t>
            </a:r>
          </a:p>
        </p:txBody>
      </p:sp>
      <p:sp>
        <p:nvSpPr>
          <p:cNvPr id="17" name="TextBox 16"/>
          <p:cNvSpPr txBox="1"/>
          <p:nvPr/>
        </p:nvSpPr>
        <p:spPr>
          <a:xfrm>
            <a:off x="9632591" y="2226310"/>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7</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0998"/>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5 Wochen vorher</a:t>
            </a:r>
          </a:p>
        </p:txBody>
      </p:sp>
      <p:sp>
        <p:nvSpPr>
          <p:cNvPr id="20" name="TextBox 19"/>
          <p:cNvSpPr txBox="1"/>
          <p:nvPr/>
        </p:nvSpPr>
        <p:spPr>
          <a:xfrm>
            <a:off x="3052720" y="2650998"/>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Verzeichnis-Seite und Hallenplan-Seite anlegen und veröffentlichen</a:t>
            </a:r>
          </a:p>
        </p:txBody>
      </p:sp>
      <p:sp>
        <p:nvSpPr>
          <p:cNvPr id="21" name="TextBox 20"/>
          <p:cNvSpPr txBox="1"/>
          <p:nvPr/>
        </p:nvSpPr>
        <p:spPr>
          <a:xfrm>
            <a:off x="9632591" y="2650998"/>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2</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75685"/>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4 Wochen vorher</a:t>
            </a:r>
          </a:p>
        </p:txBody>
      </p:sp>
      <p:sp>
        <p:nvSpPr>
          <p:cNvPr id="25" name="TextBox 24"/>
          <p:cNvSpPr txBox="1"/>
          <p:nvPr/>
        </p:nvSpPr>
        <p:spPr>
          <a:xfrm>
            <a:off x="3052720" y="3075685"/>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Hallenpläne importieren oder zeichnen, Stand-IDs vergeben</a:t>
            </a:r>
          </a:p>
        </p:txBody>
      </p:sp>
      <p:sp>
        <p:nvSpPr>
          <p:cNvPr id="26" name="TextBox 25"/>
          <p:cNvSpPr txBox="1"/>
          <p:nvPr/>
        </p:nvSpPr>
        <p:spPr>
          <a:xfrm>
            <a:off x="9632591" y="3075685"/>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9</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0373"/>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3 Wochen vorher</a:t>
            </a:r>
          </a:p>
        </p:txBody>
      </p:sp>
      <p:sp>
        <p:nvSpPr>
          <p:cNvPr id="29" name="TextBox 28"/>
          <p:cNvSpPr txBox="1"/>
          <p:nvPr/>
        </p:nvSpPr>
        <p:spPr>
          <a:xfrm>
            <a:off x="3052720" y="3500373"/>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Logos, Beschreibungen und Kontaktdaten nachtragen</a:t>
            </a:r>
          </a:p>
        </p:txBody>
      </p:sp>
      <p:sp>
        <p:nvSpPr>
          <p:cNvPr id="30" name="TextBox 29"/>
          <p:cNvSpPr txBox="1"/>
          <p:nvPr/>
        </p:nvSpPr>
        <p:spPr>
          <a:xfrm>
            <a:off x="9632591" y="3500373"/>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5 und 8</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25061"/>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2 Wochen vorher</a:t>
            </a:r>
          </a:p>
        </p:txBody>
      </p:sp>
      <p:sp>
        <p:nvSpPr>
          <p:cNvPr id="34" name="TextBox 33"/>
          <p:cNvSpPr txBox="1"/>
          <p:nvPr/>
        </p:nvSpPr>
        <p:spPr>
          <a:xfrm>
            <a:off x="3052720" y="3925061"/>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Dashboard leer räumen: alle Prüfkacheln auf null</a:t>
            </a:r>
          </a:p>
        </p:txBody>
      </p:sp>
      <p:sp>
        <p:nvSpPr>
          <p:cNvPr id="35" name="TextBox 34"/>
          <p:cNvSpPr txBox="1"/>
          <p:nvPr/>
        </p:nvSpPr>
        <p:spPr>
          <a:xfrm>
            <a:off x="9632591" y="3925061"/>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4</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49749"/>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1 Woche vorher</a:t>
            </a:r>
          </a:p>
        </p:txBody>
      </p:sp>
      <p:sp>
        <p:nvSpPr>
          <p:cNvPr id="38" name="TextBox 37"/>
          <p:cNvSpPr txBox="1"/>
          <p:nvPr/>
        </p:nvSpPr>
        <p:spPr>
          <a:xfrm>
            <a:off x="3052720" y="4349749"/>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Messeheft und Standschilder drucken</a:t>
            </a:r>
          </a:p>
        </p:txBody>
      </p:sp>
      <p:sp>
        <p:nvSpPr>
          <p:cNvPr id="39" name="TextBox 38"/>
          <p:cNvSpPr txBox="1"/>
          <p:nvPr/>
        </p:nvSpPr>
        <p:spPr>
          <a:xfrm>
            <a:off x="9632591" y="4349749"/>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10</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74437"/>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Während der Messe</a:t>
            </a:r>
          </a:p>
        </p:txBody>
      </p:sp>
      <p:sp>
        <p:nvSpPr>
          <p:cNvPr id="43" name="TextBox 42"/>
          <p:cNvSpPr txBox="1"/>
          <p:nvPr/>
        </p:nvSpPr>
        <p:spPr>
          <a:xfrm>
            <a:off x="3052720" y="4774437"/>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Kurzfristige Änderungen im Massen-Editor</a:t>
            </a:r>
          </a:p>
        </p:txBody>
      </p:sp>
      <p:sp>
        <p:nvSpPr>
          <p:cNvPr id="44" name="TextBox 43"/>
          <p:cNvSpPr txBox="1"/>
          <p:nvPr/>
        </p:nvSpPr>
        <p:spPr>
          <a:xfrm>
            <a:off x="9632591" y="4774437"/>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8</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199125"/>
            <a:ext cx="2193184" cy="332740"/>
          </a:xfrm>
          <a:prstGeom prst="rect">
            <a:avLst/>
          </a:prstGeom>
          <a:noFill/>
        </p:spPr>
        <p:txBody>
          <a:bodyPr wrap="square" lIns="0" rIns="0" tIns="0" bIns="0" anchor="t">
            <a:spAutoFit/>
          </a:bodyPr>
          <a:lstStyle/>
          <a:p>
            <a:pPr algn="l">
              <a:lnSpc>
                <a:spcPct val="118000"/>
              </a:lnSpc>
            </a:pPr>
            <a:r>
              <a:rPr sz="1000" b="1" i="0" lang="de-DE">
                <a:solidFill>
                  <a:srgbClr val="1F2933"/>
                </a:solidFill>
                <a:latin typeface="Segoe UI"/>
              </a:rPr>
              <a:t>Nach der Messe</a:t>
            </a:r>
          </a:p>
        </p:txBody>
      </p:sp>
      <p:sp>
        <p:nvSpPr>
          <p:cNvPr id="47" name="TextBox 46"/>
          <p:cNvSpPr txBox="1"/>
          <p:nvPr/>
        </p:nvSpPr>
        <p:spPr>
          <a:xfrm>
            <a:off x="3052720" y="5199125"/>
            <a:ext cx="6396991"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Export und Einstellungssicherung als Archiv, Favoritenzahlen auswerten</a:t>
            </a:r>
          </a:p>
        </p:txBody>
      </p:sp>
      <p:sp>
        <p:nvSpPr>
          <p:cNvPr id="48" name="TextBox 47"/>
          <p:cNvSpPr txBox="1"/>
          <p:nvPr/>
        </p:nvSpPr>
        <p:spPr>
          <a:xfrm>
            <a:off x="9632591" y="5199125"/>
            <a:ext cx="1919023" cy="332740"/>
          </a:xfrm>
          <a:prstGeom prst="rect">
            <a:avLst/>
          </a:prstGeom>
          <a:noFill/>
        </p:spPr>
        <p:txBody>
          <a:bodyPr wrap="square" lIns="0" rIns="0" tIns="0" bIns="0" anchor="t">
            <a:spAutoFit/>
          </a:bodyPr>
          <a:lstStyle/>
          <a:p>
            <a:pPr algn="l">
              <a:lnSpc>
                <a:spcPct val="118000"/>
              </a:lnSpc>
            </a:pPr>
            <a:r>
              <a:rPr sz="1000" b="0" i="0" lang="de-DE">
                <a:solidFill>
                  <a:srgbClr val="1F2933"/>
                </a:solidFill>
                <a:latin typeface="Segoe UI"/>
              </a:rPr>
              <a:t>7 und 4</a:t>
            </a:r>
          </a:p>
        </p:txBody>
      </p:sp>
      <p:sp>
        <p:nvSpPr>
          <p:cNvPr id="49" name="Rectangle 48"/>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53" name="TextBox 52"/>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Der Zeitplan ist ein Vorschlag, keine Vorschrift. Entscheidend ist die Reihenfolge: erst die Struktur, dann die Aussteller, dann die Pläne, zuletzt der Druck.</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151 / 153</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 A.5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Wo Sie weiterlesen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Hilfe im Plugin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Consolas"/>
              </a:rPr>
              <a:t>Aussteller → Hilfe</a:t>
            </a:r>
            <a:r>
              <a:rPr sz="1050" b="0" i="0" lang="de-DE">
                <a:solidFill>
                  <a:srgbClr val="3B4A57"/>
                </a:solidFill>
                <a:latin typeface="Segoe UI"/>
              </a:rPr>
              <a:t> fasst die wichtigsten Schritte in Kurzform zusammen – inklusive der Regel für die SVG-Kennungen und einer Anleitung zur API.</a:t>
            </a:r>
          </a:p>
        </p:txBody>
      </p:sp>
      <p:sp>
        <p:nvSpPr>
          <p:cNvPr id="10" name="Rounded Rectangle 9"/>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Der Shortcode-Generator</a:t>
            </a:r>
          </a:p>
        </p:txBody>
      </p:sp>
      <p:sp>
        <p:nvSpPr>
          <p:cNvPr id="13" name="TextBox 12"/>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Im Reiter </a:t>
            </a:r>
            <a:r>
              <a:rPr sz="1050" b="1" i="0" lang="de-DE">
                <a:solidFill>
                  <a:srgbClr val="3B4A57"/>
                </a:solidFill>
                <a:latin typeface="Segoe UI"/>
              </a:rPr>
              <a:t>Shortcode Generator</a:t>
            </a:r>
            <a:r>
              <a:rPr sz="1050" b="0" i="0" lang="de-DE">
                <a:solidFill>
                  <a:srgbClr val="3B4A57"/>
                </a:solidFill>
                <a:latin typeface="Segoe UI"/>
              </a:rPr>
              <a:t> stellen Sie sich einen Baustein zusammen und kopieren ihn fertig heraus.</a:t>
            </a:r>
          </a:p>
        </p:txBody>
      </p:sp>
      <p:sp>
        <p:nvSpPr>
          <p:cNvPr id="14" name="TextBox 13"/>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de-DE">
                <a:solidFill>
                  <a:srgbClr val="C25708"/>
                </a:solidFill>
                <a:latin typeface="Segoe UI"/>
              </a:rPr>
              <a:t>Kapitel 3</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de-DE">
                <a:solidFill>
                  <a:srgbClr val="0B3A5D"/>
                </a:solidFill>
                <a:latin typeface="Segoe UI"/>
              </a:rPr>
              <a:t>Die technische Dokumentation</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de-DE">
                <a:solidFill>
                  <a:srgbClr val="3B4A57"/>
                </a:solidFill>
                <a:latin typeface="Segoe UI"/>
              </a:rPr>
              <a:t>Für alles, was über die Bedienung hinausgeht: Meta-Felder, Optionen und Schnittstellen sind dort vollständig beschrieben.</a:t>
            </a:r>
          </a:p>
        </p:txBody>
      </p:sp>
      <p:sp>
        <p:nvSpPr>
          <p:cNvPr id="19" name="Rectangle 18"/>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de-DE">
                <a:solidFill>
                  <a:srgbClr val="2271B1"/>
                </a:solidFill>
                <a:latin typeface="Segoe UI"/>
              </a:rPr>
              <a:t>TIPP</a:t>
            </a:r>
          </a:p>
        </p:txBody>
      </p:sp>
      <p:sp>
        <p:nvSpPr>
          <p:cNvPr id="22" name="TextBox 21"/>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de-DE">
                <a:solidFill>
                  <a:srgbClr val="2B3844"/>
                </a:solidFill>
                <a:latin typeface="Segoe UI"/>
              </a:rPr>
              <a:t>Diese Präsentation deckt die Bedienung ab. Wo es um Einbau, Anpassung oder Schnittstellen geht, ist die technische Dokumentation die richtige Anlaufstelle.</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152 / 153</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de-DE">
                <a:solidFill>
                  <a:srgbClr val="C25708"/>
                </a:solidFill>
                <a:latin typeface="Segoe UI"/>
              </a:rPr>
              <a:t>ANHANG</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de-DE">
                <a:solidFill>
                  <a:srgbClr val="0B3A5D"/>
                </a:solidFill>
                <a:latin typeface="Segoe UI"/>
              </a:rPr>
              <a:t>Zum Schluss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68372"/>
            <a:ext cx="11057839" cy="218846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68372"/>
            <a:ext cx="54864" cy="21884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88996"/>
            <a:ext cx="9777679" cy="883919"/>
          </a:xfrm>
          <a:prstGeom prst="rect">
            <a:avLst/>
          </a:prstGeom>
          <a:noFill/>
        </p:spPr>
        <p:txBody>
          <a:bodyPr wrap="square" lIns="0" rIns="0" tIns="0" bIns="0" anchor="t">
            <a:spAutoFit/>
          </a:bodyPr>
          <a:lstStyle/>
          <a:p>
            <a:pPr algn="l">
              <a:lnSpc>
                <a:spcPct val="115000"/>
              </a:lnSpc>
            </a:pPr>
            <a:r>
              <a:rPr sz="2400" b="1" i="0" lang="de-DE">
                <a:solidFill>
                  <a:srgbClr val="0B3A5D"/>
                </a:solidFill>
                <a:latin typeface="Segoe UI"/>
              </a:rPr>
              <a:t>Die halbe Arbeit steckt in der Vorbereitung, die andere Hälfte im Dashboard.</a:t>
            </a:r>
          </a:p>
        </p:txBody>
      </p:sp>
      <p:sp>
        <p:nvSpPr>
          <p:cNvPr id="9" name="TextBox 8"/>
          <p:cNvSpPr txBox="1"/>
          <p:nvPr/>
        </p:nvSpPr>
        <p:spPr>
          <a:xfrm>
            <a:off x="1207007" y="3900932"/>
            <a:ext cx="9777679" cy="573024"/>
          </a:xfrm>
          <a:prstGeom prst="rect">
            <a:avLst/>
          </a:prstGeom>
          <a:noFill/>
        </p:spPr>
        <p:txBody>
          <a:bodyPr wrap="square" lIns="0" rIns="0" tIns="0" bIns="0" anchor="t">
            <a:spAutoFit/>
          </a:bodyPr>
          <a:lstStyle/>
          <a:p>
            <a:pPr algn="l">
              <a:lnSpc>
                <a:spcPct val="128000"/>
              </a:lnSpc>
            </a:pPr>
            <a:r>
              <a:rPr sz="1200" b="0" i="0" lang="de-DE">
                <a:solidFill>
                  <a:srgbClr val="4A5D6E"/>
                </a:solidFill>
                <a:latin typeface="Segoe UI"/>
              </a:rPr>
              <a:t>Wer Typen, Kategorien und Standorte einmal sauber anlegt, spart sich hundert Einzelkorrekturen. Und wer vor der Messe alle Prüfkacheln auf null bringt, hat ein Verzeichnis, das sich sehen lassen kann – auf dem Bildschirm, im Hallenplan und auf Papier.</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de-DE">
                <a:solidFill>
                  <a:srgbClr val="6B7A88"/>
                </a:solidFill>
                <a:latin typeface="Segoe UI"/>
              </a:rPr>
              <a:t>Anhang</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de-DE">
                <a:solidFill>
                  <a:srgbClr val="6B7A88"/>
                </a:solidFill>
                <a:latin typeface="Segoe UI"/>
              </a:rPr>
              <a:t>153 / 153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